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Book Antiqua" panose="02040602050305030304" pitchFamily="18" charset="0"/>
      <p:regular r:id="rId32"/>
      <p:bold r:id="rId33"/>
      <p:italic r:id="rId34"/>
      <p:boldItalic r:id="rId35"/>
    </p:embeddedFont>
    <p:embeddedFont>
      <p:font typeface="Calibri" panose="020F050202020403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B10151-2702-45FB-9659-D85C8034D6C6}">
  <a:tblStyle styleId="{42B10151-2702-45FB-9659-D85C8034D6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59f40d9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55" name="Google Shape;55;gd59f40d99f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59f40d99f_0_5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59f40d99f_0_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d1222612c9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d1222612c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1222612c9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d1222612c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1222612c9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1222612c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1222612c9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1222612c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1222612c9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1222612c9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59f40d99f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66344" lvl="0" indent="-466344" algn="l" rtl="0">
              <a:spcBef>
                <a:spcPts val="0"/>
              </a:spcBef>
              <a:spcAft>
                <a:spcPts val="0"/>
              </a:spcAft>
              <a:buClr>
                <a:schemeClr val="dk1"/>
              </a:buClr>
              <a:buSzPts val="2400"/>
              <a:buFont typeface="Arial"/>
              <a:buNone/>
            </a:pPr>
            <a:endParaRPr>
              <a:solidFill>
                <a:schemeClr val="dk1"/>
              </a:solidFill>
              <a:highlight>
                <a:srgbClr val="FFFFFF"/>
              </a:highlight>
            </a:endParaRPr>
          </a:p>
        </p:txBody>
      </p:sp>
      <p:sp>
        <p:nvSpPr>
          <p:cNvPr id="154" name="Google Shape;154;gd59f40d99f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59f40d99f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d59f40d99f_0_38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d1222612c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d1222612c9_0_9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d1222612c9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d1222612c9_0_29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d59f40d99f_0_6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d59f40d99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1222612c9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d1222612c9_0_3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1222612c9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d1222612c9_0_3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1222612c9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d1222612c9_0_3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5a600148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66344" lvl="0" indent="-466344" algn="l" rtl="0">
              <a:spcBef>
                <a:spcPts val="0"/>
              </a:spcBef>
              <a:spcAft>
                <a:spcPts val="0"/>
              </a:spcAft>
              <a:buClr>
                <a:schemeClr val="dk1"/>
              </a:buClr>
              <a:buSzPts val="2400"/>
              <a:buFont typeface="Arial"/>
              <a:buNone/>
            </a:pPr>
            <a:endParaRPr>
              <a:solidFill>
                <a:schemeClr val="dk1"/>
              </a:solidFill>
              <a:highlight>
                <a:srgbClr val="FFFFFF"/>
              </a:highlight>
            </a:endParaRPr>
          </a:p>
        </p:txBody>
      </p:sp>
      <p:sp>
        <p:nvSpPr>
          <p:cNvPr id="206" name="Google Shape;206;gd5a6001480_0_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5a600148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66344" lvl="0" indent="-466344" algn="l" rtl="0">
              <a:spcBef>
                <a:spcPts val="0"/>
              </a:spcBef>
              <a:spcAft>
                <a:spcPts val="0"/>
              </a:spcAft>
              <a:buClr>
                <a:schemeClr val="dk1"/>
              </a:buClr>
              <a:buSzPts val="2400"/>
              <a:buFont typeface="Arial"/>
              <a:buNone/>
            </a:pPr>
            <a:endParaRPr>
              <a:solidFill>
                <a:schemeClr val="dk1"/>
              </a:solidFill>
              <a:highlight>
                <a:srgbClr val="FFFFFF"/>
              </a:highlight>
            </a:endParaRPr>
          </a:p>
        </p:txBody>
      </p:sp>
      <p:sp>
        <p:nvSpPr>
          <p:cNvPr id="215" name="Google Shape;215;gd5a6001480_0_3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5a600148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66344" lvl="0" indent="-466344" algn="l" rtl="0">
              <a:spcBef>
                <a:spcPts val="0"/>
              </a:spcBef>
              <a:spcAft>
                <a:spcPts val="0"/>
              </a:spcAft>
              <a:buClr>
                <a:schemeClr val="dk1"/>
              </a:buClr>
              <a:buSzPts val="2400"/>
              <a:buFont typeface="Arial"/>
              <a:buNone/>
            </a:pPr>
            <a:endParaRPr>
              <a:solidFill>
                <a:schemeClr val="dk1"/>
              </a:solidFill>
              <a:highlight>
                <a:srgbClr val="FFFFFF"/>
              </a:highlight>
            </a:endParaRPr>
          </a:p>
        </p:txBody>
      </p:sp>
      <p:sp>
        <p:nvSpPr>
          <p:cNvPr id="223" name="Google Shape;223;gd5a6001480_0_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5a600148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66344" lvl="0" indent="-466344" algn="l" rtl="0">
              <a:spcBef>
                <a:spcPts val="0"/>
              </a:spcBef>
              <a:spcAft>
                <a:spcPts val="0"/>
              </a:spcAft>
              <a:buClr>
                <a:schemeClr val="dk1"/>
              </a:buClr>
              <a:buSzPts val="2400"/>
              <a:buFont typeface="Arial"/>
              <a:buNone/>
            </a:pPr>
            <a:endParaRPr>
              <a:solidFill>
                <a:schemeClr val="dk1"/>
              </a:solidFill>
              <a:highlight>
                <a:srgbClr val="FFFFFF"/>
              </a:highlight>
            </a:endParaRPr>
          </a:p>
        </p:txBody>
      </p:sp>
      <p:sp>
        <p:nvSpPr>
          <p:cNvPr id="230" name="Google Shape;230;gd5a6001480_0_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d1222612c9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66344" lvl="0" indent="-466344" algn="l" rtl="0">
              <a:spcBef>
                <a:spcPts val="0"/>
              </a:spcBef>
              <a:spcAft>
                <a:spcPts val="0"/>
              </a:spcAft>
              <a:buClr>
                <a:schemeClr val="dk1"/>
              </a:buClr>
              <a:buSzPts val="2400"/>
              <a:buFont typeface="Arial"/>
              <a:buNone/>
            </a:pPr>
            <a:endParaRPr>
              <a:solidFill>
                <a:schemeClr val="dk1"/>
              </a:solidFill>
              <a:highlight>
                <a:srgbClr val="FFFFFF"/>
              </a:highlight>
            </a:endParaRPr>
          </a:p>
        </p:txBody>
      </p:sp>
      <p:sp>
        <p:nvSpPr>
          <p:cNvPr id="237" name="Google Shape;237;gd1222612c9_0_3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d1222612c9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66344" lvl="0" indent="-466344" algn="l" rtl="0">
              <a:spcBef>
                <a:spcPts val="0"/>
              </a:spcBef>
              <a:spcAft>
                <a:spcPts val="0"/>
              </a:spcAft>
              <a:buClr>
                <a:schemeClr val="dk1"/>
              </a:buClr>
              <a:buSzPts val="2400"/>
              <a:buFont typeface="Arial"/>
              <a:buNone/>
            </a:pPr>
            <a:endParaRPr>
              <a:solidFill>
                <a:schemeClr val="dk1"/>
              </a:solidFill>
              <a:highlight>
                <a:srgbClr val="FFFFFF"/>
              </a:highlight>
            </a:endParaRPr>
          </a:p>
        </p:txBody>
      </p:sp>
      <p:sp>
        <p:nvSpPr>
          <p:cNvPr id="246" name="Google Shape;246;gd1222612c9_0_35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d59f40d99f_0_44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d59f40d99f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d59f40d99f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p:txBody>
      </p:sp>
      <p:sp>
        <p:nvSpPr>
          <p:cNvPr id="67" name="Google Shape;67;gd59f40d99f_0_1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d59f40d99f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endParaRPr>
          </a:p>
        </p:txBody>
      </p:sp>
      <p:sp>
        <p:nvSpPr>
          <p:cNvPr id="73" name="Google Shape;73;gd59f40d99f_0_19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d59f40d99f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66344" lvl="0" indent="-466344" algn="l" rtl="0">
              <a:spcBef>
                <a:spcPts val="0"/>
              </a:spcBef>
              <a:spcAft>
                <a:spcPts val="0"/>
              </a:spcAft>
              <a:buClr>
                <a:schemeClr val="dk1"/>
              </a:buClr>
              <a:buSzPts val="2400"/>
              <a:buFont typeface="Arial"/>
              <a:buNone/>
            </a:pPr>
            <a:endParaRPr>
              <a:solidFill>
                <a:schemeClr val="dk1"/>
              </a:solidFill>
              <a:highlight>
                <a:srgbClr val="FFFFFF"/>
              </a:highlight>
            </a:endParaRPr>
          </a:p>
        </p:txBody>
      </p:sp>
      <p:sp>
        <p:nvSpPr>
          <p:cNvPr id="79" name="Google Shape;79;gd59f40d99f_0_55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d59f40d99f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gd59f40d99f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1222612c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gd1222612c9_0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d1222612c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gd1222612c9_0_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d1222612c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d1222612c9_0_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body" idx="1"/>
          </p:nvPr>
        </p:nvSpPr>
        <p:spPr>
          <a:xfrm>
            <a:off x="699247" y="1396081"/>
            <a:ext cx="7745400" cy="2377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80"/>
              </a:spcBef>
              <a:spcAft>
                <a:spcPts val="0"/>
              </a:spcAft>
              <a:buClr>
                <a:schemeClr val="accent1"/>
              </a:buClr>
              <a:buSzPts val="2400"/>
              <a:buFont typeface="Noto Sans Symbols"/>
              <a:buNone/>
              <a:defRPr sz="2400" b="0" i="0" u="none" strike="noStrike" cap="none">
                <a:solidFill>
                  <a:srgbClr val="595959"/>
                </a:solidFill>
                <a:latin typeface="Arial"/>
                <a:ea typeface="Arial"/>
                <a:cs typeface="Arial"/>
                <a:sym typeface="Arial"/>
              </a:defRPr>
            </a:lvl1pPr>
            <a:lvl2pPr marL="914400" marR="0" lvl="1" indent="-228600" algn="l" rtl="0">
              <a:spcBef>
                <a:spcPts val="1200"/>
              </a:spcBef>
              <a:spcAft>
                <a:spcPts val="0"/>
              </a:spcAft>
              <a:buClr>
                <a:schemeClr val="accent1"/>
              </a:buClr>
              <a:buSzPts val="2200"/>
              <a:buFont typeface="Noto Sans Symbols"/>
              <a:buNone/>
              <a:defRPr sz="2200" b="0" i="0" u="none" strike="noStrike" cap="none">
                <a:solidFill>
                  <a:srgbClr val="262626"/>
                </a:solidFill>
                <a:latin typeface="Arial"/>
                <a:ea typeface="Arial"/>
                <a:cs typeface="Arial"/>
                <a:sym typeface="Arial"/>
              </a:defRPr>
            </a:lvl2pPr>
            <a:lvl3pPr marL="1371600" marR="0" lvl="2" indent="-228600" algn="l" rtl="0">
              <a:spcBef>
                <a:spcPts val="12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3pPr>
            <a:lvl4pPr marL="1828800" marR="0" lvl="3" indent="-228600" algn="l" rtl="0">
              <a:spcBef>
                <a:spcPts val="1200"/>
              </a:spcBef>
              <a:spcAft>
                <a:spcPts val="0"/>
              </a:spcAft>
              <a:buClr>
                <a:schemeClr val="accent1"/>
              </a:buClr>
              <a:buSzPts val="1800"/>
              <a:buFont typeface="Noto Sans Symbols"/>
              <a:buNone/>
              <a:defRPr sz="1800" b="0" i="0" u="none" strike="noStrike" cap="none">
                <a:solidFill>
                  <a:srgbClr val="262626"/>
                </a:solidFill>
                <a:latin typeface="Arial"/>
                <a:ea typeface="Arial"/>
                <a:cs typeface="Arial"/>
                <a:sym typeface="Arial"/>
              </a:defRPr>
            </a:lvl4pPr>
            <a:lvl5pPr marL="2286000" marR="0" lvl="4" indent="-228600" algn="l" rtl="0">
              <a:spcBef>
                <a:spcPts val="1200"/>
              </a:spcBef>
              <a:spcAft>
                <a:spcPts val="0"/>
              </a:spcAft>
              <a:buClr>
                <a:schemeClr val="accent1"/>
              </a:buClr>
              <a:buSzPts val="1600"/>
              <a:buFont typeface="Noto Sans Symbols"/>
              <a:buNone/>
              <a:defRPr sz="1600" b="0" i="0" u="none" strike="noStrike" cap="none">
                <a:solidFill>
                  <a:srgbClr val="262626"/>
                </a:solidFill>
                <a:latin typeface="Arial"/>
                <a:ea typeface="Arial"/>
                <a:cs typeface="Arial"/>
                <a:sym typeface="Arial"/>
              </a:defRPr>
            </a:lvl5pPr>
            <a:lvl6pPr marL="2743200" marR="0" lvl="5" indent="-317500" algn="l" rtl="0">
              <a:spcBef>
                <a:spcPts val="12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6pPr>
            <a:lvl7pPr marL="3200400" marR="0" lvl="6" indent="-317500" algn="l" rtl="0">
              <a:spcBef>
                <a:spcPts val="12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7pPr>
            <a:lvl8pPr marL="3657600" marR="0" lvl="7" indent="-317500" algn="l" rtl="0">
              <a:spcBef>
                <a:spcPts val="12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8pPr>
            <a:lvl9pPr marL="4114800" marR="0" lvl="8" indent="-317500" algn="l" rtl="0">
              <a:spcBef>
                <a:spcPts val="1200"/>
              </a:spcBef>
              <a:spcAft>
                <a:spcPts val="120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9pPr>
          </a:lstStyle>
          <a:p>
            <a:endParaRPr/>
          </a:p>
        </p:txBody>
      </p:sp>
      <p:sp>
        <p:nvSpPr>
          <p:cNvPr id="52" name="Google Shape;52;p13"/>
          <p:cNvSpPr txBox="1">
            <a:spLocks noGrp="1"/>
          </p:cNvSpPr>
          <p:nvPr>
            <p:ph type="title"/>
          </p:nvPr>
        </p:nvSpPr>
        <p:spPr>
          <a:xfrm>
            <a:off x="688490" y="427617"/>
            <a:ext cx="7756200" cy="79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3F3F3F"/>
              </a:buClr>
              <a:buSzPts val="4000"/>
              <a:buFont typeface="Arial"/>
              <a:buNone/>
              <a:defRPr sz="4000" b="1" i="0" u="none" strike="noStrike" cap="none">
                <a:solidFill>
                  <a:srgbClr val="3F3F3F"/>
                </a:solidFill>
                <a:latin typeface="Arial"/>
                <a:ea typeface="Arial"/>
                <a:cs typeface="Arial"/>
                <a:sym typeface="Arial"/>
              </a:defRPr>
            </a:lvl1pPr>
            <a:lvl2pPr marR="0" lvl="1" algn="l" rtl="0">
              <a:spcBef>
                <a:spcPts val="0"/>
              </a:spcBef>
              <a:spcAft>
                <a:spcPts val="0"/>
              </a:spcAft>
              <a:buSzPts val="2800"/>
              <a:buNone/>
              <a:defRPr sz="1800" b="0" i="0" u="none" strike="noStrike" cap="none">
                <a:solidFill>
                  <a:schemeClr val="dk2"/>
                </a:solidFill>
              </a:defRPr>
            </a:lvl2pPr>
            <a:lvl3pPr marR="0" lvl="2" algn="l" rtl="0">
              <a:spcBef>
                <a:spcPts val="0"/>
              </a:spcBef>
              <a:spcAft>
                <a:spcPts val="0"/>
              </a:spcAft>
              <a:buSzPts val="2800"/>
              <a:buNone/>
              <a:defRPr sz="1800" b="0" i="0" u="none" strike="noStrike" cap="none">
                <a:solidFill>
                  <a:schemeClr val="dk2"/>
                </a:solidFill>
              </a:defRPr>
            </a:lvl3pPr>
            <a:lvl4pPr marR="0" lvl="3" algn="l" rtl="0">
              <a:spcBef>
                <a:spcPts val="0"/>
              </a:spcBef>
              <a:spcAft>
                <a:spcPts val="0"/>
              </a:spcAft>
              <a:buSzPts val="2800"/>
              <a:buNone/>
              <a:defRPr sz="1800" b="0" i="0" u="none" strike="noStrike" cap="none">
                <a:solidFill>
                  <a:schemeClr val="dk2"/>
                </a:solidFill>
              </a:defRPr>
            </a:lvl4pPr>
            <a:lvl5pPr marR="0" lvl="4" algn="l" rtl="0">
              <a:spcBef>
                <a:spcPts val="0"/>
              </a:spcBef>
              <a:spcAft>
                <a:spcPts val="0"/>
              </a:spcAft>
              <a:buSzPts val="2800"/>
              <a:buNone/>
              <a:defRPr sz="1800" b="0" i="0" u="none" strike="noStrike" cap="none">
                <a:solidFill>
                  <a:schemeClr val="dk2"/>
                </a:solidFill>
              </a:defRPr>
            </a:lvl5pPr>
            <a:lvl6pPr marR="0" lvl="5" algn="l" rtl="0">
              <a:spcBef>
                <a:spcPts val="0"/>
              </a:spcBef>
              <a:spcAft>
                <a:spcPts val="0"/>
              </a:spcAft>
              <a:buSzPts val="2800"/>
              <a:buNone/>
              <a:defRPr sz="1800" b="0" i="0" u="none" strike="noStrike" cap="none">
                <a:solidFill>
                  <a:schemeClr val="dk2"/>
                </a:solidFill>
              </a:defRPr>
            </a:lvl6pPr>
            <a:lvl7pPr marR="0" lvl="6" algn="l" rtl="0">
              <a:spcBef>
                <a:spcPts val="0"/>
              </a:spcBef>
              <a:spcAft>
                <a:spcPts val="0"/>
              </a:spcAft>
              <a:buSzPts val="2800"/>
              <a:buNone/>
              <a:defRPr sz="1800" b="0" i="0" u="none" strike="noStrike" cap="none">
                <a:solidFill>
                  <a:schemeClr val="dk2"/>
                </a:solidFill>
              </a:defRPr>
            </a:lvl7pPr>
            <a:lvl8pPr marR="0" lvl="7" algn="l" rtl="0">
              <a:spcBef>
                <a:spcPts val="0"/>
              </a:spcBef>
              <a:spcAft>
                <a:spcPts val="0"/>
              </a:spcAft>
              <a:buSzPts val="2800"/>
              <a:buNone/>
              <a:defRPr sz="1800" b="0" i="0" u="none" strike="noStrike" cap="none">
                <a:solidFill>
                  <a:schemeClr val="dk2"/>
                </a:solidFill>
              </a:defRPr>
            </a:lvl8pPr>
            <a:lvl9pPr marR="0" lvl="8" algn="l" rtl="0">
              <a:spcBef>
                <a:spcPts val="0"/>
              </a:spcBef>
              <a:spcAft>
                <a:spcPts val="0"/>
              </a:spcAft>
              <a:buSzPts val="2800"/>
              <a:buNone/>
              <a:defRPr sz="1800" b="0" i="0" u="none" strike="noStrike" cap="none">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337100" y="853225"/>
            <a:ext cx="8492700" cy="1038000"/>
          </a:xfrm>
          <a:prstGeom prst="rect">
            <a:avLst/>
          </a:prstGeom>
          <a:solidFill>
            <a:srgbClr val="FFFFFF"/>
          </a:solidFill>
          <a:ln w="28575" cap="flat" cmpd="sng">
            <a:solidFill>
              <a:srgbClr val="990000"/>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rgbClr val="FFFFFF"/>
              </a:buClr>
              <a:buSzPts val="4000"/>
              <a:buFont typeface="Arial"/>
              <a:buNone/>
            </a:pPr>
            <a:r>
              <a:rPr lang="en" sz="4800">
                <a:solidFill>
                  <a:srgbClr val="000000"/>
                </a:solidFill>
                <a:latin typeface="Times New Roman"/>
                <a:ea typeface="Times New Roman"/>
                <a:cs typeface="Times New Roman"/>
                <a:sym typeface="Times New Roman"/>
              </a:rPr>
              <a:t>Selling Price of Used Cars</a:t>
            </a:r>
            <a:endParaRPr sz="2100" b="0">
              <a:latin typeface="Calibri"/>
              <a:ea typeface="Calibri"/>
              <a:cs typeface="Calibri"/>
              <a:sym typeface="Calibri"/>
            </a:endParaRPr>
          </a:p>
        </p:txBody>
      </p:sp>
      <p:sp>
        <p:nvSpPr>
          <p:cNvPr id="58" name="Google Shape;58;p14"/>
          <p:cNvSpPr txBox="1">
            <a:spLocks noGrp="1"/>
          </p:cNvSpPr>
          <p:nvPr>
            <p:ph type="subTitle" idx="1"/>
          </p:nvPr>
        </p:nvSpPr>
        <p:spPr>
          <a:xfrm>
            <a:off x="337100" y="3545050"/>
            <a:ext cx="4735800" cy="812700"/>
          </a:xfrm>
          <a:prstGeom prst="rect">
            <a:avLst/>
          </a:prstGeom>
          <a:solidFill>
            <a:srgbClr val="FFFFFF"/>
          </a:solid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2040"/>
              <a:buNone/>
            </a:pPr>
            <a:r>
              <a:rPr lang="en" sz="2000">
                <a:solidFill>
                  <a:srgbClr val="85200C"/>
                </a:solidFill>
                <a:latin typeface="Times New Roman"/>
                <a:ea typeface="Times New Roman"/>
                <a:cs typeface="Times New Roman"/>
                <a:sym typeface="Times New Roman"/>
              </a:rPr>
              <a:t>Team :</a:t>
            </a:r>
            <a:endParaRPr sz="2000">
              <a:solidFill>
                <a:srgbClr val="85200C"/>
              </a:solidFill>
              <a:latin typeface="Times New Roman"/>
              <a:ea typeface="Times New Roman"/>
              <a:cs typeface="Times New Roman"/>
              <a:sym typeface="Times New Roman"/>
            </a:endParaRPr>
          </a:p>
          <a:p>
            <a:pPr marL="457200" lvl="0" indent="-355600" algn="l" rtl="0">
              <a:lnSpc>
                <a:spcPct val="80000"/>
              </a:lnSpc>
              <a:spcBef>
                <a:spcPts val="0"/>
              </a:spcBef>
              <a:spcAft>
                <a:spcPts val="0"/>
              </a:spcAft>
              <a:buClr>
                <a:srgbClr val="85200C"/>
              </a:buClr>
              <a:buSzPts val="2000"/>
              <a:buFont typeface="Times New Roman"/>
              <a:buChar char="●"/>
            </a:pPr>
            <a:r>
              <a:rPr lang="en" sz="2000">
                <a:solidFill>
                  <a:srgbClr val="85200C"/>
                </a:solidFill>
                <a:latin typeface="Times New Roman"/>
                <a:ea typeface="Times New Roman"/>
                <a:cs typeface="Times New Roman"/>
                <a:sym typeface="Times New Roman"/>
              </a:rPr>
              <a:t>Anuradha Tidke               </a:t>
            </a:r>
            <a:endParaRPr sz="2000">
              <a:solidFill>
                <a:srgbClr val="85200C"/>
              </a:solidFill>
              <a:latin typeface="Times New Roman"/>
              <a:ea typeface="Times New Roman"/>
              <a:cs typeface="Times New Roman"/>
              <a:sym typeface="Times New Roman"/>
            </a:endParaRPr>
          </a:p>
          <a:p>
            <a:pPr marL="457200" lvl="0" indent="-355600" algn="l" rtl="0">
              <a:lnSpc>
                <a:spcPct val="80000"/>
              </a:lnSpc>
              <a:spcBef>
                <a:spcPts val="0"/>
              </a:spcBef>
              <a:spcAft>
                <a:spcPts val="0"/>
              </a:spcAft>
              <a:buClr>
                <a:srgbClr val="85200C"/>
              </a:buClr>
              <a:buSzPts val="2000"/>
              <a:buFont typeface="Times New Roman"/>
              <a:buChar char="●"/>
            </a:pPr>
            <a:r>
              <a:rPr lang="en" sz="2000">
                <a:solidFill>
                  <a:srgbClr val="85200C"/>
                </a:solidFill>
                <a:latin typeface="Times New Roman"/>
                <a:ea typeface="Times New Roman"/>
                <a:cs typeface="Times New Roman"/>
                <a:sym typeface="Times New Roman"/>
              </a:rPr>
              <a:t>Priya Johny</a:t>
            </a:r>
            <a:endParaRPr sz="2000">
              <a:solidFill>
                <a:srgbClr val="85200C"/>
              </a:solidFill>
              <a:latin typeface="Times New Roman"/>
              <a:ea typeface="Times New Roman"/>
              <a:cs typeface="Times New Roman"/>
              <a:sym typeface="Times New Roman"/>
            </a:endParaRPr>
          </a:p>
          <a:p>
            <a:pPr marL="457200" lvl="0" indent="-355600" algn="l" rtl="0">
              <a:lnSpc>
                <a:spcPct val="80000"/>
              </a:lnSpc>
              <a:spcBef>
                <a:spcPts val="0"/>
              </a:spcBef>
              <a:spcAft>
                <a:spcPts val="0"/>
              </a:spcAft>
              <a:buClr>
                <a:srgbClr val="85200C"/>
              </a:buClr>
              <a:buSzPts val="2000"/>
              <a:buFont typeface="Times New Roman"/>
              <a:buChar char="●"/>
            </a:pPr>
            <a:r>
              <a:rPr lang="en" sz="2000">
                <a:solidFill>
                  <a:srgbClr val="85200C"/>
                </a:solidFill>
                <a:latin typeface="Times New Roman"/>
                <a:ea typeface="Times New Roman"/>
                <a:cs typeface="Times New Roman"/>
                <a:sym typeface="Times New Roman"/>
              </a:rPr>
              <a:t>Rakshith Reddy Eleti</a:t>
            </a:r>
            <a:endParaRPr sz="2000">
              <a:solidFill>
                <a:srgbClr val="85200C"/>
              </a:solidFill>
              <a:latin typeface="Times New Roman"/>
              <a:ea typeface="Times New Roman"/>
              <a:cs typeface="Times New Roman"/>
              <a:sym typeface="Times New Roman"/>
            </a:endParaRPr>
          </a:p>
          <a:p>
            <a:pPr marL="457200" lvl="0" indent="-355600" algn="l" rtl="0">
              <a:lnSpc>
                <a:spcPct val="80000"/>
              </a:lnSpc>
              <a:spcBef>
                <a:spcPts val="0"/>
              </a:spcBef>
              <a:spcAft>
                <a:spcPts val="0"/>
              </a:spcAft>
              <a:buClr>
                <a:srgbClr val="85200C"/>
              </a:buClr>
              <a:buSzPts val="2000"/>
              <a:buFont typeface="Times New Roman"/>
              <a:buChar char="●"/>
            </a:pPr>
            <a:r>
              <a:rPr lang="en" sz="2000">
                <a:solidFill>
                  <a:srgbClr val="85200C"/>
                </a:solidFill>
                <a:latin typeface="Times New Roman"/>
                <a:ea typeface="Times New Roman"/>
                <a:cs typeface="Times New Roman"/>
                <a:sym typeface="Times New Roman"/>
              </a:rPr>
              <a:t>Venkata Gangadhar Naveen Palaka                       </a:t>
            </a:r>
            <a:endParaRPr sz="2000">
              <a:solidFill>
                <a:srgbClr val="85200C"/>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p:nvPr/>
        </p:nvSpPr>
        <p:spPr>
          <a:xfrm>
            <a:off x="0" y="148900"/>
            <a:ext cx="9144000" cy="6507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457200" lvl="0" indent="-450850" algn="ctr" rtl="0">
              <a:spcBef>
                <a:spcPts val="0"/>
              </a:spcBef>
              <a:spcAft>
                <a:spcPts val="0"/>
              </a:spcAft>
              <a:buClr>
                <a:srgbClr val="FFFFFF"/>
              </a:buClr>
              <a:buSzPts val="3500"/>
              <a:buFont typeface="Times New Roman"/>
              <a:buChar char="❏"/>
            </a:pPr>
            <a:r>
              <a:rPr lang="en" sz="3500">
                <a:solidFill>
                  <a:srgbClr val="FFFFFF"/>
                </a:solidFill>
                <a:latin typeface="Times New Roman"/>
                <a:ea typeface="Times New Roman"/>
                <a:cs typeface="Times New Roman"/>
                <a:sym typeface="Times New Roman"/>
              </a:rPr>
              <a:t>Variation in the selling price of cars </a:t>
            </a:r>
            <a:endParaRPr sz="3500">
              <a:solidFill>
                <a:srgbClr val="FFFFFF"/>
              </a:solidFill>
              <a:latin typeface="Times New Roman"/>
              <a:ea typeface="Times New Roman"/>
              <a:cs typeface="Times New Roman"/>
              <a:sym typeface="Times New Roman"/>
            </a:endParaRPr>
          </a:p>
        </p:txBody>
      </p:sp>
      <p:sp>
        <p:nvSpPr>
          <p:cNvPr id="115" name="Google Shape;115;p23"/>
          <p:cNvSpPr txBox="1"/>
          <p:nvPr/>
        </p:nvSpPr>
        <p:spPr>
          <a:xfrm>
            <a:off x="584400" y="1133450"/>
            <a:ext cx="7196700" cy="30699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2300">
                <a:solidFill>
                  <a:schemeClr val="dk1"/>
                </a:solidFill>
                <a:latin typeface="Times New Roman"/>
                <a:ea typeface="Times New Roman"/>
                <a:cs typeface="Times New Roman"/>
                <a:sym typeface="Times New Roman"/>
              </a:rPr>
              <a:t>#w.r.t. Numerical Features			</a:t>
            </a:r>
            <a:endParaRPr sz="2300">
              <a:solidFill>
                <a:schemeClr val="dk1"/>
              </a:solidFill>
              <a:latin typeface="Times New Roman"/>
              <a:ea typeface="Times New Roman"/>
              <a:cs typeface="Times New Roman"/>
              <a:sym typeface="Times New Roman"/>
            </a:endParaRPr>
          </a:p>
          <a:p>
            <a:pPr marL="457200" lvl="0" indent="0" algn="l" rtl="0">
              <a:lnSpc>
                <a:spcPct val="200000"/>
              </a:lnSpc>
              <a:spcBef>
                <a:spcPts val="0"/>
              </a:spcBef>
              <a:spcAft>
                <a:spcPts val="0"/>
              </a:spcAft>
              <a:buNone/>
            </a:pPr>
            <a:r>
              <a:rPr lang="en" sz="2300">
                <a:solidFill>
                  <a:schemeClr val="dk1"/>
                </a:solidFill>
                <a:latin typeface="Times New Roman"/>
                <a:ea typeface="Times New Roman"/>
                <a:cs typeface="Times New Roman"/>
                <a:sym typeface="Times New Roman"/>
              </a:rPr>
              <a:t>●  Number of previous owners (1-4)		</a:t>
            </a:r>
            <a:endParaRPr sz="2300">
              <a:solidFill>
                <a:schemeClr val="dk1"/>
              </a:solidFill>
              <a:latin typeface="Times New Roman"/>
              <a:ea typeface="Times New Roman"/>
              <a:cs typeface="Times New Roman"/>
              <a:sym typeface="Times New Roman"/>
            </a:endParaRPr>
          </a:p>
          <a:p>
            <a:pPr marL="457200" lvl="0" indent="0" algn="l" rtl="0">
              <a:lnSpc>
                <a:spcPct val="200000"/>
              </a:lnSpc>
              <a:spcBef>
                <a:spcPts val="0"/>
              </a:spcBef>
              <a:spcAft>
                <a:spcPts val="0"/>
              </a:spcAft>
              <a:buNone/>
            </a:pPr>
            <a:r>
              <a:rPr lang="en" sz="2300">
                <a:solidFill>
                  <a:schemeClr val="dk1"/>
                </a:solidFill>
                <a:latin typeface="Times New Roman"/>
                <a:ea typeface="Times New Roman"/>
                <a:cs typeface="Times New Roman"/>
                <a:sym typeface="Times New Roman"/>
              </a:rPr>
              <a:t>●  Number of seats in the car</a:t>
            </a:r>
            <a:br>
              <a:rPr lang="en" sz="2300">
                <a:solidFill>
                  <a:schemeClr val="dk1"/>
                </a:solidFill>
                <a:latin typeface="Times New Roman"/>
                <a:ea typeface="Times New Roman"/>
                <a:cs typeface="Times New Roman"/>
                <a:sym typeface="Times New Roman"/>
              </a:rPr>
            </a:br>
            <a:r>
              <a:rPr lang="en" sz="2300">
                <a:solidFill>
                  <a:schemeClr val="dk1"/>
                </a:solidFill>
                <a:latin typeface="Times New Roman"/>
                <a:ea typeface="Times New Roman"/>
                <a:cs typeface="Times New Roman"/>
                <a:sym typeface="Times New Roman"/>
              </a:rPr>
              <a:t>●  Kilometers driven</a:t>
            </a:r>
            <a:endParaRPr sz="2300">
              <a:solidFill>
                <a:schemeClr val="dk1"/>
              </a:solidFill>
              <a:latin typeface="Times New Roman"/>
              <a:ea typeface="Times New Roman"/>
              <a:cs typeface="Times New Roman"/>
              <a:sym typeface="Times New Roman"/>
            </a:endParaRPr>
          </a:p>
          <a:p>
            <a:pPr marL="457200" lvl="0" indent="0" algn="l" rtl="0">
              <a:lnSpc>
                <a:spcPct val="200000"/>
              </a:lnSpc>
              <a:spcBef>
                <a:spcPts val="0"/>
              </a:spcBef>
              <a:spcAft>
                <a:spcPts val="0"/>
              </a:spcAft>
              <a:buNone/>
            </a:pPr>
            <a:r>
              <a:rPr lang="en" sz="2300">
                <a:solidFill>
                  <a:schemeClr val="dk1"/>
                </a:solidFill>
                <a:latin typeface="Times New Roman"/>
                <a:ea typeface="Times New Roman"/>
                <a:cs typeface="Times New Roman"/>
                <a:sym typeface="Times New Roman"/>
              </a:rPr>
              <a:t>●  Model year (1983-2020) </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p:nvPr/>
        </p:nvSpPr>
        <p:spPr>
          <a:xfrm>
            <a:off x="0" y="148900"/>
            <a:ext cx="9144000" cy="6507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457200" lvl="0" indent="-450850" algn="ctr" rtl="0">
              <a:spcBef>
                <a:spcPts val="0"/>
              </a:spcBef>
              <a:spcAft>
                <a:spcPts val="0"/>
              </a:spcAft>
              <a:buClr>
                <a:srgbClr val="FFFFFF"/>
              </a:buClr>
              <a:buSzPts val="3500"/>
              <a:buFont typeface="Times New Roman"/>
              <a:buChar char="❏"/>
            </a:pPr>
            <a:r>
              <a:rPr lang="en" sz="3500">
                <a:solidFill>
                  <a:srgbClr val="FFFFFF"/>
                </a:solidFill>
                <a:latin typeface="Times New Roman"/>
                <a:ea typeface="Times New Roman"/>
                <a:cs typeface="Times New Roman"/>
                <a:sym typeface="Times New Roman"/>
              </a:rPr>
              <a:t>Variation in the selling price of cars </a:t>
            </a:r>
            <a:endParaRPr sz="3500">
              <a:solidFill>
                <a:srgbClr val="FFFFFF"/>
              </a:solidFill>
              <a:latin typeface="Times New Roman"/>
              <a:ea typeface="Times New Roman"/>
              <a:cs typeface="Times New Roman"/>
              <a:sym typeface="Times New Roman"/>
            </a:endParaRPr>
          </a:p>
        </p:txBody>
      </p:sp>
      <p:pic>
        <p:nvPicPr>
          <p:cNvPr id="121" name="Google Shape;121;p24"/>
          <p:cNvPicPr preferRelativeResize="0"/>
          <p:nvPr/>
        </p:nvPicPr>
        <p:blipFill>
          <a:blip r:embed="rId3">
            <a:alphaModFix/>
          </a:blip>
          <a:stretch>
            <a:fillRect/>
          </a:stretch>
        </p:blipFill>
        <p:spPr>
          <a:xfrm>
            <a:off x="76200" y="952000"/>
            <a:ext cx="6544837" cy="4039100"/>
          </a:xfrm>
          <a:prstGeom prst="rect">
            <a:avLst/>
          </a:prstGeom>
          <a:noFill/>
          <a:ln>
            <a:noFill/>
          </a:ln>
        </p:spPr>
      </p:pic>
      <p:sp>
        <p:nvSpPr>
          <p:cNvPr id="122" name="Google Shape;122;p24"/>
          <p:cNvSpPr txBox="1"/>
          <p:nvPr/>
        </p:nvSpPr>
        <p:spPr>
          <a:xfrm>
            <a:off x="6730525" y="1647800"/>
            <a:ext cx="2249700" cy="2647500"/>
          </a:xfrm>
          <a:prstGeom prst="rect">
            <a:avLst/>
          </a:prstGeom>
          <a:noFill/>
          <a:ln>
            <a:noFill/>
          </a:ln>
        </p:spPr>
        <p:txBody>
          <a:bodyPr spcFirstLastPara="1" wrap="square" lIns="91425" tIns="91425" rIns="91425" bIns="91425" anchor="t" anchorCtr="0">
            <a:spAutoFit/>
          </a:bodyPr>
          <a:lstStyle/>
          <a:p>
            <a:pPr marL="171450" lvl="0" indent="-2159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We can see that the selling price greatly depends on the year of the model. </a:t>
            </a:r>
            <a:endParaRPr sz="1600">
              <a:latin typeface="Times New Roman"/>
              <a:ea typeface="Times New Roman"/>
              <a:cs typeface="Times New Roman"/>
              <a:sym typeface="Times New Roman"/>
            </a:endParaRPr>
          </a:p>
          <a:p>
            <a:pPr marL="457200" lvl="0" indent="0" algn="l" rtl="0">
              <a:spcBef>
                <a:spcPts val="0"/>
              </a:spcBef>
              <a:spcAft>
                <a:spcPts val="0"/>
              </a:spcAft>
              <a:buNone/>
            </a:pPr>
            <a:endParaRPr sz="1600">
              <a:latin typeface="Times New Roman"/>
              <a:ea typeface="Times New Roman"/>
              <a:cs typeface="Times New Roman"/>
              <a:sym typeface="Times New Roman"/>
            </a:endParaRPr>
          </a:p>
          <a:p>
            <a:pPr marL="171450" lvl="0" indent="-2159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It is higher for a more recent car than an older one. This observation is expected.</a:t>
            </a:r>
            <a:endParaRPr sz="16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p:nvPr/>
        </p:nvSpPr>
        <p:spPr>
          <a:xfrm>
            <a:off x="0" y="148900"/>
            <a:ext cx="9144000" cy="6507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457200" lvl="0" indent="-450850" algn="ctr" rtl="0">
              <a:spcBef>
                <a:spcPts val="0"/>
              </a:spcBef>
              <a:spcAft>
                <a:spcPts val="0"/>
              </a:spcAft>
              <a:buClr>
                <a:srgbClr val="FFFFFF"/>
              </a:buClr>
              <a:buSzPts val="3500"/>
              <a:buFont typeface="Times New Roman"/>
              <a:buChar char="❏"/>
            </a:pPr>
            <a:r>
              <a:rPr lang="en" sz="3500">
                <a:solidFill>
                  <a:srgbClr val="FFFFFF"/>
                </a:solidFill>
                <a:latin typeface="Times New Roman"/>
                <a:ea typeface="Times New Roman"/>
                <a:cs typeface="Times New Roman"/>
                <a:sym typeface="Times New Roman"/>
              </a:rPr>
              <a:t>Variation in the selling price of cars </a:t>
            </a:r>
            <a:endParaRPr sz="3500">
              <a:solidFill>
                <a:srgbClr val="FFFFFF"/>
              </a:solidFill>
              <a:latin typeface="Times New Roman"/>
              <a:ea typeface="Times New Roman"/>
              <a:cs typeface="Times New Roman"/>
              <a:sym typeface="Times New Roman"/>
            </a:endParaRPr>
          </a:p>
        </p:txBody>
      </p:sp>
      <p:sp>
        <p:nvSpPr>
          <p:cNvPr id="128" name="Google Shape;128;p25"/>
          <p:cNvSpPr txBox="1"/>
          <p:nvPr/>
        </p:nvSpPr>
        <p:spPr>
          <a:xfrm>
            <a:off x="6682650" y="1637225"/>
            <a:ext cx="2249700" cy="2401200"/>
          </a:xfrm>
          <a:prstGeom prst="rect">
            <a:avLst/>
          </a:prstGeom>
          <a:noFill/>
          <a:ln>
            <a:noFill/>
          </a:ln>
        </p:spPr>
        <p:txBody>
          <a:bodyPr spcFirstLastPara="1" wrap="square" lIns="91425" tIns="91425" rIns="91425" bIns="91425" anchor="t" anchorCtr="0">
            <a:spAutoFit/>
          </a:bodyPr>
          <a:lstStyle/>
          <a:p>
            <a:pPr marL="171450" lvl="0" indent="-2159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We can see that the selling price greatly depends on the number of previous owners.</a:t>
            </a:r>
            <a:endParaRPr sz="1600">
              <a:latin typeface="Times New Roman"/>
              <a:ea typeface="Times New Roman"/>
              <a:cs typeface="Times New Roman"/>
              <a:sym typeface="Times New Roman"/>
            </a:endParaRPr>
          </a:p>
          <a:p>
            <a:pPr marL="457200" lvl="0" indent="0" algn="l" rtl="0">
              <a:spcBef>
                <a:spcPts val="0"/>
              </a:spcBef>
              <a:spcAft>
                <a:spcPts val="0"/>
              </a:spcAft>
              <a:buNone/>
            </a:pPr>
            <a:endParaRPr sz="1600">
              <a:latin typeface="Times New Roman"/>
              <a:ea typeface="Times New Roman"/>
              <a:cs typeface="Times New Roman"/>
              <a:sym typeface="Times New Roman"/>
            </a:endParaRPr>
          </a:p>
          <a:p>
            <a:pPr marL="171450" lvl="0" indent="-2159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The lesser the number of previous owner, more is the price which is expected.</a:t>
            </a:r>
            <a:endParaRPr sz="1600">
              <a:latin typeface="Times New Roman"/>
              <a:ea typeface="Times New Roman"/>
              <a:cs typeface="Times New Roman"/>
              <a:sym typeface="Times New Roman"/>
            </a:endParaRPr>
          </a:p>
        </p:txBody>
      </p:sp>
      <p:pic>
        <p:nvPicPr>
          <p:cNvPr id="129" name="Google Shape;129;p25"/>
          <p:cNvPicPr preferRelativeResize="0"/>
          <p:nvPr/>
        </p:nvPicPr>
        <p:blipFill>
          <a:blip r:embed="rId3">
            <a:alphaModFix/>
          </a:blip>
          <a:stretch>
            <a:fillRect/>
          </a:stretch>
        </p:blipFill>
        <p:spPr>
          <a:xfrm>
            <a:off x="152400" y="952000"/>
            <a:ext cx="6437650" cy="3972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p:nvPr/>
        </p:nvSpPr>
        <p:spPr>
          <a:xfrm>
            <a:off x="0" y="148900"/>
            <a:ext cx="9144000" cy="6507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457200" lvl="0" indent="-450850" algn="ctr" rtl="0">
              <a:spcBef>
                <a:spcPts val="0"/>
              </a:spcBef>
              <a:spcAft>
                <a:spcPts val="0"/>
              </a:spcAft>
              <a:buClr>
                <a:srgbClr val="FFFFFF"/>
              </a:buClr>
              <a:buSzPts val="3500"/>
              <a:buFont typeface="Times New Roman"/>
              <a:buChar char="❏"/>
            </a:pPr>
            <a:r>
              <a:rPr lang="en" sz="3500">
                <a:solidFill>
                  <a:srgbClr val="FFFFFF"/>
                </a:solidFill>
                <a:latin typeface="Times New Roman"/>
                <a:ea typeface="Times New Roman"/>
                <a:cs typeface="Times New Roman"/>
                <a:sym typeface="Times New Roman"/>
              </a:rPr>
              <a:t>Variation in the selling price of cars </a:t>
            </a:r>
            <a:endParaRPr sz="3500">
              <a:solidFill>
                <a:srgbClr val="FFFFFF"/>
              </a:solidFill>
              <a:latin typeface="Times New Roman"/>
              <a:ea typeface="Times New Roman"/>
              <a:cs typeface="Times New Roman"/>
              <a:sym typeface="Times New Roman"/>
            </a:endParaRPr>
          </a:p>
        </p:txBody>
      </p:sp>
      <p:sp>
        <p:nvSpPr>
          <p:cNvPr id="135" name="Google Shape;135;p26"/>
          <p:cNvSpPr txBox="1"/>
          <p:nvPr/>
        </p:nvSpPr>
        <p:spPr>
          <a:xfrm>
            <a:off x="6742450" y="2010600"/>
            <a:ext cx="2249700" cy="1662300"/>
          </a:xfrm>
          <a:prstGeom prst="rect">
            <a:avLst/>
          </a:prstGeom>
          <a:noFill/>
          <a:ln>
            <a:noFill/>
          </a:ln>
        </p:spPr>
        <p:txBody>
          <a:bodyPr spcFirstLastPara="1" wrap="square" lIns="91425" tIns="91425" rIns="91425" bIns="91425" anchor="t" anchorCtr="0">
            <a:spAutoFit/>
          </a:bodyPr>
          <a:lstStyle/>
          <a:p>
            <a:pPr marL="171450" lvl="0" indent="-2159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We can see that the selling price depends on the number of seats, increasing till 7 for an SUV and decreasing after that.</a:t>
            </a:r>
            <a:endParaRPr sz="1600">
              <a:latin typeface="Times New Roman"/>
              <a:ea typeface="Times New Roman"/>
              <a:cs typeface="Times New Roman"/>
              <a:sym typeface="Times New Roman"/>
            </a:endParaRPr>
          </a:p>
        </p:txBody>
      </p:sp>
      <p:pic>
        <p:nvPicPr>
          <p:cNvPr id="136" name="Google Shape;136;p26"/>
          <p:cNvPicPr preferRelativeResize="0"/>
          <p:nvPr/>
        </p:nvPicPr>
        <p:blipFill>
          <a:blip r:embed="rId3">
            <a:alphaModFix/>
          </a:blip>
          <a:stretch>
            <a:fillRect/>
          </a:stretch>
        </p:blipFill>
        <p:spPr>
          <a:xfrm>
            <a:off x="152400" y="952000"/>
            <a:ext cx="6437650" cy="3972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0" y="148900"/>
            <a:ext cx="9144000" cy="6507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457200" lvl="0" indent="-450850" algn="ctr" rtl="0">
              <a:spcBef>
                <a:spcPts val="0"/>
              </a:spcBef>
              <a:spcAft>
                <a:spcPts val="0"/>
              </a:spcAft>
              <a:buClr>
                <a:srgbClr val="FFFFFF"/>
              </a:buClr>
              <a:buSzPts val="3500"/>
              <a:buFont typeface="Times New Roman"/>
              <a:buChar char="❏"/>
            </a:pPr>
            <a:r>
              <a:rPr lang="en" sz="3500">
                <a:solidFill>
                  <a:srgbClr val="FFFFFF"/>
                </a:solidFill>
                <a:latin typeface="Times New Roman"/>
                <a:ea typeface="Times New Roman"/>
                <a:cs typeface="Times New Roman"/>
                <a:sym typeface="Times New Roman"/>
              </a:rPr>
              <a:t>Variation in the selling price of cars </a:t>
            </a:r>
            <a:endParaRPr sz="3500">
              <a:solidFill>
                <a:srgbClr val="FFFFFF"/>
              </a:solidFill>
              <a:latin typeface="Times New Roman"/>
              <a:ea typeface="Times New Roman"/>
              <a:cs typeface="Times New Roman"/>
              <a:sym typeface="Times New Roman"/>
            </a:endParaRPr>
          </a:p>
        </p:txBody>
      </p:sp>
      <p:sp>
        <p:nvSpPr>
          <p:cNvPr id="142" name="Google Shape;142;p27"/>
          <p:cNvSpPr txBox="1"/>
          <p:nvPr/>
        </p:nvSpPr>
        <p:spPr>
          <a:xfrm>
            <a:off x="698400" y="3633400"/>
            <a:ext cx="7747200" cy="1493100"/>
          </a:xfrm>
          <a:prstGeom prst="rect">
            <a:avLst/>
          </a:prstGeom>
          <a:noFill/>
          <a:ln>
            <a:noFill/>
          </a:ln>
        </p:spPr>
        <p:txBody>
          <a:bodyPr spcFirstLastPara="1" wrap="square" lIns="91425" tIns="91425" rIns="91425" bIns="91425" anchor="t" anchorCtr="0">
            <a:spAutoFit/>
          </a:bodyPr>
          <a:lstStyle/>
          <a:p>
            <a:pPr marL="171450" lvl="0" indent="-222250" algn="l" rtl="0">
              <a:spcBef>
                <a:spcPts val="0"/>
              </a:spcBef>
              <a:spcAft>
                <a:spcPts val="0"/>
              </a:spcAft>
              <a:buSzPts val="1700"/>
              <a:buFont typeface="Times New Roman"/>
              <a:buChar char="●"/>
            </a:pPr>
            <a:r>
              <a:rPr lang="en" sz="1700">
                <a:latin typeface="Times New Roman"/>
                <a:ea typeface="Times New Roman"/>
                <a:cs typeface="Times New Roman"/>
                <a:sym typeface="Times New Roman"/>
              </a:rPr>
              <a:t>The graph is exponential, as km_driven increases, the selling_price decreases which is expected. </a:t>
            </a:r>
            <a:endParaRPr sz="1700">
              <a:latin typeface="Times New Roman"/>
              <a:ea typeface="Times New Roman"/>
              <a:cs typeface="Times New Roman"/>
              <a:sym typeface="Times New Roman"/>
            </a:endParaRPr>
          </a:p>
          <a:p>
            <a:pPr marL="171450" lvl="0" indent="-222250" algn="l" rtl="0">
              <a:spcBef>
                <a:spcPts val="0"/>
              </a:spcBef>
              <a:spcAft>
                <a:spcPts val="0"/>
              </a:spcAft>
              <a:buSzPts val="1700"/>
              <a:buFont typeface="Times New Roman"/>
              <a:buChar char="●"/>
            </a:pPr>
            <a:r>
              <a:rPr lang="en" sz="1700">
                <a:latin typeface="Times New Roman"/>
                <a:ea typeface="Times New Roman"/>
                <a:cs typeface="Times New Roman"/>
                <a:sym typeface="Times New Roman"/>
              </a:rPr>
              <a:t>So to calculate the mathematical relation between these variables, we plotted them after taking log of both because we will have a linear model.</a:t>
            </a:r>
            <a:endParaRPr sz="1700">
              <a:latin typeface="Times New Roman"/>
              <a:ea typeface="Times New Roman"/>
              <a:cs typeface="Times New Roman"/>
              <a:sym typeface="Times New Roman"/>
            </a:endParaRPr>
          </a:p>
          <a:p>
            <a:pPr marL="171450" lvl="0" indent="-222250" algn="l" rtl="0">
              <a:spcBef>
                <a:spcPts val="0"/>
              </a:spcBef>
              <a:spcAft>
                <a:spcPts val="0"/>
              </a:spcAft>
              <a:buSzPts val="1700"/>
              <a:buFont typeface="Times New Roman"/>
              <a:buChar char="●"/>
            </a:pPr>
            <a:r>
              <a:rPr lang="en" sz="1700">
                <a:latin typeface="Times New Roman"/>
                <a:ea typeface="Times New Roman"/>
                <a:cs typeface="Times New Roman"/>
                <a:sym typeface="Times New Roman"/>
              </a:rPr>
              <a:t>A linear fit line was plotted as well.</a:t>
            </a:r>
            <a:endParaRPr sz="1700">
              <a:latin typeface="Times New Roman"/>
              <a:ea typeface="Times New Roman"/>
              <a:cs typeface="Times New Roman"/>
              <a:sym typeface="Times New Roman"/>
            </a:endParaRPr>
          </a:p>
        </p:txBody>
      </p:sp>
      <p:pic>
        <p:nvPicPr>
          <p:cNvPr id="143" name="Google Shape;143;p27"/>
          <p:cNvPicPr preferRelativeResize="0"/>
          <p:nvPr/>
        </p:nvPicPr>
        <p:blipFill>
          <a:blip r:embed="rId3">
            <a:alphaModFix/>
          </a:blip>
          <a:stretch>
            <a:fillRect/>
          </a:stretch>
        </p:blipFill>
        <p:spPr>
          <a:xfrm>
            <a:off x="4474100" y="875738"/>
            <a:ext cx="4567750" cy="2700625"/>
          </a:xfrm>
          <a:prstGeom prst="rect">
            <a:avLst/>
          </a:prstGeom>
          <a:noFill/>
          <a:ln w="9525" cap="flat" cmpd="sng">
            <a:solidFill>
              <a:srgbClr val="000000"/>
            </a:solidFill>
            <a:prstDash val="solid"/>
            <a:round/>
            <a:headEnd type="none" w="sm" len="sm"/>
            <a:tailEnd type="none" w="sm" len="sm"/>
          </a:ln>
        </p:spPr>
      </p:pic>
      <p:pic>
        <p:nvPicPr>
          <p:cNvPr id="144" name="Google Shape;144;p27"/>
          <p:cNvPicPr preferRelativeResize="0"/>
          <p:nvPr/>
        </p:nvPicPr>
        <p:blipFill>
          <a:blip r:embed="rId4">
            <a:alphaModFix/>
          </a:blip>
          <a:stretch>
            <a:fillRect/>
          </a:stretch>
        </p:blipFill>
        <p:spPr>
          <a:xfrm>
            <a:off x="50250" y="875750"/>
            <a:ext cx="4376010" cy="27006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p:nvPr/>
        </p:nvSpPr>
        <p:spPr>
          <a:xfrm>
            <a:off x="0" y="148900"/>
            <a:ext cx="9144000" cy="6507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457200" lvl="0" indent="-444500" algn="ctr" rtl="0">
              <a:spcBef>
                <a:spcPts val="0"/>
              </a:spcBef>
              <a:spcAft>
                <a:spcPts val="0"/>
              </a:spcAft>
              <a:buClr>
                <a:srgbClr val="FFFFFF"/>
              </a:buClr>
              <a:buSzPts val="3400"/>
              <a:buFont typeface="Times New Roman"/>
              <a:buChar char="❏"/>
            </a:pPr>
            <a:r>
              <a:rPr lang="en" sz="3400">
                <a:solidFill>
                  <a:srgbClr val="FFFFFF"/>
                </a:solidFill>
                <a:latin typeface="Times New Roman"/>
                <a:ea typeface="Times New Roman"/>
                <a:cs typeface="Times New Roman"/>
                <a:sym typeface="Times New Roman"/>
              </a:rPr>
              <a:t>Variation in the selling price of cars </a:t>
            </a:r>
            <a:endParaRPr sz="3400">
              <a:solidFill>
                <a:srgbClr val="FFFFFF"/>
              </a:solidFill>
              <a:latin typeface="Times New Roman"/>
              <a:ea typeface="Times New Roman"/>
              <a:cs typeface="Times New Roman"/>
              <a:sym typeface="Times New Roman"/>
            </a:endParaRPr>
          </a:p>
        </p:txBody>
      </p:sp>
      <p:pic>
        <p:nvPicPr>
          <p:cNvPr id="150" name="Google Shape;150;p28"/>
          <p:cNvPicPr preferRelativeResize="0"/>
          <p:nvPr/>
        </p:nvPicPr>
        <p:blipFill>
          <a:blip r:embed="rId3">
            <a:alphaModFix/>
          </a:blip>
          <a:stretch>
            <a:fillRect/>
          </a:stretch>
        </p:blipFill>
        <p:spPr>
          <a:xfrm>
            <a:off x="84900" y="952000"/>
            <a:ext cx="6072750" cy="3747750"/>
          </a:xfrm>
          <a:prstGeom prst="rect">
            <a:avLst/>
          </a:prstGeom>
          <a:noFill/>
          <a:ln>
            <a:noFill/>
          </a:ln>
        </p:spPr>
      </p:pic>
      <p:sp>
        <p:nvSpPr>
          <p:cNvPr id="151" name="Google Shape;151;p28"/>
          <p:cNvSpPr txBox="1"/>
          <p:nvPr/>
        </p:nvSpPr>
        <p:spPr>
          <a:xfrm>
            <a:off x="5245500" y="952000"/>
            <a:ext cx="3641700" cy="1169700"/>
          </a:xfrm>
          <a:prstGeom prst="rect">
            <a:avLst/>
          </a:prstGeom>
          <a:noFill/>
          <a:ln>
            <a:noFill/>
          </a:ln>
        </p:spPr>
        <p:txBody>
          <a:bodyPr spcFirstLastPara="1" wrap="square" lIns="91425" tIns="91425" rIns="91425" bIns="91425" anchor="t" anchorCtr="0">
            <a:spAutoFit/>
          </a:bodyPr>
          <a:lstStyle/>
          <a:p>
            <a:pPr marL="171450" lvl="0" indent="-2159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Using the coefficients we obtained from this linear model, we plotted the best fit exponential curve onto the original scatter plot.</a:t>
            </a:r>
            <a:endParaRPr sz="16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p:nvPr/>
        </p:nvSpPr>
        <p:spPr>
          <a:xfrm>
            <a:off x="0" y="159725"/>
            <a:ext cx="9144000" cy="6771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431800" algn="ctr" rtl="0">
              <a:spcBef>
                <a:spcPts val="0"/>
              </a:spcBef>
              <a:spcAft>
                <a:spcPts val="0"/>
              </a:spcAft>
              <a:buClr>
                <a:srgbClr val="FFFFFF"/>
              </a:buClr>
              <a:buSzPts val="3200"/>
              <a:buFont typeface="Times New Roman"/>
              <a:buChar char="❏"/>
            </a:pPr>
            <a:r>
              <a:rPr lang="en" sz="3200">
                <a:solidFill>
                  <a:srgbClr val="FFFFFF"/>
                </a:solidFill>
                <a:latin typeface="Times New Roman"/>
                <a:ea typeface="Times New Roman"/>
                <a:cs typeface="Times New Roman"/>
                <a:sym typeface="Times New Roman"/>
              </a:rPr>
              <a:t>Type of car that has been sold the most</a:t>
            </a:r>
            <a:endParaRPr sz="2700">
              <a:solidFill>
                <a:srgbClr val="FFFFFF"/>
              </a:solidFill>
              <a:latin typeface="Times New Roman"/>
              <a:ea typeface="Times New Roman"/>
              <a:cs typeface="Times New Roman"/>
              <a:sym typeface="Times New Roman"/>
            </a:endParaRPr>
          </a:p>
        </p:txBody>
      </p:sp>
      <p:graphicFrame>
        <p:nvGraphicFramePr>
          <p:cNvPr id="157" name="Google Shape;157;p29"/>
          <p:cNvGraphicFramePr/>
          <p:nvPr/>
        </p:nvGraphicFramePr>
        <p:xfrm>
          <a:off x="5938475" y="1499850"/>
          <a:ext cx="3029400" cy="3108750"/>
        </p:xfrm>
        <a:graphic>
          <a:graphicData uri="http://schemas.openxmlformats.org/drawingml/2006/table">
            <a:tbl>
              <a:tblPr>
                <a:noFill/>
                <a:tableStyleId>{42B10151-2702-45FB-9659-D85C8034D6C6}</a:tableStyleId>
              </a:tblPr>
              <a:tblGrid>
                <a:gridCol w="1613750">
                  <a:extLst>
                    <a:ext uri="{9D8B030D-6E8A-4147-A177-3AD203B41FA5}">
                      <a16:colId xmlns:a16="http://schemas.microsoft.com/office/drawing/2014/main" val="20000"/>
                    </a:ext>
                  </a:extLst>
                </a:gridCol>
                <a:gridCol w="14156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500" b="1">
                          <a:latin typeface="Times New Roman"/>
                          <a:ea typeface="Times New Roman"/>
                          <a:cs typeface="Times New Roman"/>
                          <a:sym typeface="Times New Roman"/>
                        </a:rPr>
                        <a:t>Variable</a:t>
                      </a:r>
                      <a:endParaRPr sz="15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500" b="1">
                          <a:latin typeface="Times New Roman"/>
                          <a:ea typeface="Times New Roman"/>
                          <a:cs typeface="Times New Roman"/>
                          <a:sym typeface="Times New Roman"/>
                        </a:rPr>
                        <a:t>Category</a:t>
                      </a:r>
                      <a:endParaRPr sz="15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Fuel</a:t>
                      </a:r>
                      <a:endParaRPr sz="15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Diesel/Petrol</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Seller type</a:t>
                      </a:r>
                      <a:endParaRPr sz="15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Individual</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Transmission</a:t>
                      </a:r>
                      <a:endParaRPr sz="15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Manual</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Year of the model</a:t>
                      </a:r>
                      <a:endParaRPr sz="15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2017</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Number of previous owners</a:t>
                      </a:r>
                      <a:endParaRPr sz="15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Number of seats</a:t>
                      </a:r>
                      <a:endParaRPr sz="15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5</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6"/>
                  </a:ext>
                </a:extLst>
              </a:tr>
            </a:tbl>
          </a:graphicData>
        </a:graphic>
      </p:graphicFrame>
      <p:pic>
        <p:nvPicPr>
          <p:cNvPr id="158" name="Google Shape;158;p29"/>
          <p:cNvPicPr preferRelativeResize="0"/>
          <p:nvPr/>
        </p:nvPicPr>
        <p:blipFill>
          <a:blip r:embed="rId3">
            <a:alphaModFix/>
          </a:blip>
          <a:stretch>
            <a:fillRect/>
          </a:stretch>
        </p:blipFill>
        <p:spPr>
          <a:xfrm>
            <a:off x="152400" y="987575"/>
            <a:ext cx="5568350" cy="389784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p:nvPr/>
        </p:nvSpPr>
        <p:spPr>
          <a:xfrm>
            <a:off x="0" y="172900"/>
            <a:ext cx="9144000" cy="5541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381000" algn="l" rtl="0">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Correlation between the selling price and all the remaining variables</a:t>
            </a:r>
            <a:endParaRPr sz="3600">
              <a:solidFill>
                <a:srgbClr val="FFFFFF"/>
              </a:solidFill>
              <a:latin typeface="Times New Roman"/>
              <a:ea typeface="Times New Roman"/>
              <a:cs typeface="Times New Roman"/>
              <a:sym typeface="Times New Roman"/>
            </a:endParaRPr>
          </a:p>
        </p:txBody>
      </p:sp>
      <p:sp>
        <p:nvSpPr>
          <p:cNvPr id="164" name="Google Shape;164;p30"/>
          <p:cNvSpPr txBox="1"/>
          <p:nvPr/>
        </p:nvSpPr>
        <p:spPr>
          <a:xfrm>
            <a:off x="346675" y="829888"/>
            <a:ext cx="8242200" cy="34170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As seen from the boxplots, we concluded that the selling price was significantly dependent on the categories of all the categorical variables.</a:t>
            </a:r>
            <a:endParaRPr sz="150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To confirm this observation, we ran anova test on each of them, found p-value &lt; 2e-16 for all</a:t>
            </a:r>
            <a:endParaRPr sz="150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SP_fuel = aov(selling_price ~ fuel, data = vehicle)</a:t>
            </a: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SP_transmission = aov(selling_price ~ transmission, data = vehicle)</a:t>
            </a: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SP_sellerType = aov(selling_price ~ seller_type, data = vehicle)</a:t>
            </a:r>
            <a:endParaRPr sz="1500">
              <a:latin typeface="Times New Roman"/>
              <a:ea typeface="Times New Roman"/>
              <a:cs typeface="Times New Roman"/>
              <a:sym typeface="Times New Roman"/>
            </a:endParaRPr>
          </a:p>
        </p:txBody>
      </p:sp>
      <p:pic>
        <p:nvPicPr>
          <p:cNvPr id="165" name="Google Shape;165;p30"/>
          <p:cNvPicPr preferRelativeResize="0"/>
          <p:nvPr/>
        </p:nvPicPr>
        <p:blipFill>
          <a:blip r:embed="rId3">
            <a:alphaModFix/>
          </a:blip>
          <a:stretch>
            <a:fillRect/>
          </a:stretch>
        </p:blipFill>
        <p:spPr>
          <a:xfrm>
            <a:off x="859875" y="1889175"/>
            <a:ext cx="4078426" cy="780625"/>
          </a:xfrm>
          <a:prstGeom prst="rect">
            <a:avLst/>
          </a:prstGeom>
          <a:noFill/>
          <a:ln w="9525" cap="flat" cmpd="sng">
            <a:solidFill>
              <a:schemeClr val="dk1"/>
            </a:solidFill>
            <a:prstDash val="solid"/>
            <a:round/>
            <a:headEnd type="none" w="sm" len="sm"/>
            <a:tailEnd type="none" w="sm" len="sm"/>
          </a:ln>
        </p:spPr>
      </p:pic>
      <p:pic>
        <p:nvPicPr>
          <p:cNvPr id="166" name="Google Shape;166;p30"/>
          <p:cNvPicPr preferRelativeResize="0"/>
          <p:nvPr/>
        </p:nvPicPr>
        <p:blipFill>
          <a:blip r:embed="rId4">
            <a:alphaModFix/>
          </a:blip>
          <a:stretch>
            <a:fillRect/>
          </a:stretch>
        </p:blipFill>
        <p:spPr>
          <a:xfrm>
            <a:off x="859875" y="3025250"/>
            <a:ext cx="4078425" cy="705950"/>
          </a:xfrm>
          <a:prstGeom prst="rect">
            <a:avLst/>
          </a:prstGeom>
          <a:noFill/>
          <a:ln w="9525" cap="flat" cmpd="sng">
            <a:solidFill>
              <a:schemeClr val="dk1"/>
            </a:solidFill>
            <a:prstDash val="solid"/>
            <a:round/>
            <a:headEnd type="none" w="sm" len="sm"/>
            <a:tailEnd type="none" w="sm" len="sm"/>
          </a:ln>
        </p:spPr>
      </p:pic>
      <p:pic>
        <p:nvPicPr>
          <p:cNvPr id="167" name="Google Shape;167;p30"/>
          <p:cNvPicPr preferRelativeResize="0"/>
          <p:nvPr/>
        </p:nvPicPr>
        <p:blipFill>
          <a:blip r:embed="rId5">
            <a:alphaModFix/>
          </a:blip>
          <a:stretch>
            <a:fillRect/>
          </a:stretch>
        </p:blipFill>
        <p:spPr>
          <a:xfrm>
            <a:off x="859875" y="4158400"/>
            <a:ext cx="4078432" cy="72915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p:nvPr/>
        </p:nvSpPr>
        <p:spPr>
          <a:xfrm>
            <a:off x="0" y="172900"/>
            <a:ext cx="9144000" cy="5541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381000" algn="l" rtl="0">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Correlation between the selling price and all the remaining variables</a:t>
            </a:r>
            <a:endParaRPr sz="3600">
              <a:solidFill>
                <a:srgbClr val="FFFFFF"/>
              </a:solidFill>
              <a:latin typeface="Times New Roman"/>
              <a:ea typeface="Times New Roman"/>
              <a:cs typeface="Times New Roman"/>
              <a:sym typeface="Times New Roman"/>
            </a:endParaRPr>
          </a:p>
        </p:txBody>
      </p:sp>
      <p:pic>
        <p:nvPicPr>
          <p:cNvPr id="173" name="Google Shape;173;p31"/>
          <p:cNvPicPr preferRelativeResize="0"/>
          <p:nvPr/>
        </p:nvPicPr>
        <p:blipFill>
          <a:blip r:embed="rId3">
            <a:alphaModFix/>
          </a:blip>
          <a:stretch>
            <a:fillRect/>
          </a:stretch>
        </p:blipFill>
        <p:spPr>
          <a:xfrm>
            <a:off x="82888" y="1473600"/>
            <a:ext cx="5267388" cy="2750050"/>
          </a:xfrm>
          <a:prstGeom prst="rect">
            <a:avLst/>
          </a:prstGeom>
          <a:noFill/>
          <a:ln w="9525" cap="flat" cmpd="sng">
            <a:solidFill>
              <a:schemeClr val="dk1"/>
            </a:solidFill>
            <a:prstDash val="solid"/>
            <a:round/>
            <a:headEnd type="none" w="sm" len="sm"/>
            <a:tailEnd type="none" w="sm" len="sm"/>
          </a:ln>
        </p:spPr>
      </p:pic>
      <p:pic>
        <p:nvPicPr>
          <p:cNvPr id="174" name="Google Shape;174;p31"/>
          <p:cNvPicPr preferRelativeResize="0"/>
          <p:nvPr/>
        </p:nvPicPr>
        <p:blipFill rotWithShape="1">
          <a:blip r:embed="rId4">
            <a:alphaModFix/>
          </a:blip>
          <a:srcRect l="11584" r="12050"/>
          <a:stretch/>
        </p:blipFill>
        <p:spPr>
          <a:xfrm>
            <a:off x="5515275" y="1473600"/>
            <a:ext cx="3403050" cy="275005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p:nvPr/>
        </p:nvSpPr>
        <p:spPr>
          <a:xfrm>
            <a:off x="0" y="172900"/>
            <a:ext cx="9144000" cy="5541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381000" algn="ctr" rtl="0">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Logistic Regression</a:t>
            </a:r>
            <a:endParaRPr sz="3600">
              <a:solidFill>
                <a:srgbClr val="FFFFFF"/>
              </a:solidFill>
              <a:latin typeface="Times New Roman"/>
              <a:ea typeface="Times New Roman"/>
              <a:cs typeface="Times New Roman"/>
              <a:sym typeface="Times New Roman"/>
            </a:endParaRPr>
          </a:p>
        </p:txBody>
      </p:sp>
      <p:sp>
        <p:nvSpPr>
          <p:cNvPr id="180" name="Google Shape;180;p32"/>
          <p:cNvSpPr txBox="1">
            <a:spLocks noGrp="1"/>
          </p:cNvSpPr>
          <p:nvPr>
            <p:ph type="body" idx="1"/>
          </p:nvPr>
        </p:nvSpPr>
        <p:spPr>
          <a:xfrm>
            <a:off x="346875" y="919750"/>
            <a:ext cx="8410200" cy="3898200"/>
          </a:xfrm>
          <a:prstGeom prst="rect">
            <a:avLst/>
          </a:prstGeom>
        </p:spPr>
        <p:txBody>
          <a:bodyPr spcFirstLastPara="1" wrap="square" lIns="91425" tIns="45700" rIns="91425" bIns="45700" anchor="t" anchorCtr="0">
            <a:normAutofit/>
          </a:bodyPr>
          <a:lstStyle/>
          <a:p>
            <a:pPr marL="0" lvl="0" indent="0" algn="l" rtl="0">
              <a:spcBef>
                <a:spcPts val="480"/>
              </a:spcBef>
              <a:spcAft>
                <a:spcPts val="0"/>
              </a:spcAft>
              <a:buNone/>
            </a:pPr>
            <a:r>
              <a:rPr lang="en">
                <a:latin typeface="Times New Roman"/>
                <a:ea typeface="Times New Roman"/>
                <a:cs typeface="Times New Roman"/>
                <a:sym typeface="Times New Roman"/>
              </a:rPr>
              <a:t>Feature Selection:</a:t>
            </a:r>
            <a:endParaRPr>
              <a:latin typeface="Times New Roman"/>
              <a:ea typeface="Times New Roman"/>
              <a:cs typeface="Times New Roman"/>
              <a:sym typeface="Times New Roman"/>
            </a:endParaRPr>
          </a:p>
          <a:p>
            <a:pPr marL="457200" lvl="0" indent="-342900" algn="l" rtl="0">
              <a:spcBef>
                <a:spcPts val="1200"/>
              </a:spcBef>
              <a:spcAft>
                <a:spcPts val="0"/>
              </a:spcAft>
              <a:buClr>
                <a:schemeClr val="dk1"/>
              </a:buClr>
              <a:buSzPts val="1800"/>
              <a:buFont typeface="Times New Roman"/>
              <a:buChar char="●"/>
            </a:pPr>
            <a:r>
              <a:rPr lang="en" sz="1800">
                <a:latin typeface="Times New Roman"/>
                <a:ea typeface="Times New Roman"/>
                <a:cs typeface="Times New Roman"/>
                <a:sym typeface="Times New Roman"/>
              </a:rPr>
              <a:t>Exhaustive and forward methods were tried and compared.</a:t>
            </a:r>
            <a:endParaRPr sz="1800">
              <a:latin typeface="Times New Roman"/>
              <a:ea typeface="Times New Roman"/>
              <a:cs typeface="Times New Roman"/>
              <a:sym typeface="Times New Roman"/>
            </a:endParaRPr>
          </a:p>
          <a:p>
            <a:pPr marL="457200" lvl="0" indent="-342900" algn="l" rtl="0">
              <a:spcBef>
                <a:spcPts val="480"/>
              </a:spcBef>
              <a:spcAft>
                <a:spcPts val="0"/>
              </a:spcAft>
              <a:buClr>
                <a:schemeClr val="dk1"/>
              </a:buClr>
              <a:buSzPts val="1800"/>
              <a:buFont typeface="Times New Roman"/>
              <a:buChar char="●"/>
            </a:pPr>
            <a:r>
              <a:rPr lang="en" sz="1800">
                <a:latin typeface="Times New Roman"/>
                <a:ea typeface="Times New Roman"/>
                <a:cs typeface="Times New Roman"/>
                <a:sym typeface="Times New Roman"/>
              </a:rPr>
              <a:t>A full OLS model was built (excluding the name variable):</a:t>
            </a:r>
            <a:endParaRPr sz="1800">
              <a:latin typeface="Times New Roman"/>
              <a:ea typeface="Times New Roman"/>
              <a:cs typeface="Times New Roman"/>
              <a:sym typeface="Times New Roman"/>
            </a:endParaRPr>
          </a:p>
          <a:p>
            <a:pPr marL="457200" lvl="0" indent="0" algn="l" rtl="0">
              <a:spcBef>
                <a:spcPts val="480"/>
              </a:spcBef>
              <a:spcAft>
                <a:spcPts val="0"/>
              </a:spcAft>
              <a:buNone/>
            </a:pPr>
            <a:r>
              <a:rPr lang="en" sz="1800">
                <a:latin typeface="Times New Roman"/>
                <a:ea typeface="Times New Roman"/>
                <a:cs typeface="Times New Roman"/>
                <a:sym typeface="Times New Roman"/>
              </a:rPr>
              <a:t>reg.best10 &lt;- regsubsets(selling_price~. -name , data = vehicle, nvmax = 10, nbest = 1, method = "exhaustive")</a:t>
            </a:r>
            <a:endParaRPr sz="1800">
              <a:latin typeface="Times New Roman"/>
              <a:ea typeface="Times New Roman"/>
              <a:cs typeface="Times New Roman"/>
              <a:sym typeface="Times New Roman"/>
            </a:endParaRPr>
          </a:p>
          <a:p>
            <a:pPr marL="457200" lvl="0" indent="0" algn="l" rtl="0">
              <a:spcBef>
                <a:spcPts val="480"/>
              </a:spcBef>
              <a:spcAft>
                <a:spcPts val="0"/>
              </a:spcAft>
              <a:buNone/>
            </a:pPr>
            <a:endParaRPr sz="1400"/>
          </a:p>
          <a:p>
            <a:pPr marL="457200" lvl="0" indent="0" algn="l" rtl="0">
              <a:spcBef>
                <a:spcPts val="1200"/>
              </a:spcBef>
              <a:spcAft>
                <a:spcPts val="1200"/>
              </a:spcAft>
              <a:buNone/>
            </a:pPr>
            <a:endParaRPr sz="2100"/>
          </a:p>
        </p:txBody>
      </p:sp>
      <p:pic>
        <p:nvPicPr>
          <p:cNvPr id="181" name="Google Shape;181;p32"/>
          <p:cNvPicPr preferRelativeResize="0"/>
          <p:nvPr/>
        </p:nvPicPr>
        <p:blipFill>
          <a:blip r:embed="rId3">
            <a:alphaModFix/>
          </a:blip>
          <a:stretch>
            <a:fillRect/>
          </a:stretch>
        </p:blipFill>
        <p:spPr>
          <a:xfrm>
            <a:off x="295214" y="3334050"/>
            <a:ext cx="8410074" cy="140305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
        <p:cNvGrpSpPr/>
        <p:nvPr/>
      </p:nvGrpSpPr>
      <p:grpSpPr>
        <a:xfrm>
          <a:off x="0" y="0"/>
          <a:ext cx="0" cy="0"/>
          <a:chOff x="0" y="0"/>
          <a:chExt cx="0" cy="0"/>
        </a:xfrm>
      </p:grpSpPr>
      <p:sp>
        <p:nvSpPr>
          <p:cNvPr id="63" name="Google Shape;63;p15"/>
          <p:cNvSpPr txBox="1">
            <a:spLocks noGrp="1"/>
          </p:cNvSpPr>
          <p:nvPr>
            <p:ph type="body" idx="1"/>
          </p:nvPr>
        </p:nvSpPr>
        <p:spPr>
          <a:xfrm>
            <a:off x="114750" y="908200"/>
            <a:ext cx="8914500" cy="1377900"/>
          </a:xfrm>
          <a:prstGeom prst="rect">
            <a:avLst/>
          </a:prstGeom>
          <a:solidFill>
            <a:srgbClr val="FFFFFF"/>
          </a:solidFill>
        </p:spPr>
        <p:txBody>
          <a:bodyPr spcFirstLastPara="1" wrap="square" lIns="91425" tIns="45700" rIns="91425" bIns="45700" anchor="t" anchorCtr="0">
            <a:noAutofit/>
          </a:bodyPr>
          <a:lstStyle/>
          <a:p>
            <a:pPr marL="457200" lvl="0" indent="-330200" algn="l" rtl="0">
              <a:lnSpc>
                <a:spcPct val="95000"/>
              </a:lnSpc>
              <a:spcBef>
                <a:spcPts val="48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This is a comprehensive about used cars. This data can be used for lot of purposes such as price prediction to exemplify the use of linear regression.</a:t>
            </a:r>
            <a:endParaRPr sz="1600">
              <a:solidFill>
                <a:srgbClr val="000000"/>
              </a:solidFill>
              <a:latin typeface="Times New Roman"/>
              <a:ea typeface="Times New Roman"/>
              <a:cs typeface="Times New Roman"/>
              <a:sym typeface="Times New Roman"/>
            </a:endParaRPr>
          </a:p>
          <a:p>
            <a:pPr marL="914400" lvl="0" indent="0" algn="l" rtl="0">
              <a:lnSpc>
                <a:spcPct val="95000"/>
              </a:lnSpc>
              <a:spcBef>
                <a:spcPts val="480"/>
              </a:spcBef>
              <a:spcAft>
                <a:spcPts val="0"/>
              </a:spcAft>
              <a:buNone/>
            </a:pPr>
            <a:endParaRPr sz="1600">
              <a:solidFill>
                <a:srgbClr val="000000"/>
              </a:solidFill>
              <a:latin typeface="Times New Roman"/>
              <a:ea typeface="Times New Roman"/>
              <a:cs typeface="Times New Roman"/>
              <a:sym typeface="Times New Roman"/>
            </a:endParaRPr>
          </a:p>
          <a:p>
            <a:pPr marL="457200" lvl="0" indent="-330200" algn="l" rtl="0">
              <a:lnSpc>
                <a:spcPct val="9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Source: Kaggle </a:t>
            </a:r>
            <a:endParaRPr sz="1600">
              <a:solidFill>
                <a:srgbClr val="000000"/>
              </a:solidFill>
              <a:latin typeface="Times New Roman"/>
              <a:ea typeface="Times New Roman"/>
              <a:cs typeface="Times New Roman"/>
              <a:sym typeface="Times New Roman"/>
            </a:endParaRPr>
          </a:p>
          <a:p>
            <a:pPr marL="914400" lvl="0" indent="0" algn="l" rtl="0">
              <a:lnSpc>
                <a:spcPct val="95000"/>
              </a:lnSpc>
              <a:spcBef>
                <a:spcPts val="0"/>
              </a:spcBef>
              <a:spcAft>
                <a:spcPts val="0"/>
              </a:spcAft>
              <a:buNone/>
            </a:pPr>
            <a:endParaRPr sz="1600">
              <a:solidFill>
                <a:srgbClr val="000000"/>
              </a:solidFill>
              <a:latin typeface="Times New Roman"/>
              <a:ea typeface="Times New Roman"/>
              <a:cs typeface="Times New Roman"/>
              <a:sym typeface="Times New Roman"/>
            </a:endParaRPr>
          </a:p>
          <a:p>
            <a:pPr marL="457200" lvl="0" indent="-330200" algn="l" rtl="0">
              <a:lnSpc>
                <a:spcPct val="95000"/>
              </a:lnSpc>
              <a:spcBef>
                <a:spcPts val="1200"/>
              </a:spcBef>
              <a:spcAft>
                <a:spcPts val="0"/>
              </a:spcAft>
              <a:buClr>
                <a:srgbClr val="000000"/>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The data comes from the </a:t>
            </a:r>
            <a:endParaRPr sz="1600">
              <a:solidFill>
                <a:srgbClr val="000000"/>
              </a:solidFill>
              <a:latin typeface="Times New Roman"/>
              <a:ea typeface="Times New Roman"/>
              <a:cs typeface="Times New Roman"/>
              <a:sym typeface="Times New Roman"/>
            </a:endParaRPr>
          </a:p>
          <a:p>
            <a:pPr marL="457200" lvl="0" indent="0" algn="l" rtl="0">
              <a:lnSpc>
                <a:spcPct val="95000"/>
              </a:lnSpc>
              <a:spcBef>
                <a:spcPts val="1200"/>
              </a:spcBef>
              <a:spcAft>
                <a:spcPts val="0"/>
              </a:spcAft>
              <a:buSzPts val="605"/>
              <a:buNone/>
            </a:pPr>
            <a:r>
              <a:rPr lang="en" sz="1600">
                <a:solidFill>
                  <a:srgbClr val="000000"/>
                </a:solidFill>
                <a:latin typeface="Times New Roman"/>
                <a:ea typeface="Times New Roman"/>
                <a:cs typeface="Times New Roman"/>
                <a:sym typeface="Times New Roman"/>
              </a:rPr>
              <a:t>8128 observations and 13 variables</a:t>
            </a:r>
            <a:endParaRPr sz="1600">
              <a:solidFill>
                <a:srgbClr val="000000"/>
              </a:solidFill>
              <a:latin typeface="Times New Roman"/>
              <a:ea typeface="Times New Roman"/>
              <a:cs typeface="Times New Roman"/>
              <a:sym typeface="Times New Roman"/>
            </a:endParaRPr>
          </a:p>
          <a:p>
            <a:pPr marL="457200" lvl="0" indent="0" algn="l" rtl="0">
              <a:lnSpc>
                <a:spcPct val="80000"/>
              </a:lnSpc>
              <a:spcBef>
                <a:spcPts val="1200"/>
              </a:spcBef>
              <a:spcAft>
                <a:spcPts val="0"/>
              </a:spcAft>
              <a:buClr>
                <a:srgbClr val="000000"/>
              </a:buClr>
              <a:buSzPts val="605"/>
              <a:buFont typeface="Arial"/>
              <a:buNone/>
            </a:pPr>
            <a:r>
              <a:rPr lang="en" sz="1600">
                <a:solidFill>
                  <a:srgbClr val="000000"/>
                </a:solidFill>
                <a:latin typeface="Times New Roman"/>
                <a:ea typeface="Times New Roman"/>
                <a:cs typeface="Times New Roman"/>
                <a:sym typeface="Times New Roman"/>
              </a:rPr>
              <a:t>“name” -[chr]                                                          </a:t>
            </a:r>
            <a:r>
              <a:rPr lang="en" sz="1600">
                <a:solidFill>
                  <a:schemeClr val="dk1"/>
                </a:solidFill>
                <a:latin typeface="Times New Roman"/>
                <a:ea typeface="Times New Roman"/>
                <a:cs typeface="Times New Roman"/>
                <a:sym typeface="Times New Roman"/>
              </a:rPr>
              <a:t>“owner” -[chr] </a:t>
            </a:r>
            <a:endParaRPr sz="1600">
              <a:solidFill>
                <a:srgbClr val="000000"/>
              </a:solidFill>
              <a:latin typeface="Times New Roman"/>
              <a:ea typeface="Times New Roman"/>
              <a:cs typeface="Times New Roman"/>
              <a:sym typeface="Times New Roman"/>
            </a:endParaRPr>
          </a:p>
          <a:p>
            <a:pPr marL="457200" lvl="0" indent="0" algn="l" rtl="0">
              <a:lnSpc>
                <a:spcPct val="80000"/>
              </a:lnSpc>
              <a:spcBef>
                <a:spcPts val="1200"/>
              </a:spcBef>
              <a:spcAft>
                <a:spcPts val="0"/>
              </a:spcAft>
              <a:buClr>
                <a:srgbClr val="000000"/>
              </a:buClr>
              <a:buSzPts val="605"/>
              <a:buFont typeface="Arial"/>
              <a:buNone/>
            </a:pPr>
            <a:r>
              <a:rPr lang="en" sz="1600">
                <a:solidFill>
                  <a:srgbClr val="000000"/>
                </a:solidFill>
                <a:latin typeface="Times New Roman"/>
                <a:ea typeface="Times New Roman"/>
                <a:cs typeface="Times New Roman"/>
                <a:sym typeface="Times New Roman"/>
              </a:rPr>
              <a:t>“year” -[int]                                                             </a:t>
            </a:r>
            <a:r>
              <a:rPr lang="en" sz="1600">
                <a:solidFill>
                  <a:schemeClr val="dk1"/>
                </a:solidFill>
                <a:latin typeface="Times New Roman"/>
                <a:ea typeface="Times New Roman"/>
                <a:cs typeface="Times New Roman"/>
                <a:sym typeface="Times New Roman"/>
              </a:rPr>
              <a:t>“mileage” -[chr] </a:t>
            </a:r>
            <a:endParaRPr sz="1600">
              <a:solidFill>
                <a:srgbClr val="000000"/>
              </a:solidFill>
              <a:latin typeface="Times New Roman"/>
              <a:ea typeface="Times New Roman"/>
              <a:cs typeface="Times New Roman"/>
              <a:sym typeface="Times New Roman"/>
            </a:endParaRPr>
          </a:p>
          <a:p>
            <a:pPr marL="457200" lvl="0" indent="0" algn="l" rtl="0">
              <a:lnSpc>
                <a:spcPct val="80000"/>
              </a:lnSpc>
              <a:spcBef>
                <a:spcPts val="1200"/>
              </a:spcBef>
              <a:spcAft>
                <a:spcPts val="0"/>
              </a:spcAft>
              <a:buSzPts val="605"/>
              <a:buNone/>
            </a:pPr>
            <a:r>
              <a:rPr lang="en" sz="1600">
                <a:solidFill>
                  <a:srgbClr val="000000"/>
                </a:solidFill>
                <a:latin typeface="Times New Roman"/>
                <a:ea typeface="Times New Roman"/>
                <a:cs typeface="Times New Roman"/>
                <a:sym typeface="Times New Roman"/>
              </a:rPr>
              <a:t>“selling_price” -[int]                                               </a:t>
            </a:r>
            <a:r>
              <a:rPr lang="en" sz="1600">
                <a:solidFill>
                  <a:schemeClr val="dk1"/>
                </a:solidFill>
                <a:latin typeface="Times New Roman"/>
                <a:ea typeface="Times New Roman"/>
                <a:cs typeface="Times New Roman"/>
                <a:sym typeface="Times New Roman"/>
              </a:rPr>
              <a:t>“engine” -[chr] </a:t>
            </a:r>
            <a:endParaRPr sz="1600">
              <a:solidFill>
                <a:srgbClr val="000000"/>
              </a:solidFill>
              <a:latin typeface="Times New Roman"/>
              <a:ea typeface="Times New Roman"/>
              <a:cs typeface="Times New Roman"/>
              <a:sym typeface="Times New Roman"/>
            </a:endParaRPr>
          </a:p>
          <a:p>
            <a:pPr marL="457200" lvl="0" indent="0" algn="l" rtl="0">
              <a:lnSpc>
                <a:spcPct val="80000"/>
              </a:lnSpc>
              <a:spcBef>
                <a:spcPts val="1200"/>
              </a:spcBef>
              <a:spcAft>
                <a:spcPts val="0"/>
              </a:spcAft>
              <a:buSzPts val="605"/>
              <a:buNone/>
            </a:pPr>
            <a:r>
              <a:rPr lang="en" sz="1600">
                <a:solidFill>
                  <a:srgbClr val="000000"/>
                </a:solidFill>
                <a:latin typeface="Times New Roman"/>
                <a:ea typeface="Times New Roman"/>
                <a:cs typeface="Times New Roman"/>
                <a:sym typeface="Times New Roman"/>
              </a:rPr>
              <a:t>“km_driven </a:t>
            </a:r>
            <a:r>
              <a:rPr lang="en" sz="1600">
                <a:solidFill>
                  <a:schemeClr val="dk1"/>
                </a:solidFill>
                <a:latin typeface="Times New Roman"/>
                <a:ea typeface="Times New Roman"/>
                <a:cs typeface="Times New Roman"/>
                <a:sym typeface="Times New Roman"/>
              </a:rPr>
              <a:t>-[int] </a:t>
            </a:r>
            <a:r>
              <a:rPr lang="en" sz="1600">
                <a:solidFill>
                  <a:srgbClr val="000000"/>
                </a:solidFill>
                <a:latin typeface="Times New Roman"/>
                <a:ea typeface="Times New Roman"/>
                <a:cs typeface="Times New Roman"/>
                <a:sym typeface="Times New Roman"/>
              </a:rPr>
              <a:t>                                                   </a:t>
            </a:r>
            <a:r>
              <a:rPr lang="en" sz="1600">
                <a:solidFill>
                  <a:schemeClr val="dk1"/>
                </a:solidFill>
                <a:latin typeface="Times New Roman"/>
                <a:ea typeface="Times New Roman"/>
                <a:cs typeface="Times New Roman"/>
                <a:sym typeface="Times New Roman"/>
              </a:rPr>
              <a:t>“torque” -[chr] </a:t>
            </a:r>
            <a:endParaRPr sz="1600" b="1">
              <a:solidFill>
                <a:srgbClr val="000000"/>
              </a:solidFill>
              <a:latin typeface="Times New Roman"/>
              <a:ea typeface="Times New Roman"/>
              <a:cs typeface="Times New Roman"/>
              <a:sym typeface="Times New Roman"/>
            </a:endParaRPr>
          </a:p>
          <a:p>
            <a:pPr marL="457200" lvl="0" indent="0" algn="l" rtl="0">
              <a:lnSpc>
                <a:spcPct val="80000"/>
              </a:lnSpc>
              <a:spcBef>
                <a:spcPts val="1200"/>
              </a:spcBef>
              <a:spcAft>
                <a:spcPts val="0"/>
              </a:spcAft>
              <a:buSzPts val="605"/>
              <a:buNone/>
            </a:pPr>
            <a:r>
              <a:rPr lang="en" sz="1600">
                <a:solidFill>
                  <a:srgbClr val="000000"/>
                </a:solidFill>
                <a:latin typeface="Times New Roman"/>
                <a:ea typeface="Times New Roman"/>
                <a:cs typeface="Times New Roman"/>
                <a:sym typeface="Times New Roman"/>
              </a:rPr>
              <a:t>“fuel” </a:t>
            </a:r>
            <a:r>
              <a:rPr lang="en" sz="1600">
                <a:solidFill>
                  <a:schemeClr val="dk1"/>
                </a:solidFill>
                <a:latin typeface="Times New Roman"/>
                <a:ea typeface="Times New Roman"/>
                <a:cs typeface="Times New Roman"/>
                <a:sym typeface="Times New Roman"/>
              </a:rPr>
              <a:t>-[chr]                                                             “seats” -[int] </a:t>
            </a:r>
            <a:endParaRPr sz="1600">
              <a:solidFill>
                <a:srgbClr val="000000"/>
              </a:solidFill>
              <a:latin typeface="Times New Roman"/>
              <a:ea typeface="Times New Roman"/>
              <a:cs typeface="Times New Roman"/>
              <a:sym typeface="Times New Roman"/>
            </a:endParaRPr>
          </a:p>
          <a:p>
            <a:pPr marL="457200" lvl="0" indent="0" algn="l" rtl="0">
              <a:lnSpc>
                <a:spcPct val="80000"/>
              </a:lnSpc>
              <a:spcBef>
                <a:spcPts val="1200"/>
              </a:spcBef>
              <a:spcAft>
                <a:spcPts val="0"/>
              </a:spcAft>
              <a:buSzPts val="605"/>
              <a:buNone/>
            </a:pPr>
            <a:r>
              <a:rPr lang="en" sz="1600">
                <a:solidFill>
                  <a:srgbClr val="000000"/>
                </a:solidFill>
                <a:latin typeface="Times New Roman"/>
                <a:ea typeface="Times New Roman"/>
                <a:cs typeface="Times New Roman"/>
                <a:sym typeface="Times New Roman"/>
              </a:rPr>
              <a:t>“seller_type” </a:t>
            </a:r>
            <a:r>
              <a:rPr lang="en" sz="1600">
                <a:solidFill>
                  <a:schemeClr val="dk1"/>
                </a:solidFill>
                <a:latin typeface="Times New Roman"/>
                <a:ea typeface="Times New Roman"/>
                <a:cs typeface="Times New Roman"/>
                <a:sym typeface="Times New Roman"/>
              </a:rPr>
              <a:t>-[chr]                                                 “transmission” -[chr]</a:t>
            </a:r>
            <a:endParaRPr sz="1600">
              <a:solidFill>
                <a:srgbClr val="000000"/>
              </a:solidFill>
              <a:latin typeface="Times New Roman"/>
              <a:ea typeface="Times New Roman"/>
              <a:cs typeface="Times New Roman"/>
              <a:sym typeface="Times New Roman"/>
            </a:endParaRPr>
          </a:p>
          <a:p>
            <a:pPr marL="457200" lvl="0" indent="0" algn="l" rtl="0">
              <a:lnSpc>
                <a:spcPct val="80000"/>
              </a:lnSpc>
              <a:spcBef>
                <a:spcPts val="1200"/>
              </a:spcBef>
              <a:spcAft>
                <a:spcPts val="0"/>
              </a:spcAft>
              <a:buSzPts val="605"/>
              <a:buNone/>
            </a:pPr>
            <a:endParaRPr sz="16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605"/>
              <a:buFont typeface="Arial"/>
              <a:buNone/>
            </a:pPr>
            <a:endParaRPr sz="1600">
              <a:solidFill>
                <a:srgbClr val="000000"/>
              </a:solidFill>
              <a:highlight>
                <a:schemeClr val="lt1"/>
              </a:highlight>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605"/>
              <a:buFont typeface="Arial"/>
              <a:buNone/>
            </a:pPr>
            <a:endParaRPr sz="16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605"/>
              <a:buFont typeface="Arial"/>
              <a:buNone/>
            </a:pPr>
            <a:endParaRPr sz="1600">
              <a:solidFill>
                <a:srgbClr val="000000"/>
              </a:solidFill>
              <a:latin typeface="Times New Roman"/>
              <a:ea typeface="Times New Roman"/>
              <a:cs typeface="Times New Roman"/>
              <a:sym typeface="Times New Roman"/>
            </a:endParaRPr>
          </a:p>
          <a:p>
            <a:pPr marL="457200" lvl="0" indent="0" algn="l" rtl="0">
              <a:lnSpc>
                <a:spcPct val="95000"/>
              </a:lnSpc>
              <a:spcBef>
                <a:spcPts val="1200"/>
              </a:spcBef>
              <a:spcAft>
                <a:spcPts val="1200"/>
              </a:spcAft>
              <a:buSzPts val="605"/>
              <a:buNone/>
            </a:pPr>
            <a:endParaRPr sz="1600">
              <a:solidFill>
                <a:srgbClr val="000000"/>
              </a:solidFill>
              <a:latin typeface="Times New Roman"/>
              <a:ea typeface="Times New Roman"/>
              <a:cs typeface="Times New Roman"/>
              <a:sym typeface="Times New Roman"/>
            </a:endParaRPr>
          </a:p>
        </p:txBody>
      </p:sp>
      <p:sp>
        <p:nvSpPr>
          <p:cNvPr id="64" name="Google Shape;64;p15"/>
          <p:cNvSpPr txBox="1">
            <a:spLocks noGrp="1"/>
          </p:cNvSpPr>
          <p:nvPr>
            <p:ph type="title"/>
          </p:nvPr>
        </p:nvSpPr>
        <p:spPr>
          <a:xfrm>
            <a:off x="0" y="172900"/>
            <a:ext cx="9144000" cy="6750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480"/>
              </a:spcBef>
              <a:spcAft>
                <a:spcPts val="0"/>
              </a:spcAft>
              <a:buNone/>
            </a:pPr>
            <a:r>
              <a:rPr lang="en" sz="3500" b="0">
                <a:solidFill>
                  <a:srgbClr val="FFFFFF"/>
                </a:solidFill>
                <a:latin typeface="Times New Roman"/>
                <a:ea typeface="Times New Roman"/>
                <a:cs typeface="Times New Roman"/>
                <a:sym typeface="Times New Roman"/>
              </a:rPr>
              <a:t>Dataset</a:t>
            </a:r>
            <a:endParaRPr sz="3500">
              <a:solidFill>
                <a:srgbClr val="FFFFFF"/>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p:nvPr/>
        </p:nvSpPr>
        <p:spPr>
          <a:xfrm>
            <a:off x="0" y="172900"/>
            <a:ext cx="9144000" cy="5541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381000" algn="ctr" rtl="0">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Logistic Regression</a:t>
            </a:r>
            <a:endParaRPr sz="3600">
              <a:solidFill>
                <a:srgbClr val="FFFFFF"/>
              </a:solidFill>
              <a:latin typeface="Times New Roman"/>
              <a:ea typeface="Times New Roman"/>
              <a:cs typeface="Times New Roman"/>
              <a:sym typeface="Times New Roman"/>
            </a:endParaRPr>
          </a:p>
        </p:txBody>
      </p:sp>
      <p:sp>
        <p:nvSpPr>
          <p:cNvPr id="187" name="Google Shape;187;p33"/>
          <p:cNvSpPr txBox="1">
            <a:spLocks noGrp="1"/>
          </p:cNvSpPr>
          <p:nvPr>
            <p:ph type="body" idx="1"/>
          </p:nvPr>
        </p:nvSpPr>
        <p:spPr>
          <a:xfrm>
            <a:off x="345450" y="727000"/>
            <a:ext cx="8709600" cy="1848900"/>
          </a:xfrm>
          <a:prstGeom prst="rect">
            <a:avLst/>
          </a:prstGeom>
        </p:spPr>
        <p:txBody>
          <a:bodyPr spcFirstLastPara="1" wrap="square" lIns="91425" tIns="45700" rIns="91425" bIns="45700" anchor="t" anchorCtr="0">
            <a:noAutofit/>
          </a:bodyPr>
          <a:lstStyle/>
          <a:p>
            <a:pPr marL="457200" lvl="0" indent="-330200" algn="l" rtl="0">
              <a:lnSpc>
                <a:spcPct val="150000"/>
              </a:lnSpc>
              <a:spcBef>
                <a:spcPts val="48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models were plotted for Adj_R2, BIC and Cp</a:t>
            </a:r>
            <a:endParaRPr sz="1600">
              <a:solidFill>
                <a:schemeClr val="dk1"/>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Maximize R2, minimize BIC and CP, and minimize the number of variables to reduce model complexity, the following model seems the best:</a:t>
            </a:r>
            <a:endParaRPr sz="1600">
              <a:solidFill>
                <a:schemeClr val="dk1"/>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best_model = lm(selling_price~ year + km_driven+ seller_type+ transmission + mileage + max_power, data = vehicle)</a:t>
            </a:r>
            <a:endParaRPr sz="1600">
              <a:solidFill>
                <a:schemeClr val="dk1"/>
              </a:solidFill>
              <a:latin typeface="Times New Roman"/>
              <a:ea typeface="Times New Roman"/>
              <a:cs typeface="Times New Roman"/>
              <a:sym typeface="Times New Roman"/>
            </a:endParaRPr>
          </a:p>
          <a:p>
            <a:pPr marL="457200" lvl="0" indent="-330200" algn="l"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Similar results were obtained when we tried forward method.</a:t>
            </a:r>
            <a:endParaRPr sz="1600">
              <a:solidFill>
                <a:schemeClr val="dk1"/>
              </a:solidFill>
              <a:latin typeface="Times New Roman"/>
              <a:ea typeface="Times New Roman"/>
              <a:cs typeface="Times New Roman"/>
              <a:sym typeface="Times New Roman"/>
            </a:endParaRPr>
          </a:p>
        </p:txBody>
      </p:sp>
      <p:pic>
        <p:nvPicPr>
          <p:cNvPr id="188" name="Google Shape;188;p33"/>
          <p:cNvPicPr preferRelativeResize="0"/>
          <p:nvPr/>
        </p:nvPicPr>
        <p:blipFill rotWithShape="1">
          <a:blip r:embed="rId3">
            <a:alphaModFix/>
          </a:blip>
          <a:srcRect l="2548" t="9338" r="5455"/>
          <a:stretch/>
        </p:blipFill>
        <p:spPr>
          <a:xfrm>
            <a:off x="3234150" y="2900400"/>
            <a:ext cx="2928888" cy="2162725"/>
          </a:xfrm>
          <a:prstGeom prst="rect">
            <a:avLst/>
          </a:prstGeom>
          <a:noFill/>
          <a:ln w="9525" cap="flat" cmpd="sng">
            <a:solidFill>
              <a:schemeClr val="dk1"/>
            </a:solidFill>
            <a:prstDash val="solid"/>
            <a:round/>
            <a:headEnd type="none" w="sm" len="sm"/>
            <a:tailEnd type="none" w="sm" len="sm"/>
          </a:ln>
        </p:spPr>
      </p:pic>
      <p:pic>
        <p:nvPicPr>
          <p:cNvPr id="189" name="Google Shape;189;p33"/>
          <p:cNvPicPr preferRelativeResize="0"/>
          <p:nvPr/>
        </p:nvPicPr>
        <p:blipFill rotWithShape="1">
          <a:blip r:embed="rId4">
            <a:alphaModFix/>
          </a:blip>
          <a:srcRect l="2591" t="9239" r="5833"/>
          <a:stretch/>
        </p:blipFill>
        <p:spPr>
          <a:xfrm>
            <a:off x="6263225" y="2900400"/>
            <a:ext cx="2791826" cy="2162725"/>
          </a:xfrm>
          <a:prstGeom prst="rect">
            <a:avLst/>
          </a:prstGeom>
          <a:noFill/>
          <a:ln w="9525" cap="flat" cmpd="sng">
            <a:solidFill>
              <a:schemeClr val="dk1"/>
            </a:solidFill>
            <a:prstDash val="solid"/>
            <a:round/>
            <a:headEnd type="none" w="sm" len="sm"/>
            <a:tailEnd type="none" w="sm" len="sm"/>
          </a:ln>
        </p:spPr>
      </p:pic>
      <p:pic>
        <p:nvPicPr>
          <p:cNvPr id="190" name="Google Shape;190;p33"/>
          <p:cNvPicPr preferRelativeResize="0"/>
          <p:nvPr/>
        </p:nvPicPr>
        <p:blipFill rotWithShape="1">
          <a:blip r:embed="rId5">
            <a:alphaModFix/>
          </a:blip>
          <a:srcRect l="2856" t="10007" r="5886"/>
          <a:stretch/>
        </p:blipFill>
        <p:spPr>
          <a:xfrm>
            <a:off x="70775" y="2900400"/>
            <a:ext cx="3063176" cy="216272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p:nvPr/>
        </p:nvSpPr>
        <p:spPr>
          <a:xfrm>
            <a:off x="0" y="172900"/>
            <a:ext cx="9144000" cy="5541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381000" algn="ctr" rtl="0">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Linear regression model</a:t>
            </a:r>
            <a:endParaRPr sz="3600">
              <a:solidFill>
                <a:srgbClr val="FFFFFF"/>
              </a:solidFill>
              <a:latin typeface="Times New Roman"/>
              <a:ea typeface="Times New Roman"/>
              <a:cs typeface="Times New Roman"/>
              <a:sym typeface="Times New Roman"/>
            </a:endParaRPr>
          </a:p>
        </p:txBody>
      </p:sp>
      <p:sp>
        <p:nvSpPr>
          <p:cNvPr id="196" name="Google Shape;196;p34"/>
          <p:cNvSpPr txBox="1">
            <a:spLocks noGrp="1"/>
          </p:cNvSpPr>
          <p:nvPr>
            <p:ph type="body" idx="1"/>
          </p:nvPr>
        </p:nvSpPr>
        <p:spPr>
          <a:xfrm>
            <a:off x="237800" y="1507575"/>
            <a:ext cx="4918200" cy="1848900"/>
          </a:xfrm>
          <a:prstGeom prst="rect">
            <a:avLst/>
          </a:prstGeom>
        </p:spPr>
        <p:txBody>
          <a:bodyPr spcFirstLastPara="1" wrap="square" lIns="91425" tIns="45700" rIns="91425" bIns="45700" anchor="t" anchorCtr="0">
            <a:noAutofit/>
          </a:bodyPr>
          <a:lstStyle/>
          <a:p>
            <a:pPr marL="457200" lvl="0" indent="-330200" algn="l"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best_model = lm(selling_price~ year + km_driven+ seller_type+ transmission + mileage + max_power, data = vehicle)</a:t>
            </a:r>
            <a:endParaRPr sz="1600">
              <a:solidFill>
                <a:schemeClr val="dk1"/>
              </a:solidFill>
              <a:latin typeface="Times New Roman"/>
              <a:ea typeface="Times New Roman"/>
              <a:cs typeface="Times New Roman"/>
              <a:sym typeface="Times New Roman"/>
            </a:endParaRPr>
          </a:p>
          <a:p>
            <a:pPr marL="457200" lvl="0" indent="-330200" algn="l" rtl="0">
              <a:lnSpc>
                <a:spcPct val="150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As can be seen from the p-values, all the selected features are highly significant.</a:t>
            </a:r>
            <a:endParaRPr sz="1600">
              <a:solidFill>
                <a:schemeClr val="dk1"/>
              </a:solidFill>
              <a:latin typeface="Times New Roman"/>
              <a:ea typeface="Times New Roman"/>
              <a:cs typeface="Times New Roman"/>
              <a:sym typeface="Times New Roman"/>
            </a:endParaRPr>
          </a:p>
          <a:p>
            <a:pPr marL="457200" lvl="0" indent="-330200" algn="l" rtl="0">
              <a:lnSpc>
                <a:spcPct val="150000"/>
              </a:lnSpc>
              <a:spcBef>
                <a:spcPts val="1000"/>
              </a:spcBef>
              <a:spcAft>
                <a:spcPts val="100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Let’s run a prediction algorithm on this model.</a:t>
            </a:r>
            <a:endParaRPr sz="1600">
              <a:solidFill>
                <a:schemeClr val="dk1"/>
              </a:solidFill>
              <a:latin typeface="Times New Roman"/>
              <a:ea typeface="Times New Roman"/>
              <a:cs typeface="Times New Roman"/>
              <a:sym typeface="Times New Roman"/>
            </a:endParaRPr>
          </a:p>
        </p:txBody>
      </p:sp>
      <p:pic>
        <p:nvPicPr>
          <p:cNvPr id="197" name="Google Shape;197;p34"/>
          <p:cNvPicPr preferRelativeResize="0"/>
          <p:nvPr/>
        </p:nvPicPr>
        <p:blipFill>
          <a:blip r:embed="rId3">
            <a:alphaModFix/>
          </a:blip>
          <a:stretch>
            <a:fillRect/>
          </a:stretch>
        </p:blipFill>
        <p:spPr>
          <a:xfrm>
            <a:off x="5260550" y="1507575"/>
            <a:ext cx="3635350" cy="2678679"/>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p:nvPr/>
        </p:nvSpPr>
        <p:spPr>
          <a:xfrm>
            <a:off x="0" y="172900"/>
            <a:ext cx="9144000" cy="5541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381000" algn="ctr" rtl="0">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Prediction model</a:t>
            </a:r>
            <a:endParaRPr sz="3600">
              <a:solidFill>
                <a:srgbClr val="FFFFFF"/>
              </a:solidFill>
              <a:latin typeface="Times New Roman"/>
              <a:ea typeface="Times New Roman"/>
              <a:cs typeface="Times New Roman"/>
              <a:sym typeface="Times New Roman"/>
            </a:endParaRPr>
          </a:p>
        </p:txBody>
      </p:sp>
      <p:sp>
        <p:nvSpPr>
          <p:cNvPr id="203" name="Google Shape;203;p35"/>
          <p:cNvSpPr txBox="1">
            <a:spLocks noGrp="1"/>
          </p:cNvSpPr>
          <p:nvPr>
            <p:ph type="body" idx="1"/>
          </p:nvPr>
        </p:nvSpPr>
        <p:spPr>
          <a:xfrm>
            <a:off x="250275" y="879400"/>
            <a:ext cx="8692500" cy="3910500"/>
          </a:xfrm>
          <a:prstGeom prst="rect">
            <a:avLst/>
          </a:prstGeom>
        </p:spPr>
        <p:txBody>
          <a:bodyPr spcFirstLastPara="1" wrap="square" lIns="91425" tIns="45700" rIns="91425" bIns="45700" anchor="t" anchorCtr="0">
            <a:noAutofit/>
          </a:bodyPr>
          <a:lstStyle/>
          <a:p>
            <a:pPr marL="457200" lvl="0" indent="-323850" algn="l" rtl="0">
              <a:lnSpc>
                <a:spcPct val="13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best_model = lm(selling_price~ year + km_driven+ seller_type+ transmission + mileage + max_power, data = vehicle)</a:t>
            </a:r>
            <a:endParaRPr sz="1500">
              <a:solidFill>
                <a:schemeClr val="dk1"/>
              </a:solidFill>
              <a:latin typeface="Times New Roman"/>
              <a:ea typeface="Times New Roman"/>
              <a:cs typeface="Times New Roman"/>
              <a:sym typeface="Times New Roman"/>
            </a:endParaRPr>
          </a:p>
          <a:p>
            <a:pPr marL="457200" lvl="0" indent="-323850" algn="l" rtl="0">
              <a:lnSpc>
                <a:spcPct val="130000"/>
              </a:lnSpc>
              <a:spcBef>
                <a:spcPts val="1000"/>
              </a:spcBef>
              <a:spcAft>
                <a:spcPts val="0"/>
              </a:spcAft>
              <a:buClr>
                <a:schemeClr val="dk1"/>
              </a:buClr>
              <a:buSzPts val="1500"/>
              <a:buChar char="●"/>
            </a:pPr>
            <a:r>
              <a:rPr lang="en" sz="1500">
                <a:solidFill>
                  <a:schemeClr val="dk1"/>
                </a:solidFill>
                <a:latin typeface="Times New Roman"/>
                <a:ea typeface="Times New Roman"/>
                <a:cs typeface="Times New Roman"/>
                <a:sym typeface="Times New Roman"/>
              </a:rPr>
              <a:t>R_square value of the model: </a:t>
            </a:r>
            <a:r>
              <a:rPr lang="en" sz="1500" b="1">
                <a:solidFill>
                  <a:schemeClr val="dk1"/>
                </a:solidFill>
                <a:latin typeface="Times New Roman"/>
                <a:ea typeface="Times New Roman"/>
                <a:cs typeface="Times New Roman"/>
                <a:sym typeface="Times New Roman"/>
              </a:rPr>
              <a:t>0.678</a:t>
            </a:r>
            <a:endParaRPr sz="1500" b="1">
              <a:solidFill>
                <a:schemeClr val="dk1"/>
              </a:solidFill>
              <a:latin typeface="Times New Roman"/>
              <a:ea typeface="Times New Roman"/>
              <a:cs typeface="Times New Roman"/>
              <a:sym typeface="Times New Roman"/>
            </a:endParaRPr>
          </a:p>
          <a:p>
            <a:pPr marL="457200" lvl="0" indent="-323850" algn="l" rtl="0">
              <a:lnSpc>
                <a:spcPct val="130000"/>
              </a:lnSpc>
              <a:spcBef>
                <a:spcPts val="10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Same model was constructed but considering train dataset instead of the full dataset (vehicle)</a:t>
            </a:r>
            <a:endParaRPr sz="1500">
              <a:solidFill>
                <a:schemeClr val="dk1"/>
              </a:solidFill>
              <a:latin typeface="Times New Roman"/>
              <a:ea typeface="Times New Roman"/>
              <a:cs typeface="Times New Roman"/>
              <a:sym typeface="Times New Roman"/>
            </a:endParaRPr>
          </a:p>
          <a:p>
            <a:pPr marL="457200" lvl="0" indent="-323850" algn="l" rtl="0">
              <a:lnSpc>
                <a:spcPct val="130000"/>
              </a:lnSpc>
              <a:spcBef>
                <a:spcPts val="1000"/>
              </a:spcBef>
              <a:spcAft>
                <a:spcPts val="0"/>
              </a:spcAft>
              <a:buClr>
                <a:schemeClr val="dk1"/>
              </a:buClr>
              <a:buSzPts val="1500"/>
              <a:buChar char="●"/>
            </a:pPr>
            <a:r>
              <a:rPr lang="en" sz="1500">
                <a:solidFill>
                  <a:schemeClr val="dk1"/>
                </a:solidFill>
                <a:latin typeface="Times New Roman"/>
                <a:ea typeface="Times New Roman"/>
                <a:cs typeface="Times New Roman"/>
                <a:sym typeface="Times New Roman"/>
              </a:rPr>
              <a:t>R_square value of this model: </a:t>
            </a:r>
            <a:r>
              <a:rPr lang="en" sz="1500" b="1">
                <a:solidFill>
                  <a:schemeClr val="dk1"/>
                </a:solidFill>
                <a:latin typeface="Times New Roman"/>
                <a:ea typeface="Times New Roman"/>
                <a:cs typeface="Times New Roman"/>
                <a:sym typeface="Times New Roman"/>
              </a:rPr>
              <a:t>0.679</a:t>
            </a:r>
            <a:endParaRPr sz="1500" b="1">
              <a:solidFill>
                <a:schemeClr val="dk1"/>
              </a:solidFill>
              <a:latin typeface="Times New Roman"/>
              <a:ea typeface="Times New Roman"/>
              <a:cs typeface="Times New Roman"/>
              <a:sym typeface="Times New Roman"/>
            </a:endParaRPr>
          </a:p>
          <a:p>
            <a:pPr marL="457200" lvl="0" indent="-323850" algn="l" rtl="0">
              <a:lnSpc>
                <a:spcPct val="130000"/>
              </a:lnSpc>
              <a:spcBef>
                <a:spcPts val="10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This model was then applied to the test split dataset as follows</a:t>
            </a:r>
            <a:endParaRPr sz="1500">
              <a:solidFill>
                <a:schemeClr val="dk1"/>
              </a:solidFill>
              <a:latin typeface="Times New Roman"/>
              <a:ea typeface="Times New Roman"/>
              <a:cs typeface="Times New Roman"/>
              <a:sym typeface="Times New Roman"/>
            </a:endParaRPr>
          </a:p>
          <a:p>
            <a:pPr marL="914400" lvl="1" indent="-323850" algn="l" rtl="0">
              <a:lnSpc>
                <a:spcPct val="130000"/>
              </a:lnSpc>
              <a:spcBef>
                <a:spcPts val="1000"/>
              </a:spcBef>
              <a:spcAft>
                <a:spcPts val="0"/>
              </a:spcAft>
              <a:buSzPts val="1500"/>
              <a:buFont typeface="Times New Roman"/>
              <a:buChar char="○"/>
            </a:pPr>
            <a:r>
              <a:rPr lang="en" sz="1500">
                <a:solidFill>
                  <a:schemeClr val="dk1"/>
                </a:solidFill>
                <a:latin typeface="Times New Roman"/>
                <a:ea typeface="Times New Roman"/>
                <a:cs typeface="Times New Roman"/>
                <a:sym typeface="Times New Roman"/>
              </a:rPr>
              <a:t>test$pred &lt;- predict(model, test, type = "response")</a:t>
            </a:r>
            <a:endParaRPr sz="1500">
              <a:solidFill>
                <a:schemeClr val="dk1"/>
              </a:solidFill>
              <a:latin typeface="Times New Roman"/>
              <a:ea typeface="Times New Roman"/>
              <a:cs typeface="Times New Roman"/>
              <a:sym typeface="Times New Roman"/>
            </a:endParaRPr>
          </a:p>
          <a:p>
            <a:pPr marL="457200" lvl="0" indent="-323850" algn="l" rtl="0">
              <a:lnSpc>
                <a:spcPct val="130000"/>
              </a:lnSpc>
              <a:spcBef>
                <a:spcPts val="1000"/>
              </a:spcBef>
              <a:spcAft>
                <a:spcPts val="0"/>
              </a:spcAft>
              <a:buClr>
                <a:schemeClr val="dk1"/>
              </a:buClr>
              <a:buSzPts val="1500"/>
              <a:buChar char="●"/>
            </a:pPr>
            <a:r>
              <a:rPr lang="en" sz="1500">
                <a:solidFill>
                  <a:schemeClr val="dk1"/>
                </a:solidFill>
                <a:latin typeface="Times New Roman"/>
                <a:ea typeface="Times New Roman"/>
                <a:cs typeface="Times New Roman"/>
                <a:sym typeface="Times New Roman"/>
              </a:rPr>
              <a:t>Using the function rsq &lt;- function(x, y) summary(lm(y~x))$r.squared, we found out its value to be </a:t>
            </a:r>
            <a:r>
              <a:rPr lang="en" sz="1500" b="1">
                <a:solidFill>
                  <a:schemeClr val="dk1"/>
                </a:solidFill>
                <a:latin typeface="Times New Roman"/>
                <a:ea typeface="Times New Roman"/>
                <a:cs typeface="Times New Roman"/>
                <a:sym typeface="Times New Roman"/>
              </a:rPr>
              <a:t>0.672</a:t>
            </a: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457200" lvl="0" indent="-323850" algn="l" rtl="0">
              <a:lnSpc>
                <a:spcPct val="130000"/>
              </a:lnSpc>
              <a:spcBef>
                <a:spcPts val="10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Thus we can say that this model can explain around 67% of the variation in the y-variable (selling_price)</a:t>
            </a:r>
            <a:endParaRPr sz="1500">
              <a:solidFill>
                <a:schemeClr val="dk1"/>
              </a:solidFill>
              <a:latin typeface="Times New Roman"/>
              <a:ea typeface="Times New Roman"/>
              <a:cs typeface="Times New Roman"/>
              <a:sym typeface="Times New Roman"/>
            </a:endParaRPr>
          </a:p>
          <a:p>
            <a:pPr marL="457200" lvl="0" indent="-323850" algn="l" rtl="0">
              <a:lnSpc>
                <a:spcPct val="130000"/>
              </a:lnSpc>
              <a:spcBef>
                <a:spcPts val="1000"/>
              </a:spcBef>
              <a:spcAft>
                <a:spcPts val="100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We tried PCA-PCR to see if we can get higher values for R_squared coefficient of determination.</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txBox="1"/>
          <p:nvPr/>
        </p:nvSpPr>
        <p:spPr>
          <a:xfrm>
            <a:off x="0" y="159725"/>
            <a:ext cx="9144000" cy="7233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450850" algn="ctr" rtl="0">
              <a:spcBef>
                <a:spcPts val="0"/>
              </a:spcBef>
              <a:spcAft>
                <a:spcPts val="0"/>
              </a:spcAft>
              <a:buClr>
                <a:srgbClr val="FFFFFF"/>
              </a:buClr>
              <a:buSzPts val="3500"/>
              <a:buFont typeface="Times New Roman"/>
              <a:buChar char="❏"/>
            </a:pPr>
            <a:r>
              <a:rPr lang="en" sz="3500">
                <a:solidFill>
                  <a:srgbClr val="FFFFFF"/>
                </a:solidFill>
                <a:latin typeface="Times New Roman"/>
                <a:ea typeface="Times New Roman"/>
                <a:cs typeface="Times New Roman"/>
                <a:sym typeface="Times New Roman"/>
              </a:rPr>
              <a:t>PCA</a:t>
            </a:r>
            <a:endParaRPr sz="3000">
              <a:solidFill>
                <a:srgbClr val="FFFFFF"/>
              </a:solidFill>
              <a:latin typeface="Times New Roman"/>
              <a:ea typeface="Times New Roman"/>
              <a:cs typeface="Times New Roman"/>
              <a:sym typeface="Times New Roman"/>
            </a:endParaRPr>
          </a:p>
        </p:txBody>
      </p:sp>
      <p:sp>
        <p:nvSpPr>
          <p:cNvPr id="209" name="Google Shape;209;p36"/>
          <p:cNvSpPr txBox="1"/>
          <p:nvPr/>
        </p:nvSpPr>
        <p:spPr>
          <a:xfrm>
            <a:off x="152400" y="1028650"/>
            <a:ext cx="8795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a:p>
        </p:txBody>
      </p:sp>
      <p:pic>
        <p:nvPicPr>
          <p:cNvPr id="210" name="Google Shape;210;p36"/>
          <p:cNvPicPr preferRelativeResize="0"/>
          <p:nvPr/>
        </p:nvPicPr>
        <p:blipFill>
          <a:blip r:embed="rId3">
            <a:alphaModFix/>
          </a:blip>
          <a:stretch>
            <a:fillRect/>
          </a:stretch>
        </p:blipFill>
        <p:spPr>
          <a:xfrm>
            <a:off x="152400" y="1014713"/>
            <a:ext cx="4515450" cy="3114075"/>
          </a:xfrm>
          <a:prstGeom prst="rect">
            <a:avLst/>
          </a:prstGeom>
          <a:noFill/>
          <a:ln w="9525" cap="flat" cmpd="sng">
            <a:solidFill>
              <a:srgbClr val="000000"/>
            </a:solidFill>
            <a:prstDash val="solid"/>
            <a:round/>
            <a:headEnd type="none" w="sm" len="sm"/>
            <a:tailEnd type="none" w="sm" len="sm"/>
          </a:ln>
        </p:spPr>
      </p:pic>
      <p:pic>
        <p:nvPicPr>
          <p:cNvPr id="211" name="Google Shape;211;p36"/>
          <p:cNvPicPr preferRelativeResize="0"/>
          <p:nvPr/>
        </p:nvPicPr>
        <p:blipFill>
          <a:blip r:embed="rId4">
            <a:alphaModFix/>
          </a:blip>
          <a:stretch>
            <a:fillRect/>
          </a:stretch>
        </p:blipFill>
        <p:spPr>
          <a:xfrm>
            <a:off x="152400" y="4260487"/>
            <a:ext cx="5509891" cy="709913"/>
          </a:xfrm>
          <a:prstGeom prst="rect">
            <a:avLst/>
          </a:prstGeom>
          <a:noFill/>
          <a:ln w="9525" cap="flat" cmpd="sng">
            <a:solidFill>
              <a:schemeClr val="dk1"/>
            </a:solidFill>
            <a:prstDash val="solid"/>
            <a:round/>
            <a:headEnd type="none" w="sm" len="sm"/>
            <a:tailEnd type="none" w="sm" len="sm"/>
          </a:ln>
        </p:spPr>
      </p:pic>
      <p:sp>
        <p:nvSpPr>
          <p:cNvPr id="212" name="Google Shape;212;p36"/>
          <p:cNvSpPr txBox="1"/>
          <p:nvPr/>
        </p:nvSpPr>
        <p:spPr>
          <a:xfrm>
            <a:off x="5384575" y="1984125"/>
            <a:ext cx="32049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Times New Roman"/>
                <a:ea typeface="Times New Roman"/>
                <a:cs typeface="Times New Roman"/>
                <a:sym typeface="Times New Roman"/>
              </a:rPr>
              <a:t>As can be seen from the “Importance of components” table, first 4 principal components can explain more than 80% of the variance.</a:t>
            </a:r>
            <a:endParaRPr sz="16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p:nvPr/>
        </p:nvSpPr>
        <p:spPr>
          <a:xfrm>
            <a:off x="0" y="159725"/>
            <a:ext cx="9144000" cy="7233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450850" algn="ctr" rtl="0">
              <a:spcBef>
                <a:spcPts val="0"/>
              </a:spcBef>
              <a:spcAft>
                <a:spcPts val="0"/>
              </a:spcAft>
              <a:buClr>
                <a:srgbClr val="FFFFFF"/>
              </a:buClr>
              <a:buSzPts val="3500"/>
              <a:buFont typeface="Times New Roman"/>
              <a:buChar char="❏"/>
            </a:pPr>
            <a:r>
              <a:rPr lang="en" sz="3500">
                <a:solidFill>
                  <a:srgbClr val="FFFFFF"/>
                </a:solidFill>
                <a:latin typeface="Times New Roman"/>
                <a:ea typeface="Times New Roman"/>
                <a:cs typeface="Times New Roman"/>
                <a:sym typeface="Times New Roman"/>
              </a:rPr>
              <a:t>PCA</a:t>
            </a:r>
            <a:endParaRPr sz="3000">
              <a:solidFill>
                <a:srgbClr val="FFFFFF"/>
              </a:solidFill>
              <a:latin typeface="Times New Roman"/>
              <a:ea typeface="Times New Roman"/>
              <a:cs typeface="Times New Roman"/>
              <a:sym typeface="Times New Roman"/>
            </a:endParaRPr>
          </a:p>
        </p:txBody>
      </p:sp>
      <p:sp>
        <p:nvSpPr>
          <p:cNvPr id="218" name="Google Shape;218;p37"/>
          <p:cNvSpPr txBox="1"/>
          <p:nvPr/>
        </p:nvSpPr>
        <p:spPr>
          <a:xfrm>
            <a:off x="152400" y="1028650"/>
            <a:ext cx="8795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a:p>
        </p:txBody>
      </p:sp>
      <p:sp>
        <p:nvSpPr>
          <p:cNvPr id="219" name="Google Shape;219;p37"/>
          <p:cNvSpPr txBox="1"/>
          <p:nvPr/>
        </p:nvSpPr>
        <p:spPr>
          <a:xfrm>
            <a:off x="-192900" y="1253725"/>
            <a:ext cx="635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20" name="Google Shape;220;p37"/>
          <p:cNvSpPr txBox="1"/>
          <p:nvPr/>
        </p:nvSpPr>
        <p:spPr>
          <a:xfrm>
            <a:off x="71775" y="883025"/>
            <a:ext cx="8497500" cy="45714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dataframe is already centered and scaled. </a:t>
            </a:r>
            <a:endParaRPr sz="150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We use  `nnpcomp &lt;- prcomp(nndf)` to get the 9 PC-components. For `PC1`, which are the four strongest components it consists of?  </a:t>
            </a:r>
            <a:endParaRPr sz="150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For PCA, finding the components can be done directly with prcomp( ), and chose to standardize the variables there. Let us look at the results, and see that component coefficients. Notice that all these components are given in "unit vector" form, although it still has an arbitrary sign factor overall.</a:t>
            </a:r>
            <a:endParaRPr sz="1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1500" b="1">
                <a:solidFill>
                  <a:schemeClr val="dk1"/>
                </a:solidFill>
                <a:latin typeface="Times New Roman"/>
                <a:ea typeface="Times New Roman"/>
                <a:cs typeface="Times New Roman"/>
                <a:sym typeface="Times New Roman"/>
              </a:rPr>
              <a:t>Strongest four components for PC1  </a:t>
            </a:r>
            <a:r>
              <a:rPr lang="en"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1500">
                <a:solidFill>
                  <a:schemeClr val="dk1"/>
                </a:solidFill>
                <a:latin typeface="Times New Roman"/>
                <a:ea typeface="Times New Roman"/>
                <a:cs typeface="Times New Roman"/>
                <a:sym typeface="Times New Roman"/>
              </a:rPr>
              <a:t>max_power at -0.4862</a:t>
            </a:r>
            <a:endParaRPr sz="15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1500">
                <a:solidFill>
                  <a:schemeClr val="dk1"/>
                </a:solidFill>
                <a:latin typeface="Times New Roman"/>
                <a:ea typeface="Times New Roman"/>
                <a:cs typeface="Times New Roman"/>
                <a:sym typeface="Times New Roman"/>
              </a:rPr>
              <a:t>engine at	-0.4667</a:t>
            </a:r>
            <a:endParaRPr sz="15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1500">
                <a:solidFill>
                  <a:schemeClr val="dk1"/>
                </a:solidFill>
                <a:latin typeface="Times New Roman"/>
                <a:ea typeface="Times New Roman"/>
                <a:cs typeface="Times New Roman"/>
                <a:sym typeface="Times New Roman"/>
              </a:rPr>
              <a:t>torque at	-0.4520</a:t>
            </a:r>
            <a:endParaRPr sz="15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1500">
                <a:solidFill>
                  <a:schemeClr val="dk1"/>
                </a:solidFill>
                <a:latin typeface="Times New Roman"/>
                <a:ea typeface="Times New Roman"/>
                <a:cs typeface="Times New Roman"/>
                <a:sym typeface="Times New Roman"/>
              </a:rPr>
              <a:t>Selling_price at -0.4073</a:t>
            </a:r>
            <a:endParaRPr sz="15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5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1500" b="1">
                <a:solidFill>
                  <a:schemeClr val="dk1"/>
                </a:solidFill>
                <a:latin typeface="Times New Roman"/>
                <a:ea typeface="Times New Roman"/>
                <a:cs typeface="Times New Roman"/>
                <a:sym typeface="Times New Roman"/>
              </a:rPr>
              <a:t>Strongest four components for PC2</a:t>
            </a:r>
            <a:r>
              <a:rPr lang="en"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1500">
                <a:solidFill>
                  <a:schemeClr val="dk1"/>
                </a:solidFill>
                <a:latin typeface="Times New Roman"/>
                <a:ea typeface="Times New Roman"/>
                <a:cs typeface="Times New Roman"/>
                <a:sym typeface="Times New Roman"/>
              </a:rPr>
              <a:t>km_driven at -0.4405</a:t>
            </a:r>
            <a:endParaRPr sz="15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1500">
                <a:solidFill>
                  <a:schemeClr val="dk1"/>
                </a:solidFill>
                <a:latin typeface="Times New Roman"/>
                <a:ea typeface="Times New Roman"/>
                <a:cs typeface="Times New Roman"/>
                <a:sym typeface="Times New Roman"/>
              </a:rPr>
              <a:t>owner at -0.4136</a:t>
            </a:r>
            <a:endParaRPr sz="15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1500">
                <a:solidFill>
                  <a:schemeClr val="dk1"/>
                </a:solidFill>
                <a:latin typeface="Times New Roman"/>
                <a:ea typeface="Times New Roman"/>
                <a:cs typeface="Times New Roman"/>
                <a:sym typeface="Times New Roman"/>
              </a:rPr>
              <a:t>seats at -0.3015</a:t>
            </a:r>
            <a:endParaRPr sz="15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1500">
                <a:solidFill>
                  <a:schemeClr val="dk1"/>
                </a:solidFill>
                <a:latin typeface="Times New Roman"/>
                <a:ea typeface="Times New Roman"/>
                <a:cs typeface="Times New Roman"/>
                <a:sym typeface="Times New Roman"/>
              </a:rPr>
              <a:t>engine at -0.2233</a:t>
            </a:r>
            <a:endParaRPr sz="1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8"/>
          <p:cNvSpPr txBox="1"/>
          <p:nvPr/>
        </p:nvSpPr>
        <p:spPr>
          <a:xfrm>
            <a:off x="0" y="159725"/>
            <a:ext cx="9144000" cy="7233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450850" algn="ctr" rtl="0">
              <a:spcBef>
                <a:spcPts val="0"/>
              </a:spcBef>
              <a:spcAft>
                <a:spcPts val="0"/>
              </a:spcAft>
              <a:buClr>
                <a:srgbClr val="FFFFFF"/>
              </a:buClr>
              <a:buSzPts val="3500"/>
              <a:buFont typeface="Times New Roman"/>
              <a:buChar char="❏"/>
            </a:pPr>
            <a:r>
              <a:rPr lang="en" sz="3500">
                <a:solidFill>
                  <a:srgbClr val="FFFFFF"/>
                </a:solidFill>
                <a:latin typeface="Times New Roman"/>
                <a:ea typeface="Times New Roman"/>
                <a:cs typeface="Times New Roman"/>
                <a:sym typeface="Times New Roman"/>
              </a:rPr>
              <a:t>PCR</a:t>
            </a:r>
            <a:endParaRPr sz="3000">
              <a:solidFill>
                <a:srgbClr val="FFFFFF"/>
              </a:solidFill>
              <a:latin typeface="Times New Roman"/>
              <a:ea typeface="Times New Roman"/>
              <a:cs typeface="Times New Roman"/>
              <a:sym typeface="Times New Roman"/>
            </a:endParaRPr>
          </a:p>
        </p:txBody>
      </p:sp>
      <p:sp>
        <p:nvSpPr>
          <p:cNvPr id="226" name="Google Shape;226;p38"/>
          <p:cNvSpPr txBox="1"/>
          <p:nvPr/>
        </p:nvSpPr>
        <p:spPr>
          <a:xfrm>
            <a:off x="163100" y="1354875"/>
            <a:ext cx="8508300" cy="264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The basic idea behind PCR is to calculate the principal components and then use some of these components as predictors in a linear regression model fitted using the typical least squares procedure.</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We need all numeric variables</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We take subset with variables of numeric type</a:t>
            </a:r>
            <a:endParaRPr sz="1600">
              <a:latin typeface="Times New Roman"/>
              <a:ea typeface="Times New Roman"/>
              <a:cs typeface="Times New Roman"/>
              <a:sym typeface="Times New Roman"/>
            </a:endParaRPr>
          </a:p>
          <a:p>
            <a:pPr marL="45720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endParaRPr sz="1600">
              <a:latin typeface="Times New Roman"/>
              <a:ea typeface="Times New Roman"/>
              <a:cs typeface="Times New Roman"/>
              <a:sym typeface="Times New Roman"/>
            </a:endParaRPr>
          </a:p>
        </p:txBody>
      </p:sp>
      <p:pic>
        <p:nvPicPr>
          <p:cNvPr id="227" name="Google Shape;227;p38"/>
          <p:cNvPicPr preferRelativeResize="0"/>
          <p:nvPr/>
        </p:nvPicPr>
        <p:blipFill>
          <a:blip r:embed="rId3">
            <a:alphaModFix/>
          </a:blip>
          <a:stretch>
            <a:fillRect/>
          </a:stretch>
        </p:blipFill>
        <p:spPr>
          <a:xfrm>
            <a:off x="280425" y="2633300"/>
            <a:ext cx="8583150" cy="177545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9"/>
          <p:cNvSpPr txBox="1"/>
          <p:nvPr/>
        </p:nvSpPr>
        <p:spPr>
          <a:xfrm>
            <a:off x="0" y="159725"/>
            <a:ext cx="9144000" cy="7233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450850" algn="ctr" rtl="0">
              <a:spcBef>
                <a:spcPts val="0"/>
              </a:spcBef>
              <a:spcAft>
                <a:spcPts val="0"/>
              </a:spcAft>
              <a:buClr>
                <a:srgbClr val="FFFFFF"/>
              </a:buClr>
              <a:buSzPts val="3500"/>
              <a:buFont typeface="Times New Roman"/>
              <a:buChar char="❏"/>
            </a:pPr>
            <a:r>
              <a:rPr lang="en" sz="3500">
                <a:solidFill>
                  <a:srgbClr val="FFFFFF"/>
                </a:solidFill>
                <a:latin typeface="Times New Roman"/>
                <a:ea typeface="Times New Roman"/>
                <a:cs typeface="Times New Roman"/>
                <a:sym typeface="Times New Roman"/>
              </a:rPr>
              <a:t>PCR</a:t>
            </a:r>
            <a:endParaRPr sz="3000">
              <a:solidFill>
                <a:srgbClr val="FFFFFF"/>
              </a:solidFill>
              <a:latin typeface="Times New Roman"/>
              <a:ea typeface="Times New Roman"/>
              <a:cs typeface="Times New Roman"/>
              <a:sym typeface="Times New Roman"/>
            </a:endParaRPr>
          </a:p>
        </p:txBody>
      </p:sp>
      <p:sp>
        <p:nvSpPr>
          <p:cNvPr id="233" name="Google Shape;233;p39"/>
          <p:cNvSpPr txBox="1"/>
          <p:nvPr/>
        </p:nvSpPr>
        <p:spPr>
          <a:xfrm>
            <a:off x="174450" y="932225"/>
            <a:ext cx="8795100" cy="363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Times New Roman"/>
              <a:buChar char="●"/>
            </a:pPr>
            <a:r>
              <a:rPr lang="en">
                <a:solidFill>
                  <a:schemeClr val="dk1"/>
                </a:solidFill>
                <a:latin typeface="Times New Roman"/>
                <a:ea typeface="Times New Roman"/>
                <a:cs typeface="Times New Roman"/>
                <a:sym typeface="Times New Roman"/>
              </a:rPr>
              <a:t>We can observe the validation error and the cumulative percentage of variance explained using ‘n’ components.</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solidFill>
                  <a:schemeClr val="dk1"/>
                </a:solidFill>
                <a:latin typeface="Times New Roman"/>
                <a:ea typeface="Times New Roman"/>
                <a:cs typeface="Times New Roman"/>
                <a:sym typeface="Times New Roman"/>
              </a:rPr>
              <a:t>We expect Low cross validation error with a lower number of components than the number of variables in dataset. If this is not the case, then no dimensionality reduction occurs. </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solidFill>
                  <a:schemeClr val="dk1"/>
                </a:solidFill>
                <a:latin typeface="Times New Roman"/>
                <a:ea typeface="Times New Roman"/>
                <a:cs typeface="Times New Roman"/>
                <a:sym typeface="Times New Roman"/>
              </a:rPr>
              <a:t>It looks like 5 components are enough to explain more than 90% of the variability in the data although the CV score is a little higher than with 8 components. Finally, note that 8 components explain all the variability as expected.</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234" name="Google Shape;234;p39"/>
          <p:cNvPicPr preferRelativeResize="0"/>
          <p:nvPr/>
        </p:nvPicPr>
        <p:blipFill>
          <a:blip r:embed="rId3">
            <a:alphaModFix/>
          </a:blip>
          <a:stretch>
            <a:fillRect/>
          </a:stretch>
        </p:blipFill>
        <p:spPr>
          <a:xfrm>
            <a:off x="761688" y="2759800"/>
            <a:ext cx="7496175" cy="230505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txBox="1"/>
          <p:nvPr/>
        </p:nvSpPr>
        <p:spPr>
          <a:xfrm>
            <a:off x="0" y="159725"/>
            <a:ext cx="9144000" cy="7233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450850" algn="ctr" rtl="0">
              <a:spcBef>
                <a:spcPts val="0"/>
              </a:spcBef>
              <a:spcAft>
                <a:spcPts val="0"/>
              </a:spcAft>
              <a:buClr>
                <a:srgbClr val="FFFFFF"/>
              </a:buClr>
              <a:buSzPts val="3500"/>
              <a:buFont typeface="Times New Roman"/>
              <a:buChar char="❏"/>
            </a:pPr>
            <a:r>
              <a:rPr lang="en" sz="3500">
                <a:solidFill>
                  <a:srgbClr val="FFFFFF"/>
                </a:solidFill>
                <a:latin typeface="Times New Roman"/>
                <a:ea typeface="Times New Roman"/>
                <a:cs typeface="Times New Roman"/>
                <a:sym typeface="Times New Roman"/>
              </a:rPr>
              <a:t>PCR</a:t>
            </a:r>
            <a:endParaRPr sz="3000">
              <a:solidFill>
                <a:srgbClr val="FFFFFF"/>
              </a:solidFill>
              <a:latin typeface="Times New Roman"/>
              <a:ea typeface="Times New Roman"/>
              <a:cs typeface="Times New Roman"/>
              <a:sym typeface="Times New Roman"/>
            </a:endParaRPr>
          </a:p>
        </p:txBody>
      </p:sp>
      <p:sp>
        <p:nvSpPr>
          <p:cNvPr id="240" name="Google Shape;240;p40"/>
          <p:cNvSpPr txBox="1"/>
          <p:nvPr/>
        </p:nvSpPr>
        <p:spPr>
          <a:xfrm>
            <a:off x="163100" y="951275"/>
            <a:ext cx="4492200" cy="2401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Root mean squared error was plotted for the pcr fit model, against number of principal components.</a:t>
            </a:r>
            <a:endParaRPr sz="1600">
              <a:latin typeface="Times New Roman"/>
              <a:ea typeface="Times New Roman"/>
              <a:cs typeface="Times New Roman"/>
              <a:sym typeface="Times New Roman"/>
            </a:endParaRPr>
          </a:p>
          <a:p>
            <a:pPr marL="45720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endParaRPr sz="1600">
              <a:latin typeface="Times New Roman"/>
              <a:ea typeface="Times New Roman"/>
              <a:cs typeface="Times New Roman"/>
              <a:sym typeface="Times New Roman"/>
            </a:endParaRPr>
          </a:p>
        </p:txBody>
      </p:sp>
      <p:pic>
        <p:nvPicPr>
          <p:cNvPr id="241" name="Google Shape;241;p40"/>
          <p:cNvPicPr preferRelativeResize="0"/>
          <p:nvPr/>
        </p:nvPicPr>
        <p:blipFill>
          <a:blip r:embed="rId3">
            <a:alphaModFix/>
          </a:blip>
          <a:stretch>
            <a:fillRect/>
          </a:stretch>
        </p:blipFill>
        <p:spPr>
          <a:xfrm>
            <a:off x="163100" y="1870613"/>
            <a:ext cx="4492199" cy="2772319"/>
          </a:xfrm>
          <a:prstGeom prst="rect">
            <a:avLst/>
          </a:prstGeom>
          <a:noFill/>
          <a:ln>
            <a:noFill/>
          </a:ln>
        </p:spPr>
      </p:pic>
      <p:sp>
        <p:nvSpPr>
          <p:cNvPr id="242" name="Google Shape;242;p40"/>
          <p:cNvSpPr txBox="1"/>
          <p:nvPr/>
        </p:nvSpPr>
        <p:spPr>
          <a:xfrm>
            <a:off x="5306225" y="937150"/>
            <a:ext cx="3381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R-squared metric was plotted as well to see if the PCA improved the model.</a:t>
            </a:r>
            <a:endParaRPr/>
          </a:p>
        </p:txBody>
      </p:sp>
      <p:pic>
        <p:nvPicPr>
          <p:cNvPr id="243" name="Google Shape;243;p40"/>
          <p:cNvPicPr preferRelativeResize="0"/>
          <p:nvPr/>
        </p:nvPicPr>
        <p:blipFill>
          <a:blip r:embed="rId4">
            <a:alphaModFix/>
          </a:blip>
          <a:stretch>
            <a:fillRect/>
          </a:stretch>
        </p:blipFill>
        <p:spPr>
          <a:xfrm>
            <a:off x="4499435" y="1870625"/>
            <a:ext cx="4492164" cy="2772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1"/>
          <p:cNvSpPr txBox="1"/>
          <p:nvPr/>
        </p:nvSpPr>
        <p:spPr>
          <a:xfrm>
            <a:off x="0" y="159725"/>
            <a:ext cx="9144000" cy="7233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450850" algn="ctr" rtl="0">
              <a:spcBef>
                <a:spcPts val="0"/>
              </a:spcBef>
              <a:spcAft>
                <a:spcPts val="0"/>
              </a:spcAft>
              <a:buClr>
                <a:srgbClr val="FFFFFF"/>
              </a:buClr>
              <a:buSzPts val="3500"/>
              <a:buFont typeface="Times New Roman"/>
              <a:buChar char="❏"/>
            </a:pPr>
            <a:r>
              <a:rPr lang="en" sz="3500">
                <a:solidFill>
                  <a:srgbClr val="FFFFFF"/>
                </a:solidFill>
                <a:latin typeface="Times New Roman"/>
                <a:ea typeface="Times New Roman"/>
                <a:cs typeface="Times New Roman"/>
                <a:sym typeface="Times New Roman"/>
              </a:rPr>
              <a:t>Conclusion</a:t>
            </a:r>
            <a:endParaRPr sz="3000">
              <a:solidFill>
                <a:srgbClr val="FFFFFF"/>
              </a:solidFill>
              <a:latin typeface="Times New Roman"/>
              <a:ea typeface="Times New Roman"/>
              <a:cs typeface="Times New Roman"/>
              <a:sym typeface="Times New Roman"/>
            </a:endParaRPr>
          </a:p>
        </p:txBody>
      </p:sp>
      <p:sp>
        <p:nvSpPr>
          <p:cNvPr id="249" name="Google Shape;249;p41"/>
          <p:cNvSpPr txBox="1"/>
          <p:nvPr/>
        </p:nvSpPr>
        <p:spPr>
          <a:xfrm>
            <a:off x="391825" y="1075725"/>
            <a:ext cx="8420400" cy="36327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To build a prediction model for our dataset we did the following things:</a:t>
            </a:r>
            <a:endParaRPr sz="1600">
              <a:solidFill>
                <a:schemeClr val="dk1"/>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Perform exploratory data analysis (EDA) to check which variables affect our output variable which is the selling price of the car</a:t>
            </a:r>
            <a:endParaRPr sz="1600">
              <a:solidFill>
                <a:schemeClr val="dk1"/>
              </a:solidFill>
              <a:latin typeface="Times New Roman"/>
              <a:ea typeface="Times New Roman"/>
              <a:cs typeface="Times New Roman"/>
              <a:sym typeface="Times New Roman"/>
            </a:endParaRPr>
          </a:p>
          <a:p>
            <a:pPr marL="1371600" lvl="2"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Plot boxplots, line plots, histograms</a:t>
            </a:r>
            <a:endParaRPr sz="1600">
              <a:solidFill>
                <a:schemeClr val="dk1"/>
              </a:solidFill>
              <a:latin typeface="Times New Roman"/>
              <a:ea typeface="Times New Roman"/>
              <a:cs typeface="Times New Roman"/>
              <a:sym typeface="Times New Roman"/>
            </a:endParaRPr>
          </a:p>
          <a:p>
            <a:pPr marL="1371600" lvl="2"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Evaluate correlation matrix</a:t>
            </a:r>
            <a:endParaRPr sz="1600">
              <a:solidFill>
                <a:schemeClr val="dk1"/>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Feature selection</a:t>
            </a:r>
            <a:endParaRPr sz="1600">
              <a:solidFill>
                <a:schemeClr val="dk1"/>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Build a linear regression prediction model using the best features selected and test its R2 value</a:t>
            </a:r>
            <a:endParaRPr sz="1600">
              <a:solidFill>
                <a:schemeClr val="dk1"/>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Build a PCR model by conducting PCA, to see if we can improve the R2 metric</a:t>
            </a:r>
            <a:endParaRPr sz="16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We concluded that the variables which affect the selling price the most are: </a:t>
            </a:r>
            <a:endParaRPr sz="16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r>
              <a:rPr lang="en" sz="1600" b="1">
                <a:solidFill>
                  <a:schemeClr val="dk1"/>
                </a:solidFill>
                <a:latin typeface="Times New Roman"/>
                <a:ea typeface="Times New Roman"/>
                <a:cs typeface="Times New Roman"/>
                <a:sym typeface="Times New Roman"/>
              </a:rPr>
              <a:t>year, km_driven, seller_type, transmission, mileage, max_power</a:t>
            </a:r>
            <a:endParaRPr sz="1600" b="1">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maximum value of R2 that can be attained using linear models is around </a:t>
            </a:r>
            <a:r>
              <a:rPr lang="en" sz="1600" b="1">
                <a:solidFill>
                  <a:schemeClr val="dk1"/>
                </a:solidFill>
                <a:latin typeface="Times New Roman"/>
                <a:ea typeface="Times New Roman"/>
                <a:cs typeface="Times New Roman"/>
                <a:sym typeface="Times New Roman"/>
              </a:rPr>
              <a:t>0.68.</a:t>
            </a:r>
            <a:endParaRPr sz="16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2"/>
          <p:cNvSpPr txBox="1">
            <a:spLocks noGrp="1"/>
          </p:cNvSpPr>
          <p:nvPr>
            <p:ph type="title"/>
          </p:nvPr>
        </p:nvSpPr>
        <p:spPr>
          <a:xfrm>
            <a:off x="531315" y="1781105"/>
            <a:ext cx="7756200" cy="7908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None/>
            </a:pPr>
            <a:r>
              <a:rPr lang="en">
                <a:solidFill>
                  <a:srgbClr val="990000"/>
                </a:solidFill>
                <a:latin typeface="Times New Roman"/>
                <a:ea typeface="Times New Roman"/>
                <a:cs typeface="Times New Roman"/>
                <a:sym typeface="Times New Roman"/>
              </a:rPr>
              <a:t>QUESTIONS?</a:t>
            </a:r>
            <a:endParaRPr>
              <a:solidFill>
                <a:srgbClr val="99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0" y="160875"/>
            <a:ext cx="9144000" cy="8574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rgbClr val="3F3F3F"/>
              </a:buClr>
              <a:buSzPts val="4000"/>
              <a:buFont typeface="Arial"/>
              <a:buNone/>
            </a:pPr>
            <a:r>
              <a:rPr lang="en" sz="3500" b="0">
                <a:solidFill>
                  <a:srgbClr val="FFFFFF"/>
                </a:solidFill>
                <a:latin typeface="Times New Roman"/>
                <a:ea typeface="Times New Roman"/>
                <a:cs typeface="Times New Roman"/>
                <a:sym typeface="Times New Roman"/>
              </a:rPr>
              <a:t>SMART Questions</a:t>
            </a:r>
            <a:endParaRPr sz="3500" b="0">
              <a:solidFill>
                <a:srgbClr val="FFFFFF"/>
              </a:solidFill>
              <a:latin typeface="Times New Roman"/>
              <a:ea typeface="Times New Roman"/>
              <a:cs typeface="Times New Roman"/>
              <a:sym typeface="Times New Roman"/>
            </a:endParaRPr>
          </a:p>
        </p:txBody>
      </p:sp>
      <p:sp>
        <p:nvSpPr>
          <p:cNvPr id="70" name="Google Shape;70;p16"/>
          <p:cNvSpPr txBox="1"/>
          <p:nvPr/>
        </p:nvSpPr>
        <p:spPr>
          <a:xfrm>
            <a:off x="139600" y="1018275"/>
            <a:ext cx="8613000" cy="4629900"/>
          </a:xfrm>
          <a:prstGeom prst="rect">
            <a:avLst/>
          </a:prstGeom>
          <a:noFill/>
          <a:ln>
            <a:noFill/>
          </a:ln>
        </p:spPr>
        <p:txBody>
          <a:bodyPr spcFirstLastPara="1" wrap="square" lIns="91425" tIns="91425" rIns="91425" bIns="91425" anchor="t" anchorCtr="0">
            <a:spAutoFit/>
          </a:bodyPr>
          <a:lstStyle/>
          <a:p>
            <a:pPr marL="457200" lvl="0" indent="-342900" algn="l" rtl="0">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Variation in the selling price of cars by:		</a:t>
            </a:r>
            <a:br>
              <a:rPr lang="en" sz="1800">
                <a:solidFill>
                  <a:schemeClr val="dk1"/>
                </a:solidFill>
                <a:latin typeface="Times New Roman"/>
                <a:ea typeface="Times New Roman"/>
                <a:cs typeface="Times New Roman"/>
                <a:sym typeface="Times New Roman"/>
              </a:rPr>
            </a:br>
            <a:r>
              <a:rPr lang="en" sz="1800">
                <a:solidFill>
                  <a:schemeClr val="dk1"/>
                </a:solidFill>
                <a:latin typeface="Times New Roman"/>
                <a:ea typeface="Times New Roman"/>
                <a:cs typeface="Times New Roman"/>
                <a:sym typeface="Times New Roman"/>
              </a:rPr>
              <a:t>●  Fuel type (diesel, CNG, LPG, petrol)		</a:t>
            </a:r>
            <a:br>
              <a:rPr lang="en" sz="1800">
                <a:solidFill>
                  <a:schemeClr val="dk1"/>
                </a:solidFill>
                <a:latin typeface="Times New Roman"/>
                <a:ea typeface="Times New Roman"/>
                <a:cs typeface="Times New Roman"/>
                <a:sym typeface="Times New Roman"/>
              </a:rPr>
            </a:br>
            <a:r>
              <a:rPr lang="en" sz="1800">
                <a:solidFill>
                  <a:schemeClr val="dk1"/>
                </a:solidFill>
                <a:latin typeface="Times New Roman"/>
                <a:ea typeface="Times New Roman"/>
                <a:cs typeface="Times New Roman"/>
                <a:sym typeface="Times New Roman"/>
              </a:rPr>
              <a:t>●  Seller type (dealer, individual, trustmark dealer	</a:t>
            </a:r>
            <a:endParaRPr sz="18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r>
              <a:rPr lang="en" sz="1800">
                <a:solidFill>
                  <a:schemeClr val="dk1"/>
                </a:solidFill>
                <a:latin typeface="Times New Roman"/>
                <a:ea typeface="Times New Roman"/>
                <a:cs typeface="Times New Roman"/>
                <a:sym typeface="Times New Roman"/>
              </a:rPr>
              <a:t>●  Model year (1983-2020) 				</a:t>
            </a:r>
            <a:endParaRPr sz="180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  Number of previous owners (1-4)</a:t>
            </a:r>
            <a:br>
              <a:rPr lang="en" sz="1800">
                <a:solidFill>
                  <a:schemeClr val="dk1"/>
                </a:solidFill>
                <a:latin typeface="Times New Roman"/>
                <a:ea typeface="Times New Roman"/>
                <a:cs typeface="Times New Roman"/>
                <a:sym typeface="Times New Roman"/>
              </a:rPr>
            </a:br>
            <a:r>
              <a:rPr lang="en" sz="1800">
                <a:solidFill>
                  <a:schemeClr val="dk1"/>
                </a:solidFill>
                <a:latin typeface="Times New Roman"/>
                <a:ea typeface="Times New Roman"/>
                <a:cs typeface="Times New Roman"/>
                <a:sym typeface="Times New Roman"/>
              </a:rPr>
              <a:t>●  Transmission type (automatic, manual) 		</a:t>
            </a:r>
            <a:endParaRPr sz="180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  Number of seats in the car</a:t>
            </a:r>
            <a:br>
              <a:rPr lang="en" sz="1800">
                <a:solidFill>
                  <a:schemeClr val="dk1"/>
                </a:solidFill>
                <a:latin typeface="Times New Roman"/>
                <a:ea typeface="Times New Roman"/>
                <a:cs typeface="Times New Roman"/>
                <a:sym typeface="Times New Roman"/>
              </a:rPr>
            </a:br>
            <a:r>
              <a:rPr lang="en" sz="1800">
                <a:solidFill>
                  <a:schemeClr val="dk1"/>
                </a:solidFill>
                <a:latin typeface="Times New Roman"/>
                <a:ea typeface="Times New Roman"/>
                <a:cs typeface="Times New Roman"/>
                <a:sym typeface="Times New Roman"/>
              </a:rPr>
              <a:t>●  Kilometers driven</a:t>
            </a:r>
            <a:endParaRPr sz="1800">
              <a:solidFill>
                <a:schemeClr val="dk1"/>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Type of car that has been sold the most (in each category) and the prefered category in each variable mentioned above. </a:t>
            </a:r>
            <a:endParaRPr sz="1800">
              <a:solidFill>
                <a:schemeClr val="dk1"/>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Calculate correlation between the selling price and all the remaining variables.</a:t>
            </a:r>
            <a:endParaRPr sz="1800">
              <a:solidFill>
                <a:schemeClr val="dk1"/>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Build a model to predict the selling price based on the variables (Feature selection, Linear regression model, Principal component analysis and Principal component regression) </a:t>
            </a:r>
            <a:br>
              <a:rPr lang="en" sz="1800">
                <a:solidFill>
                  <a:schemeClr val="dk1"/>
                </a:solidFill>
                <a:latin typeface="Times New Roman"/>
                <a:ea typeface="Times New Roman"/>
                <a:cs typeface="Times New Roman"/>
                <a:sym typeface="Times New Roman"/>
              </a:rPr>
            </a:br>
            <a:br>
              <a:rPr lang="en" sz="1300">
                <a:solidFill>
                  <a:schemeClr val="dk1"/>
                </a:solidFill>
              </a:rPr>
            </a:b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93900" y="1698356"/>
            <a:ext cx="7875000" cy="790800"/>
          </a:xfrm>
          <a:prstGeom prst="rect">
            <a:avLst/>
          </a:prstGeom>
          <a:solidFill>
            <a:srgbClr val="000000"/>
          </a:solid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1100"/>
              <a:buFont typeface="Arial"/>
              <a:buNone/>
            </a:pPr>
            <a:endParaRPr>
              <a:solidFill>
                <a:srgbClr val="FFFFFF"/>
              </a:solidFill>
            </a:endParaRPr>
          </a:p>
        </p:txBody>
      </p:sp>
      <p:sp>
        <p:nvSpPr>
          <p:cNvPr id="76" name="Google Shape;76;p17"/>
          <p:cNvSpPr txBox="1"/>
          <p:nvPr/>
        </p:nvSpPr>
        <p:spPr>
          <a:xfrm>
            <a:off x="869925" y="1778344"/>
            <a:ext cx="7510500" cy="1062000"/>
          </a:xfrm>
          <a:prstGeom prst="rect">
            <a:avLst/>
          </a:prstGeom>
          <a:solidFill>
            <a:srgbClr val="99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spAutoFit/>
          </a:bodyPr>
          <a:lstStyle/>
          <a:p>
            <a:pPr marL="0" lvl="0" indent="0" algn="ctr" rtl="0">
              <a:spcBef>
                <a:spcPts val="0"/>
              </a:spcBef>
              <a:spcAft>
                <a:spcPts val="0"/>
              </a:spcAft>
              <a:buClr>
                <a:schemeClr val="dk1"/>
              </a:buClr>
              <a:buSzPts val="1100"/>
              <a:buFont typeface="Arial"/>
              <a:buNone/>
            </a:pPr>
            <a:r>
              <a:rPr lang="en" sz="4300" b="1">
                <a:solidFill>
                  <a:srgbClr val="FFFFFF"/>
                </a:solidFill>
                <a:latin typeface="Times New Roman"/>
                <a:ea typeface="Times New Roman"/>
                <a:cs typeface="Times New Roman"/>
                <a:sym typeface="Times New Roman"/>
              </a:rPr>
              <a:t>Exploratory Data Analysis</a:t>
            </a:r>
            <a:endParaRPr sz="4300" b="1">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a:spLocks noGrp="1"/>
          </p:cNvSpPr>
          <p:nvPr>
            <p:ph type="body" idx="1"/>
          </p:nvPr>
        </p:nvSpPr>
        <p:spPr>
          <a:xfrm>
            <a:off x="473775" y="1031175"/>
            <a:ext cx="8295600" cy="3758700"/>
          </a:xfrm>
          <a:prstGeom prst="rect">
            <a:avLst/>
          </a:prstGeom>
          <a:noFill/>
          <a:ln>
            <a:noFill/>
          </a:ln>
        </p:spPr>
        <p:txBody>
          <a:bodyPr spcFirstLastPara="1" wrap="square" lIns="91425" tIns="45700" rIns="91425" bIns="45700" anchor="t" anchorCtr="0">
            <a:normAutofit fontScale="62500" lnSpcReduction="20000"/>
          </a:bodyPr>
          <a:lstStyle/>
          <a:p>
            <a:pPr marL="457200" lvl="0" indent="-361349" algn="l" rtl="0">
              <a:lnSpc>
                <a:spcPct val="180000"/>
              </a:lnSpc>
              <a:spcBef>
                <a:spcPts val="0"/>
              </a:spcBef>
              <a:spcAft>
                <a:spcPts val="0"/>
              </a:spcAft>
              <a:buClr>
                <a:srgbClr val="000000"/>
              </a:buClr>
              <a:buSzPct val="100000"/>
              <a:buFont typeface="Times New Roman"/>
              <a:buChar char="●"/>
            </a:pPr>
            <a:r>
              <a:rPr lang="en" sz="3344">
                <a:solidFill>
                  <a:srgbClr val="000000"/>
                </a:solidFill>
                <a:latin typeface="Times New Roman"/>
                <a:ea typeface="Times New Roman"/>
                <a:cs typeface="Times New Roman"/>
                <a:sym typeface="Times New Roman"/>
              </a:rPr>
              <a:t>Turn the variable “seller_type”, </a:t>
            </a:r>
            <a:r>
              <a:rPr lang="en" sz="3344">
                <a:solidFill>
                  <a:schemeClr val="dk1"/>
                </a:solidFill>
                <a:latin typeface="Times New Roman"/>
                <a:ea typeface="Times New Roman"/>
                <a:cs typeface="Times New Roman"/>
                <a:sym typeface="Times New Roman"/>
              </a:rPr>
              <a:t>“transmission”, “owner”</a:t>
            </a:r>
            <a:r>
              <a:rPr lang="en" sz="3344">
                <a:solidFill>
                  <a:srgbClr val="000000"/>
                </a:solidFill>
                <a:latin typeface="Times New Roman"/>
                <a:ea typeface="Times New Roman"/>
                <a:cs typeface="Times New Roman"/>
                <a:sym typeface="Times New Roman"/>
              </a:rPr>
              <a:t>and “fuel”  into factors (categorical).</a:t>
            </a:r>
            <a:endParaRPr sz="3344">
              <a:solidFill>
                <a:srgbClr val="000000"/>
              </a:solidFill>
              <a:latin typeface="Times New Roman"/>
              <a:ea typeface="Times New Roman"/>
              <a:cs typeface="Times New Roman"/>
              <a:sym typeface="Times New Roman"/>
            </a:endParaRPr>
          </a:p>
          <a:p>
            <a:pPr marL="457200" lvl="0" indent="-361349" algn="l" rtl="0">
              <a:lnSpc>
                <a:spcPct val="180000"/>
              </a:lnSpc>
              <a:spcBef>
                <a:spcPts val="0"/>
              </a:spcBef>
              <a:spcAft>
                <a:spcPts val="0"/>
              </a:spcAft>
              <a:buClr>
                <a:srgbClr val="000000"/>
              </a:buClr>
              <a:buSzPct val="100000"/>
              <a:buFont typeface="Times New Roman"/>
              <a:buChar char="●"/>
            </a:pPr>
            <a:r>
              <a:rPr lang="en" sz="3344">
                <a:solidFill>
                  <a:schemeClr val="dk1"/>
                </a:solidFill>
                <a:latin typeface="Times New Roman"/>
                <a:ea typeface="Times New Roman"/>
                <a:cs typeface="Times New Roman"/>
                <a:sym typeface="Times New Roman"/>
              </a:rPr>
              <a:t>Turn the variable “mileage”, “engine”, “max_power”, “torque”, and “owner” into numeric.</a:t>
            </a:r>
            <a:endParaRPr sz="3344">
              <a:solidFill>
                <a:srgbClr val="000000"/>
              </a:solidFill>
              <a:latin typeface="Times New Roman"/>
              <a:ea typeface="Times New Roman"/>
              <a:cs typeface="Times New Roman"/>
              <a:sym typeface="Times New Roman"/>
            </a:endParaRPr>
          </a:p>
          <a:p>
            <a:pPr marL="457200" lvl="0" indent="-361349" algn="l" rtl="0">
              <a:lnSpc>
                <a:spcPct val="180000"/>
              </a:lnSpc>
              <a:spcBef>
                <a:spcPts val="0"/>
              </a:spcBef>
              <a:spcAft>
                <a:spcPts val="0"/>
              </a:spcAft>
              <a:buClr>
                <a:srgbClr val="000000"/>
              </a:buClr>
              <a:buSzPct val="100000"/>
              <a:buFont typeface="Times New Roman"/>
              <a:buChar char="●"/>
            </a:pPr>
            <a:r>
              <a:rPr lang="en" sz="3344">
                <a:solidFill>
                  <a:srgbClr val="000000"/>
                </a:solidFill>
                <a:latin typeface="Times New Roman"/>
                <a:ea typeface="Times New Roman"/>
                <a:cs typeface="Times New Roman"/>
                <a:sym typeface="Times New Roman"/>
              </a:rPr>
              <a:t>Graphs used:</a:t>
            </a:r>
            <a:endParaRPr sz="3344">
              <a:solidFill>
                <a:srgbClr val="000000"/>
              </a:solidFill>
              <a:latin typeface="Times New Roman"/>
              <a:ea typeface="Times New Roman"/>
              <a:cs typeface="Times New Roman"/>
              <a:sym typeface="Times New Roman"/>
            </a:endParaRPr>
          </a:p>
          <a:p>
            <a:pPr marL="0" lvl="0" indent="0" algn="l" rtl="0">
              <a:lnSpc>
                <a:spcPct val="180000"/>
              </a:lnSpc>
              <a:spcBef>
                <a:spcPts val="1200"/>
              </a:spcBef>
              <a:spcAft>
                <a:spcPts val="0"/>
              </a:spcAft>
              <a:buSzPts val="223"/>
              <a:buNone/>
            </a:pPr>
            <a:r>
              <a:rPr lang="en" sz="3344">
                <a:solidFill>
                  <a:srgbClr val="000000"/>
                </a:solidFill>
                <a:latin typeface="Times New Roman"/>
                <a:ea typeface="Times New Roman"/>
                <a:cs typeface="Times New Roman"/>
                <a:sym typeface="Times New Roman"/>
              </a:rPr>
              <a:t>     ○ Boxplot ○Correlation plot </a:t>
            </a:r>
            <a:r>
              <a:rPr lang="en" sz="3344">
                <a:solidFill>
                  <a:schemeClr val="dk1"/>
                </a:solidFill>
                <a:latin typeface="Times New Roman"/>
                <a:ea typeface="Times New Roman"/>
                <a:cs typeface="Times New Roman"/>
                <a:sym typeface="Times New Roman"/>
              </a:rPr>
              <a:t>○Line plot ○Scatter plot ○Histogr</a:t>
            </a:r>
            <a:r>
              <a:rPr lang="en" sz="3320">
                <a:solidFill>
                  <a:schemeClr val="dk1"/>
                </a:solidFill>
                <a:latin typeface="Times New Roman"/>
                <a:ea typeface="Times New Roman"/>
                <a:cs typeface="Times New Roman"/>
                <a:sym typeface="Times New Roman"/>
              </a:rPr>
              <a:t>ams</a:t>
            </a:r>
            <a:r>
              <a:rPr lang="en"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223"/>
              <a:buNone/>
            </a:pPr>
            <a:endParaRPr sz="2200">
              <a:latin typeface="Times New Roman"/>
              <a:ea typeface="Times New Roman"/>
              <a:cs typeface="Times New Roman"/>
              <a:sym typeface="Times New Roman"/>
            </a:endParaRPr>
          </a:p>
        </p:txBody>
      </p:sp>
      <p:sp>
        <p:nvSpPr>
          <p:cNvPr id="82" name="Google Shape;82;p18"/>
          <p:cNvSpPr txBox="1"/>
          <p:nvPr/>
        </p:nvSpPr>
        <p:spPr>
          <a:xfrm>
            <a:off x="0" y="159725"/>
            <a:ext cx="9144000" cy="7233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3500">
                <a:solidFill>
                  <a:srgbClr val="FFFFFF"/>
                </a:solidFill>
                <a:latin typeface="Times New Roman"/>
                <a:ea typeface="Times New Roman"/>
                <a:cs typeface="Times New Roman"/>
                <a:sym typeface="Times New Roman"/>
              </a:rPr>
              <a:t>Dataset</a:t>
            </a:r>
            <a:endParaRPr sz="35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p:nvPr/>
        </p:nvSpPr>
        <p:spPr>
          <a:xfrm>
            <a:off x="0" y="148900"/>
            <a:ext cx="9144000" cy="6507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457200" lvl="0" indent="-450850" algn="ctr" rtl="0">
              <a:spcBef>
                <a:spcPts val="0"/>
              </a:spcBef>
              <a:spcAft>
                <a:spcPts val="0"/>
              </a:spcAft>
              <a:buClr>
                <a:srgbClr val="FFFFFF"/>
              </a:buClr>
              <a:buSzPts val="3500"/>
              <a:buFont typeface="Times New Roman"/>
              <a:buChar char="❏"/>
            </a:pPr>
            <a:r>
              <a:rPr lang="en" sz="3500">
                <a:solidFill>
                  <a:srgbClr val="FFFFFF"/>
                </a:solidFill>
                <a:latin typeface="Times New Roman"/>
                <a:ea typeface="Times New Roman"/>
                <a:cs typeface="Times New Roman"/>
                <a:sym typeface="Times New Roman"/>
              </a:rPr>
              <a:t>Variation in the selling price of cars </a:t>
            </a:r>
            <a:endParaRPr sz="3500">
              <a:solidFill>
                <a:srgbClr val="FFFFFF"/>
              </a:solidFill>
              <a:latin typeface="Times New Roman"/>
              <a:ea typeface="Times New Roman"/>
              <a:cs typeface="Times New Roman"/>
              <a:sym typeface="Times New Roman"/>
            </a:endParaRPr>
          </a:p>
        </p:txBody>
      </p:sp>
      <p:sp>
        <p:nvSpPr>
          <p:cNvPr id="88" name="Google Shape;88;p19"/>
          <p:cNvSpPr txBox="1"/>
          <p:nvPr/>
        </p:nvSpPr>
        <p:spPr>
          <a:xfrm>
            <a:off x="498825" y="1392677"/>
            <a:ext cx="7196700" cy="3366276"/>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2500" dirty="0">
                <a:solidFill>
                  <a:schemeClr val="dk1"/>
                </a:solidFill>
                <a:latin typeface="Times New Roman"/>
                <a:ea typeface="Times New Roman"/>
                <a:cs typeface="Times New Roman"/>
                <a:sym typeface="Times New Roman"/>
              </a:rPr>
              <a:t>#w.r.t. Categorical Features</a:t>
            </a:r>
            <a:endParaRPr sz="2500" dirty="0">
              <a:solidFill>
                <a:schemeClr val="dk1"/>
              </a:solidFill>
              <a:latin typeface="Times New Roman"/>
              <a:ea typeface="Times New Roman"/>
              <a:cs typeface="Times New Roman"/>
              <a:sym typeface="Times New Roman"/>
            </a:endParaRPr>
          </a:p>
          <a:p>
            <a:pPr marL="457200" lvl="0" indent="0" algn="l" rtl="0">
              <a:lnSpc>
                <a:spcPct val="200000"/>
              </a:lnSpc>
              <a:spcBef>
                <a:spcPts val="0"/>
              </a:spcBef>
              <a:spcAft>
                <a:spcPts val="0"/>
              </a:spcAft>
              <a:buClr>
                <a:schemeClr val="dk1"/>
              </a:buClr>
              <a:buSzPts val="1100"/>
              <a:buFont typeface="Arial"/>
              <a:buNone/>
            </a:pPr>
            <a:r>
              <a:rPr lang="en" sz="2500" dirty="0">
                <a:solidFill>
                  <a:schemeClr val="dk1"/>
                </a:solidFill>
                <a:latin typeface="Times New Roman"/>
                <a:ea typeface="Times New Roman"/>
                <a:cs typeface="Times New Roman"/>
                <a:sym typeface="Times New Roman"/>
              </a:rPr>
              <a:t>●  Fuel type (diesel, CNG, LPG, petrol)	</a:t>
            </a:r>
            <a:br>
              <a:rPr lang="en" sz="2500" dirty="0">
                <a:solidFill>
                  <a:schemeClr val="dk1"/>
                </a:solidFill>
                <a:latin typeface="Times New Roman"/>
                <a:ea typeface="Times New Roman"/>
                <a:cs typeface="Times New Roman"/>
                <a:sym typeface="Times New Roman"/>
              </a:rPr>
            </a:br>
            <a:r>
              <a:rPr lang="en" sz="2500" dirty="0">
                <a:solidFill>
                  <a:schemeClr val="dk1"/>
                </a:solidFill>
                <a:latin typeface="Times New Roman"/>
                <a:ea typeface="Times New Roman"/>
                <a:cs typeface="Times New Roman"/>
                <a:sym typeface="Times New Roman"/>
              </a:rPr>
              <a:t>●  Seller type (dealer, individual, trustmark dealer)</a:t>
            </a:r>
            <a:br>
              <a:rPr lang="en" sz="2500" dirty="0">
                <a:solidFill>
                  <a:schemeClr val="dk1"/>
                </a:solidFill>
                <a:latin typeface="Times New Roman"/>
                <a:ea typeface="Times New Roman"/>
                <a:cs typeface="Times New Roman"/>
                <a:sym typeface="Times New Roman"/>
              </a:rPr>
            </a:br>
            <a:r>
              <a:rPr lang="en" sz="2500" dirty="0">
                <a:solidFill>
                  <a:schemeClr val="dk1"/>
                </a:solidFill>
                <a:latin typeface="Times New Roman"/>
                <a:ea typeface="Times New Roman"/>
                <a:cs typeface="Times New Roman"/>
                <a:sym typeface="Times New Roman"/>
              </a:rPr>
              <a:t>●  Transmission type (automatic, manual) </a:t>
            </a:r>
            <a:r>
              <a:rPr lang="en" sz="1200" dirty="0">
                <a:solidFill>
                  <a:schemeClr val="dk1"/>
                </a:solidFill>
                <a:latin typeface="Times New Roman"/>
                <a:ea typeface="Times New Roman"/>
                <a:cs typeface="Times New Roman"/>
                <a:sym typeface="Times New Roman"/>
              </a:rPr>
              <a:t>	</a:t>
            </a:r>
            <a:r>
              <a:rPr lang="en" dirty="0">
                <a:solidFill>
                  <a:schemeClr val="dk1"/>
                </a:solidFill>
                <a:latin typeface="Times New Roman"/>
                <a:ea typeface="Times New Roman"/>
                <a:cs typeface="Times New Roman"/>
                <a:sym typeface="Times New Roman"/>
              </a:rPr>
              <a:t>	</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p:nvPr/>
        </p:nvSpPr>
        <p:spPr>
          <a:xfrm>
            <a:off x="0" y="148900"/>
            <a:ext cx="9144000" cy="6507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457200" lvl="0" indent="-450850" algn="ctr" rtl="0">
              <a:spcBef>
                <a:spcPts val="0"/>
              </a:spcBef>
              <a:spcAft>
                <a:spcPts val="0"/>
              </a:spcAft>
              <a:buClr>
                <a:srgbClr val="FFFFFF"/>
              </a:buClr>
              <a:buSzPts val="3500"/>
              <a:buFont typeface="Times New Roman"/>
              <a:buChar char="❏"/>
            </a:pPr>
            <a:r>
              <a:rPr lang="en" sz="3500">
                <a:solidFill>
                  <a:srgbClr val="FFFFFF"/>
                </a:solidFill>
                <a:latin typeface="Times New Roman"/>
                <a:ea typeface="Times New Roman"/>
                <a:cs typeface="Times New Roman"/>
                <a:sym typeface="Times New Roman"/>
              </a:rPr>
              <a:t>Variation in the selling price of cars </a:t>
            </a:r>
            <a:endParaRPr sz="3500">
              <a:solidFill>
                <a:srgbClr val="FFFFFF"/>
              </a:solidFill>
              <a:latin typeface="Times New Roman"/>
              <a:ea typeface="Times New Roman"/>
              <a:cs typeface="Times New Roman"/>
              <a:sym typeface="Times New Roman"/>
            </a:endParaRPr>
          </a:p>
        </p:txBody>
      </p:sp>
      <p:pic>
        <p:nvPicPr>
          <p:cNvPr id="94" name="Google Shape;94;p20"/>
          <p:cNvPicPr preferRelativeResize="0"/>
          <p:nvPr/>
        </p:nvPicPr>
        <p:blipFill>
          <a:blip r:embed="rId3">
            <a:alphaModFix/>
          </a:blip>
          <a:stretch>
            <a:fillRect/>
          </a:stretch>
        </p:blipFill>
        <p:spPr>
          <a:xfrm>
            <a:off x="4181" y="952000"/>
            <a:ext cx="6544837" cy="4039100"/>
          </a:xfrm>
          <a:prstGeom prst="rect">
            <a:avLst/>
          </a:prstGeom>
          <a:noFill/>
          <a:ln>
            <a:noFill/>
          </a:ln>
        </p:spPr>
      </p:pic>
      <p:sp>
        <p:nvSpPr>
          <p:cNvPr id="95" name="Google Shape;95;p20"/>
          <p:cNvSpPr txBox="1"/>
          <p:nvPr/>
        </p:nvSpPr>
        <p:spPr>
          <a:xfrm>
            <a:off x="6480150" y="1618050"/>
            <a:ext cx="2433900" cy="2893800"/>
          </a:xfrm>
          <a:prstGeom prst="rect">
            <a:avLst/>
          </a:prstGeom>
          <a:noFill/>
          <a:ln>
            <a:noFill/>
          </a:ln>
        </p:spPr>
        <p:txBody>
          <a:bodyPr spcFirstLastPara="1" wrap="square" lIns="91425" tIns="91425" rIns="91425" bIns="91425" anchor="t" anchorCtr="0">
            <a:spAutoFit/>
          </a:bodyPr>
          <a:lstStyle/>
          <a:p>
            <a:pPr marL="285750" lvl="0" indent="-2159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Minimal overlap between the plots of each fuel category. </a:t>
            </a:r>
            <a:endParaRPr sz="1600">
              <a:latin typeface="Times New Roman"/>
              <a:ea typeface="Times New Roman"/>
              <a:cs typeface="Times New Roman"/>
              <a:sym typeface="Times New Roman"/>
            </a:endParaRPr>
          </a:p>
          <a:p>
            <a:pPr marL="457200" lvl="0" indent="0" algn="l" rtl="0">
              <a:spcBef>
                <a:spcPts val="0"/>
              </a:spcBef>
              <a:spcAft>
                <a:spcPts val="0"/>
              </a:spcAft>
              <a:buNone/>
            </a:pPr>
            <a:endParaRPr sz="1600">
              <a:latin typeface="Times New Roman"/>
              <a:ea typeface="Times New Roman"/>
              <a:cs typeface="Times New Roman"/>
              <a:sym typeface="Times New Roman"/>
            </a:endParaRPr>
          </a:p>
          <a:p>
            <a:pPr marL="285750" lvl="0" indent="-2159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Significant correlation between selling price and fuel type. </a:t>
            </a:r>
            <a:endParaRPr sz="1600">
              <a:latin typeface="Times New Roman"/>
              <a:ea typeface="Times New Roman"/>
              <a:cs typeface="Times New Roman"/>
              <a:sym typeface="Times New Roman"/>
            </a:endParaRPr>
          </a:p>
          <a:p>
            <a:pPr marL="457200" lvl="0" indent="0" algn="l" rtl="0">
              <a:spcBef>
                <a:spcPts val="0"/>
              </a:spcBef>
              <a:spcAft>
                <a:spcPts val="0"/>
              </a:spcAft>
              <a:buNone/>
            </a:pPr>
            <a:endParaRPr sz="1600">
              <a:latin typeface="Times New Roman"/>
              <a:ea typeface="Times New Roman"/>
              <a:cs typeface="Times New Roman"/>
              <a:sym typeface="Times New Roman"/>
            </a:endParaRPr>
          </a:p>
          <a:p>
            <a:pPr marL="285750" lvl="0" indent="-2159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In other words, the selling price depends greatly on the fuel type.</a:t>
            </a:r>
            <a:endParaRPr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p:nvPr/>
        </p:nvSpPr>
        <p:spPr>
          <a:xfrm>
            <a:off x="0" y="148900"/>
            <a:ext cx="9144000" cy="6507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457200" lvl="0" indent="-450850" algn="ctr" rtl="0">
              <a:spcBef>
                <a:spcPts val="0"/>
              </a:spcBef>
              <a:spcAft>
                <a:spcPts val="0"/>
              </a:spcAft>
              <a:buClr>
                <a:srgbClr val="FFFFFF"/>
              </a:buClr>
              <a:buSzPts val="3500"/>
              <a:buFont typeface="Times New Roman"/>
              <a:buChar char="❏"/>
            </a:pPr>
            <a:r>
              <a:rPr lang="en" sz="3500">
                <a:solidFill>
                  <a:srgbClr val="FFFFFF"/>
                </a:solidFill>
                <a:latin typeface="Times New Roman"/>
                <a:ea typeface="Times New Roman"/>
                <a:cs typeface="Times New Roman"/>
                <a:sym typeface="Times New Roman"/>
              </a:rPr>
              <a:t>Variation in the selling price of cars </a:t>
            </a:r>
            <a:endParaRPr sz="3500">
              <a:solidFill>
                <a:srgbClr val="FFFFFF"/>
              </a:solidFill>
              <a:latin typeface="Times New Roman"/>
              <a:ea typeface="Times New Roman"/>
              <a:cs typeface="Times New Roman"/>
              <a:sym typeface="Times New Roman"/>
            </a:endParaRPr>
          </a:p>
        </p:txBody>
      </p:sp>
      <p:pic>
        <p:nvPicPr>
          <p:cNvPr id="101" name="Google Shape;101;p21"/>
          <p:cNvPicPr preferRelativeResize="0"/>
          <p:nvPr/>
        </p:nvPicPr>
        <p:blipFill>
          <a:blip r:embed="rId3">
            <a:alphaModFix/>
          </a:blip>
          <a:stretch>
            <a:fillRect/>
          </a:stretch>
        </p:blipFill>
        <p:spPr>
          <a:xfrm>
            <a:off x="19050" y="938850"/>
            <a:ext cx="6667500" cy="4114800"/>
          </a:xfrm>
          <a:prstGeom prst="rect">
            <a:avLst/>
          </a:prstGeom>
          <a:noFill/>
          <a:ln>
            <a:noFill/>
          </a:ln>
        </p:spPr>
      </p:pic>
      <p:sp>
        <p:nvSpPr>
          <p:cNvPr id="102" name="Google Shape;102;p21"/>
          <p:cNvSpPr txBox="1"/>
          <p:nvPr/>
        </p:nvSpPr>
        <p:spPr>
          <a:xfrm>
            <a:off x="6609575" y="825900"/>
            <a:ext cx="2433900" cy="4340700"/>
          </a:xfrm>
          <a:prstGeom prst="rect">
            <a:avLst/>
          </a:prstGeom>
          <a:noFill/>
          <a:ln>
            <a:noFill/>
          </a:ln>
        </p:spPr>
        <p:txBody>
          <a:bodyPr spcFirstLastPara="1" wrap="square" lIns="91425" tIns="91425" rIns="91425" bIns="91425" anchor="t" anchorCtr="0">
            <a:spAutoFit/>
          </a:bodyPr>
          <a:lstStyle/>
          <a:p>
            <a:pPr marL="285750" lvl="0" indent="-2095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Significant overlap between the plots of seller types 'dealer' and 'trustmark dealer' which is expected as both are dealers in the end.</a:t>
            </a:r>
            <a:endParaRPr sz="1500">
              <a:latin typeface="Times New Roman"/>
              <a:ea typeface="Times New Roman"/>
              <a:cs typeface="Times New Roman"/>
              <a:sym typeface="Times New Roman"/>
            </a:endParaRPr>
          </a:p>
          <a:p>
            <a:pPr marL="457200" lvl="0" indent="0" algn="l" rtl="0">
              <a:spcBef>
                <a:spcPts val="0"/>
              </a:spcBef>
              <a:spcAft>
                <a:spcPts val="0"/>
              </a:spcAft>
              <a:buNone/>
            </a:pP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marL="285750" lvl="0" indent="-2095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But the overlap between 'individual' and other two is not significant. </a:t>
            </a:r>
            <a:endParaRPr sz="1500">
              <a:latin typeface="Times New Roman"/>
              <a:ea typeface="Times New Roman"/>
              <a:cs typeface="Times New Roman"/>
              <a:sym typeface="Times New Roman"/>
            </a:endParaRPr>
          </a:p>
          <a:p>
            <a:pPr marL="457200" lvl="0" indent="0" algn="l" rtl="0">
              <a:spcBef>
                <a:spcPts val="0"/>
              </a:spcBef>
              <a:spcAft>
                <a:spcPts val="0"/>
              </a:spcAft>
              <a:buNone/>
            </a:pPr>
            <a:endParaRPr sz="1500">
              <a:latin typeface="Times New Roman"/>
              <a:ea typeface="Times New Roman"/>
              <a:cs typeface="Times New Roman"/>
              <a:sym typeface="Times New Roman"/>
            </a:endParaRPr>
          </a:p>
          <a:p>
            <a:pPr marL="285750" lvl="0" indent="-2095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Significant correlation between selling price and seller type. </a:t>
            </a:r>
            <a:endParaRPr sz="1500">
              <a:latin typeface="Times New Roman"/>
              <a:ea typeface="Times New Roman"/>
              <a:cs typeface="Times New Roman"/>
              <a:sym typeface="Times New Roman"/>
            </a:endParaRPr>
          </a:p>
          <a:p>
            <a:pPr marL="457200" lvl="0" indent="0" algn="l" rtl="0">
              <a:spcBef>
                <a:spcPts val="0"/>
              </a:spcBef>
              <a:spcAft>
                <a:spcPts val="0"/>
              </a:spcAft>
              <a:buNone/>
            </a:pPr>
            <a:endParaRPr sz="1500">
              <a:latin typeface="Times New Roman"/>
              <a:ea typeface="Times New Roman"/>
              <a:cs typeface="Times New Roman"/>
              <a:sym typeface="Times New Roman"/>
            </a:endParaRPr>
          </a:p>
          <a:p>
            <a:pPr marL="285750" lvl="0" indent="-2095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In other words, the selling price depends on the seller type.</a:t>
            </a:r>
            <a:endParaRPr sz="15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p:nvPr/>
        </p:nvSpPr>
        <p:spPr>
          <a:xfrm>
            <a:off x="0" y="148900"/>
            <a:ext cx="9144000" cy="650700"/>
          </a:xfrm>
          <a:prstGeom prst="rect">
            <a:avLst/>
          </a:prstGeom>
          <a:solidFill>
            <a:srgbClr val="99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457200" lvl="0" indent="-450850" algn="ctr" rtl="0">
              <a:spcBef>
                <a:spcPts val="0"/>
              </a:spcBef>
              <a:spcAft>
                <a:spcPts val="0"/>
              </a:spcAft>
              <a:buClr>
                <a:srgbClr val="FFFFFF"/>
              </a:buClr>
              <a:buSzPts val="3500"/>
              <a:buFont typeface="Times New Roman"/>
              <a:buChar char="❏"/>
            </a:pPr>
            <a:r>
              <a:rPr lang="en" sz="3500">
                <a:solidFill>
                  <a:srgbClr val="FFFFFF"/>
                </a:solidFill>
                <a:latin typeface="Times New Roman"/>
                <a:ea typeface="Times New Roman"/>
                <a:cs typeface="Times New Roman"/>
                <a:sym typeface="Times New Roman"/>
              </a:rPr>
              <a:t>Variation in the selling price of cars </a:t>
            </a:r>
            <a:endParaRPr sz="3500">
              <a:solidFill>
                <a:srgbClr val="FFFFFF"/>
              </a:solidFill>
              <a:latin typeface="Times New Roman"/>
              <a:ea typeface="Times New Roman"/>
              <a:cs typeface="Times New Roman"/>
              <a:sym typeface="Times New Roman"/>
            </a:endParaRPr>
          </a:p>
        </p:txBody>
      </p:sp>
      <p:pic>
        <p:nvPicPr>
          <p:cNvPr id="108" name="Google Shape;108;p22"/>
          <p:cNvPicPr preferRelativeResize="0"/>
          <p:nvPr/>
        </p:nvPicPr>
        <p:blipFill>
          <a:blip r:embed="rId3">
            <a:alphaModFix/>
          </a:blip>
          <a:stretch>
            <a:fillRect/>
          </a:stretch>
        </p:blipFill>
        <p:spPr>
          <a:xfrm>
            <a:off x="80381" y="952000"/>
            <a:ext cx="6544837" cy="4039100"/>
          </a:xfrm>
          <a:prstGeom prst="rect">
            <a:avLst/>
          </a:prstGeom>
          <a:noFill/>
          <a:ln>
            <a:noFill/>
          </a:ln>
        </p:spPr>
      </p:pic>
      <p:sp>
        <p:nvSpPr>
          <p:cNvPr id="109" name="Google Shape;109;p22"/>
          <p:cNvSpPr txBox="1"/>
          <p:nvPr/>
        </p:nvSpPr>
        <p:spPr>
          <a:xfrm>
            <a:off x="6534525" y="1278350"/>
            <a:ext cx="2433900" cy="3386400"/>
          </a:xfrm>
          <a:prstGeom prst="rect">
            <a:avLst/>
          </a:prstGeom>
          <a:noFill/>
          <a:ln>
            <a:noFill/>
          </a:ln>
        </p:spPr>
        <p:txBody>
          <a:bodyPr spcFirstLastPara="1" wrap="square" lIns="91425" tIns="91425" rIns="91425" bIns="91425" anchor="t" anchorCtr="0">
            <a:spAutoFit/>
          </a:bodyPr>
          <a:lstStyle/>
          <a:p>
            <a:pPr marL="285750" lvl="0" indent="-2159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Minimal overlap between the plots of each transmission category. </a:t>
            </a:r>
            <a:endParaRPr sz="1600">
              <a:latin typeface="Times New Roman"/>
              <a:ea typeface="Times New Roman"/>
              <a:cs typeface="Times New Roman"/>
              <a:sym typeface="Times New Roman"/>
            </a:endParaRPr>
          </a:p>
          <a:p>
            <a:pPr marL="457200" lvl="0" indent="0" algn="l" rtl="0">
              <a:spcBef>
                <a:spcPts val="0"/>
              </a:spcBef>
              <a:spcAft>
                <a:spcPts val="0"/>
              </a:spcAft>
              <a:buNone/>
            </a:pPr>
            <a:endParaRPr sz="1600">
              <a:latin typeface="Times New Roman"/>
              <a:ea typeface="Times New Roman"/>
              <a:cs typeface="Times New Roman"/>
              <a:sym typeface="Times New Roman"/>
            </a:endParaRPr>
          </a:p>
          <a:p>
            <a:pPr marL="285750" lvl="0" indent="-2159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Significant correlation between selling price and transmission type. </a:t>
            </a:r>
            <a:endParaRPr sz="1600">
              <a:latin typeface="Times New Roman"/>
              <a:ea typeface="Times New Roman"/>
              <a:cs typeface="Times New Roman"/>
              <a:sym typeface="Times New Roman"/>
            </a:endParaRPr>
          </a:p>
          <a:p>
            <a:pPr marL="457200" lvl="0" indent="0" algn="l" rtl="0">
              <a:spcBef>
                <a:spcPts val="0"/>
              </a:spcBef>
              <a:spcAft>
                <a:spcPts val="0"/>
              </a:spcAft>
              <a:buNone/>
            </a:pPr>
            <a:endParaRPr sz="1600">
              <a:latin typeface="Times New Roman"/>
              <a:ea typeface="Times New Roman"/>
              <a:cs typeface="Times New Roman"/>
              <a:sym typeface="Times New Roman"/>
            </a:endParaRPr>
          </a:p>
          <a:p>
            <a:pPr marL="285750" lvl="0" indent="-2159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In other words, the selling price depends greatly on the transmission type.</a:t>
            </a: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1803</Words>
  <Application>Microsoft Office PowerPoint</Application>
  <PresentationFormat>On-screen Show (16:9)</PresentationFormat>
  <Paragraphs>195</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Times New Roman</vt:lpstr>
      <vt:lpstr>Arial</vt:lpstr>
      <vt:lpstr>Noto Sans Symbols</vt:lpstr>
      <vt:lpstr>Book Antiqua</vt:lpstr>
      <vt:lpstr>Calibri</vt:lpstr>
      <vt:lpstr>Simple Light</vt:lpstr>
      <vt:lpstr>Selling Price of Used Cars</vt:lpstr>
      <vt:lpstr>Dataset</vt:lpstr>
      <vt:lpstr>SMART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Selling Price of Used Cars</dc:title>
  <cp:lastModifiedBy>Pranav Bende</cp:lastModifiedBy>
  <cp:revision>1</cp:revision>
  <dcterms:modified xsi:type="dcterms:W3CDTF">2021-05-02T22:02:40Z</dcterms:modified>
</cp:coreProperties>
</file>