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71" r:id="rId13"/>
    <p:sldId id="268" r:id="rId14"/>
    <p:sldId id="270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sh.lbidts.com/projects/FATE/repos/product-review-analysis/brow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armonic_mean" TargetMode="External"/><Relationship Id="rId3" Type="http://schemas.openxmlformats.org/officeDocument/2006/relationships/hyperlink" Target="https://en.wikipedia.org/wiki/Information_retrieval" TargetMode="External"/><Relationship Id="rId7" Type="http://schemas.openxmlformats.org/officeDocument/2006/relationships/hyperlink" Target="https://en.wikipedia.org/wiki/Relevance" TargetMode="External"/><Relationship Id="rId2" Type="http://schemas.openxmlformats.org/officeDocument/2006/relationships/hyperlink" Target="https://en.wikipedia.org/wiki/Pattern_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nsitivity_and_specificity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en.wikipedia.org/wiki/Positive_predictive_value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en.wikipedia.org/wiki/Classification_(machine_learning)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C588-1A44-B64A-B0CF-ADE701FA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0529-86C9-9C48-BA7D-F1C33A104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Sentiment &amp; Adjective frequency analysis</a:t>
            </a:r>
          </a:p>
        </p:txBody>
      </p:sp>
    </p:spTree>
    <p:extLst>
      <p:ext uri="{BB962C8B-B14F-4D97-AF65-F5344CB8AC3E}">
        <p14:creationId xmlns:p14="http://schemas.microsoft.com/office/powerpoint/2010/main" val="48842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CDB74-72BE-CB46-BF4A-83C49F09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Adjective classification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29A40-E064-4B55-943E-44785F2C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Adjectives extraction based on POS tagging</a:t>
            </a:r>
          </a:p>
          <a:p>
            <a:r>
              <a:rPr lang="en-US" dirty="0"/>
              <a:t>Multinomial Naïve Bayes to train the data and test</a:t>
            </a:r>
          </a:p>
          <a:p>
            <a:r>
              <a:rPr lang="en-US" dirty="0"/>
              <a:t>Use the classifier to apply on the dataset needed to be classified</a:t>
            </a:r>
          </a:p>
          <a:p>
            <a:r>
              <a:rPr lang="en-US" dirty="0"/>
              <a:t>Generate top adjectives on entire collection corpus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143C3-02CA-014E-85CF-9BE4CA94C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8673"/>
            <a:ext cx="5456279" cy="36557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B3C7-B73A-984E-8A4F-4B6A85B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 classification -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25C6BE-77B8-AF4E-8071-4172B4DFE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85745"/>
              </p:ext>
            </p:extLst>
          </p:nvPr>
        </p:nvGraphicFramePr>
        <p:xfrm>
          <a:off x="7334949" y="2272907"/>
          <a:ext cx="2662491" cy="2116214"/>
        </p:xfrm>
        <a:graphic>
          <a:graphicData uri="http://schemas.openxmlformats.org/drawingml/2006/table">
            <a:tbl>
              <a:tblPr/>
              <a:tblGrid>
                <a:gridCol w="1183329">
                  <a:extLst>
                    <a:ext uri="{9D8B030D-6E8A-4147-A177-3AD203B41FA5}">
                      <a16:colId xmlns:a16="http://schemas.microsoft.com/office/drawing/2014/main" val="824404203"/>
                    </a:ext>
                  </a:extLst>
                </a:gridCol>
                <a:gridCol w="739581">
                  <a:extLst>
                    <a:ext uri="{9D8B030D-6E8A-4147-A177-3AD203B41FA5}">
                      <a16:colId xmlns:a16="http://schemas.microsoft.com/office/drawing/2014/main" val="216755655"/>
                    </a:ext>
                  </a:extLst>
                </a:gridCol>
                <a:gridCol w="739581">
                  <a:extLst>
                    <a:ext uri="{9D8B030D-6E8A-4147-A177-3AD203B41FA5}">
                      <a16:colId xmlns:a16="http://schemas.microsoft.com/office/drawing/2014/main" val="232545932"/>
                    </a:ext>
                  </a:extLst>
                </a:gridCol>
              </a:tblGrid>
              <a:tr h="698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Confusion Matrix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78440"/>
                  </a:ext>
                </a:extLst>
              </a:tr>
              <a:tr h="698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079362"/>
                  </a:ext>
                </a:extLst>
              </a:tr>
              <a:tr h="719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1805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1D1E96-C5E3-AE44-8297-9D7F1C582EC5}"/>
              </a:ext>
            </a:extLst>
          </p:cNvPr>
          <p:cNvSpPr txBox="1"/>
          <p:nvPr/>
        </p:nvSpPr>
        <p:spPr>
          <a:xfrm>
            <a:off x="1141413" y="1773035"/>
            <a:ext cx="4572000" cy="355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 confusion matrix is a table that is often used to </a:t>
            </a:r>
            <a:r>
              <a:rPr lang="en-US" sz="1600" b="1" dirty="0"/>
              <a:t>describe the performance of a classification model</a:t>
            </a:r>
            <a:r>
              <a:rPr lang="en-US" sz="1600" dirty="0"/>
              <a:t> (or "classifier") on a set of test data for which the true values are known.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true positives (TP):</a:t>
            </a:r>
            <a:r>
              <a:rPr lang="en-US" sz="1600" dirty="0"/>
              <a:t> These are cases in which we predicted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  <a:r>
              <a:rPr lang="en-US" sz="1600" dirty="0"/>
              <a:t>, and they are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true negatives (TN):</a:t>
            </a:r>
            <a:r>
              <a:rPr lang="en-US" sz="1600" dirty="0"/>
              <a:t> We predicted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  <a:r>
              <a:rPr lang="en-US" sz="1600" dirty="0"/>
              <a:t>, and they are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false positives (FP):</a:t>
            </a:r>
            <a:r>
              <a:rPr lang="en-US" sz="1600" dirty="0"/>
              <a:t> We predicted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  <a:r>
              <a:rPr lang="en-US" sz="1600" dirty="0"/>
              <a:t>, but they are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false negatives (FN):</a:t>
            </a:r>
            <a:r>
              <a:rPr lang="en-US" sz="1600" dirty="0"/>
              <a:t> We predicted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  <a:r>
              <a:rPr lang="en-US" sz="1600" dirty="0"/>
              <a:t>, but they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014F-9F63-5D4B-8F41-A574D2F9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 classification - result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158270-4004-3343-A28E-17020E30F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717532"/>
              </p:ext>
            </p:extLst>
          </p:nvPr>
        </p:nvGraphicFramePr>
        <p:xfrm>
          <a:off x="1141412" y="2203482"/>
          <a:ext cx="2638107" cy="3124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918">
                  <a:extLst>
                    <a:ext uri="{9D8B030D-6E8A-4147-A177-3AD203B41FA5}">
                      <a16:colId xmlns:a16="http://schemas.microsoft.com/office/drawing/2014/main" val="273660209"/>
                    </a:ext>
                  </a:extLst>
                </a:gridCol>
                <a:gridCol w="538035">
                  <a:extLst>
                    <a:ext uri="{9D8B030D-6E8A-4147-A177-3AD203B41FA5}">
                      <a16:colId xmlns:a16="http://schemas.microsoft.com/office/drawing/2014/main" val="1773997613"/>
                    </a:ext>
                  </a:extLst>
                </a:gridCol>
                <a:gridCol w="885154">
                  <a:extLst>
                    <a:ext uri="{9D8B030D-6E8A-4147-A177-3AD203B41FA5}">
                      <a16:colId xmlns:a16="http://schemas.microsoft.com/office/drawing/2014/main" val="2168232064"/>
                    </a:ext>
                  </a:extLst>
                </a:gridCol>
              </a:tblGrid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great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654731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small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000921"/>
                  </a:ext>
                </a:extLst>
              </a:tr>
              <a:tr h="244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021640"/>
                  </a:ext>
                </a:extLst>
              </a:tr>
              <a:tr h="489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226860"/>
                  </a:ext>
                </a:extLst>
              </a:tr>
              <a:tr h="489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little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007612"/>
                  </a:ext>
                </a:extLst>
              </a:tr>
              <a:tr h="503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huge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324966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disappointed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4810838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428664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cheap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585444"/>
                  </a:ext>
                </a:extLst>
              </a:tr>
              <a:tr h="244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excited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2554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197394-04E8-1546-B6A7-F6B0BC06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231" y="2203482"/>
            <a:ext cx="2465961" cy="3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2718-4C05-9E42-A1FF-B6C7776A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Search top products – document ranking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D12EC-6A44-5A44-ABFB-43E94F7A1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9424"/>
            <a:ext cx="9617075" cy="46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7AB-EDD1-574F-BBEA-4D8FBF4B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Products -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3FA31F-9D69-3A43-B3B9-D077D2C94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933679"/>
              </p:ext>
            </p:extLst>
          </p:nvPr>
        </p:nvGraphicFramePr>
        <p:xfrm>
          <a:off x="2901124" y="2700595"/>
          <a:ext cx="4560379" cy="2499294"/>
        </p:xfrm>
        <a:graphic>
          <a:graphicData uri="http://schemas.openxmlformats.org/drawingml/2006/table">
            <a:tbl>
              <a:tblPr/>
              <a:tblGrid>
                <a:gridCol w="1679378">
                  <a:extLst>
                    <a:ext uri="{9D8B030D-6E8A-4147-A177-3AD203B41FA5}">
                      <a16:colId xmlns:a16="http://schemas.microsoft.com/office/drawing/2014/main" val="3414147975"/>
                    </a:ext>
                  </a:extLst>
                </a:gridCol>
                <a:gridCol w="2881001">
                  <a:extLst>
                    <a:ext uri="{9D8B030D-6E8A-4147-A177-3AD203B41FA5}">
                      <a16:colId xmlns:a16="http://schemas.microsoft.com/office/drawing/2014/main" val="4192293166"/>
                    </a:ext>
                  </a:extLst>
                </a:gridCol>
              </a:tblGrid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11944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1.3661322593688965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38138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1.3613137006759644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37713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1.3603975772857666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94223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1.3587143421173096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72516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1.3542499542236328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952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5C6FA6-DE99-0D4C-BDEE-F1C817E34215}"/>
              </a:ext>
            </a:extLst>
          </p:cNvPr>
          <p:cNvSpPr txBox="1"/>
          <p:nvPr/>
        </p:nvSpPr>
        <p:spPr>
          <a:xfrm>
            <a:off x="1771057" y="2706758"/>
            <a:ext cx="770980" cy="23686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Word ‘great’</a:t>
            </a:r>
          </a:p>
        </p:txBody>
      </p:sp>
    </p:spTree>
    <p:extLst>
      <p:ext uri="{BB962C8B-B14F-4D97-AF65-F5344CB8AC3E}">
        <p14:creationId xmlns:p14="http://schemas.microsoft.com/office/powerpoint/2010/main" val="190158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CAF0-A272-9D45-8F49-A7BFC5B1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follow for execution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7D3FD9-D009-7A46-9303-5623ADD24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98" y="1869823"/>
            <a:ext cx="5676223" cy="2709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DF033-3D70-5842-9E79-586F13D2C686}"/>
              </a:ext>
            </a:extLst>
          </p:cNvPr>
          <p:cNvSpPr txBox="1"/>
          <p:nvPr/>
        </p:nvSpPr>
        <p:spPr>
          <a:xfrm>
            <a:off x="6605082" y="1869823"/>
            <a:ext cx="4815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in the order above. Please make sure the required libraries are installed for the python SDK you choose. Carefully observe the original data set and its column headers </a:t>
            </a:r>
            <a:r>
              <a:rPr lang="en-US" i="1" dirty="0"/>
              <a:t>“</a:t>
            </a:r>
            <a:r>
              <a:rPr lang="en-US" i="1" dirty="0" err="1"/>
              <a:t>WomensClothing</a:t>
            </a:r>
            <a:r>
              <a:rPr lang="en-US" i="1" dirty="0"/>
              <a:t>-E-Commerce-Reviews”.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All the output should be generated and saved in “output” directory.</a:t>
            </a:r>
          </a:p>
          <a:p>
            <a:r>
              <a:rPr lang="en-US" dirty="0"/>
              <a:t>You can either run throw any IDE or CLI. Just call the main class. </a:t>
            </a:r>
            <a:r>
              <a:rPr lang="en-US" i="1" dirty="0"/>
              <a:t>Its not designed to be parametrized.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57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721-EA38-0A47-97B3-6170B764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EED3-E9C1-5B44-8097-409E2D24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94013"/>
          </a:xfrm>
        </p:spPr>
        <p:txBody>
          <a:bodyPr/>
          <a:lstStyle/>
          <a:p>
            <a:r>
              <a:rPr lang="en-US" dirty="0" err="1"/>
              <a:t>Metapy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NLTK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5C22A-F184-AC42-A68C-2052CC69A002}"/>
              </a:ext>
            </a:extLst>
          </p:cNvPr>
          <p:cNvSpPr txBox="1"/>
          <p:nvPr/>
        </p:nvSpPr>
        <p:spPr>
          <a:xfrm>
            <a:off x="1271589" y="5600700"/>
            <a:ext cx="82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https://stash.lbidts.com/projects/FATE/repos/product-review-analysis/browse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9086C-0710-B641-87F8-083F07D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As a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64D-E0C9-B244-BABC-95D64191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When I am out there to purchase a product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 am many a times biased by the product reviews section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</a:rPr>
              <a:t>I wonder what if I could get the best out of all the reviews!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9FBB0C4-3E0D-094E-A373-7E33C11F4F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9420" y="643467"/>
            <a:ext cx="3868760" cy="5566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B4775-95C7-3C44-8DF8-437B3D8D5A21}"/>
              </a:ext>
            </a:extLst>
          </p:cNvPr>
          <p:cNvSpPr txBox="1"/>
          <p:nvPr/>
        </p:nvSpPr>
        <p:spPr>
          <a:xfrm>
            <a:off x="8561807" y="4961731"/>
            <a:ext cx="3003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Hmm… it can potentially help</a:t>
            </a:r>
          </a:p>
          <a:p>
            <a:r>
              <a:rPr lang="en-US" dirty="0"/>
              <a:t> me make a quicker judgement</a:t>
            </a:r>
          </a:p>
        </p:txBody>
      </p:sp>
    </p:spTree>
    <p:extLst>
      <p:ext uri="{BB962C8B-B14F-4D97-AF65-F5344CB8AC3E}">
        <p14:creationId xmlns:p14="http://schemas.microsoft.com/office/powerpoint/2010/main" val="256822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3D9B0-D425-0D47-B106-82C00787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 a product owner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73E4-5295-8C4F-84EA-915C8919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There are lots of bad reviews on this product</a:t>
            </a:r>
          </a:p>
          <a:p>
            <a:r>
              <a:rPr lang="en-US" dirty="0">
                <a:solidFill>
                  <a:srgbClr val="FFFFFF"/>
                </a:solidFill>
              </a:rPr>
              <a:t>I seem to kind of like it but why are people giving negative comments?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FFFF"/>
                </a:solidFill>
              </a:rPr>
              <a:t>Can I get meaningful knowledge base so I know a quantified/spelled issue to fix?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3A1B0-161B-A14A-BDCC-653EB32C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0" y="1382713"/>
            <a:ext cx="3042973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521C-1900-9D42-B74C-2B199F11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5061"/>
            <a:ext cx="9905999" cy="4508501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“Sentiment is an attitude, thought, or judgment prompted by feeling”</a:t>
            </a:r>
          </a:p>
          <a:p>
            <a:pPr marL="0" indent="0">
              <a:buNone/>
            </a:pPr>
            <a:endParaRPr lang="en-US" sz="3600" i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There are tons of data sitting out there to be transformed to create a statement, an statement which can potentially help business/consumers make an impactful decision.</a:t>
            </a:r>
          </a:p>
        </p:txBody>
      </p:sp>
    </p:spTree>
    <p:extLst>
      <p:ext uri="{BB962C8B-B14F-4D97-AF65-F5344CB8AC3E}">
        <p14:creationId xmlns:p14="http://schemas.microsoft.com/office/powerpoint/2010/main" val="17153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0555-5B05-2540-BFB1-C0E9D82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EF6A9-9E25-004D-BD70-F015585D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D0180-476F-1548-807E-47F7CC8E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791754"/>
            <a:ext cx="10287000" cy="39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C9BC4-A400-8E40-B8E1-70B410FA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Process data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6CAAB-1A8C-F746-B69D-89B58E9B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76600"/>
            <a:ext cx="6112382" cy="34993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6D18F-4573-4ECC-B5C2-193EC927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Data is cleaned here and processed to suit as inputs for further analysis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All the reviews per product are aggregated for adjectives per product analysis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Ratings are translated to labels of categories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2861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C195-E846-8446-BBC1-62B81188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Graphical analysis 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ADD106-8B76-3442-A864-CDE17B1B4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2495"/>
            <a:ext cx="4040187" cy="2503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AD996-1F0B-3145-AFD1-302C607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38" y="1682494"/>
            <a:ext cx="4040187" cy="250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30145-0AE7-AB48-93F8-626F855D8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185616"/>
            <a:ext cx="4040187" cy="2502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C9F89-8475-244E-81ED-763B9A837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38" y="4185616"/>
            <a:ext cx="4040186" cy="25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AD7EA-0E4C-6A4E-AE87-32A6D96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Sentiment analyzer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02AFA-5E9B-43E9-930F-DA669ED7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features set to be used as input to Naïve Bayes classifier</a:t>
            </a:r>
          </a:p>
          <a:p>
            <a:r>
              <a:rPr lang="en-US" dirty="0">
                <a:solidFill>
                  <a:srgbClr val="FFFFFF"/>
                </a:solidFill>
              </a:rPr>
              <a:t>Use train data set and test data set to create classifier</a:t>
            </a:r>
          </a:p>
          <a:p>
            <a:r>
              <a:rPr lang="en-US" dirty="0">
                <a:solidFill>
                  <a:srgbClr val="FFFFFF"/>
                </a:solidFill>
              </a:rPr>
              <a:t>Measure precision, recall, f-measure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EFE534-8D6E-9F48-94C8-BA5282265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33420"/>
            <a:ext cx="6844045" cy="39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7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ADF6-371E-AB4F-9E7F-88A90729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-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F3BFA6-4815-EB48-A6E3-650670E5B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094443"/>
              </p:ext>
            </p:extLst>
          </p:nvPr>
        </p:nvGraphicFramePr>
        <p:xfrm>
          <a:off x="990536" y="1786922"/>
          <a:ext cx="5836985" cy="2736311"/>
        </p:xfrm>
        <a:graphic>
          <a:graphicData uri="http://schemas.openxmlformats.org/drawingml/2006/table">
            <a:tbl>
              <a:tblPr/>
              <a:tblGrid>
                <a:gridCol w="761834">
                  <a:extLst>
                    <a:ext uri="{9D8B030D-6E8A-4147-A177-3AD203B41FA5}">
                      <a16:colId xmlns:a16="http://schemas.microsoft.com/office/drawing/2014/main" val="3826292236"/>
                    </a:ext>
                  </a:extLst>
                </a:gridCol>
                <a:gridCol w="1691717">
                  <a:extLst>
                    <a:ext uri="{9D8B030D-6E8A-4147-A177-3AD203B41FA5}">
                      <a16:colId xmlns:a16="http://schemas.microsoft.com/office/drawing/2014/main" val="691813387"/>
                    </a:ext>
                  </a:extLst>
                </a:gridCol>
                <a:gridCol w="1691717">
                  <a:extLst>
                    <a:ext uri="{9D8B030D-6E8A-4147-A177-3AD203B41FA5}">
                      <a16:colId xmlns:a16="http://schemas.microsoft.com/office/drawing/2014/main" val="2146928374"/>
                    </a:ext>
                  </a:extLst>
                </a:gridCol>
                <a:gridCol w="1691717">
                  <a:extLst>
                    <a:ext uri="{9D8B030D-6E8A-4147-A177-3AD203B41FA5}">
                      <a16:colId xmlns:a16="http://schemas.microsoft.com/office/drawing/2014/main" val="4194130761"/>
                    </a:ext>
                  </a:extLst>
                </a:gridCol>
              </a:tblGrid>
              <a:tr h="54050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 Classifier accuracy:  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71905"/>
                  </a:ext>
                </a:extLst>
              </a:tr>
              <a:tr h="54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Fmeasure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21647"/>
                  </a:ext>
                </a:extLst>
              </a:tr>
              <a:tr h="54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0.9205955334987593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0.961139896373057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0.9404309252217998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157926"/>
                  </a:ext>
                </a:extLst>
              </a:tr>
              <a:tr h="54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0.7459016393442623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0.7109375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068698"/>
                  </a:ext>
                </a:extLst>
              </a:tr>
              <a:tr h="574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0.8888888888888888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0.6464646464646465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0.7485380116959064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826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78532A-1DDF-334D-BFD2-270D74FC444E}"/>
              </a:ext>
            </a:extLst>
          </p:cNvPr>
          <p:cNvSpPr txBox="1"/>
          <p:nvPr/>
        </p:nvSpPr>
        <p:spPr>
          <a:xfrm>
            <a:off x="6827520" y="1786922"/>
            <a:ext cx="5050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 </a:t>
            </a:r>
            <a:r>
              <a:rPr lang="en-US" dirty="0">
                <a:hlinkClick r:id="rId2" tooltip="Pattern recognition"/>
              </a:rPr>
              <a:t>pattern recognition</a:t>
            </a:r>
            <a:r>
              <a:rPr lang="en-US" dirty="0"/>
              <a:t>, </a:t>
            </a:r>
            <a:r>
              <a:rPr lang="en-US" dirty="0">
                <a:hlinkClick r:id="rId3" tooltip="Information retrieval"/>
              </a:rPr>
              <a:t>information retrieval</a:t>
            </a:r>
            <a:r>
              <a:rPr lang="en-US" dirty="0"/>
              <a:t> and </a:t>
            </a:r>
            <a:r>
              <a:rPr lang="en-US" dirty="0">
                <a:hlinkClick r:id="rId4" tooltip="Classification (machine learning)"/>
              </a:rPr>
              <a:t>classification (machine learning)</a:t>
            </a:r>
            <a:r>
              <a:rPr lang="en-US" dirty="0"/>
              <a:t>, </a:t>
            </a:r>
            <a:r>
              <a:rPr lang="en-US" b="1" dirty="0"/>
              <a:t>precision</a:t>
            </a:r>
            <a:r>
              <a:rPr lang="en-US" dirty="0"/>
              <a:t> (also called </a:t>
            </a:r>
            <a:r>
              <a:rPr lang="en-US" dirty="0">
                <a:hlinkClick r:id="rId5" tooltip="Positive predictive value"/>
              </a:rPr>
              <a:t>positive predictive value</a:t>
            </a:r>
            <a:r>
              <a:rPr lang="en-US" dirty="0"/>
              <a:t>) is the fraction of relevant instances among the retrieved instances, while </a:t>
            </a:r>
            <a:r>
              <a:rPr lang="en-US" b="1" dirty="0"/>
              <a:t>recall</a:t>
            </a:r>
            <a:r>
              <a:rPr lang="en-US" dirty="0"/>
              <a:t> (also known as </a:t>
            </a:r>
            <a:r>
              <a:rPr lang="en-US" dirty="0">
                <a:hlinkClick r:id="rId6" tooltip="Sensitivity and specificity"/>
              </a:rPr>
              <a:t>sensitivity</a:t>
            </a:r>
            <a:r>
              <a:rPr lang="en-US" dirty="0"/>
              <a:t>) is the fraction of the total amount of relevant instances that were actually retrieved. Both precision and recall are therefore based on an understanding and measure of </a:t>
            </a:r>
            <a:r>
              <a:rPr lang="en-US" dirty="0">
                <a:hlinkClick r:id="rId7" tooltip="Relevance"/>
              </a:rPr>
              <a:t>relevance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measure that combines precision and recall is the </a:t>
            </a:r>
            <a:r>
              <a:rPr lang="en-US" dirty="0">
                <a:hlinkClick r:id="rId8" tooltip="Harmonic mean"/>
              </a:rPr>
              <a:t>harmonic mean</a:t>
            </a:r>
            <a:r>
              <a:rPr lang="en-US" dirty="0"/>
              <a:t> of precision and recall.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990FC5-F0DD-EB4C-86FF-59F92DC2C03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90536" y="4637027"/>
            <a:ext cx="5836983" cy="7640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754C67-7F6F-224D-B1E4-E92E282E293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90536" y="5563618"/>
            <a:ext cx="5836983" cy="8615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573F07-787E-5243-88FD-01F32BD188A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925056" y="5514848"/>
            <a:ext cx="4535424" cy="9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1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651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Product reviews Analysis</vt:lpstr>
      <vt:lpstr>As a customer</vt:lpstr>
      <vt:lpstr>As a product owner</vt:lpstr>
      <vt:lpstr>PowerPoint Presentation</vt:lpstr>
      <vt:lpstr>Solution Design</vt:lpstr>
      <vt:lpstr>Process data</vt:lpstr>
      <vt:lpstr>initial Graphical analysis on data</vt:lpstr>
      <vt:lpstr>Sentiment analyzer</vt:lpstr>
      <vt:lpstr>Sentiment analysis - result</vt:lpstr>
      <vt:lpstr>Adjective classification</vt:lpstr>
      <vt:lpstr>Adjective classification - result</vt:lpstr>
      <vt:lpstr>Adjective classification - result</vt:lpstr>
      <vt:lpstr>Search top products – document ranking</vt:lpstr>
      <vt:lpstr>Top Products - Result</vt:lpstr>
      <vt:lpstr>Steps to follow for execution</vt:lpstr>
      <vt:lpstr>Libraries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reviews Analysis</dc:title>
  <dc:creator>Ahmed, Atif</dc:creator>
  <cp:lastModifiedBy>Dyno Dyno</cp:lastModifiedBy>
  <cp:revision>23</cp:revision>
  <dcterms:created xsi:type="dcterms:W3CDTF">2019-11-06T18:15:42Z</dcterms:created>
  <dcterms:modified xsi:type="dcterms:W3CDTF">2019-11-12T04:15:58Z</dcterms:modified>
</cp:coreProperties>
</file>