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2"/>
  </p:notesMasterIdLst>
  <p:sldIdLst>
    <p:sldId id="280" r:id="rId2"/>
    <p:sldId id="297" r:id="rId3"/>
    <p:sldId id="296" r:id="rId4"/>
    <p:sldId id="298" r:id="rId5"/>
    <p:sldId id="330" r:id="rId6"/>
    <p:sldId id="261" r:id="rId7"/>
    <p:sldId id="334" r:id="rId8"/>
    <p:sldId id="331" r:id="rId9"/>
    <p:sldId id="333" r:id="rId10"/>
    <p:sldId id="335" r:id="rId11"/>
    <p:sldId id="336" r:id="rId12"/>
    <p:sldId id="379" r:id="rId13"/>
    <p:sldId id="361" r:id="rId14"/>
    <p:sldId id="337" r:id="rId15"/>
    <p:sldId id="362" r:id="rId16"/>
    <p:sldId id="356" r:id="rId17"/>
    <p:sldId id="359" r:id="rId18"/>
    <p:sldId id="363" r:id="rId19"/>
    <p:sldId id="364" r:id="rId20"/>
    <p:sldId id="365" r:id="rId21"/>
    <p:sldId id="366" r:id="rId22"/>
    <p:sldId id="367" r:id="rId23"/>
    <p:sldId id="368" r:id="rId24"/>
    <p:sldId id="339" r:id="rId25"/>
    <p:sldId id="340" r:id="rId26"/>
    <p:sldId id="369" r:id="rId27"/>
    <p:sldId id="370" r:id="rId28"/>
    <p:sldId id="371" r:id="rId29"/>
    <p:sldId id="372" r:id="rId30"/>
    <p:sldId id="373" r:id="rId31"/>
    <p:sldId id="374" r:id="rId32"/>
    <p:sldId id="375" r:id="rId33"/>
    <p:sldId id="376" r:id="rId34"/>
    <p:sldId id="377" r:id="rId35"/>
    <p:sldId id="341" r:id="rId36"/>
    <p:sldId id="378" r:id="rId37"/>
    <p:sldId id="380" r:id="rId38"/>
    <p:sldId id="381" r:id="rId39"/>
    <p:sldId id="382" r:id="rId40"/>
    <p:sldId id="342" r:id="rId41"/>
    <p:sldId id="343" r:id="rId42"/>
    <p:sldId id="383" r:id="rId43"/>
    <p:sldId id="344" r:id="rId44"/>
    <p:sldId id="384" r:id="rId45"/>
    <p:sldId id="385" r:id="rId46"/>
    <p:sldId id="345" r:id="rId47"/>
    <p:sldId id="346" r:id="rId48"/>
    <p:sldId id="347" r:id="rId49"/>
    <p:sldId id="386" r:id="rId50"/>
    <p:sldId id="3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0B8B5F-66CC-4250-A3B6-3D81F1926AE4}">
          <p14:sldIdLst>
            <p14:sldId id="280"/>
            <p14:sldId id="297"/>
            <p14:sldId id="296"/>
            <p14:sldId id="298"/>
            <p14:sldId id="330"/>
            <p14:sldId id="261"/>
            <p14:sldId id="334"/>
            <p14:sldId id="331"/>
            <p14:sldId id="333"/>
            <p14:sldId id="335"/>
            <p14:sldId id="336"/>
            <p14:sldId id="379"/>
            <p14:sldId id="361"/>
            <p14:sldId id="337"/>
            <p14:sldId id="362"/>
            <p14:sldId id="356"/>
            <p14:sldId id="359"/>
            <p14:sldId id="363"/>
            <p14:sldId id="364"/>
            <p14:sldId id="365"/>
            <p14:sldId id="366"/>
            <p14:sldId id="367"/>
            <p14:sldId id="368"/>
            <p14:sldId id="339"/>
            <p14:sldId id="340"/>
            <p14:sldId id="369"/>
            <p14:sldId id="370"/>
            <p14:sldId id="371"/>
            <p14:sldId id="372"/>
            <p14:sldId id="373"/>
            <p14:sldId id="374"/>
            <p14:sldId id="375"/>
            <p14:sldId id="376"/>
            <p14:sldId id="377"/>
            <p14:sldId id="341"/>
            <p14:sldId id="378"/>
            <p14:sldId id="380"/>
            <p14:sldId id="381"/>
            <p14:sldId id="382"/>
            <p14:sldId id="342"/>
            <p14:sldId id="343"/>
            <p14:sldId id="383"/>
            <p14:sldId id="344"/>
            <p14:sldId id="384"/>
            <p14:sldId id="385"/>
            <p14:sldId id="345"/>
            <p14:sldId id="346"/>
            <p14:sldId id="347"/>
          </p14:sldIdLst>
        </p14:section>
        <p14:section name="Untitled Section" id="{5CF4F1E3-8DEF-4794-9E07-74139997E4F2}">
          <p14:sldIdLst>
            <p14:sldId id="386"/>
            <p14:sldId id="3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2337" autoAdjust="0"/>
  </p:normalViewPr>
  <p:slideViewPr>
    <p:cSldViewPr snapToGrid="0">
      <p:cViewPr varScale="1">
        <p:scale>
          <a:sx n="64" d="100"/>
          <a:sy n="64" d="100"/>
        </p:scale>
        <p:origin x="10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C426F-FB0C-4882-B427-D27522B28DFA}"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6F420-02DE-410D-BFF1-37EE5340D28C}" type="slidenum">
              <a:rPr lang="en-IN" smtClean="0"/>
              <a:t>‹#›</a:t>
            </a:fld>
            <a:endParaRPr lang="en-IN"/>
          </a:p>
        </p:txBody>
      </p:sp>
    </p:spTree>
    <p:extLst>
      <p:ext uri="{BB962C8B-B14F-4D97-AF65-F5344CB8AC3E}">
        <p14:creationId xmlns:p14="http://schemas.microsoft.com/office/powerpoint/2010/main" val="168218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a0c5a9d4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a0c5a9d4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b="0"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013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3124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5128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71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086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307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042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1179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99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899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Ideas revolving around minimalistic explanations </a:t>
            </a:r>
            <a:endParaRPr lang="en-IN" dirty="0"/>
          </a:p>
        </p:txBody>
      </p:sp>
      <p:sp>
        <p:nvSpPr>
          <p:cNvPr id="4" name="Slide Number Placeholder 3"/>
          <p:cNvSpPr>
            <a:spLocks noGrp="1"/>
          </p:cNvSpPr>
          <p:nvPr>
            <p:ph type="sldNum" sz="quarter" idx="5"/>
          </p:nvPr>
        </p:nvSpPr>
        <p:spPr/>
        <p:txBody>
          <a:bodyPr/>
          <a:lstStyle/>
          <a:p>
            <a:fld id="{6206F420-02DE-410D-BFF1-37EE5340D28C}" type="slidenum">
              <a:rPr lang="en-IN" smtClean="0"/>
              <a:t>2</a:t>
            </a:fld>
            <a:endParaRPr lang="en-IN"/>
          </a:p>
        </p:txBody>
      </p:sp>
    </p:spTree>
    <p:extLst>
      <p:ext uri="{BB962C8B-B14F-4D97-AF65-F5344CB8AC3E}">
        <p14:creationId xmlns:p14="http://schemas.microsoft.com/office/powerpoint/2010/main" val="329388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5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81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6586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5277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790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98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605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3084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737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36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6cd477b9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6cd477b9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200" dirty="0"/>
          </a:p>
        </p:txBody>
      </p:sp>
    </p:spTree>
    <p:extLst>
      <p:ext uri="{BB962C8B-B14F-4D97-AF65-F5344CB8AC3E}">
        <p14:creationId xmlns:p14="http://schemas.microsoft.com/office/powerpoint/2010/main" val="869497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83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449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3044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7365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1260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764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089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74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2359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134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Glossary</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660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91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1423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355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9298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171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7392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346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9444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082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989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0d94e27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0d94e27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0d94e27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0d94e27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5098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085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6c2b0df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6c2b0df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26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CC4D-8AB3-2DE6-30FF-9E25C2820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E491DC-C610-B9C2-933C-1EB0519E8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0A3514-BB96-A1E5-70AB-368F1A75663D}"/>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33EF2A8E-9392-BBAD-5FDF-FAB45B123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B0E36-5216-56BD-43A1-4D2FA1A18876}"/>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341966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5C0F-DCCB-9DAA-2E05-679E0CCA3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0BE52-7E93-4BE1-63CA-8A49A18D0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2AC20-A8A5-83AA-F1B3-9F81A91FE8C1}"/>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64884A21-61E7-B37E-0587-841E7C5A55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8B649-AE93-EF3F-A7AC-BB82BBFB8E0D}"/>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134147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F3169-A764-3734-8A4A-C06A069AC9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461FE-DFFE-6574-4375-28810F486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F863F-B36C-A93E-3315-4F51704D7BB8}"/>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C1BA6843-0628-AF51-5451-9CFFF8AD8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123CA-17E8-82E9-FF72-0CF756C9A6BF}"/>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929345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11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0B3D-7983-D4EE-46CC-EF0FDC753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6B135-0AB9-83F0-D845-E581824AB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0BA07-E819-4A36-0F2B-D2E606CDC4FB}"/>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18467218-52AA-CEBB-B50C-DBD057272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8AA0B-07C0-8565-41E0-E123C0C60175}"/>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268080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B6CA-B6EC-7BD3-17E5-4425A1D50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987C9C-681F-21D0-3246-35C108801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7DBF2-DDCB-0F37-459D-6EE89CE3D580}"/>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E9FC17FB-8310-1047-1175-0130475C2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97FC6-5543-7356-7219-122D3409AC81}"/>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115653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C6E7-EDC5-8AA7-4460-9972EDEC4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A5E3C-FC7D-092B-C739-DAD12AAC7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24881D-9321-AFBC-52F1-78D7ED890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EF2C96-0E70-3F69-E9F5-57871DCF7C65}"/>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6" name="Footer Placeholder 5">
            <a:extLst>
              <a:ext uri="{FF2B5EF4-FFF2-40B4-BE49-F238E27FC236}">
                <a16:creationId xmlns:a16="http://schemas.microsoft.com/office/drawing/2014/main" id="{57217EBA-6FC5-D0EC-D13D-DFE2A009E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277F7-F333-4D4A-0478-ECED6E9C71E7}"/>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60058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A86A-2634-13D7-3C00-C11C6AEC91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52697-A150-18FD-BE81-A72A6713F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58702-8E7A-2528-DB10-BF60EBA50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05A671-2CF4-17E5-4CCE-94A7BF684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D2501-1343-FB1C-7BA8-A2D38719E4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4DD13A-0A21-3336-D262-CB2077380C9D}"/>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8" name="Footer Placeholder 7">
            <a:extLst>
              <a:ext uri="{FF2B5EF4-FFF2-40B4-BE49-F238E27FC236}">
                <a16:creationId xmlns:a16="http://schemas.microsoft.com/office/drawing/2014/main" id="{D932A3AF-C082-B7E1-8E9C-F8E35D5A16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B8E897-2FE9-68AE-3E9C-DCC1C6C5A344}"/>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173781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28D5-D47C-A973-43B7-43A4DFD5C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DAB596-D543-2256-8A99-EB0373313CE0}"/>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4" name="Footer Placeholder 3">
            <a:extLst>
              <a:ext uri="{FF2B5EF4-FFF2-40B4-BE49-F238E27FC236}">
                <a16:creationId xmlns:a16="http://schemas.microsoft.com/office/drawing/2014/main" id="{FAF86862-9560-99AC-85F6-84E17C411C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87D9E4-7280-5B53-2763-A13AA2462FF1}"/>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35401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606D1-CD73-C7AC-2619-B58EEC1C72BA}"/>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3" name="Footer Placeholder 2">
            <a:extLst>
              <a:ext uri="{FF2B5EF4-FFF2-40B4-BE49-F238E27FC236}">
                <a16:creationId xmlns:a16="http://schemas.microsoft.com/office/drawing/2014/main" id="{1CA5FF6D-C766-43D9-D61D-2BDF573C5A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2187E0-B4A1-8C06-5E05-FC6E6FC1A134}"/>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82481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C7E7-2A90-D023-9248-9C2A3A81B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9BB559-13B3-15BA-4758-06B627357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DB51F-D727-5CF4-74A9-AA248CD73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B6E61-B1D5-B153-CD6B-5F69B01C37D3}"/>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6" name="Footer Placeholder 5">
            <a:extLst>
              <a:ext uri="{FF2B5EF4-FFF2-40B4-BE49-F238E27FC236}">
                <a16:creationId xmlns:a16="http://schemas.microsoft.com/office/drawing/2014/main" id="{5D20EBD6-DE4B-09B1-0469-6D73F5EE2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40187-07B4-6425-352D-D566BC70DBB9}"/>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41367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DE3-7BFF-DD13-A81C-5A5847E5A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C2AB84-9EB6-6D71-EB10-CF6487985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8D9402-A68E-AF98-CC69-93D7415DA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5641B-D37C-29C5-2992-847A7F372FE5}"/>
              </a:ext>
            </a:extLst>
          </p:cNvPr>
          <p:cNvSpPr>
            <a:spLocks noGrp="1"/>
          </p:cNvSpPr>
          <p:nvPr>
            <p:ph type="dt" sz="half" idx="10"/>
          </p:nvPr>
        </p:nvSpPr>
        <p:spPr/>
        <p:txBody>
          <a:bodyPr/>
          <a:lstStyle/>
          <a:p>
            <a:fld id="{5ADB5B8E-DC94-4004-A1E4-8CDE3D43258B}" type="datetimeFigureOut">
              <a:rPr lang="en-IN" smtClean="0"/>
              <a:t>10-02-2024</a:t>
            </a:fld>
            <a:endParaRPr lang="en-IN"/>
          </a:p>
        </p:txBody>
      </p:sp>
      <p:sp>
        <p:nvSpPr>
          <p:cNvPr id="6" name="Footer Placeholder 5">
            <a:extLst>
              <a:ext uri="{FF2B5EF4-FFF2-40B4-BE49-F238E27FC236}">
                <a16:creationId xmlns:a16="http://schemas.microsoft.com/office/drawing/2014/main" id="{A3B76F1C-14A8-178A-8656-FDF674E36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8A6B5-601F-4914-81D6-0F58F47A6520}"/>
              </a:ext>
            </a:extLst>
          </p:cNvPr>
          <p:cNvSpPr>
            <a:spLocks noGrp="1"/>
          </p:cNvSpPr>
          <p:nvPr>
            <p:ph type="sldNum" sz="quarter" idx="12"/>
          </p:nvPr>
        </p:nvSpPr>
        <p:spPr/>
        <p:txBody>
          <a:bodyPr/>
          <a:lstStyle/>
          <a:p>
            <a:fld id="{4658E743-C4E8-4C37-9EF4-0CD0F257AA41}" type="slidenum">
              <a:rPr lang="en-IN" smtClean="0"/>
              <a:t>‹#›</a:t>
            </a:fld>
            <a:endParaRPr lang="en-IN"/>
          </a:p>
        </p:txBody>
      </p:sp>
    </p:spTree>
    <p:extLst>
      <p:ext uri="{BB962C8B-B14F-4D97-AF65-F5344CB8AC3E}">
        <p14:creationId xmlns:p14="http://schemas.microsoft.com/office/powerpoint/2010/main" val="24498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B3BEE-DC6F-187F-D086-B1A3F597F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02CA55-26D0-584F-B7C2-EBD731887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2CA47A-9DB1-A394-2C7F-9195CDAF2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B5B8E-DC94-4004-A1E4-8CDE3D43258B}" type="datetimeFigureOut">
              <a:rPr lang="en-IN" smtClean="0"/>
              <a:t>10-02-2024</a:t>
            </a:fld>
            <a:endParaRPr lang="en-IN"/>
          </a:p>
        </p:txBody>
      </p:sp>
      <p:sp>
        <p:nvSpPr>
          <p:cNvPr id="5" name="Footer Placeholder 4">
            <a:extLst>
              <a:ext uri="{FF2B5EF4-FFF2-40B4-BE49-F238E27FC236}">
                <a16:creationId xmlns:a16="http://schemas.microsoft.com/office/drawing/2014/main" id="{922F0757-F6CF-C499-EDEF-ADD4A8889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88761D-6D88-33DC-1566-DD5DD7B26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8E743-C4E8-4C37-9EF4-0CD0F257AA41}" type="slidenum">
              <a:rPr lang="en-IN" smtClean="0"/>
              <a:t>‹#›</a:t>
            </a:fld>
            <a:endParaRPr lang="en-IN"/>
          </a:p>
        </p:txBody>
      </p:sp>
    </p:spTree>
    <p:extLst>
      <p:ext uri="{BB962C8B-B14F-4D97-AF65-F5344CB8AC3E}">
        <p14:creationId xmlns:p14="http://schemas.microsoft.com/office/powerpoint/2010/main" val="30673331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803.0363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s://arxiv.org/abs/1903.01611v1?source=post_page---------------------------"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7.png"/><Relationship Id="rId7"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2.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notesSlide" Target="../notesSlides/notesSlide38.xml"/><Relationship Id="rId9" Type="http://schemas.openxmlformats.org/officeDocument/2006/relationships/image" Target="../media/image13.pn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2.xml"/><Relationship Id="rId7" Type="http://schemas.openxmlformats.org/officeDocument/2006/relationships/image" Target="../media/image1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notesSlide" Target="../notesSlides/notesSlide39.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hyperlink" Target="https://arxiv.org/abs/2010.03533"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abs/1707.04780"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hyperlink" Target="https://arxiv.org/abs/1911.1113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arxiv.org/abs/2102.0055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7" name="Google Shape;120;p24">
            <a:extLst>
              <a:ext uri="{FF2B5EF4-FFF2-40B4-BE49-F238E27FC236}">
                <a16:creationId xmlns:a16="http://schemas.microsoft.com/office/drawing/2014/main" id="{8AC993EF-7CF6-5492-997B-7A0364C9E396}"/>
              </a:ext>
            </a:extLst>
          </p:cNvPr>
          <p:cNvSpPr txBox="1">
            <a:spLocks/>
          </p:cNvSpPr>
          <p:nvPr/>
        </p:nvSpPr>
        <p:spPr>
          <a:xfrm>
            <a:off x="0" y="1928672"/>
            <a:ext cx="12192000" cy="1500328"/>
          </a:xfrm>
          <a:prstGeom prst="rect">
            <a:avLst/>
          </a:prstGeom>
          <a:solidFill>
            <a:schemeClr val="lt2"/>
          </a:solidFill>
        </p:spPr>
        <p:txBody>
          <a:bodyPr spcFirstLastPara="1" vert="horz" wrap="square" lIns="121900" tIns="121900" rIns="121900" bIns="1219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6400" dirty="0">
              <a:latin typeface="Times New Roman"/>
              <a:ea typeface="Times New Roman"/>
              <a:cs typeface="Times New Roman"/>
              <a:sym typeface="Times New Roman"/>
            </a:endParaRPr>
          </a:p>
        </p:txBody>
      </p:sp>
      <p:sp>
        <p:nvSpPr>
          <p:cNvPr id="54" name="Google Shape;54;p13"/>
          <p:cNvSpPr txBox="1">
            <a:spLocks noGrp="1"/>
          </p:cNvSpPr>
          <p:nvPr>
            <p:ph type="ctrTitle"/>
          </p:nvPr>
        </p:nvSpPr>
        <p:spPr>
          <a:xfrm>
            <a:off x="415600" y="1072909"/>
            <a:ext cx="11360800" cy="2356091"/>
          </a:xfrm>
          <a:prstGeom prst="rect">
            <a:avLst/>
          </a:prstGeom>
        </p:spPr>
        <p:txBody>
          <a:bodyPr spcFirstLastPara="1" vert="horz" wrap="square" lIns="121900" tIns="121900" rIns="121900" bIns="121900" rtlCol="0" anchor="b" anchorCtr="0">
            <a:noAutofit/>
          </a:bodyPr>
          <a:lstStyle/>
          <a:p>
            <a:pPr algn="ctr"/>
            <a:r>
              <a:rPr lang="en-US" sz="4800" b="1" dirty="0">
                <a:latin typeface="Times New Roman"/>
                <a:ea typeface="Times New Roman"/>
                <a:cs typeface="Times New Roman"/>
                <a:sym typeface="Times New Roman"/>
              </a:rPr>
              <a:t>Sparsity in Deep Neural Networks and The Lottery Ticket Hypothesis</a:t>
            </a:r>
            <a:endParaRPr sz="4800" b="1" dirty="0">
              <a:latin typeface="Times New Roman"/>
              <a:ea typeface="Times New Roman"/>
              <a:cs typeface="Times New Roman"/>
              <a:sym typeface="Times New Roman"/>
            </a:endParaRPr>
          </a:p>
        </p:txBody>
      </p:sp>
      <p:sp>
        <p:nvSpPr>
          <p:cNvPr id="20" name="TextBox 19">
            <a:extLst>
              <a:ext uri="{FF2B5EF4-FFF2-40B4-BE49-F238E27FC236}">
                <a16:creationId xmlns:a16="http://schemas.microsoft.com/office/drawing/2014/main" id="{2FE765DA-F68C-05EE-DFE9-75674F8BAAD6}"/>
              </a:ext>
            </a:extLst>
          </p:cNvPr>
          <p:cNvSpPr txBox="1"/>
          <p:nvPr/>
        </p:nvSpPr>
        <p:spPr>
          <a:xfrm>
            <a:off x="1079157" y="3699988"/>
            <a:ext cx="1003368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Tejas Pote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Background: Iterative Magnitude Pruning</a:t>
            </a:r>
            <a:endParaRPr sz="5333"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7305BDB-98F2-CBA6-36F3-DF0C5F279B7B}"/>
              </a:ext>
            </a:extLst>
          </p:cNvPr>
          <p:cNvSpPr txBox="1"/>
          <p:nvPr/>
        </p:nvSpPr>
        <p:spPr>
          <a:xfrm>
            <a:off x="849443" y="1618937"/>
            <a:ext cx="5246557" cy="4201150"/>
          </a:xfrm>
          <a:prstGeom prst="rect">
            <a:avLst/>
          </a:prstGeom>
          <a:noFill/>
        </p:spPr>
        <p:txBody>
          <a:bodyPr wrap="square" rtlCol="0">
            <a:spAutoFit/>
          </a:bodyPr>
          <a:lstStyle/>
          <a:p>
            <a:pPr marL="342900" indent="-342900">
              <a:buFont typeface="+mj-lt"/>
              <a:buAutoNum type="arabicPeriod"/>
            </a:pPr>
            <a:r>
              <a:rPr lang="en-US" sz="3200" dirty="0"/>
              <a:t>Train a dense network</a:t>
            </a:r>
          </a:p>
          <a:p>
            <a:pPr lvl="2"/>
            <a:endParaRPr lang="en-US" sz="3200" dirty="0"/>
          </a:p>
          <a:p>
            <a:pPr marL="342900" indent="-342900">
              <a:buFont typeface="+mj-lt"/>
              <a:buAutoNum type="arabicPeriod"/>
            </a:pPr>
            <a:r>
              <a:rPr lang="en-US" sz="3200" dirty="0"/>
              <a:t>Remove superfluous structure</a:t>
            </a:r>
          </a:p>
          <a:p>
            <a:pPr lvl="1"/>
            <a:endParaRPr lang="en-US" sz="3200" dirty="0"/>
          </a:p>
          <a:p>
            <a:pPr marL="342900" indent="-342900">
              <a:buFont typeface="+mj-lt"/>
              <a:buAutoNum type="arabicPeriod"/>
            </a:pPr>
            <a:r>
              <a:rPr lang="en-US" sz="3200" dirty="0"/>
              <a:t>Fine-tune the network</a:t>
            </a:r>
          </a:p>
          <a:p>
            <a:pPr lvl="1"/>
            <a:endParaRPr lang="en-US" sz="3200" dirty="0"/>
          </a:p>
          <a:p>
            <a:pPr marL="342900" indent="-342900">
              <a:buFont typeface="+mj-lt"/>
              <a:buAutoNum type="arabicPeriod"/>
            </a:pPr>
            <a:r>
              <a:rPr lang="en-US" sz="3200" dirty="0"/>
              <a:t>Repeat 2 and 3 iteratively</a:t>
            </a:r>
          </a:p>
          <a:p>
            <a:endParaRPr lang="en-IN" sz="1200" dirty="0"/>
          </a:p>
        </p:txBody>
      </p:sp>
    </p:spTree>
    <p:extLst>
      <p:ext uri="{BB962C8B-B14F-4D97-AF65-F5344CB8AC3E}">
        <p14:creationId xmlns:p14="http://schemas.microsoft.com/office/powerpoint/2010/main" val="296015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4400" dirty="0">
                <a:latin typeface="Times New Roman"/>
                <a:ea typeface="Times New Roman"/>
                <a:cs typeface="Times New Roman"/>
                <a:sym typeface="Times New Roman"/>
              </a:rPr>
              <a:t>Background: Iterative Magnitude Pruning</a:t>
            </a:r>
            <a:endParaRPr dirty="0">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0124D4D6-1AB9-960A-C57D-AC5EDC1A2539}"/>
              </a:ext>
            </a:extLst>
          </p:cNvPr>
          <p:cNvPicPr>
            <a:picLocks noChangeAspect="1"/>
          </p:cNvPicPr>
          <p:nvPr/>
        </p:nvPicPr>
        <p:blipFill>
          <a:blip r:embed="rId3"/>
          <a:stretch>
            <a:fillRect/>
          </a:stretch>
        </p:blipFill>
        <p:spPr>
          <a:xfrm>
            <a:off x="2503352" y="1264236"/>
            <a:ext cx="6130982" cy="5569243"/>
          </a:xfrm>
          <a:prstGeom prst="rect">
            <a:avLst/>
          </a:prstGeom>
          <a:ln>
            <a:noFill/>
          </a:ln>
        </p:spPr>
      </p:pic>
    </p:spTree>
    <p:extLst>
      <p:ext uri="{BB962C8B-B14F-4D97-AF65-F5344CB8AC3E}">
        <p14:creationId xmlns:p14="http://schemas.microsoft.com/office/powerpoint/2010/main" val="366999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Background: Iterative Magnitude Pruning</a:t>
            </a:r>
            <a:endParaRPr sz="5333"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7305BDB-98F2-CBA6-36F3-DF0C5F279B7B}"/>
              </a:ext>
            </a:extLst>
          </p:cNvPr>
          <p:cNvSpPr txBox="1"/>
          <p:nvPr/>
        </p:nvSpPr>
        <p:spPr>
          <a:xfrm>
            <a:off x="849443" y="1618937"/>
            <a:ext cx="5246557" cy="4201150"/>
          </a:xfrm>
          <a:prstGeom prst="rect">
            <a:avLst/>
          </a:prstGeom>
          <a:noFill/>
        </p:spPr>
        <p:txBody>
          <a:bodyPr wrap="square" rtlCol="0">
            <a:spAutoFit/>
          </a:bodyPr>
          <a:lstStyle/>
          <a:p>
            <a:pPr marL="342900" indent="-342900">
              <a:buFont typeface="+mj-lt"/>
              <a:buAutoNum type="arabicPeriod"/>
            </a:pPr>
            <a:r>
              <a:rPr lang="en-US" sz="3200" dirty="0"/>
              <a:t>Train a dense network</a:t>
            </a:r>
          </a:p>
          <a:p>
            <a:pPr lvl="2"/>
            <a:endParaRPr lang="en-US" sz="3200" dirty="0"/>
          </a:p>
          <a:p>
            <a:pPr marL="342900" indent="-342900">
              <a:buFont typeface="+mj-lt"/>
              <a:buAutoNum type="arabicPeriod"/>
            </a:pPr>
            <a:r>
              <a:rPr lang="en-US" sz="3200" dirty="0"/>
              <a:t>Remove superfluous structure</a:t>
            </a:r>
          </a:p>
          <a:p>
            <a:pPr lvl="1"/>
            <a:endParaRPr lang="en-US" sz="3200" dirty="0"/>
          </a:p>
          <a:p>
            <a:pPr marL="342900" indent="-342900">
              <a:buFont typeface="+mj-lt"/>
              <a:buAutoNum type="arabicPeriod"/>
            </a:pPr>
            <a:r>
              <a:rPr lang="en-US" sz="3200" dirty="0"/>
              <a:t>Fine-tune the network</a:t>
            </a:r>
          </a:p>
          <a:p>
            <a:pPr lvl="1"/>
            <a:endParaRPr lang="en-US" sz="3200" dirty="0"/>
          </a:p>
          <a:p>
            <a:pPr marL="342900" indent="-342900">
              <a:buFont typeface="+mj-lt"/>
              <a:buAutoNum type="arabicPeriod"/>
            </a:pPr>
            <a:r>
              <a:rPr lang="en-US" sz="3200" dirty="0"/>
              <a:t>Repeat 2 and 3 iteratively</a:t>
            </a:r>
          </a:p>
          <a:p>
            <a:endParaRPr lang="en-IN" sz="1200" dirty="0"/>
          </a:p>
        </p:txBody>
      </p:sp>
      <p:pic>
        <p:nvPicPr>
          <p:cNvPr id="7" name="Picture 6">
            <a:extLst>
              <a:ext uri="{FF2B5EF4-FFF2-40B4-BE49-F238E27FC236}">
                <a16:creationId xmlns:a16="http://schemas.microsoft.com/office/drawing/2014/main" id="{AFEC9BC9-6216-6569-894C-7C4EDA44A1EF}"/>
              </a:ext>
            </a:extLst>
          </p:cNvPr>
          <p:cNvPicPr>
            <a:picLocks noChangeAspect="1"/>
          </p:cNvPicPr>
          <p:nvPr/>
        </p:nvPicPr>
        <p:blipFill>
          <a:blip r:embed="rId3"/>
          <a:stretch>
            <a:fillRect/>
          </a:stretch>
        </p:blipFill>
        <p:spPr>
          <a:xfrm>
            <a:off x="5902413" y="3275351"/>
            <a:ext cx="5440144" cy="2510852"/>
          </a:xfrm>
          <a:prstGeom prst="rect">
            <a:avLst/>
          </a:prstGeom>
          <a:ln>
            <a:solidFill>
              <a:schemeClr val="tx1"/>
            </a:solidFill>
          </a:ln>
        </p:spPr>
      </p:pic>
      <p:pic>
        <p:nvPicPr>
          <p:cNvPr id="11" name="Picture 10">
            <a:extLst>
              <a:ext uri="{FF2B5EF4-FFF2-40B4-BE49-F238E27FC236}">
                <a16:creationId xmlns:a16="http://schemas.microsoft.com/office/drawing/2014/main" id="{7C458E77-0764-3205-D621-264CBA947C3D}"/>
              </a:ext>
            </a:extLst>
          </p:cNvPr>
          <p:cNvPicPr>
            <a:picLocks noChangeAspect="1"/>
          </p:cNvPicPr>
          <p:nvPr/>
        </p:nvPicPr>
        <p:blipFill>
          <a:blip r:embed="rId4"/>
          <a:stretch>
            <a:fillRect/>
          </a:stretch>
        </p:blipFill>
        <p:spPr>
          <a:xfrm>
            <a:off x="5895097" y="2058604"/>
            <a:ext cx="5447460" cy="1169455"/>
          </a:xfrm>
          <a:prstGeom prst="rect">
            <a:avLst/>
          </a:prstGeom>
          <a:ln>
            <a:solidFill>
              <a:schemeClr val="tx1"/>
            </a:solidFill>
          </a:ln>
        </p:spPr>
      </p:pic>
    </p:spTree>
    <p:extLst>
      <p:ext uri="{BB962C8B-B14F-4D97-AF65-F5344CB8AC3E}">
        <p14:creationId xmlns:p14="http://schemas.microsoft.com/office/powerpoint/2010/main" val="146698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Training the pruned network from scratch?</a:t>
            </a:r>
            <a:endParaRPr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EC18BC6-7583-ECE5-CD3E-5DA5E1DDABA3}"/>
              </a:ext>
            </a:extLst>
          </p:cNvPr>
          <p:cNvPicPr>
            <a:picLocks noChangeAspect="1"/>
          </p:cNvPicPr>
          <p:nvPr/>
        </p:nvPicPr>
        <p:blipFill>
          <a:blip r:embed="rId3"/>
          <a:stretch>
            <a:fillRect/>
          </a:stretch>
        </p:blipFill>
        <p:spPr>
          <a:xfrm>
            <a:off x="1577420" y="1546962"/>
            <a:ext cx="8615891" cy="4548762"/>
          </a:xfrm>
          <a:prstGeom prst="rect">
            <a:avLst/>
          </a:prstGeom>
          <a:ln>
            <a:solidFill>
              <a:schemeClr val="tx1"/>
            </a:solidFill>
          </a:ln>
        </p:spPr>
      </p:pic>
      <p:sp>
        <p:nvSpPr>
          <p:cNvPr id="9" name="TextBox 8">
            <a:extLst>
              <a:ext uri="{FF2B5EF4-FFF2-40B4-BE49-F238E27FC236}">
                <a16:creationId xmlns:a16="http://schemas.microsoft.com/office/drawing/2014/main" id="{95810FB4-9D9C-2F2E-8F13-1AD87EB11D01}"/>
              </a:ext>
            </a:extLst>
          </p:cNvPr>
          <p:cNvSpPr txBox="1"/>
          <p:nvPr/>
        </p:nvSpPr>
        <p:spPr>
          <a:xfrm flipH="1">
            <a:off x="1169233" y="6178395"/>
            <a:ext cx="10747946" cy="400110"/>
          </a:xfrm>
          <a:prstGeom prst="rect">
            <a:avLst/>
          </a:prstGeom>
          <a:noFill/>
        </p:spPr>
        <p:txBody>
          <a:bodyPr wrap="square" rtlCol="0">
            <a:spAutoFit/>
          </a:bodyPr>
          <a:lstStyle/>
          <a:p>
            <a:r>
              <a:rPr lang="en-US" sz="2000" dirty="0"/>
              <a:t>Pruning the pruned network from scratch leads to worse performance than dense training!</a:t>
            </a:r>
            <a:endParaRPr lang="en-IN" sz="2000" dirty="0"/>
          </a:p>
        </p:txBody>
      </p:sp>
    </p:spTree>
    <p:extLst>
      <p:ext uri="{BB962C8B-B14F-4D97-AF65-F5344CB8AC3E}">
        <p14:creationId xmlns:p14="http://schemas.microsoft.com/office/powerpoint/2010/main" val="142830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970E906D-A51C-71FD-F2F8-BC55DFD90FCB}"/>
              </a:ext>
            </a:extLst>
          </p:cNvPr>
          <p:cNvSpPr/>
          <p:nvPr/>
        </p:nvSpPr>
        <p:spPr>
          <a:xfrm>
            <a:off x="587115" y="2495862"/>
            <a:ext cx="11017770" cy="2113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---Jonathan </a:t>
            </a:r>
            <a:r>
              <a:rPr lang="en-US" sz="4000" dirty="0" err="1"/>
              <a:t>Frankle</a:t>
            </a:r>
            <a:r>
              <a:rPr lang="en-US" sz="4000" dirty="0"/>
              <a:t>, Michael </a:t>
            </a:r>
            <a:r>
              <a:rPr lang="en-US" sz="4000" dirty="0" err="1"/>
              <a:t>Carbin</a:t>
            </a:r>
            <a:r>
              <a:rPr lang="en-US" sz="4000" dirty="0"/>
              <a:t>---</a:t>
            </a:r>
          </a:p>
          <a:p>
            <a:pPr algn="ctr"/>
            <a:r>
              <a:rPr lang="en-US" sz="4000" dirty="0"/>
              <a:t>Best Paper Award, ICLR 2019</a:t>
            </a:r>
            <a:endParaRPr lang="en-IN" sz="4000" dirty="0"/>
          </a:p>
          <a:p>
            <a:pPr algn="ctr"/>
            <a:r>
              <a:rPr lang="en-IN" sz="2400" dirty="0"/>
              <a:t>(</a:t>
            </a:r>
            <a:r>
              <a:rPr lang="en-IN" sz="2400" dirty="0">
                <a:hlinkClick r:id="rId3"/>
              </a:rPr>
              <a:t>paper</a:t>
            </a:r>
            <a:r>
              <a:rPr lang="en-IN" sz="2400" dirty="0"/>
              <a:t>)</a:t>
            </a:r>
            <a:r>
              <a:rPr lang="en-IN" sz="4000" dirty="0"/>
              <a:t> </a:t>
            </a:r>
            <a:endParaRPr lang="en-US" sz="3600" dirty="0"/>
          </a:p>
        </p:txBody>
      </p:sp>
    </p:spTree>
    <p:extLst>
      <p:ext uri="{BB962C8B-B14F-4D97-AF65-F5344CB8AC3E}">
        <p14:creationId xmlns:p14="http://schemas.microsoft.com/office/powerpoint/2010/main" val="136136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DC143854-914F-013C-2E64-6770D69EACB0}"/>
              </a:ext>
            </a:extLst>
          </p:cNvPr>
          <p:cNvSpPr txBox="1"/>
          <p:nvPr/>
        </p:nvSpPr>
        <p:spPr>
          <a:xfrm>
            <a:off x="404735" y="1659285"/>
            <a:ext cx="11647357" cy="2431435"/>
          </a:xfrm>
          <a:prstGeom prst="rect">
            <a:avLst/>
          </a:prstGeom>
          <a:noFill/>
        </p:spPr>
        <p:txBody>
          <a:bodyPr wrap="square" rtlCol="0">
            <a:spAutoFit/>
          </a:bodyPr>
          <a:lstStyle/>
          <a:p>
            <a:r>
              <a:rPr lang="en-US" sz="4000" dirty="0"/>
              <a:t>Motivation:</a:t>
            </a:r>
          </a:p>
          <a:p>
            <a:endParaRPr lang="en-US" sz="4000" dirty="0"/>
          </a:p>
          <a:p>
            <a:pPr marL="285750" indent="-285750">
              <a:buFont typeface="Wingdings" panose="05000000000000000000" pitchFamily="2" charset="2"/>
              <a:buChar char="Ø"/>
            </a:pPr>
            <a:r>
              <a:rPr lang="en-US" sz="3600" dirty="0"/>
              <a:t>Can sparse neural networks be trained from scratch?</a:t>
            </a:r>
          </a:p>
          <a:p>
            <a:endParaRPr lang="en-US" sz="3600" dirty="0"/>
          </a:p>
        </p:txBody>
      </p:sp>
    </p:spTree>
    <p:extLst>
      <p:ext uri="{BB962C8B-B14F-4D97-AF65-F5344CB8AC3E}">
        <p14:creationId xmlns:p14="http://schemas.microsoft.com/office/powerpoint/2010/main" val="298514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DC143854-914F-013C-2E64-6770D69EACB0}"/>
              </a:ext>
            </a:extLst>
          </p:cNvPr>
          <p:cNvSpPr txBox="1"/>
          <p:nvPr/>
        </p:nvSpPr>
        <p:spPr>
          <a:xfrm>
            <a:off x="404735" y="1659285"/>
            <a:ext cx="11647357" cy="3539430"/>
          </a:xfrm>
          <a:prstGeom prst="rect">
            <a:avLst/>
          </a:prstGeom>
          <a:noFill/>
        </p:spPr>
        <p:txBody>
          <a:bodyPr wrap="square" rtlCol="0">
            <a:spAutoFit/>
          </a:bodyPr>
          <a:lstStyle/>
          <a:p>
            <a:r>
              <a:rPr lang="en-US" sz="4000" dirty="0"/>
              <a:t>Motivation:</a:t>
            </a:r>
          </a:p>
          <a:p>
            <a:endParaRPr lang="en-US" sz="4000" dirty="0"/>
          </a:p>
          <a:p>
            <a:pPr marL="285750" indent="-285750">
              <a:buFont typeface="Wingdings" panose="05000000000000000000" pitchFamily="2" charset="2"/>
              <a:buChar char="Ø"/>
            </a:pPr>
            <a:r>
              <a:rPr lang="en-US" sz="3600" dirty="0"/>
              <a:t>Can sparse neural networks be trained from scratch?</a:t>
            </a:r>
          </a:p>
          <a:p>
            <a:endParaRPr lang="en-US" sz="3600" dirty="0"/>
          </a:p>
          <a:p>
            <a:pPr marL="285750" indent="-285750">
              <a:buFont typeface="Wingdings" panose="05000000000000000000" pitchFamily="2" charset="2"/>
              <a:buChar char="Ø"/>
            </a:pPr>
            <a:r>
              <a:rPr lang="en-US" sz="3600" dirty="0"/>
              <a:t>Corollary : Do neural networks have to be heavily overparameterized?</a:t>
            </a:r>
          </a:p>
        </p:txBody>
      </p:sp>
    </p:spTree>
    <p:extLst>
      <p:ext uri="{BB962C8B-B14F-4D97-AF65-F5344CB8AC3E}">
        <p14:creationId xmlns:p14="http://schemas.microsoft.com/office/powerpoint/2010/main" val="270664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C51B864-1DB8-CAAE-3582-345FEC3C6708}"/>
              </a:ext>
            </a:extLst>
          </p:cNvPr>
          <p:cNvPicPr>
            <a:picLocks noChangeAspect="1"/>
          </p:cNvPicPr>
          <p:nvPr/>
        </p:nvPicPr>
        <p:blipFill>
          <a:blip r:embed="rId3"/>
          <a:stretch>
            <a:fillRect/>
          </a:stretch>
        </p:blipFill>
        <p:spPr>
          <a:xfrm>
            <a:off x="510740" y="1459010"/>
            <a:ext cx="10949758" cy="1017190"/>
          </a:xfrm>
          <a:prstGeom prst="rect">
            <a:avLst/>
          </a:prstGeom>
        </p:spPr>
      </p:pic>
    </p:spTree>
    <p:extLst>
      <p:ext uri="{BB962C8B-B14F-4D97-AF65-F5344CB8AC3E}">
        <p14:creationId xmlns:p14="http://schemas.microsoft.com/office/powerpoint/2010/main" val="347537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C51B864-1DB8-CAAE-3582-345FEC3C6708}"/>
              </a:ext>
            </a:extLst>
          </p:cNvPr>
          <p:cNvPicPr>
            <a:picLocks noChangeAspect="1"/>
          </p:cNvPicPr>
          <p:nvPr/>
        </p:nvPicPr>
        <p:blipFill>
          <a:blip r:embed="rId3"/>
          <a:stretch>
            <a:fillRect/>
          </a:stretch>
        </p:blipFill>
        <p:spPr>
          <a:xfrm>
            <a:off x="510740" y="1459010"/>
            <a:ext cx="10949758" cy="1017190"/>
          </a:xfrm>
          <a:prstGeom prst="rect">
            <a:avLst/>
          </a:prstGeom>
        </p:spPr>
      </p:pic>
      <p:pic>
        <p:nvPicPr>
          <p:cNvPr id="10" name="Picture 9">
            <a:extLst>
              <a:ext uri="{FF2B5EF4-FFF2-40B4-BE49-F238E27FC236}">
                <a16:creationId xmlns:a16="http://schemas.microsoft.com/office/drawing/2014/main" id="{56B31CE4-8BC0-165B-A31F-63FFE78B0253}"/>
              </a:ext>
            </a:extLst>
          </p:cNvPr>
          <p:cNvPicPr>
            <a:picLocks noChangeAspect="1"/>
          </p:cNvPicPr>
          <p:nvPr/>
        </p:nvPicPr>
        <p:blipFill>
          <a:blip r:embed="rId4"/>
          <a:stretch>
            <a:fillRect/>
          </a:stretch>
        </p:blipFill>
        <p:spPr>
          <a:xfrm>
            <a:off x="3280769" y="2917946"/>
            <a:ext cx="6228143" cy="450463"/>
          </a:xfrm>
          <a:prstGeom prst="rect">
            <a:avLst/>
          </a:prstGeom>
        </p:spPr>
      </p:pic>
      <p:pic>
        <p:nvPicPr>
          <p:cNvPr id="9" name="Picture 8">
            <a:extLst>
              <a:ext uri="{FF2B5EF4-FFF2-40B4-BE49-F238E27FC236}">
                <a16:creationId xmlns:a16="http://schemas.microsoft.com/office/drawing/2014/main" id="{36E553DA-0487-6DD1-DA75-53BAA4F7785D}"/>
              </a:ext>
            </a:extLst>
          </p:cNvPr>
          <p:cNvPicPr>
            <a:picLocks noChangeAspect="1"/>
          </p:cNvPicPr>
          <p:nvPr/>
        </p:nvPicPr>
        <p:blipFill>
          <a:blip r:embed="rId5"/>
          <a:stretch>
            <a:fillRect/>
          </a:stretch>
        </p:blipFill>
        <p:spPr>
          <a:xfrm>
            <a:off x="1150795" y="2918504"/>
            <a:ext cx="1017712" cy="450463"/>
          </a:xfrm>
          <a:prstGeom prst="rect">
            <a:avLst/>
          </a:prstGeom>
        </p:spPr>
      </p:pic>
    </p:spTree>
    <p:extLst>
      <p:ext uri="{BB962C8B-B14F-4D97-AF65-F5344CB8AC3E}">
        <p14:creationId xmlns:p14="http://schemas.microsoft.com/office/powerpoint/2010/main" val="74819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C51B864-1DB8-CAAE-3582-345FEC3C6708}"/>
              </a:ext>
            </a:extLst>
          </p:cNvPr>
          <p:cNvPicPr>
            <a:picLocks noChangeAspect="1"/>
          </p:cNvPicPr>
          <p:nvPr/>
        </p:nvPicPr>
        <p:blipFill>
          <a:blip r:embed="rId3"/>
          <a:stretch>
            <a:fillRect/>
          </a:stretch>
        </p:blipFill>
        <p:spPr>
          <a:xfrm>
            <a:off x="510740" y="1459010"/>
            <a:ext cx="10949758" cy="1017190"/>
          </a:xfrm>
          <a:prstGeom prst="rect">
            <a:avLst/>
          </a:prstGeom>
        </p:spPr>
      </p:pic>
      <p:pic>
        <p:nvPicPr>
          <p:cNvPr id="10" name="Picture 9">
            <a:extLst>
              <a:ext uri="{FF2B5EF4-FFF2-40B4-BE49-F238E27FC236}">
                <a16:creationId xmlns:a16="http://schemas.microsoft.com/office/drawing/2014/main" id="{56B31CE4-8BC0-165B-A31F-63FFE78B0253}"/>
              </a:ext>
            </a:extLst>
          </p:cNvPr>
          <p:cNvPicPr>
            <a:picLocks noChangeAspect="1"/>
          </p:cNvPicPr>
          <p:nvPr/>
        </p:nvPicPr>
        <p:blipFill>
          <a:blip r:embed="rId4"/>
          <a:stretch>
            <a:fillRect/>
          </a:stretch>
        </p:blipFill>
        <p:spPr>
          <a:xfrm>
            <a:off x="3280769" y="2917946"/>
            <a:ext cx="6228143" cy="450463"/>
          </a:xfrm>
          <a:prstGeom prst="rect">
            <a:avLst/>
          </a:prstGeom>
        </p:spPr>
      </p:pic>
      <p:pic>
        <p:nvPicPr>
          <p:cNvPr id="14" name="Picture 13">
            <a:extLst>
              <a:ext uri="{FF2B5EF4-FFF2-40B4-BE49-F238E27FC236}">
                <a16:creationId xmlns:a16="http://schemas.microsoft.com/office/drawing/2014/main" id="{40FEAE6A-F3E7-7822-76B8-525177F28C8C}"/>
              </a:ext>
            </a:extLst>
          </p:cNvPr>
          <p:cNvPicPr>
            <a:picLocks noChangeAspect="1"/>
          </p:cNvPicPr>
          <p:nvPr/>
        </p:nvPicPr>
        <p:blipFill>
          <a:blip r:embed="rId5"/>
          <a:stretch>
            <a:fillRect/>
          </a:stretch>
        </p:blipFill>
        <p:spPr>
          <a:xfrm>
            <a:off x="3282846" y="4129352"/>
            <a:ext cx="6230219" cy="504895"/>
          </a:xfrm>
          <a:prstGeom prst="rect">
            <a:avLst/>
          </a:prstGeom>
        </p:spPr>
      </p:pic>
      <p:pic>
        <p:nvPicPr>
          <p:cNvPr id="6" name="Picture 5">
            <a:extLst>
              <a:ext uri="{FF2B5EF4-FFF2-40B4-BE49-F238E27FC236}">
                <a16:creationId xmlns:a16="http://schemas.microsoft.com/office/drawing/2014/main" id="{C2E399F4-8CB4-6C16-4B6D-95C53BF26638}"/>
              </a:ext>
            </a:extLst>
          </p:cNvPr>
          <p:cNvPicPr>
            <a:picLocks noChangeAspect="1"/>
          </p:cNvPicPr>
          <p:nvPr/>
        </p:nvPicPr>
        <p:blipFill>
          <a:blip r:embed="rId6"/>
          <a:stretch>
            <a:fillRect/>
          </a:stretch>
        </p:blipFill>
        <p:spPr>
          <a:xfrm>
            <a:off x="1150795" y="4129352"/>
            <a:ext cx="1939493" cy="450463"/>
          </a:xfrm>
          <a:prstGeom prst="rect">
            <a:avLst/>
          </a:prstGeom>
        </p:spPr>
      </p:pic>
      <p:pic>
        <p:nvPicPr>
          <p:cNvPr id="9" name="Picture 8">
            <a:extLst>
              <a:ext uri="{FF2B5EF4-FFF2-40B4-BE49-F238E27FC236}">
                <a16:creationId xmlns:a16="http://schemas.microsoft.com/office/drawing/2014/main" id="{36E553DA-0487-6DD1-DA75-53BAA4F7785D}"/>
              </a:ext>
            </a:extLst>
          </p:cNvPr>
          <p:cNvPicPr>
            <a:picLocks noChangeAspect="1"/>
          </p:cNvPicPr>
          <p:nvPr/>
        </p:nvPicPr>
        <p:blipFill>
          <a:blip r:embed="rId7"/>
          <a:stretch>
            <a:fillRect/>
          </a:stretch>
        </p:blipFill>
        <p:spPr>
          <a:xfrm>
            <a:off x="1150795" y="2918504"/>
            <a:ext cx="1017712" cy="450463"/>
          </a:xfrm>
          <a:prstGeom prst="rect">
            <a:avLst/>
          </a:prstGeom>
        </p:spPr>
      </p:pic>
    </p:spTree>
    <p:extLst>
      <p:ext uri="{BB962C8B-B14F-4D97-AF65-F5344CB8AC3E}">
        <p14:creationId xmlns:p14="http://schemas.microsoft.com/office/powerpoint/2010/main" val="226840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lliam of Ockham - Wikipedia">
            <a:extLst>
              <a:ext uri="{FF2B5EF4-FFF2-40B4-BE49-F238E27FC236}">
                <a16:creationId xmlns:a16="http://schemas.microsoft.com/office/drawing/2014/main" id="{256AB39E-1D47-EF39-FF13-259739F5F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97" y="405667"/>
            <a:ext cx="1434437" cy="2027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bert Einstein – Biographical - NobelPrize.org">
            <a:extLst>
              <a:ext uri="{FF2B5EF4-FFF2-40B4-BE49-F238E27FC236}">
                <a16:creationId xmlns:a16="http://schemas.microsoft.com/office/drawing/2014/main" id="{A3CB1C12-D6D0-25B3-C7B8-A20274E22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0433" y="3825283"/>
            <a:ext cx="1349390" cy="20277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F2E6268-63BD-14FD-82CA-CAC30EB1DBFE}"/>
              </a:ext>
            </a:extLst>
          </p:cNvPr>
          <p:cNvSpPr/>
          <p:nvPr/>
        </p:nvSpPr>
        <p:spPr>
          <a:xfrm>
            <a:off x="2674961" y="405667"/>
            <a:ext cx="7820167" cy="2027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i="1" dirty="0"/>
              <a:t>“All things being equal, the simplest solution tends to be the best one!!!!”</a:t>
            </a:r>
          </a:p>
          <a:p>
            <a:pPr algn="ctr"/>
            <a:r>
              <a:rPr lang="en-US" sz="2800" i="1" dirty="0"/>
              <a:t>			--- William of Ockham</a:t>
            </a:r>
            <a:endParaRPr lang="en-IN" sz="2800" i="1" dirty="0"/>
          </a:p>
        </p:txBody>
      </p:sp>
      <p:sp>
        <p:nvSpPr>
          <p:cNvPr id="3" name="Rectangle 2">
            <a:extLst>
              <a:ext uri="{FF2B5EF4-FFF2-40B4-BE49-F238E27FC236}">
                <a16:creationId xmlns:a16="http://schemas.microsoft.com/office/drawing/2014/main" id="{58064567-3410-0DC3-CF90-706E826013FA}"/>
              </a:ext>
            </a:extLst>
          </p:cNvPr>
          <p:cNvSpPr/>
          <p:nvPr/>
        </p:nvSpPr>
        <p:spPr>
          <a:xfrm>
            <a:off x="961455" y="3825283"/>
            <a:ext cx="7820167" cy="202777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i="1" dirty="0"/>
              <a:t>“Everything should be made as simple as possible, but not any simpler!!!!”</a:t>
            </a:r>
          </a:p>
          <a:p>
            <a:pPr algn="ctr"/>
            <a:r>
              <a:rPr lang="en-US" sz="2800" i="1" dirty="0"/>
              <a:t>			--- Albert Einstein</a:t>
            </a:r>
            <a:endParaRPr lang="en-IN" sz="2800" i="1" dirty="0"/>
          </a:p>
        </p:txBody>
      </p:sp>
    </p:spTree>
    <p:extLst>
      <p:ext uri="{BB962C8B-B14F-4D97-AF65-F5344CB8AC3E}">
        <p14:creationId xmlns:p14="http://schemas.microsoft.com/office/powerpoint/2010/main" val="375380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C51B864-1DB8-CAAE-3582-345FEC3C6708}"/>
              </a:ext>
            </a:extLst>
          </p:cNvPr>
          <p:cNvPicPr>
            <a:picLocks noChangeAspect="1"/>
          </p:cNvPicPr>
          <p:nvPr/>
        </p:nvPicPr>
        <p:blipFill>
          <a:blip r:embed="rId3"/>
          <a:stretch>
            <a:fillRect/>
          </a:stretch>
        </p:blipFill>
        <p:spPr>
          <a:xfrm>
            <a:off x="510740" y="1459010"/>
            <a:ext cx="10949758" cy="1017190"/>
          </a:xfrm>
          <a:prstGeom prst="rect">
            <a:avLst/>
          </a:prstGeom>
        </p:spPr>
      </p:pic>
      <p:pic>
        <p:nvPicPr>
          <p:cNvPr id="10" name="Picture 9">
            <a:extLst>
              <a:ext uri="{FF2B5EF4-FFF2-40B4-BE49-F238E27FC236}">
                <a16:creationId xmlns:a16="http://schemas.microsoft.com/office/drawing/2014/main" id="{56B31CE4-8BC0-165B-A31F-63FFE78B0253}"/>
              </a:ext>
            </a:extLst>
          </p:cNvPr>
          <p:cNvPicPr>
            <a:picLocks noChangeAspect="1"/>
          </p:cNvPicPr>
          <p:nvPr/>
        </p:nvPicPr>
        <p:blipFill>
          <a:blip r:embed="rId4"/>
          <a:stretch>
            <a:fillRect/>
          </a:stretch>
        </p:blipFill>
        <p:spPr>
          <a:xfrm>
            <a:off x="3280769" y="2917946"/>
            <a:ext cx="6228143" cy="450463"/>
          </a:xfrm>
          <a:prstGeom prst="rect">
            <a:avLst/>
          </a:prstGeom>
        </p:spPr>
      </p:pic>
      <p:pic>
        <p:nvPicPr>
          <p:cNvPr id="14" name="Picture 13">
            <a:extLst>
              <a:ext uri="{FF2B5EF4-FFF2-40B4-BE49-F238E27FC236}">
                <a16:creationId xmlns:a16="http://schemas.microsoft.com/office/drawing/2014/main" id="{40FEAE6A-F3E7-7822-76B8-525177F28C8C}"/>
              </a:ext>
            </a:extLst>
          </p:cNvPr>
          <p:cNvPicPr>
            <a:picLocks noChangeAspect="1"/>
          </p:cNvPicPr>
          <p:nvPr/>
        </p:nvPicPr>
        <p:blipFill>
          <a:blip r:embed="rId5"/>
          <a:stretch>
            <a:fillRect/>
          </a:stretch>
        </p:blipFill>
        <p:spPr>
          <a:xfrm>
            <a:off x="3282846" y="4129352"/>
            <a:ext cx="6230219" cy="504895"/>
          </a:xfrm>
          <a:prstGeom prst="rect">
            <a:avLst/>
          </a:prstGeom>
        </p:spPr>
      </p:pic>
      <p:pic>
        <p:nvPicPr>
          <p:cNvPr id="16" name="Picture 15">
            <a:extLst>
              <a:ext uri="{FF2B5EF4-FFF2-40B4-BE49-F238E27FC236}">
                <a16:creationId xmlns:a16="http://schemas.microsoft.com/office/drawing/2014/main" id="{69235508-D463-F3AE-5D19-30FF04F0702D}"/>
              </a:ext>
            </a:extLst>
          </p:cNvPr>
          <p:cNvPicPr>
            <a:picLocks noChangeAspect="1"/>
          </p:cNvPicPr>
          <p:nvPr/>
        </p:nvPicPr>
        <p:blipFill>
          <a:blip r:embed="rId6"/>
          <a:stretch>
            <a:fillRect/>
          </a:stretch>
        </p:blipFill>
        <p:spPr>
          <a:xfrm>
            <a:off x="1150795" y="5306539"/>
            <a:ext cx="8372169" cy="674535"/>
          </a:xfrm>
          <a:prstGeom prst="rect">
            <a:avLst/>
          </a:prstGeom>
        </p:spPr>
      </p:pic>
      <p:pic>
        <p:nvPicPr>
          <p:cNvPr id="6" name="Picture 5">
            <a:extLst>
              <a:ext uri="{FF2B5EF4-FFF2-40B4-BE49-F238E27FC236}">
                <a16:creationId xmlns:a16="http://schemas.microsoft.com/office/drawing/2014/main" id="{C2E399F4-8CB4-6C16-4B6D-95C53BF26638}"/>
              </a:ext>
            </a:extLst>
          </p:cNvPr>
          <p:cNvPicPr>
            <a:picLocks noChangeAspect="1"/>
          </p:cNvPicPr>
          <p:nvPr/>
        </p:nvPicPr>
        <p:blipFill>
          <a:blip r:embed="rId7"/>
          <a:stretch>
            <a:fillRect/>
          </a:stretch>
        </p:blipFill>
        <p:spPr>
          <a:xfrm>
            <a:off x="1150795" y="4129352"/>
            <a:ext cx="1939493" cy="450463"/>
          </a:xfrm>
          <a:prstGeom prst="rect">
            <a:avLst/>
          </a:prstGeom>
        </p:spPr>
      </p:pic>
      <p:pic>
        <p:nvPicPr>
          <p:cNvPr id="9" name="Picture 8">
            <a:extLst>
              <a:ext uri="{FF2B5EF4-FFF2-40B4-BE49-F238E27FC236}">
                <a16:creationId xmlns:a16="http://schemas.microsoft.com/office/drawing/2014/main" id="{36E553DA-0487-6DD1-DA75-53BAA4F7785D}"/>
              </a:ext>
            </a:extLst>
          </p:cNvPr>
          <p:cNvPicPr>
            <a:picLocks noChangeAspect="1"/>
          </p:cNvPicPr>
          <p:nvPr/>
        </p:nvPicPr>
        <p:blipFill>
          <a:blip r:embed="rId8"/>
          <a:stretch>
            <a:fillRect/>
          </a:stretch>
        </p:blipFill>
        <p:spPr>
          <a:xfrm>
            <a:off x="1150795" y="2918504"/>
            <a:ext cx="1017712" cy="450463"/>
          </a:xfrm>
          <a:prstGeom prst="rect">
            <a:avLst/>
          </a:prstGeom>
        </p:spPr>
      </p:pic>
    </p:spTree>
    <p:extLst>
      <p:ext uri="{BB962C8B-B14F-4D97-AF65-F5344CB8AC3E}">
        <p14:creationId xmlns:p14="http://schemas.microsoft.com/office/powerpoint/2010/main" val="300588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Lottery Ticket Hypothesis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C51B864-1DB8-CAAE-3582-345FEC3C6708}"/>
              </a:ext>
            </a:extLst>
          </p:cNvPr>
          <p:cNvPicPr>
            <a:picLocks noChangeAspect="1"/>
          </p:cNvPicPr>
          <p:nvPr/>
        </p:nvPicPr>
        <p:blipFill>
          <a:blip r:embed="rId3"/>
          <a:stretch>
            <a:fillRect/>
          </a:stretch>
        </p:blipFill>
        <p:spPr>
          <a:xfrm>
            <a:off x="510740" y="1459010"/>
            <a:ext cx="10949758" cy="1017190"/>
          </a:xfrm>
          <a:prstGeom prst="rect">
            <a:avLst/>
          </a:prstGeom>
        </p:spPr>
      </p:pic>
      <p:pic>
        <p:nvPicPr>
          <p:cNvPr id="10" name="Picture 9">
            <a:extLst>
              <a:ext uri="{FF2B5EF4-FFF2-40B4-BE49-F238E27FC236}">
                <a16:creationId xmlns:a16="http://schemas.microsoft.com/office/drawing/2014/main" id="{56B31CE4-8BC0-165B-A31F-63FFE78B0253}"/>
              </a:ext>
            </a:extLst>
          </p:cNvPr>
          <p:cNvPicPr>
            <a:picLocks noChangeAspect="1"/>
          </p:cNvPicPr>
          <p:nvPr/>
        </p:nvPicPr>
        <p:blipFill>
          <a:blip r:embed="rId4">
            <a:alphaModFix amt="5000"/>
          </a:blip>
          <a:stretch>
            <a:fillRect/>
          </a:stretch>
        </p:blipFill>
        <p:spPr>
          <a:xfrm>
            <a:off x="3280769" y="2917946"/>
            <a:ext cx="6228143" cy="450463"/>
          </a:xfrm>
          <a:prstGeom prst="rect">
            <a:avLst/>
          </a:prstGeom>
        </p:spPr>
      </p:pic>
      <p:pic>
        <p:nvPicPr>
          <p:cNvPr id="14" name="Picture 13">
            <a:extLst>
              <a:ext uri="{FF2B5EF4-FFF2-40B4-BE49-F238E27FC236}">
                <a16:creationId xmlns:a16="http://schemas.microsoft.com/office/drawing/2014/main" id="{40FEAE6A-F3E7-7822-76B8-525177F28C8C}"/>
              </a:ext>
            </a:extLst>
          </p:cNvPr>
          <p:cNvPicPr>
            <a:picLocks noChangeAspect="1"/>
          </p:cNvPicPr>
          <p:nvPr/>
        </p:nvPicPr>
        <p:blipFill>
          <a:blip r:embed="rId5">
            <a:alphaModFix amt="5000"/>
          </a:blip>
          <a:stretch>
            <a:fillRect/>
          </a:stretch>
        </p:blipFill>
        <p:spPr>
          <a:xfrm>
            <a:off x="3282846" y="4129352"/>
            <a:ext cx="6230219" cy="504895"/>
          </a:xfrm>
          <a:prstGeom prst="rect">
            <a:avLst/>
          </a:prstGeom>
        </p:spPr>
      </p:pic>
      <p:pic>
        <p:nvPicPr>
          <p:cNvPr id="16" name="Picture 15">
            <a:extLst>
              <a:ext uri="{FF2B5EF4-FFF2-40B4-BE49-F238E27FC236}">
                <a16:creationId xmlns:a16="http://schemas.microsoft.com/office/drawing/2014/main" id="{69235508-D463-F3AE-5D19-30FF04F0702D}"/>
              </a:ext>
            </a:extLst>
          </p:cNvPr>
          <p:cNvPicPr>
            <a:picLocks noChangeAspect="1"/>
          </p:cNvPicPr>
          <p:nvPr/>
        </p:nvPicPr>
        <p:blipFill>
          <a:blip r:embed="rId6">
            <a:alphaModFix amt="5000"/>
          </a:blip>
          <a:stretch>
            <a:fillRect/>
          </a:stretch>
        </p:blipFill>
        <p:spPr>
          <a:xfrm>
            <a:off x="1150795" y="5306539"/>
            <a:ext cx="8372169" cy="674535"/>
          </a:xfrm>
          <a:prstGeom prst="rect">
            <a:avLst/>
          </a:prstGeom>
        </p:spPr>
      </p:pic>
      <p:pic>
        <p:nvPicPr>
          <p:cNvPr id="6" name="Picture 5">
            <a:extLst>
              <a:ext uri="{FF2B5EF4-FFF2-40B4-BE49-F238E27FC236}">
                <a16:creationId xmlns:a16="http://schemas.microsoft.com/office/drawing/2014/main" id="{C2E399F4-8CB4-6C16-4B6D-95C53BF26638}"/>
              </a:ext>
            </a:extLst>
          </p:cNvPr>
          <p:cNvPicPr>
            <a:picLocks noChangeAspect="1"/>
          </p:cNvPicPr>
          <p:nvPr/>
        </p:nvPicPr>
        <p:blipFill>
          <a:blip r:embed="rId7"/>
          <a:stretch>
            <a:fillRect/>
          </a:stretch>
        </p:blipFill>
        <p:spPr>
          <a:xfrm>
            <a:off x="1150795" y="4129352"/>
            <a:ext cx="1939493" cy="450463"/>
          </a:xfrm>
          <a:prstGeom prst="rect">
            <a:avLst/>
          </a:prstGeom>
          <a:ln>
            <a:solidFill>
              <a:schemeClr val="tx1"/>
            </a:solidFill>
          </a:ln>
        </p:spPr>
      </p:pic>
      <p:pic>
        <p:nvPicPr>
          <p:cNvPr id="9" name="Picture 8">
            <a:extLst>
              <a:ext uri="{FF2B5EF4-FFF2-40B4-BE49-F238E27FC236}">
                <a16:creationId xmlns:a16="http://schemas.microsoft.com/office/drawing/2014/main" id="{36E553DA-0487-6DD1-DA75-53BAA4F7785D}"/>
              </a:ext>
            </a:extLst>
          </p:cNvPr>
          <p:cNvPicPr>
            <a:picLocks noChangeAspect="1"/>
          </p:cNvPicPr>
          <p:nvPr/>
        </p:nvPicPr>
        <p:blipFill>
          <a:blip r:embed="rId8">
            <a:alphaModFix amt="5000"/>
          </a:blip>
          <a:stretch>
            <a:fillRect/>
          </a:stretch>
        </p:blipFill>
        <p:spPr>
          <a:xfrm>
            <a:off x="1150795" y="2918504"/>
            <a:ext cx="1017712" cy="450463"/>
          </a:xfrm>
          <a:prstGeom prst="rect">
            <a:avLst/>
          </a:prstGeom>
        </p:spPr>
      </p:pic>
      <p:cxnSp>
        <p:nvCxnSpPr>
          <p:cNvPr id="3" name="Straight Arrow Connector 2">
            <a:extLst>
              <a:ext uri="{FF2B5EF4-FFF2-40B4-BE49-F238E27FC236}">
                <a16:creationId xmlns:a16="http://schemas.microsoft.com/office/drawing/2014/main" id="{BF92FBE1-048E-5AAF-FD75-138B2ABC9E3B}"/>
              </a:ext>
            </a:extLst>
          </p:cNvPr>
          <p:cNvCxnSpPr>
            <a:cxnSpLocks/>
            <a:stCxn id="6" idx="3"/>
          </p:cNvCxnSpPr>
          <p:nvPr/>
        </p:nvCxnSpPr>
        <p:spPr>
          <a:xfrm>
            <a:off x="3090288" y="4354584"/>
            <a:ext cx="3955089" cy="4872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D72C46-8461-6098-008B-4F560019A954}"/>
              </a:ext>
            </a:extLst>
          </p:cNvPr>
          <p:cNvSpPr txBox="1"/>
          <p:nvPr/>
        </p:nvSpPr>
        <p:spPr>
          <a:xfrm rot="10800000" flipH="1" flipV="1">
            <a:off x="7045377" y="4597870"/>
            <a:ext cx="2463535" cy="523220"/>
          </a:xfrm>
          <a:prstGeom prst="rect">
            <a:avLst/>
          </a:prstGeom>
          <a:noFill/>
          <a:ln>
            <a:solidFill>
              <a:schemeClr val="tx1"/>
            </a:solidFill>
          </a:ln>
        </p:spPr>
        <p:txBody>
          <a:bodyPr wrap="square" rtlCol="0">
            <a:spAutoFit/>
          </a:bodyPr>
          <a:lstStyle/>
          <a:p>
            <a:pPr algn="ctr"/>
            <a:r>
              <a:rPr lang="en-US" sz="2800" dirty="0"/>
              <a:t>Winning Ticket</a:t>
            </a:r>
            <a:endParaRPr lang="en-IN" dirty="0"/>
          </a:p>
        </p:txBody>
      </p:sp>
    </p:spTree>
    <p:extLst>
      <p:ext uri="{BB962C8B-B14F-4D97-AF65-F5344CB8AC3E}">
        <p14:creationId xmlns:p14="http://schemas.microsoft.com/office/powerpoint/2010/main" val="341938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Procedure for finding winning tickets..</a:t>
            </a:r>
            <a:endParaRPr sz="5333" dirty="0">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945A8520-FA81-A983-37D3-CE1B852EC5C5}"/>
              </a:ext>
            </a:extLst>
          </p:cNvPr>
          <p:cNvSpPr txBox="1"/>
          <p:nvPr/>
        </p:nvSpPr>
        <p:spPr>
          <a:xfrm>
            <a:off x="729521" y="1656576"/>
            <a:ext cx="5671278" cy="1569660"/>
          </a:xfrm>
          <a:prstGeom prst="rect">
            <a:avLst/>
          </a:prstGeom>
          <a:noFill/>
        </p:spPr>
        <p:txBody>
          <a:bodyPr wrap="square" rtlCol="0">
            <a:spAutoFit/>
          </a:bodyPr>
          <a:lstStyle/>
          <a:p>
            <a:pPr marL="342900" indent="-342900">
              <a:buFont typeface="+mj-lt"/>
              <a:buAutoNum type="arabicPeriod"/>
            </a:pPr>
            <a:r>
              <a:rPr lang="en-US" sz="3200" dirty="0"/>
              <a:t>Randomly initialize the full network and train.</a:t>
            </a:r>
          </a:p>
          <a:p>
            <a:pPr lvl="2"/>
            <a:endParaRPr lang="en-US" sz="3200" dirty="0"/>
          </a:p>
        </p:txBody>
      </p:sp>
      <p:pic>
        <p:nvPicPr>
          <p:cNvPr id="3" name="Picture 2">
            <a:extLst>
              <a:ext uri="{FF2B5EF4-FFF2-40B4-BE49-F238E27FC236}">
                <a16:creationId xmlns:a16="http://schemas.microsoft.com/office/drawing/2014/main" id="{785C81C4-68E4-EA50-1BBF-2045FB54066C}"/>
              </a:ext>
            </a:extLst>
          </p:cNvPr>
          <p:cNvPicPr>
            <a:picLocks noChangeAspect="1"/>
          </p:cNvPicPr>
          <p:nvPr/>
        </p:nvPicPr>
        <p:blipFill>
          <a:blip r:embed="rId3"/>
          <a:stretch>
            <a:fillRect/>
          </a:stretch>
        </p:blipFill>
        <p:spPr>
          <a:xfrm>
            <a:off x="6400798" y="1656576"/>
            <a:ext cx="2188565" cy="4849660"/>
          </a:xfrm>
          <a:prstGeom prst="rect">
            <a:avLst/>
          </a:prstGeom>
        </p:spPr>
      </p:pic>
    </p:spTree>
    <p:extLst>
      <p:ext uri="{BB962C8B-B14F-4D97-AF65-F5344CB8AC3E}">
        <p14:creationId xmlns:p14="http://schemas.microsoft.com/office/powerpoint/2010/main" val="65286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4" name="Picture 3">
            <a:extLst>
              <a:ext uri="{FF2B5EF4-FFF2-40B4-BE49-F238E27FC236}">
                <a16:creationId xmlns:a16="http://schemas.microsoft.com/office/drawing/2014/main" id="{54C95E9A-6DA3-CFAA-461D-D5460F1832F0}"/>
              </a:ext>
            </a:extLst>
          </p:cNvPr>
          <p:cNvPicPr>
            <a:picLocks noChangeAspect="1"/>
          </p:cNvPicPr>
          <p:nvPr/>
        </p:nvPicPr>
        <p:blipFill>
          <a:blip r:embed="rId3"/>
          <a:stretch>
            <a:fillRect/>
          </a:stretch>
        </p:blipFill>
        <p:spPr>
          <a:xfrm>
            <a:off x="6608777" y="1656576"/>
            <a:ext cx="3961173" cy="4849660"/>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Procedure for finding winning tickets..</a:t>
            </a:r>
            <a:endParaRPr sz="5333" dirty="0">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945A8520-FA81-A983-37D3-CE1B852EC5C5}"/>
              </a:ext>
            </a:extLst>
          </p:cNvPr>
          <p:cNvSpPr txBox="1"/>
          <p:nvPr/>
        </p:nvSpPr>
        <p:spPr>
          <a:xfrm>
            <a:off x="729521" y="1656576"/>
            <a:ext cx="5671278" cy="3046988"/>
          </a:xfrm>
          <a:prstGeom prst="rect">
            <a:avLst/>
          </a:prstGeom>
          <a:noFill/>
        </p:spPr>
        <p:txBody>
          <a:bodyPr wrap="square" rtlCol="0">
            <a:spAutoFit/>
          </a:bodyPr>
          <a:lstStyle/>
          <a:p>
            <a:pPr marL="342900" indent="-342900">
              <a:buFont typeface="+mj-lt"/>
              <a:buAutoNum type="arabicPeriod"/>
            </a:pPr>
            <a:r>
              <a:rPr lang="en-US" sz="3200" dirty="0"/>
              <a:t>Randomly initialize the full network and train.</a:t>
            </a:r>
          </a:p>
          <a:p>
            <a:pPr lvl="2"/>
            <a:endParaRPr lang="en-US" sz="3200" dirty="0"/>
          </a:p>
          <a:p>
            <a:pPr marL="342900" indent="-342900">
              <a:buFont typeface="+mj-lt"/>
              <a:buAutoNum type="arabicPeriod"/>
            </a:pPr>
            <a:r>
              <a:rPr lang="en-US" sz="3200" dirty="0"/>
              <a:t>Prune the weights by magnitude</a:t>
            </a:r>
          </a:p>
          <a:p>
            <a:pPr lvl="1"/>
            <a:endParaRPr lang="en-US" sz="3200" dirty="0"/>
          </a:p>
        </p:txBody>
      </p:sp>
    </p:spTree>
    <p:extLst>
      <p:ext uri="{BB962C8B-B14F-4D97-AF65-F5344CB8AC3E}">
        <p14:creationId xmlns:p14="http://schemas.microsoft.com/office/powerpoint/2010/main" val="311940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Procedure for finding winning tickets..</a:t>
            </a:r>
            <a:endParaRPr sz="5333" dirty="0">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945A8520-FA81-A983-37D3-CE1B852EC5C5}"/>
              </a:ext>
            </a:extLst>
          </p:cNvPr>
          <p:cNvSpPr txBox="1"/>
          <p:nvPr/>
        </p:nvSpPr>
        <p:spPr>
          <a:xfrm>
            <a:off x="774492" y="1656576"/>
            <a:ext cx="5671278" cy="5201424"/>
          </a:xfrm>
          <a:prstGeom prst="rect">
            <a:avLst/>
          </a:prstGeom>
          <a:noFill/>
        </p:spPr>
        <p:txBody>
          <a:bodyPr wrap="square" rtlCol="0">
            <a:spAutoFit/>
          </a:bodyPr>
          <a:lstStyle/>
          <a:p>
            <a:pPr marL="342900" indent="-342900">
              <a:buFont typeface="+mj-lt"/>
              <a:buAutoNum type="arabicPeriod"/>
            </a:pPr>
            <a:r>
              <a:rPr lang="en-US" sz="3200" dirty="0"/>
              <a:t>Randomly initialize the full network and train.</a:t>
            </a:r>
          </a:p>
          <a:p>
            <a:pPr lvl="2"/>
            <a:endParaRPr lang="en-US" sz="3200" dirty="0"/>
          </a:p>
          <a:p>
            <a:pPr marL="342900" indent="-342900">
              <a:buFont typeface="+mj-lt"/>
              <a:buAutoNum type="arabicPeriod"/>
            </a:pPr>
            <a:r>
              <a:rPr lang="en-US" sz="3200" dirty="0"/>
              <a:t>Prune the weights by magnitude</a:t>
            </a:r>
          </a:p>
          <a:p>
            <a:pPr lvl="1"/>
            <a:endParaRPr lang="en-US" sz="3200" dirty="0"/>
          </a:p>
          <a:p>
            <a:pPr marL="342900" indent="-342900">
              <a:buFont typeface="+mj-lt"/>
              <a:buAutoNum type="arabicPeriod"/>
            </a:pPr>
            <a:r>
              <a:rPr lang="en-US" sz="3200" dirty="0"/>
              <a:t>Reset each remaining weight to its original initialization</a:t>
            </a:r>
          </a:p>
          <a:p>
            <a:pPr lvl="1"/>
            <a:endParaRPr lang="en-US" sz="3200" dirty="0"/>
          </a:p>
          <a:p>
            <a:pPr marL="342900" indent="-342900">
              <a:buFont typeface="+mj-lt"/>
              <a:buAutoNum type="arabicPeriod"/>
            </a:pPr>
            <a:r>
              <a:rPr lang="en-US" sz="3200" dirty="0"/>
              <a:t>Repeat 2 and 3 iteratively</a:t>
            </a:r>
          </a:p>
          <a:p>
            <a:endParaRPr lang="en-IN" sz="1200" dirty="0"/>
          </a:p>
        </p:txBody>
      </p:sp>
      <p:pic>
        <p:nvPicPr>
          <p:cNvPr id="11" name="Picture 10">
            <a:extLst>
              <a:ext uri="{FF2B5EF4-FFF2-40B4-BE49-F238E27FC236}">
                <a16:creationId xmlns:a16="http://schemas.microsoft.com/office/drawing/2014/main" id="{D5663068-3DF3-E9CA-5E93-A5DBC6D2B585}"/>
              </a:ext>
            </a:extLst>
          </p:cNvPr>
          <p:cNvPicPr>
            <a:picLocks noChangeAspect="1"/>
          </p:cNvPicPr>
          <p:nvPr/>
        </p:nvPicPr>
        <p:blipFill>
          <a:blip r:embed="rId3"/>
          <a:stretch>
            <a:fillRect/>
          </a:stretch>
        </p:blipFill>
        <p:spPr>
          <a:xfrm>
            <a:off x="6134589" y="1490392"/>
            <a:ext cx="5405069" cy="4910408"/>
          </a:xfrm>
          <a:prstGeom prst="rect">
            <a:avLst/>
          </a:prstGeom>
        </p:spPr>
      </p:pic>
    </p:spTree>
    <p:extLst>
      <p:ext uri="{BB962C8B-B14F-4D97-AF65-F5344CB8AC3E}">
        <p14:creationId xmlns:p14="http://schemas.microsoft.com/office/powerpoint/2010/main" val="2870213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77298915-1FB5-A677-71F0-5305E56547DD}"/>
              </a:ext>
            </a:extLst>
          </p:cNvPr>
          <p:cNvSpPr txBox="1"/>
          <p:nvPr/>
        </p:nvSpPr>
        <p:spPr>
          <a:xfrm>
            <a:off x="554636" y="1783830"/>
            <a:ext cx="11062741" cy="3170099"/>
          </a:xfrm>
          <a:prstGeom prst="rect">
            <a:avLst/>
          </a:prstGeom>
          <a:noFill/>
        </p:spPr>
        <p:txBody>
          <a:bodyPr wrap="square" rtlCol="0">
            <a:spAutoFit/>
          </a:bodyPr>
          <a:lstStyle/>
          <a:p>
            <a:r>
              <a:rPr lang="en-US" sz="4000" dirty="0"/>
              <a:t>Sparse, trainable subnetworks for:</a:t>
            </a:r>
          </a:p>
          <a:p>
            <a:pPr marL="285750" indent="-285750">
              <a:buFont typeface="Arial" panose="020B0604020202020204" pitchFamily="34" charset="0"/>
              <a:buChar char="•"/>
            </a:pPr>
            <a:r>
              <a:rPr lang="en-US" sz="4000" dirty="0"/>
              <a:t>Fully connected networks trained on MNIST</a:t>
            </a:r>
          </a:p>
          <a:p>
            <a:pPr marL="285750" indent="-285750">
              <a:buFont typeface="Arial" panose="020B0604020202020204" pitchFamily="34" charset="0"/>
              <a:buChar char="•"/>
            </a:pPr>
            <a:r>
              <a:rPr lang="en-US" sz="4000" dirty="0"/>
              <a:t>Convolutional networks trained on CIFAR10</a:t>
            </a:r>
          </a:p>
          <a:p>
            <a:pPr marL="285750" indent="-285750">
              <a:buFont typeface="Arial" panose="020B0604020202020204" pitchFamily="34" charset="0"/>
              <a:buChar char="•"/>
            </a:pPr>
            <a:r>
              <a:rPr lang="en-IN" sz="4000" dirty="0"/>
              <a:t>Networks employing dropout, weight decay, batch-norm, etc</a:t>
            </a:r>
          </a:p>
        </p:txBody>
      </p:sp>
    </p:spTree>
    <p:extLst>
      <p:ext uri="{BB962C8B-B14F-4D97-AF65-F5344CB8AC3E}">
        <p14:creationId xmlns:p14="http://schemas.microsoft.com/office/powerpoint/2010/main" val="37337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77298915-1FB5-A677-71F0-5305E56547DD}"/>
              </a:ext>
            </a:extLst>
          </p:cNvPr>
          <p:cNvSpPr txBox="1"/>
          <p:nvPr/>
        </p:nvSpPr>
        <p:spPr>
          <a:xfrm>
            <a:off x="554636" y="1783830"/>
            <a:ext cx="11062741" cy="3170099"/>
          </a:xfrm>
          <a:prstGeom prst="rect">
            <a:avLst/>
          </a:prstGeom>
          <a:noFill/>
        </p:spPr>
        <p:txBody>
          <a:bodyPr wrap="square" rtlCol="0">
            <a:spAutoFit/>
          </a:bodyPr>
          <a:lstStyle/>
          <a:p>
            <a:r>
              <a:rPr lang="en-US" sz="4000" dirty="0"/>
              <a:t>Sparse, trainable subnetworks for:</a:t>
            </a:r>
          </a:p>
          <a:p>
            <a:pPr marL="285750" indent="-285750">
              <a:buFont typeface="Arial" panose="020B0604020202020204" pitchFamily="34" charset="0"/>
              <a:buChar char="•"/>
            </a:pPr>
            <a:r>
              <a:rPr lang="en-US" sz="4000" dirty="0"/>
              <a:t>Fully connected networks trained on MNIST</a:t>
            </a:r>
          </a:p>
          <a:p>
            <a:pPr marL="285750" indent="-285750">
              <a:buFont typeface="Arial" panose="020B0604020202020204" pitchFamily="34" charset="0"/>
              <a:buChar char="•"/>
            </a:pPr>
            <a:r>
              <a:rPr lang="en-US" sz="4000" dirty="0"/>
              <a:t>Convolutional networks trained on CIFAR10</a:t>
            </a:r>
          </a:p>
          <a:p>
            <a:pPr marL="285750" indent="-285750">
              <a:buFont typeface="Arial" panose="020B0604020202020204" pitchFamily="34" charset="0"/>
              <a:buChar char="•"/>
            </a:pPr>
            <a:r>
              <a:rPr lang="en-IN" sz="4000" dirty="0"/>
              <a:t>Networks employing dropout, weight decay, batch-norm, etc</a:t>
            </a:r>
          </a:p>
        </p:txBody>
      </p:sp>
      <p:sp>
        <p:nvSpPr>
          <p:cNvPr id="5" name="TextBox 4">
            <a:extLst>
              <a:ext uri="{FF2B5EF4-FFF2-40B4-BE49-F238E27FC236}">
                <a16:creationId xmlns:a16="http://schemas.microsoft.com/office/drawing/2014/main" id="{A1D22DA7-0525-A33B-F9AD-7A02C0D6BF99}"/>
              </a:ext>
            </a:extLst>
          </p:cNvPr>
          <p:cNvSpPr txBox="1"/>
          <p:nvPr/>
        </p:nvSpPr>
        <p:spPr>
          <a:xfrm>
            <a:off x="554636" y="5336255"/>
            <a:ext cx="11345056" cy="523220"/>
          </a:xfrm>
          <a:prstGeom prst="rect">
            <a:avLst/>
          </a:prstGeom>
          <a:noFill/>
          <a:ln>
            <a:solidFill>
              <a:schemeClr val="tx1"/>
            </a:solidFill>
          </a:ln>
        </p:spPr>
        <p:txBody>
          <a:bodyPr wrap="square" rtlCol="0">
            <a:spAutoFit/>
          </a:bodyPr>
          <a:lstStyle/>
          <a:p>
            <a:pPr algn="ctr"/>
            <a:r>
              <a:rPr lang="en-US" sz="2800" dirty="0">
                <a:solidFill>
                  <a:srgbClr val="FF0000"/>
                </a:solidFill>
              </a:rPr>
              <a:t>The pruned networks should be trained with the same initializations…</a:t>
            </a:r>
            <a:endParaRPr lang="en-IN" dirty="0">
              <a:solidFill>
                <a:srgbClr val="FF0000"/>
              </a:solidFill>
            </a:endParaRPr>
          </a:p>
        </p:txBody>
      </p:sp>
    </p:spTree>
    <p:extLst>
      <p:ext uri="{BB962C8B-B14F-4D97-AF65-F5344CB8AC3E}">
        <p14:creationId xmlns:p14="http://schemas.microsoft.com/office/powerpoint/2010/main" val="3205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77298915-1FB5-A677-71F0-5305E56547DD}"/>
              </a:ext>
            </a:extLst>
          </p:cNvPr>
          <p:cNvSpPr txBox="1"/>
          <p:nvPr/>
        </p:nvSpPr>
        <p:spPr>
          <a:xfrm>
            <a:off x="554636" y="1783830"/>
            <a:ext cx="11062741" cy="3785652"/>
          </a:xfrm>
          <a:prstGeom prst="rect">
            <a:avLst/>
          </a:prstGeom>
          <a:noFill/>
        </p:spPr>
        <p:txBody>
          <a:bodyPr wrap="square" rtlCol="0">
            <a:spAutoFit/>
          </a:bodyPr>
          <a:lstStyle/>
          <a:p>
            <a:r>
              <a:rPr lang="en-US" sz="4000" dirty="0"/>
              <a:t>The subnetworks:</a:t>
            </a:r>
          </a:p>
          <a:p>
            <a:pPr marL="571500" indent="-571500">
              <a:buFont typeface="Arial" panose="020B0604020202020204" pitchFamily="34" charset="0"/>
              <a:buChar char="•"/>
            </a:pPr>
            <a:r>
              <a:rPr lang="en-US" sz="4000" dirty="0"/>
              <a:t>Have sizes ranging between 15% to 1% of the original network</a:t>
            </a:r>
          </a:p>
          <a:p>
            <a:pPr marL="571500" indent="-571500">
              <a:buFont typeface="Arial" panose="020B0604020202020204" pitchFamily="34" charset="0"/>
              <a:buChar char="•"/>
            </a:pPr>
            <a:r>
              <a:rPr lang="en-US" sz="4000" dirty="0"/>
              <a:t>Learn faster than the original network</a:t>
            </a:r>
          </a:p>
          <a:p>
            <a:pPr marL="571500" indent="-571500">
              <a:buFont typeface="Arial" panose="020B0604020202020204" pitchFamily="34" charset="0"/>
              <a:buChar char="•"/>
            </a:pPr>
            <a:r>
              <a:rPr lang="en-US" sz="4000" dirty="0"/>
              <a:t>Achieve commensurate generalization performance</a:t>
            </a:r>
            <a:endParaRPr lang="en-IN" sz="4000" dirty="0"/>
          </a:p>
        </p:txBody>
      </p:sp>
    </p:spTree>
    <p:extLst>
      <p:ext uri="{BB962C8B-B14F-4D97-AF65-F5344CB8AC3E}">
        <p14:creationId xmlns:p14="http://schemas.microsoft.com/office/powerpoint/2010/main" val="3552603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F3FDB667-FC79-2297-0D08-20B2DAD1AD32}"/>
              </a:ext>
            </a:extLst>
          </p:cNvPr>
          <p:cNvPicPr>
            <a:picLocks noChangeAspect="1"/>
          </p:cNvPicPr>
          <p:nvPr/>
        </p:nvPicPr>
        <p:blipFill>
          <a:blip r:embed="rId3"/>
          <a:stretch>
            <a:fillRect/>
          </a:stretch>
        </p:blipFill>
        <p:spPr>
          <a:xfrm>
            <a:off x="539191" y="1485455"/>
            <a:ext cx="10650631" cy="5035266"/>
          </a:xfrm>
          <a:prstGeom prst="rect">
            <a:avLst/>
          </a:prstGeom>
        </p:spPr>
      </p:pic>
    </p:spTree>
    <p:extLst>
      <p:ext uri="{BB962C8B-B14F-4D97-AF65-F5344CB8AC3E}">
        <p14:creationId xmlns:p14="http://schemas.microsoft.com/office/powerpoint/2010/main" val="3783091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D44145E6-AAA5-D893-985A-A020E42A6657}"/>
              </a:ext>
            </a:extLst>
          </p:cNvPr>
          <p:cNvPicPr>
            <a:picLocks noChangeAspect="1"/>
          </p:cNvPicPr>
          <p:nvPr/>
        </p:nvPicPr>
        <p:blipFill>
          <a:blip r:embed="rId3"/>
          <a:stretch>
            <a:fillRect/>
          </a:stretch>
        </p:blipFill>
        <p:spPr>
          <a:xfrm>
            <a:off x="539190" y="1485455"/>
            <a:ext cx="10650631" cy="5057886"/>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98764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r>
              <a:rPr lang="en-US" sz="6400" dirty="0">
                <a:latin typeface="Times New Roman"/>
                <a:ea typeface="Times New Roman"/>
                <a:cs typeface="Times New Roman"/>
                <a:sym typeface="Times New Roman"/>
              </a:rPr>
              <a:t>Sparsity in Neural Networks</a:t>
            </a:r>
          </a:p>
        </p:txBody>
      </p:sp>
      <p:pic>
        <p:nvPicPr>
          <p:cNvPr id="4" name="Picture 3">
            <a:extLst>
              <a:ext uri="{FF2B5EF4-FFF2-40B4-BE49-F238E27FC236}">
                <a16:creationId xmlns:a16="http://schemas.microsoft.com/office/drawing/2014/main" id="{853F1E3F-A211-7F28-C38C-5AC44FF7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739" y="1398175"/>
            <a:ext cx="2474973" cy="4478523"/>
          </a:xfrm>
          <a:prstGeom prst="rect">
            <a:avLst/>
          </a:prstGeom>
        </p:spPr>
      </p:pic>
      <p:sp>
        <p:nvSpPr>
          <p:cNvPr id="2" name="Arrow: Right 1">
            <a:extLst>
              <a:ext uri="{FF2B5EF4-FFF2-40B4-BE49-F238E27FC236}">
                <a16:creationId xmlns:a16="http://schemas.microsoft.com/office/drawing/2014/main" id="{B1BB8A67-8D29-D59E-60DE-43322274B756}"/>
              </a:ext>
            </a:extLst>
          </p:cNvPr>
          <p:cNvSpPr/>
          <p:nvPr/>
        </p:nvSpPr>
        <p:spPr>
          <a:xfrm>
            <a:off x="4961251" y="2979222"/>
            <a:ext cx="2597400" cy="1050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pic>
        <p:nvPicPr>
          <p:cNvPr id="5" name="Picture 4">
            <a:extLst>
              <a:ext uri="{FF2B5EF4-FFF2-40B4-BE49-F238E27FC236}">
                <a16:creationId xmlns:a16="http://schemas.microsoft.com/office/drawing/2014/main" id="{C59BC9DF-3004-F9E0-77F3-98CD4C2A8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658" y="1467533"/>
            <a:ext cx="2614605" cy="4822495"/>
          </a:xfrm>
          <a:prstGeom prst="rect">
            <a:avLst/>
          </a:prstGeom>
        </p:spPr>
      </p:pic>
      <p:sp>
        <p:nvSpPr>
          <p:cNvPr id="6" name="TextBox 5">
            <a:extLst>
              <a:ext uri="{FF2B5EF4-FFF2-40B4-BE49-F238E27FC236}">
                <a16:creationId xmlns:a16="http://schemas.microsoft.com/office/drawing/2014/main" id="{2A54BF6B-9612-40FB-2506-1208FB6DB522}"/>
              </a:ext>
            </a:extLst>
          </p:cNvPr>
          <p:cNvSpPr txBox="1"/>
          <p:nvPr/>
        </p:nvSpPr>
        <p:spPr>
          <a:xfrm>
            <a:off x="1736923" y="5595569"/>
            <a:ext cx="2614605" cy="502766"/>
          </a:xfrm>
          <a:prstGeom prst="rect">
            <a:avLst/>
          </a:prstGeom>
          <a:noFill/>
        </p:spPr>
        <p:txBody>
          <a:bodyPr wrap="square" rtlCol="0">
            <a:spAutoFit/>
          </a:bodyPr>
          <a:lstStyle/>
          <a:p>
            <a:r>
              <a:rPr lang="en-US" sz="2667" dirty="0"/>
              <a:t>Dense Network</a:t>
            </a:r>
            <a:endParaRPr lang="en-IN" sz="2667" dirty="0"/>
          </a:p>
        </p:txBody>
      </p:sp>
      <p:sp>
        <p:nvSpPr>
          <p:cNvPr id="7" name="TextBox 6">
            <a:extLst>
              <a:ext uri="{FF2B5EF4-FFF2-40B4-BE49-F238E27FC236}">
                <a16:creationId xmlns:a16="http://schemas.microsoft.com/office/drawing/2014/main" id="{86043597-B801-507F-6EAE-9FE891D2CD2A}"/>
              </a:ext>
            </a:extLst>
          </p:cNvPr>
          <p:cNvSpPr txBox="1"/>
          <p:nvPr/>
        </p:nvSpPr>
        <p:spPr>
          <a:xfrm>
            <a:off x="8360657" y="5346179"/>
            <a:ext cx="1648607" cy="913199"/>
          </a:xfrm>
          <a:prstGeom prst="rect">
            <a:avLst/>
          </a:prstGeom>
          <a:noFill/>
        </p:spPr>
        <p:txBody>
          <a:bodyPr wrap="square" rtlCol="0">
            <a:spAutoFit/>
          </a:bodyPr>
          <a:lstStyle/>
          <a:p>
            <a:pPr algn="ctr"/>
            <a:r>
              <a:rPr lang="en-US" sz="2667" dirty="0"/>
              <a:t>Sparse Network</a:t>
            </a:r>
            <a:endParaRPr lang="en-IN" sz="2667" dirty="0"/>
          </a:p>
        </p:txBody>
      </p:sp>
      <p:sp>
        <p:nvSpPr>
          <p:cNvPr id="3" name="TextBox 2">
            <a:extLst>
              <a:ext uri="{FF2B5EF4-FFF2-40B4-BE49-F238E27FC236}">
                <a16:creationId xmlns:a16="http://schemas.microsoft.com/office/drawing/2014/main" id="{4D3611FE-59C3-F0B9-B732-E2F1303D98E1}"/>
              </a:ext>
            </a:extLst>
          </p:cNvPr>
          <p:cNvSpPr txBox="1"/>
          <p:nvPr/>
        </p:nvSpPr>
        <p:spPr>
          <a:xfrm>
            <a:off x="4764670" y="3878779"/>
            <a:ext cx="2474973" cy="913199"/>
          </a:xfrm>
          <a:prstGeom prst="rect">
            <a:avLst/>
          </a:prstGeom>
          <a:noFill/>
        </p:spPr>
        <p:txBody>
          <a:bodyPr wrap="square" rtlCol="0">
            <a:spAutoFit/>
          </a:bodyPr>
          <a:lstStyle/>
          <a:p>
            <a:pPr algn="ctr"/>
            <a:r>
              <a:rPr lang="en-US" sz="2667" dirty="0"/>
              <a:t>Sparsification</a:t>
            </a:r>
          </a:p>
          <a:p>
            <a:pPr algn="ctr"/>
            <a:r>
              <a:rPr lang="en-US" sz="2667" dirty="0"/>
              <a:t>Technique</a:t>
            </a:r>
            <a:endParaRPr lang="en-IN" sz="2667" dirty="0"/>
          </a:p>
        </p:txBody>
      </p:sp>
    </p:spTree>
    <p:extLst>
      <p:ext uri="{BB962C8B-B14F-4D97-AF65-F5344CB8AC3E}">
        <p14:creationId xmlns:p14="http://schemas.microsoft.com/office/powerpoint/2010/main" val="4044421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4" name="Picture 3">
            <a:extLst>
              <a:ext uri="{FF2B5EF4-FFF2-40B4-BE49-F238E27FC236}">
                <a16:creationId xmlns:a16="http://schemas.microsoft.com/office/drawing/2014/main" id="{46E92208-95DC-9F31-3B2E-99821FE2235B}"/>
              </a:ext>
            </a:extLst>
          </p:cNvPr>
          <p:cNvPicPr>
            <a:picLocks noChangeAspect="1"/>
          </p:cNvPicPr>
          <p:nvPr/>
        </p:nvPicPr>
        <p:blipFill>
          <a:blip r:embed="rId3"/>
          <a:stretch>
            <a:fillRect/>
          </a:stretch>
        </p:blipFill>
        <p:spPr>
          <a:xfrm>
            <a:off x="539190" y="1485455"/>
            <a:ext cx="10615549" cy="5057886"/>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9764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85728E8C-7528-C1E9-4418-08E22F73C48E}"/>
              </a:ext>
            </a:extLst>
          </p:cNvPr>
          <p:cNvPicPr>
            <a:picLocks noChangeAspect="1"/>
          </p:cNvPicPr>
          <p:nvPr/>
        </p:nvPicPr>
        <p:blipFill>
          <a:blip r:embed="rId3"/>
          <a:stretch>
            <a:fillRect/>
          </a:stretch>
        </p:blipFill>
        <p:spPr>
          <a:xfrm>
            <a:off x="599150" y="1577113"/>
            <a:ext cx="10755585" cy="4936248"/>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41748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 name="Picture 5">
            <a:extLst>
              <a:ext uri="{FF2B5EF4-FFF2-40B4-BE49-F238E27FC236}">
                <a16:creationId xmlns:a16="http://schemas.microsoft.com/office/drawing/2014/main" id="{C4C2A320-8F7C-FDDE-DFC1-B7A96AD95E27}"/>
              </a:ext>
            </a:extLst>
          </p:cNvPr>
          <p:cNvPicPr>
            <a:picLocks noChangeAspect="1"/>
          </p:cNvPicPr>
          <p:nvPr/>
        </p:nvPicPr>
        <p:blipFill>
          <a:blip r:embed="rId3"/>
          <a:stretch>
            <a:fillRect/>
          </a:stretch>
        </p:blipFill>
        <p:spPr>
          <a:xfrm>
            <a:off x="599150" y="1532142"/>
            <a:ext cx="10755585" cy="4936247"/>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16493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2DBF4B96-0278-C333-58E1-126A6A4AC4FF}"/>
              </a:ext>
            </a:extLst>
          </p:cNvPr>
          <p:cNvPicPr>
            <a:picLocks noChangeAspect="1"/>
          </p:cNvPicPr>
          <p:nvPr/>
        </p:nvPicPr>
        <p:blipFill>
          <a:blip r:embed="rId3"/>
          <a:stretch>
            <a:fillRect/>
          </a:stretch>
        </p:blipFill>
        <p:spPr>
          <a:xfrm>
            <a:off x="599149" y="1532141"/>
            <a:ext cx="10755585" cy="4936247"/>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8793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A6C73736-32B0-8940-1F01-5DFB20B075B0}"/>
              </a:ext>
            </a:extLst>
          </p:cNvPr>
          <p:cNvPicPr>
            <a:picLocks noChangeAspect="1"/>
          </p:cNvPicPr>
          <p:nvPr/>
        </p:nvPicPr>
        <p:blipFill>
          <a:blip r:embed="rId3"/>
          <a:stretch>
            <a:fillRect/>
          </a:stretch>
        </p:blipFill>
        <p:spPr>
          <a:xfrm>
            <a:off x="599149" y="1532142"/>
            <a:ext cx="10767149" cy="4936246"/>
          </a:xfrm>
          <a:prstGeom prst="rect">
            <a:avLst/>
          </a:prstGeom>
        </p:spPr>
      </p:pic>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US" sz="5333" dirty="0">
                <a:latin typeface="Times New Roman"/>
                <a:ea typeface="Times New Roman"/>
                <a:cs typeface="Times New Roman"/>
                <a:sym typeface="Times New Roman"/>
              </a:rPr>
              <a:t>Results </a:t>
            </a:r>
            <a:endParaRPr sz="5333"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501317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Limitations of Lottery Ticket Hypothesis</a:t>
            </a:r>
            <a:endParaRPr sz="4800" dirty="0">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BA7315C2-4EB0-9055-2864-0F262A766C99}"/>
              </a:ext>
            </a:extLst>
          </p:cNvPr>
          <p:cNvSpPr txBox="1"/>
          <p:nvPr/>
        </p:nvSpPr>
        <p:spPr>
          <a:xfrm>
            <a:off x="929390" y="1753849"/>
            <a:ext cx="9908499" cy="4062651"/>
          </a:xfrm>
          <a:prstGeom prst="rect">
            <a:avLst/>
          </a:prstGeom>
          <a:noFill/>
        </p:spPr>
        <p:txBody>
          <a:bodyPr wrap="square" rtlCol="0">
            <a:spAutoFit/>
          </a:bodyPr>
          <a:lstStyle/>
          <a:p>
            <a:pPr marL="285750" indent="-285750">
              <a:buFont typeface="Arial" panose="020B0604020202020204" pitchFamily="34" charset="0"/>
              <a:buChar char="•"/>
            </a:pPr>
            <a:r>
              <a:rPr lang="en-US" sz="4000" dirty="0"/>
              <a:t>The method of finding lottery tickets is expensive.</a:t>
            </a:r>
          </a:p>
          <a:p>
            <a:pPr marL="285750" indent="-285750">
              <a:buFont typeface="Arial" panose="020B0604020202020204" pitchFamily="34" charset="0"/>
              <a:buChar char="•"/>
            </a:pPr>
            <a:r>
              <a:rPr lang="en-US" sz="4000" dirty="0"/>
              <a:t>The hypothesis isn’t justified for large networks (VGG19 and ResNet-18)</a:t>
            </a:r>
          </a:p>
          <a:p>
            <a:pPr marL="285750" indent="-285750">
              <a:buFont typeface="Arial" panose="020B0604020202020204" pitchFamily="34" charset="0"/>
              <a:buChar char="•"/>
            </a:pPr>
            <a:r>
              <a:rPr lang="en-US" sz="4000" dirty="0"/>
              <a:t>Lack of a principled basis for efficacy of warmup.</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10501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Workaround!</a:t>
            </a:r>
            <a:endParaRPr sz="4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3AE2EF9-7F23-407A-2E86-E96C1635FF5D}"/>
              </a:ext>
            </a:extLst>
          </p:cNvPr>
          <p:cNvPicPr>
            <a:picLocks noChangeAspect="1"/>
          </p:cNvPicPr>
          <p:nvPr/>
        </p:nvPicPr>
        <p:blipFill>
          <a:blip r:embed="rId3"/>
          <a:stretch>
            <a:fillRect/>
          </a:stretch>
        </p:blipFill>
        <p:spPr>
          <a:xfrm>
            <a:off x="937805" y="1559055"/>
            <a:ext cx="10316390" cy="1869945"/>
          </a:xfrm>
          <a:prstGeom prst="rect">
            <a:avLst/>
          </a:prstGeom>
          <a:ln>
            <a:solidFill>
              <a:schemeClr val="tx1"/>
            </a:solidFill>
          </a:ln>
        </p:spPr>
      </p:pic>
      <p:sp>
        <p:nvSpPr>
          <p:cNvPr id="5" name="Rectangle 4">
            <a:extLst>
              <a:ext uri="{FF2B5EF4-FFF2-40B4-BE49-F238E27FC236}">
                <a16:creationId xmlns:a16="http://schemas.microsoft.com/office/drawing/2014/main" id="{E1E860F1-C83E-DF59-D3F1-E3DA647D955C}"/>
              </a:ext>
            </a:extLst>
          </p:cNvPr>
          <p:cNvSpPr/>
          <p:nvPr/>
        </p:nvSpPr>
        <p:spPr>
          <a:xfrm>
            <a:off x="937805" y="3718855"/>
            <a:ext cx="10316390" cy="2098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200" i="1" dirty="0"/>
              <a:t>‘Sparse, trainable subsets (lottery tickets) of deep neural networks emerge early in training (rather than at initialization)’</a:t>
            </a:r>
            <a:endParaRPr lang="en-IN" sz="3200" i="1" dirty="0"/>
          </a:p>
        </p:txBody>
      </p:sp>
      <p:sp>
        <p:nvSpPr>
          <p:cNvPr id="2" name="TextBox 1">
            <a:extLst>
              <a:ext uri="{FF2B5EF4-FFF2-40B4-BE49-F238E27FC236}">
                <a16:creationId xmlns:a16="http://schemas.microsoft.com/office/drawing/2014/main" id="{0DD5C78E-0BF8-30F4-D428-97C1E1FEB015}"/>
              </a:ext>
            </a:extLst>
          </p:cNvPr>
          <p:cNvSpPr txBox="1"/>
          <p:nvPr/>
        </p:nvSpPr>
        <p:spPr>
          <a:xfrm>
            <a:off x="4997668" y="5817478"/>
            <a:ext cx="1749973" cy="369332"/>
          </a:xfrm>
          <a:prstGeom prst="rect">
            <a:avLst/>
          </a:prstGeom>
          <a:noFill/>
        </p:spPr>
        <p:txBody>
          <a:bodyPr wrap="square" rtlCol="0">
            <a:spAutoFit/>
          </a:bodyPr>
          <a:lstStyle/>
          <a:p>
            <a:pPr algn="ctr"/>
            <a:r>
              <a:rPr lang="en-US" dirty="0"/>
              <a:t>(</a:t>
            </a:r>
            <a:r>
              <a:rPr lang="en-US" dirty="0">
                <a:hlinkClick r:id="rId4"/>
              </a:rPr>
              <a:t>paper</a:t>
            </a:r>
            <a:r>
              <a:rPr lang="en-US" dirty="0"/>
              <a:t>)</a:t>
            </a:r>
            <a:endParaRPr lang="en-IN" dirty="0"/>
          </a:p>
        </p:txBody>
      </p:sp>
    </p:spTree>
    <p:extLst>
      <p:ext uri="{BB962C8B-B14F-4D97-AF65-F5344CB8AC3E}">
        <p14:creationId xmlns:p14="http://schemas.microsoft.com/office/powerpoint/2010/main" val="288782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Workaround!</a:t>
            </a:r>
            <a:endParaRPr sz="4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3AE2EF9-7F23-407A-2E86-E96C1635FF5D}"/>
              </a:ext>
            </a:extLst>
          </p:cNvPr>
          <p:cNvPicPr>
            <a:picLocks noChangeAspect="1"/>
          </p:cNvPicPr>
          <p:nvPr/>
        </p:nvPicPr>
        <p:blipFill>
          <a:blip r:embed="rId3"/>
          <a:stretch>
            <a:fillRect/>
          </a:stretch>
        </p:blipFill>
        <p:spPr>
          <a:xfrm>
            <a:off x="937805" y="1559055"/>
            <a:ext cx="10316390" cy="1869945"/>
          </a:xfrm>
          <a:prstGeom prst="rect">
            <a:avLst/>
          </a:prstGeom>
          <a:ln>
            <a:solidFill>
              <a:schemeClr val="tx1"/>
            </a:solidFill>
          </a:ln>
        </p:spPr>
      </p:pic>
      <p:pic>
        <p:nvPicPr>
          <p:cNvPr id="2" name="Picture 1">
            <a:extLst>
              <a:ext uri="{FF2B5EF4-FFF2-40B4-BE49-F238E27FC236}">
                <a16:creationId xmlns:a16="http://schemas.microsoft.com/office/drawing/2014/main" id="{E99302F2-712E-2195-2D87-9CA9E58335C0}"/>
              </a:ext>
            </a:extLst>
          </p:cNvPr>
          <p:cNvPicPr>
            <a:picLocks noChangeAspect="1"/>
          </p:cNvPicPr>
          <p:nvPr/>
        </p:nvPicPr>
        <p:blipFill>
          <a:blip r:embed="rId4"/>
          <a:stretch>
            <a:fillRect/>
          </a:stretch>
        </p:blipFill>
        <p:spPr>
          <a:xfrm>
            <a:off x="4039889" y="3552669"/>
            <a:ext cx="6228143" cy="450463"/>
          </a:xfrm>
          <a:prstGeom prst="rect">
            <a:avLst/>
          </a:prstGeom>
        </p:spPr>
      </p:pic>
      <p:pic>
        <p:nvPicPr>
          <p:cNvPr id="6" name="Picture 5">
            <a:extLst>
              <a:ext uri="{FF2B5EF4-FFF2-40B4-BE49-F238E27FC236}">
                <a16:creationId xmlns:a16="http://schemas.microsoft.com/office/drawing/2014/main" id="{9AFEFD9C-6345-A99B-EF1D-D475516D6DE6}"/>
              </a:ext>
            </a:extLst>
          </p:cNvPr>
          <p:cNvPicPr>
            <a:picLocks noChangeAspect="1"/>
          </p:cNvPicPr>
          <p:nvPr/>
        </p:nvPicPr>
        <p:blipFill>
          <a:blip r:embed="rId5"/>
          <a:stretch>
            <a:fillRect/>
          </a:stretch>
        </p:blipFill>
        <p:spPr>
          <a:xfrm>
            <a:off x="4041966" y="4764075"/>
            <a:ext cx="6230219" cy="504895"/>
          </a:xfrm>
          <a:prstGeom prst="rect">
            <a:avLst/>
          </a:prstGeom>
        </p:spPr>
      </p:pic>
      <p:pic>
        <p:nvPicPr>
          <p:cNvPr id="7" name="Picture 6">
            <a:extLst>
              <a:ext uri="{FF2B5EF4-FFF2-40B4-BE49-F238E27FC236}">
                <a16:creationId xmlns:a16="http://schemas.microsoft.com/office/drawing/2014/main" id="{3C45000F-26C7-AC07-BEA7-2C935356713B}"/>
              </a:ext>
            </a:extLst>
          </p:cNvPr>
          <p:cNvPicPr>
            <a:picLocks noChangeAspect="1"/>
          </p:cNvPicPr>
          <p:nvPr/>
        </p:nvPicPr>
        <p:blipFill>
          <a:blip r:embed="rId6"/>
          <a:stretch>
            <a:fillRect/>
          </a:stretch>
        </p:blipFill>
        <p:spPr>
          <a:xfrm>
            <a:off x="1909915" y="5941262"/>
            <a:ext cx="8372169" cy="674535"/>
          </a:xfrm>
          <a:prstGeom prst="rect">
            <a:avLst/>
          </a:prstGeom>
        </p:spPr>
      </p:pic>
      <p:pic>
        <p:nvPicPr>
          <p:cNvPr id="8" name="Picture 7">
            <a:extLst>
              <a:ext uri="{FF2B5EF4-FFF2-40B4-BE49-F238E27FC236}">
                <a16:creationId xmlns:a16="http://schemas.microsoft.com/office/drawing/2014/main" id="{F2F14FF8-0E5F-BBDB-7611-7A0DE7EFAC7C}"/>
              </a:ext>
            </a:extLst>
          </p:cNvPr>
          <p:cNvPicPr>
            <a:picLocks noChangeAspect="1"/>
          </p:cNvPicPr>
          <p:nvPr/>
        </p:nvPicPr>
        <p:blipFill>
          <a:blip r:embed="rId7"/>
          <a:stretch>
            <a:fillRect/>
          </a:stretch>
        </p:blipFill>
        <p:spPr>
          <a:xfrm>
            <a:off x="1909915" y="4764075"/>
            <a:ext cx="1939493" cy="450463"/>
          </a:xfrm>
          <a:prstGeom prst="rect">
            <a:avLst/>
          </a:prstGeom>
        </p:spPr>
      </p:pic>
      <p:pic>
        <p:nvPicPr>
          <p:cNvPr id="9" name="Picture 8">
            <a:extLst>
              <a:ext uri="{FF2B5EF4-FFF2-40B4-BE49-F238E27FC236}">
                <a16:creationId xmlns:a16="http://schemas.microsoft.com/office/drawing/2014/main" id="{48A5132A-36C1-1321-6151-C6AD9BFAE6A6}"/>
              </a:ext>
            </a:extLst>
          </p:cNvPr>
          <p:cNvPicPr>
            <a:picLocks noChangeAspect="1"/>
          </p:cNvPicPr>
          <p:nvPr/>
        </p:nvPicPr>
        <p:blipFill>
          <a:blip r:embed="rId8"/>
          <a:stretch>
            <a:fillRect/>
          </a:stretch>
        </p:blipFill>
        <p:spPr>
          <a:xfrm>
            <a:off x="1909915" y="3553227"/>
            <a:ext cx="1017712" cy="450463"/>
          </a:xfrm>
          <a:prstGeom prst="rect">
            <a:avLst/>
          </a:prstGeom>
        </p:spPr>
      </p:pic>
    </p:spTree>
    <p:extLst>
      <p:ext uri="{BB962C8B-B14F-4D97-AF65-F5344CB8AC3E}">
        <p14:creationId xmlns:p14="http://schemas.microsoft.com/office/powerpoint/2010/main" val="141561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Workaround!</a:t>
            </a:r>
            <a:endParaRPr sz="4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3AE2EF9-7F23-407A-2E86-E96C1635FF5D}"/>
              </a:ext>
            </a:extLst>
          </p:cNvPr>
          <p:cNvPicPr>
            <a:picLocks noChangeAspect="1"/>
          </p:cNvPicPr>
          <p:nvPr/>
        </p:nvPicPr>
        <p:blipFill>
          <a:blip r:embed="rId5"/>
          <a:stretch>
            <a:fillRect/>
          </a:stretch>
        </p:blipFill>
        <p:spPr>
          <a:xfrm>
            <a:off x="937805" y="1559055"/>
            <a:ext cx="10316390" cy="1869945"/>
          </a:xfrm>
          <a:prstGeom prst="rect">
            <a:avLst/>
          </a:prstGeom>
          <a:ln>
            <a:solidFill>
              <a:schemeClr val="tx1"/>
            </a:solidFill>
          </a:ln>
        </p:spPr>
      </p:pic>
      <p:pic>
        <p:nvPicPr>
          <p:cNvPr id="2" name="Picture 1">
            <a:extLst>
              <a:ext uri="{FF2B5EF4-FFF2-40B4-BE49-F238E27FC236}">
                <a16:creationId xmlns:a16="http://schemas.microsoft.com/office/drawing/2014/main" id="{E99302F2-712E-2195-2D87-9CA9E58335C0}"/>
              </a:ext>
            </a:extLst>
          </p:cNvPr>
          <p:cNvPicPr>
            <a:picLocks noChangeAspect="1"/>
          </p:cNvPicPr>
          <p:nvPr/>
        </p:nvPicPr>
        <p:blipFill>
          <a:blip r:embed="rId6">
            <a:alphaModFix amt="5000"/>
          </a:blip>
          <a:stretch>
            <a:fillRect/>
          </a:stretch>
        </p:blipFill>
        <p:spPr>
          <a:xfrm>
            <a:off x="4039889" y="3552669"/>
            <a:ext cx="6228143" cy="450463"/>
          </a:xfrm>
          <a:prstGeom prst="rect">
            <a:avLst/>
          </a:prstGeom>
        </p:spPr>
      </p:pic>
      <p:pic>
        <p:nvPicPr>
          <p:cNvPr id="6" name="Picture 5">
            <a:extLst>
              <a:ext uri="{FF2B5EF4-FFF2-40B4-BE49-F238E27FC236}">
                <a16:creationId xmlns:a16="http://schemas.microsoft.com/office/drawing/2014/main" id="{9AFEFD9C-6345-A99B-EF1D-D475516D6DE6}"/>
              </a:ext>
            </a:extLst>
          </p:cNvPr>
          <p:cNvPicPr>
            <a:picLocks noChangeAspect="1"/>
          </p:cNvPicPr>
          <p:nvPr/>
        </p:nvPicPr>
        <p:blipFill>
          <a:blip r:embed="rId7">
            <a:alphaModFix amt="5000"/>
          </a:blip>
          <a:stretch>
            <a:fillRect/>
          </a:stretch>
        </p:blipFill>
        <p:spPr>
          <a:xfrm>
            <a:off x="4041966" y="4764075"/>
            <a:ext cx="6230219" cy="504895"/>
          </a:xfrm>
          <a:prstGeom prst="rect">
            <a:avLst/>
          </a:prstGeom>
        </p:spPr>
      </p:pic>
      <p:pic>
        <p:nvPicPr>
          <p:cNvPr id="7" name="Picture 6">
            <a:extLst>
              <a:ext uri="{FF2B5EF4-FFF2-40B4-BE49-F238E27FC236}">
                <a16:creationId xmlns:a16="http://schemas.microsoft.com/office/drawing/2014/main" id="{3C45000F-26C7-AC07-BEA7-2C935356713B}"/>
              </a:ext>
            </a:extLst>
          </p:cNvPr>
          <p:cNvPicPr>
            <a:picLocks noChangeAspect="1"/>
          </p:cNvPicPr>
          <p:nvPr/>
        </p:nvPicPr>
        <p:blipFill>
          <a:blip r:embed="rId8">
            <a:alphaModFix amt="5000"/>
          </a:blip>
          <a:stretch>
            <a:fillRect/>
          </a:stretch>
        </p:blipFill>
        <p:spPr>
          <a:xfrm>
            <a:off x="1909915" y="5941262"/>
            <a:ext cx="8372169" cy="674535"/>
          </a:xfrm>
          <a:prstGeom prst="rect">
            <a:avLst/>
          </a:prstGeom>
        </p:spPr>
      </p:pic>
      <p:pic>
        <p:nvPicPr>
          <p:cNvPr id="9" name="Picture 8">
            <a:extLst>
              <a:ext uri="{FF2B5EF4-FFF2-40B4-BE49-F238E27FC236}">
                <a16:creationId xmlns:a16="http://schemas.microsoft.com/office/drawing/2014/main" id="{48A5132A-36C1-1321-6151-C6AD9BFAE6A6}"/>
              </a:ext>
            </a:extLst>
          </p:cNvPr>
          <p:cNvPicPr>
            <a:picLocks noChangeAspect="1"/>
          </p:cNvPicPr>
          <p:nvPr/>
        </p:nvPicPr>
        <p:blipFill>
          <a:blip r:embed="rId9">
            <a:alphaModFix amt="5000"/>
          </a:blip>
          <a:stretch>
            <a:fillRect/>
          </a:stretch>
        </p:blipFill>
        <p:spPr>
          <a:xfrm>
            <a:off x="1909915" y="3553227"/>
            <a:ext cx="1017712" cy="450463"/>
          </a:xfrm>
          <a:prstGeom prst="rect">
            <a:avLst/>
          </a:prstGeom>
        </p:spPr>
      </p:pic>
      <p:pic>
        <p:nvPicPr>
          <p:cNvPr id="10" name="Picture 9" descr="\documentclass{article}&#10;\usepackage{amsmath}&#10;\pagestyle{empty}&#10;\begin{document}&#10;&#10;$$f(x; m\odot \theta_{\tau})$$&#10;&#10;\end{document}" title="IguanaTex Bitmap Display">
            <a:extLst>
              <a:ext uri="{FF2B5EF4-FFF2-40B4-BE49-F238E27FC236}">
                <a16:creationId xmlns:a16="http://schemas.microsoft.com/office/drawing/2014/main" id="{95D81603-339A-114C-AFC7-8C344054AC99}"/>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779693" y="4790650"/>
            <a:ext cx="1996063" cy="377939"/>
          </a:xfrm>
          <a:prstGeom prst="rect">
            <a:avLst/>
          </a:prstGeom>
          <a:ln>
            <a:solidFill>
              <a:schemeClr val="tx1"/>
            </a:solidFill>
          </a:ln>
        </p:spPr>
      </p:pic>
      <p:pic>
        <p:nvPicPr>
          <p:cNvPr id="13" name="Picture 12" descr="\documentclass{article}&#10;\usepackage{amsmath}&#10;\pagestyle{empty}&#10;\begin{document}&#10;&#10;$$0 &lt; \tau &lt; t$$&#10;&#10;\end{document}" title="IguanaTex Bitmap Display">
            <a:extLst>
              <a:ext uri="{FF2B5EF4-FFF2-40B4-BE49-F238E27FC236}">
                <a16:creationId xmlns:a16="http://schemas.microsoft.com/office/drawing/2014/main" id="{BD74376F-CA54-1702-005D-EEB4EDB49556}"/>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909915" y="5339759"/>
            <a:ext cx="1653055" cy="290402"/>
          </a:xfrm>
          <a:prstGeom prst="rect">
            <a:avLst/>
          </a:prstGeom>
        </p:spPr>
      </p:pic>
    </p:spTree>
    <p:extLst>
      <p:ext uri="{BB962C8B-B14F-4D97-AF65-F5344CB8AC3E}">
        <p14:creationId xmlns:p14="http://schemas.microsoft.com/office/powerpoint/2010/main" val="53105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dirty="0">
                <a:latin typeface="Times New Roman"/>
                <a:ea typeface="Times New Roman"/>
                <a:cs typeface="Times New Roman"/>
                <a:sym typeface="Times New Roman"/>
              </a:rPr>
              <a:t>Workaround!</a:t>
            </a:r>
            <a:endParaRPr sz="4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3AE2EF9-7F23-407A-2E86-E96C1635FF5D}"/>
              </a:ext>
            </a:extLst>
          </p:cNvPr>
          <p:cNvPicPr>
            <a:picLocks noChangeAspect="1"/>
          </p:cNvPicPr>
          <p:nvPr/>
        </p:nvPicPr>
        <p:blipFill>
          <a:blip r:embed="rId5"/>
          <a:stretch>
            <a:fillRect/>
          </a:stretch>
        </p:blipFill>
        <p:spPr>
          <a:xfrm>
            <a:off x="937805" y="1559055"/>
            <a:ext cx="10316390" cy="1869945"/>
          </a:xfrm>
          <a:prstGeom prst="rect">
            <a:avLst/>
          </a:prstGeom>
          <a:ln>
            <a:solidFill>
              <a:schemeClr val="tx1"/>
            </a:solidFill>
          </a:ln>
        </p:spPr>
      </p:pic>
      <p:pic>
        <p:nvPicPr>
          <p:cNvPr id="2" name="Picture 1">
            <a:extLst>
              <a:ext uri="{FF2B5EF4-FFF2-40B4-BE49-F238E27FC236}">
                <a16:creationId xmlns:a16="http://schemas.microsoft.com/office/drawing/2014/main" id="{E99302F2-712E-2195-2D87-9CA9E58335C0}"/>
              </a:ext>
            </a:extLst>
          </p:cNvPr>
          <p:cNvPicPr>
            <a:picLocks noChangeAspect="1"/>
          </p:cNvPicPr>
          <p:nvPr/>
        </p:nvPicPr>
        <p:blipFill>
          <a:blip r:embed="rId6">
            <a:alphaModFix amt="5000"/>
          </a:blip>
          <a:stretch>
            <a:fillRect/>
          </a:stretch>
        </p:blipFill>
        <p:spPr>
          <a:xfrm>
            <a:off x="4039889" y="3552669"/>
            <a:ext cx="6228143" cy="450463"/>
          </a:xfrm>
          <a:prstGeom prst="rect">
            <a:avLst/>
          </a:prstGeom>
        </p:spPr>
      </p:pic>
      <p:pic>
        <p:nvPicPr>
          <p:cNvPr id="6" name="Picture 5">
            <a:extLst>
              <a:ext uri="{FF2B5EF4-FFF2-40B4-BE49-F238E27FC236}">
                <a16:creationId xmlns:a16="http://schemas.microsoft.com/office/drawing/2014/main" id="{9AFEFD9C-6345-A99B-EF1D-D475516D6DE6}"/>
              </a:ext>
            </a:extLst>
          </p:cNvPr>
          <p:cNvPicPr>
            <a:picLocks noChangeAspect="1"/>
          </p:cNvPicPr>
          <p:nvPr/>
        </p:nvPicPr>
        <p:blipFill>
          <a:blip r:embed="rId7">
            <a:alphaModFix amt="5000"/>
          </a:blip>
          <a:stretch>
            <a:fillRect/>
          </a:stretch>
        </p:blipFill>
        <p:spPr>
          <a:xfrm>
            <a:off x="4041966" y="4764075"/>
            <a:ext cx="6230219" cy="504895"/>
          </a:xfrm>
          <a:prstGeom prst="rect">
            <a:avLst/>
          </a:prstGeom>
        </p:spPr>
      </p:pic>
      <p:pic>
        <p:nvPicPr>
          <p:cNvPr id="7" name="Picture 6">
            <a:extLst>
              <a:ext uri="{FF2B5EF4-FFF2-40B4-BE49-F238E27FC236}">
                <a16:creationId xmlns:a16="http://schemas.microsoft.com/office/drawing/2014/main" id="{3C45000F-26C7-AC07-BEA7-2C935356713B}"/>
              </a:ext>
            </a:extLst>
          </p:cNvPr>
          <p:cNvPicPr>
            <a:picLocks noChangeAspect="1"/>
          </p:cNvPicPr>
          <p:nvPr/>
        </p:nvPicPr>
        <p:blipFill>
          <a:blip r:embed="rId8">
            <a:alphaModFix amt="5000"/>
          </a:blip>
          <a:stretch>
            <a:fillRect/>
          </a:stretch>
        </p:blipFill>
        <p:spPr>
          <a:xfrm>
            <a:off x="1909915" y="5941262"/>
            <a:ext cx="8372169" cy="674535"/>
          </a:xfrm>
          <a:prstGeom prst="rect">
            <a:avLst/>
          </a:prstGeom>
        </p:spPr>
      </p:pic>
      <p:pic>
        <p:nvPicPr>
          <p:cNvPr id="9" name="Picture 8">
            <a:extLst>
              <a:ext uri="{FF2B5EF4-FFF2-40B4-BE49-F238E27FC236}">
                <a16:creationId xmlns:a16="http://schemas.microsoft.com/office/drawing/2014/main" id="{48A5132A-36C1-1321-6151-C6AD9BFAE6A6}"/>
              </a:ext>
            </a:extLst>
          </p:cNvPr>
          <p:cNvPicPr>
            <a:picLocks noChangeAspect="1"/>
          </p:cNvPicPr>
          <p:nvPr/>
        </p:nvPicPr>
        <p:blipFill>
          <a:blip r:embed="rId9">
            <a:alphaModFix amt="5000"/>
          </a:blip>
          <a:stretch>
            <a:fillRect/>
          </a:stretch>
        </p:blipFill>
        <p:spPr>
          <a:xfrm>
            <a:off x="1909915" y="3553227"/>
            <a:ext cx="1017712" cy="450463"/>
          </a:xfrm>
          <a:prstGeom prst="rect">
            <a:avLst/>
          </a:prstGeom>
        </p:spPr>
      </p:pic>
      <p:pic>
        <p:nvPicPr>
          <p:cNvPr id="10" name="Picture 9" descr="\documentclass{article}&#10;\usepackage{amsmath}&#10;\pagestyle{empty}&#10;\begin{document}&#10;&#10;$$f(x; m\odot \theta_{\tau})$$&#10;&#10;\end{document}" title="IguanaTex Bitmap Display">
            <a:extLst>
              <a:ext uri="{FF2B5EF4-FFF2-40B4-BE49-F238E27FC236}">
                <a16:creationId xmlns:a16="http://schemas.microsoft.com/office/drawing/2014/main" id="{95D81603-339A-114C-AFC7-8C344054AC99}"/>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779693" y="4790650"/>
            <a:ext cx="1996063" cy="377939"/>
          </a:xfrm>
          <a:prstGeom prst="rect">
            <a:avLst/>
          </a:prstGeom>
          <a:ln>
            <a:solidFill>
              <a:schemeClr val="tx1"/>
            </a:solidFill>
          </a:ln>
        </p:spPr>
      </p:pic>
      <p:pic>
        <p:nvPicPr>
          <p:cNvPr id="13" name="Picture 12" descr="\documentclass{article}&#10;\usepackage{amsmath}&#10;\pagestyle{empty}&#10;\begin{document}&#10;&#10;$$0 &lt; \tau &lt; t$$&#10;&#10;\end{document}" title="IguanaTex Bitmap Display">
            <a:extLst>
              <a:ext uri="{FF2B5EF4-FFF2-40B4-BE49-F238E27FC236}">
                <a16:creationId xmlns:a16="http://schemas.microsoft.com/office/drawing/2014/main" id="{BD74376F-CA54-1702-005D-EEB4EDB49556}"/>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909915" y="5339759"/>
            <a:ext cx="1653055" cy="290402"/>
          </a:xfrm>
          <a:prstGeom prst="rect">
            <a:avLst/>
          </a:prstGeom>
        </p:spPr>
      </p:pic>
      <p:sp>
        <p:nvSpPr>
          <p:cNvPr id="14" name="Rectangle 13">
            <a:extLst>
              <a:ext uri="{FF2B5EF4-FFF2-40B4-BE49-F238E27FC236}">
                <a16:creationId xmlns:a16="http://schemas.microsoft.com/office/drawing/2014/main" id="{5AFE6009-5C96-0E8B-DD99-63B6D4CDF2B3}"/>
              </a:ext>
            </a:extLst>
          </p:cNvPr>
          <p:cNvSpPr/>
          <p:nvPr/>
        </p:nvSpPr>
        <p:spPr>
          <a:xfrm>
            <a:off x="4511933" y="4808347"/>
            <a:ext cx="3942519" cy="720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Weight resetting/rewinding </a:t>
            </a:r>
            <a:endParaRPr lang="en-IN" sz="1400" dirty="0"/>
          </a:p>
        </p:txBody>
      </p:sp>
      <p:sp>
        <p:nvSpPr>
          <p:cNvPr id="15" name="Right Brace 14">
            <a:extLst>
              <a:ext uri="{FF2B5EF4-FFF2-40B4-BE49-F238E27FC236}">
                <a16:creationId xmlns:a16="http://schemas.microsoft.com/office/drawing/2014/main" id="{73D8CE28-6C92-5003-EB4F-9528B1DD63AF}"/>
              </a:ext>
            </a:extLst>
          </p:cNvPr>
          <p:cNvSpPr/>
          <p:nvPr/>
        </p:nvSpPr>
        <p:spPr>
          <a:xfrm>
            <a:off x="3943493" y="4764075"/>
            <a:ext cx="352229" cy="8660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28158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Preliminaries</a:t>
            </a:r>
            <a:endParaRPr sz="5333"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EF75BC7-56D5-393D-376D-DE246CDCD68D}"/>
              </a:ext>
            </a:extLst>
          </p:cNvPr>
          <p:cNvSpPr txBox="1"/>
          <p:nvPr/>
        </p:nvSpPr>
        <p:spPr>
          <a:xfrm>
            <a:off x="1490133" y="2054265"/>
            <a:ext cx="9652000" cy="27189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267" dirty="0">
                <a:solidFill>
                  <a:schemeClr val="tx1"/>
                </a:solidFill>
              </a:rPr>
              <a:t>Prune : </a:t>
            </a:r>
          </a:p>
          <a:p>
            <a:endParaRPr lang="en-US" sz="4267" dirty="0">
              <a:solidFill>
                <a:schemeClr val="tx1"/>
              </a:solidFill>
            </a:endParaRPr>
          </a:p>
          <a:p>
            <a:r>
              <a:rPr lang="en-US" sz="4267" dirty="0">
                <a:solidFill>
                  <a:schemeClr val="tx1"/>
                </a:solidFill>
              </a:rPr>
              <a:t>Removing superfluous/ unwanted parts of something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Results</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B50A5F18-9E7B-8567-0ADB-F3CFF2DB9C40}"/>
              </a:ext>
            </a:extLst>
          </p:cNvPr>
          <p:cNvPicPr>
            <a:picLocks noChangeAspect="1"/>
          </p:cNvPicPr>
          <p:nvPr/>
        </p:nvPicPr>
        <p:blipFill>
          <a:blip r:embed="rId3"/>
          <a:stretch>
            <a:fillRect/>
          </a:stretch>
        </p:blipFill>
        <p:spPr>
          <a:xfrm>
            <a:off x="157736" y="1546851"/>
            <a:ext cx="11861295" cy="3849608"/>
          </a:xfrm>
          <a:prstGeom prst="rect">
            <a:avLst/>
          </a:prstGeom>
          <a:ln>
            <a:solidFill>
              <a:schemeClr val="tx1"/>
            </a:solidFill>
          </a:ln>
        </p:spPr>
      </p:pic>
    </p:spTree>
    <p:extLst>
      <p:ext uri="{BB962C8B-B14F-4D97-AF65-F5344CB8AC3E}">
        <p14:creationId xmlns:p14="http://schemas.microsoft.com/office/powerpoint/2010/main" val="2626792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Stability Analysis</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8633376-8766-FC0E-AD75-79EB13215941}"/>
              </a:ext>
            </a:extLst>
          </p:cNvPr>
          <p:cNvSpPr txBox="1"/>
          <p:nvPr/>
        </p:nvSpPr>
        <p:spPr>
          <a:xfrm>
            <a:off x="449704" y="1708878"/>
            <a:ext cx="688048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stability of training to pruning (with respect to a specific pruning mask) as the extent to which the optimization trajectories of the unmasked weights produced by training without the mask (i.e., the entire network) and with the mask (i.e., the pruned network) are similar.</a:t>
            </a:r>
          </a:p>
          <a:p>
            <a:pPr marL="457200" indent="-457200">
              <a:buFont typeface="Arial" panose="020B0604020202020204" pitchFamily="34" charset="0"/>
              <a:buChar char="•"/>
            </a:pPr>
            <a:r>
              <a:rPr lang="en-US" sz="2800" dirty="0"/>
              <a:t>When training is stable to pruning, the final values of the unpruned weights in both cases are close</a:t>
            </a:r>
            <a:r>
              <a:rPr lang="en-US" dirty="0"/>
              <a:t>.</a:t>
            </a:r>
            <a:endParaRPr lang="en-IN" dirty="0"/>
          </a:p>
        </p:txBody>
      </p:sp>
      <p:pic>
        <p:nvPicPr>
          <p:cNvPr id="26" name="Picture 25">
            <a:extLst>
              <a:ext uri="{FF2B5EF4-FFF2-40B4-BE49-F238E27FC236}">
                <a16:creationId xmlns:a16="http://schemas.microsoft.com/office/drawing/2014/main" id="{99820D5B-FB9A-AD62-837A-9DFBF66CC629}"/>
              </a:ext>
            </a:extLst>
          </p:cNvPr>
          <p:cNvPicPr>
            <a:picLocks noChangeAspect="1"/>
          </p:cNvPicPr>
          <p:nvPr/>
        </p:nvPicPr>
        <p:blipFill>
          <a:blip r:embed="rId3"/>
          <a:stretch>
            <a:fillRect/>
          </a:stretch>
        </p:blipFill>
        <p:spPr>
          <a:xfrm>
            <a:off x="7446453" y="1869202"/>
            <a:ext cx="4481662" cy="1683467"/>
          </a:xfrm>
          <a:prstGeom prst="rect">
            <a:avLst/>
          </a:prstGeom>
          <a:ln>
            <a:solidFill>
              <a:schemeClr val="tx1"/>
            </a:solidFill>
          </a:ln>
        </p:spPr>
      </p:pic>
      <p:pic>
        <p:nvPicPr>
          <p:cNvPr id="28" name="Picture 27">
            <a:extLst>
              <a:ext uri="{FF2B5EF4-FFF2-40B4-BE49-F238E27FC236}">
                <a16:creationId xmlns:a16="http://schemas.microsoft.com/office/drawing/2014/main" id="{C04F5B92-D0E3-CD7D-92F7-4397DFD60B2E}"/>
              </a:ext>
            </a:extLst>
          </p:cNvPr>
          <p:cNvPicPr>
            <a:picLocks noChangeAspect="1"/>
          </p:cNvPicPr>
          <p:nvPr/>
        </p:nvPicPr>
        <p:blipFill>
          <a:blip r:embed="rId4"/>
          <a:stretch>
            <a:fillRect/>
          </a:stretch>
        </p:blipFill>
        <p:spPr>
          <a:xfrm>
            <a:off x="7446453" y="3909479"/>
            <a:ext cx="4463407" cy="1816763"/>
          </a:xfrm>
          <a:prstGeom prst="rect">
            <a:avLst/>
          </a:prstGeom>
          <a:ln>
            <a:solidFill>
              <a:schemeClr val="tx1"/>
            </a:solidFill>
          </a:ln>
        </p:spPr>
      </p:pic>
    </p:spTree>
    <p:extLst>
      <p:ext uri="{BB962C8B-B14F-4D97-AF65-F5344CB8AC3E}">
        <p14:creationId xmlns:p14="http://schemas.microsoft.com/office/powerpoint/2010/main" val="7615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Stability Analysis</a:t>
            </a:r>
            <a:endParaRPr sz="5333" dirty="0">
              <a:latin typeface="Times New Roman"/>
              <a:ea typeface="Times New Roman"/>
              <a:cs typeface="Times New Roman"/>
              <a:sym typeface="Times New Roman"/>
            </a:endParaRPr>
          </a:p>
        </p:txBody>
      </p:sp>
      <p:grpSp>
        <p:nvGrpSpPr>
          <p:cNvPr id="12" name="Group 11">
            <a:extLst>
              <a:ext uri="{FF2B5EF4-FFF2-40B4-BE49-F238E27FC236}">
                <a16:creationId xmlns:a16="http://schemas.microsoft.com/office/drawing/2014/main" id="{64AB7B50-4660-9248-54AC-0A943F541DB6}"/>
              </a:ext>
            </a:extLst>
          </p:cNvPr>
          <p:cNvGrpSpPr/>
          <p:nvPr/>
        </p:nvGrpSpPr>
        <p:grpSpPr>
          <a:xfrm>
            <a:off x="0" y="1779689"/>
            <a:ext cx="11791521" cy="1910258"/>
            <a:chOff x="0" y="1779689"/>
            <a:chExt cx="11791521" cy="1910258"/>
          </a:xfrm>
        </p:grpSpPr>
        <p:pic>
          <p:nvPicPr>
            <p:cNvPr id="7" name="Picture 6">
              <a:extLst>
                <a:ext uri="{FF2B5EF4-FFF2-40B4-BE49-F238E27FC236}">
                  <a16:creationId xmlns:a16="http://schemas.microsoft.com/office/drawing/2014/main" id="{8D6D77E1-2F35-1B5E-66C9-667FDF7D6811}"/>
                </a:ext>
              </a:extLst>
            </p:cNvPr>
            <p:cNvPicPr>
              <a:picLocks noChangeAspect="1"/>
            </p:cNvPicPr>
            <p:nvPr/>
          </p:nvPicPr>
          <p:blipFill>
            <a:blip r:embed="rId3"/>
            <a:stretch>
              <a:fillRect/>
            </a:stretch>
          </p:blipFill>
          <p:spPr>
            <a:xfrm>
              <a:off x="0" y="1779689"/>
              <a:ext cx="4200948" cy="1910258"/>
            </a:xfrm>
            <a:prstGeom prst="rect">
              <a:avLst/>
            </a:prstGeom>
          </p:spPr>
        </p:pic>
        <p:pic>
          <p:nvPicPr>
            <p:cNvPr id="9" name="Picture 8">
              <a:extLst>
                <a:ext uri="{FF2B5EF4-FFF2-40B4-BE49-F238E27FC236}">
                  <a16:creationId xmlns:a16="http://schemas.microsoft.com/office/drawing/2014/main" id="{F3D539B8-A617-649F-FBB3-31168A14DD03}"/>
                </a:ext>
              </a:extLst>
            </p:cNvPr>
            <p:cNvPicPr>
              <a:picLocks noChangeAspect="1"/>
            </p:cNvPicPr>
            <p:nvPr/>
          </p:nvPicPr>
          <p:blipFill>
            <a:blip r:embed="rId4"/>
            <a:stretch>
              <a:fillRect/>
            </a:stretch>
          </p:blipFill>
          <p:spPr>
            <a:xfrm>
              <a:off x="4009869" y="1785663"/>
              <a:ext cx="4172262" cy="1819901"/>
            </a:xfrm>
            <a:prstGeom prst="rect">
              <a:avLst/>
            </a:prstGeom>
          </p:spPr>
        </p:pic>
        <p:pic>
          <p:nvPicPr>
            <p:cNvPr id="11" name="Picture 10">
              <a:extLst>
                <a:ext uri="{FF2B5EF4-FFF2-40B4-BE49-F238E27FC236}">
                  <a16:creationId xmlns:a16="http://schemas.microsoft.com/office/drawing/2014/main" id="{6EBF27D6-12AC-1D64-86EF-01498AA9F981}"/>
                </a:ext>
              </a:extLst>
            </p:cNvPr>
            <p:cNvPicPr>
              <a:picLocks noChangeAspect="1"/>
            </p:cNvPicPr>
            <p:nvPr/>
          </p:nvPicPr>
          <p:blipFill>
            <a:blip r:embed="rId5"/>
            <a:stretch>
              <a:fillRect/>
            </a:stretch>
          </p:blipFill>
          <p:spPr>
            <a:xfrm>
              <a:off x="7991054" y="1861455"/>
              <a:ext cx="3800467" cy="1668315"/>
            </a:xfrm>
            <a:prstGeom prst="rect">
              <a:avLst/>
            </a:prstGeom>
          </p:spPr>
        </p:pic>
      </p:grpSp>
      <p:sp>
        <p:nvSpPr>
          <p:cNvPr id="13" name="TextBox 12">
            <a:extLst>
              <a:ext uri="{FF2B5EF4-FFF2-40B4-BE49-F238E27FC236}">
                <a16:creationId xmlns:a16="http://schemas.microsoft.com/office/drawing/2014/main" id="{B7AE19DA-451D-93E4-1907-FB925433BE36}"/>
              </a:ext>
            </a:extLst>
          </p:cNvPr>
          <p:cNvSpPr txBox="1"/>
          <p:nvPr/>
        </p:nvSpPr>
        <p:spPr>
          <a:xfrm>
            <a:off x="569626" y="4167266"/>
            <a:ext cx="11002781" cy="923330"/>
          </a:xfrm>
          <a:prstGeom prst="rect">
            <a:avLst/>
          </a:prstGeom>
          <a:noFill/>
        </p:spPr>
        <p:txBody>
          <a:bodyPr wrap="square" rtlCol="0">
            <a:spAutoFit/>
          </a:bodyPr>
          <a:lstStyle/>
          <a:p>
            <a:r>
              <a:rPr lang="en-US" dirty="0"/>
              <a:t>Stability metrics at the end of training for Resnet-18 (left), </a:t>
            </a:r>
            <a:r>
              <a:rPr lang="en-US" dirty="0" err="1"/>
              <a:t>Lenet</a:t>
            </a:r>
            <a:r>
              <a:rPr lang="en-US" dirty="0"/>
              <a:t> (middle), and VGG19 (right). WF and WT are unpruned weights when they are trained as part of the full network and in isolation, respectively. Random tickets are formed by randomly permuting the per-layer pruning masks of the winning ticket.</a:t>
            </a:r>
            <a:endParaRPr lang="en-IN" dirty="0"/>
          </a:p>
        </p:txBody>
      </p:sp>
    </p:spTree>
    <p:extLst>
      <p:ext uri="{BB962C8B-B14F-4D97-AF65-F5344CB8AC3E}">
        <p14:creationId xmlns:p14="http://schemas.microsoft.com/office/powerpoint/2010/main" val="1429279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What makes the lottery tickets so special?</a:t>
            </a:r>
            <a:endParaRPr sz="5333" dirty="0">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15654AAD-8128-5AE5-6EAC-9088FF25AD5D}"/>
              </a:ext>
            </a:extLst>
          </p:cNvPr>
          <p:cNvPicPr>
            <a:picLocks noChangeAspect="1"/>
          </p:cNvPicPr>
          <p:nvPr/>
        </p:nvPicPr>
        <p:blipFill>
          <a:blip r:embed="rId3"/>
          <a:stretch>
            <a:fillRect/>
          </a:stretch>
        </p:blipFill>
        <p:spPr>
          <a:xfrm>
            <a:off x="1728423" y="1750257"/>
            <a:ext cx="8735153" cy="1678743"/>
          </a:xfrm>
          <a:prstGeom prst="rect">
            <a:avLst/>
          </a:prstGeom>
          <a:ln>
            <a:solidFill>
              <a:schemeClr val="tx1">
                <a:lumMod val="50000"/>
                <a:lumOff val="50000"/>
              </a:schemeClr>
            </a:solidFill>
          </a:ln>
        </p:spPr>
      </p:pic>
      <p:sp>
        <p:nvSpPr>
          <p:cNvPr id="14" name="TextBox 13">
            <a:extLst>
              <a:ext uri="{FF2B5EF4-FFF2-40B4-BE49-F238E27FC236}">
                <a16:creationId xmlns:a16="http://schemas.microsoft.com/office/drawing/2014/main" id="{6D544ED2-9C56-00F5-4DEB-2FD76894BEE8}"/>
              </a:ext>
            </a:extLst>
          </p:cNvPr>
          <p:cNvSpPr txBox="1"/>
          <p:nvPr/>
        </p:nvSpPr>
        <p:spPr>
          <a:xfrm>
            <a:off x="1728423" y="4034942"/>
            <a:ext cx="8469884" cy="1128514"/>
          </a:xfrm>
          <a:prstGeom prst="rect">
            <a:avLst/>
          </a:prstGeom>
          <a:noFill/>
        </p:spPr>
        <p:txBody>
          <a:bodyPr wrap="square">
            <a:spAutoFit/>
          </a:bodyPr>
          <a:lstStyle/>
          <a:p>
            <a:pPr rtl="0">
              <a:spcBef>
                <a:spcPts val="0"/>
              </a:spcBef>
              <a:spcAft>
                <a:spcPts val="1600"/>
              </a:spcAft>
            </a:pPr>
            <a:r>
              <a:rPr lang="en-US" sz="1800" b="0" i="0" u="none" strike="noStrike" dirty="0">
                <a:solidFill>
                  <a:srgbClr val="666666"/>
                </a:solidFill>
                <a:effectLst/>
                <a:latin typeface="Proxima Nova"/>
              </a:rPr>
              <a:t>Maybe there is something fundamentally different in training from </a:t>
            </a:r>
            <a:r>
              <a:rPr lang="en-US" sz="1800" b="1" i="0" u="none" strike="noStrike" dirty="0">
                <a:solidFill>
                  <a:srgbClr val="FF0000"/>
                </a:solidFill>
                <a:effectLst/>
                <a:latin typeface="Proxima Nova"/>
              </a:rPr>
              <a:t>Lottery Ticket initialization</a:t>
            </a:r>
            <a:r>
              <a:rPr lang="en-US" sz="1800" b="0" i="0" u="none" strike="noStrike" dirty="0">
                <a:solidFill>
                  <a:srgbClr val="FF0000"/>
                </a:solidFill>
                <a:effectLst/>
                <a:latin typeface="Proxima Nova"/>
              </a:rPr>
              <a:t> </a:t>
            </a:r>
            <a:r>
              <a:rPr lang="en-US" sz="1800" b="0" i="0" u="none" strike="noStrike" dirty="0">
                <a:solidFill>
                  <a:srgbClr val="666666"/>
                </a:solidFill>
                <a:effectLst/>
                <a:latin typeface="Proxima Nova"/>
              </a:rPr>
              <a:t>than </a:t>
            </a:r>
            <a:r>
              <a:rPr lang="en-US" sz="1800" b="1" i="0" u="none" strike="noStrike" dirty="0">
                <a:solidFill>
                  <a:srgbClr val="FF0000"/>
                </a:solidFill>
                <a:effectLst/>
                <a:latin typeface="Proxima Nova"/>
              </a:rPr>
              <a:t>random initialization?</a:t>
            </a:r>
            <a:endParaRPr lang="en-US" b="0" dirty="0">
              <a:solidFill>
                <a:srgbClr val="FF0000"/>
              </a:solidFill>
              <a:effectLst/>
            </a:endParaRPr>
          </a:p>
          <a:p>
            <a:pPr rtl="0" fontAlgn="base">
              <a:spcBef>
                <a:spcPts val="0"/>
              </a:spcBef>
              <a:spcAft>
                <a:spcPts val="1000"/>
              </a:spcAft>
            </a:pPr>
            <a:r>
              <a:rPr lang="en-US" sz="1800" b="1" i="0" u="none" strike="noStrike" dirty="0">
                <a:solidFill>
                  <a:srgbClr val="FF0000"/>
                </a:solidFill>
                <a:effectLst/>
                <a:latin typeface="Proxima Nova"/>
              </a:rPr>
              <a:t>Are we re-learning the pruned solution?</a:t>
            </a:r>
          </a:p>
        </p:txBody>
      </p:sp>
      <p:sp>
        <p:nvSpPr>
          <p:cNvPr id="2" name="TextBox 1">
            <a:extLst>
              <a:ext uri="{FF2B5EF4-FFF2-40B4-BE49-F238E27FC236}">
                <a16:creationId xmlns:a16="http://schemas.microsoft.com/office/drawing/2014/main" id="{723C3277-2004-B595-4459-468D00D2D955}"/>
              </a:ext>
            </a:extLst>
          </p:cNvPr>
          <p:cNvSpPr txBox="1"/>
          <p:nvPr/>
        </p:nvSpPr>
        <p:spPr>
          <a:xfrm>
            <a:off x="5021705" y="3434944"/>
            <a:ext cx="1499016" cy="369332"/>
          </a:xfrm>
          <a:prstGeom prst="rect">
            <a:avLst/>
          </a:prstGeom>
          <a:noFill/>
        </p:spPr>
        <p:txBody>
          <a:bodyPr wrap="square" rtlCol="0">
            <a:spAutoFit/>
          </a:bodyPr>
          <a:lstStyle/>
          <a:p>
            <a:pPr algn="ctr"/>
            <a:r>
              <a:rPr lang="en-US" dirty="0"/>
              <a:t> (</a:t>
            </a:r>
            <a:r>
              <a:rPr lang="en-US" dirty="0">
                <a:hlinkClick r:id="rId4"/>
              </a:rPr>
              <a:t>paper</a:t>
            </a:r>
            <a:r>
              <a:rPr lang="en-US" dirty="0"/>
              <a:t>)</a:t>
            </a:r>
            <a:endParaRPr lang="en-IN" dirty="0"/>
          </a:p>
        </p:txBody>
      </p:sp>
    </p:spTree>
    <p:extLst>
      <p:ext uri="{BB962C8B-B14F-4D97-AF65-F5344CB8AC3E}">
        <p14:creationId xmlns:p14="http://schemas.microsoft.com/office/powerpoint/2010/main" val="388219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What makes the lottery tickets so special?</a:t>
            </a:r>
            <a:endParaRPr sz="5333"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81586631-7681-B76B-DA44-AB08C155FED8}"/>
              </a:ext>
            </a:extLst>
          </p:cNvPr>
          <p:cNvPicPr>
            <a:picLocks noChangeAspect="1"/>
          </p:cNvPicPr>
          <p:nvPr/>
        </p:nvPicPr>
        <p:blipFill>
          <a:blip r:embed="rId3"/>
          <a:stretch>
            <a:fillRect/>
          </a:stretch>
        </p:blipFill>
        <p:spPr>
          <a:xfrm>
            <a:off x="2770928" y="1474098"/>
            <a:ext cx="6295378" cy="5195749"/>
          </a:xfrm>
          <a:prstGeom prst="rect">
            <a:avLst/>
          </a:prstGeom>
        </p:spPr>
      </p:pic>
    </p:spTree>
    <p:extLst>
      <p:ext uri="{BB962C8B-B14F-4D97-AF65-F5344CB8AC3E}">
        <p14:creationId xmlns:p14="http://schemas.microsoft.com/office/powerpoint/2010/main" val="23593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What makes the lottery tickets so special?</a:t>
            </a:r>
            <a:endParaRPr sz="5333"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4D123EAC-2866-5D8B-FDD7-A85B40836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82" y="2467476"/>
            <a:ext cx="10069291" cy="161067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B37003-0BE3-2546-B990-C1653B204B99}"/>
              </a:ext>
            </a:extLst>
          </p:cNvPr>
          <p:cNvSpPr txBox="1"/>
          <p:nvPr/>
        </p:nvSpPr>
        <p:spPr>
          <a:xfrm>
            <a:off x="693294" y="4792387"/>
            <a:ext cx="10429407" cy="954107"/>
          </a:xfrm>
          <a:prstGeom prst="rect">
            <a:avLst/>
          </a:prstGeom>
          <a:noFill/>
        </p:spPr>
        <p:txBody>
          <a:bodyPr wrap="square">
            <a:spAutoFit/>
          </a:bodyPr>
          <a:lstStyle/>
          <a:p>
            <a:r>
              <a:rPr lang="en-US" sz="2800" b="1" i="0" u="none" strike="noStrike" dirty="0">
                <a:effectLst/>
              </a:rPr>
              <a:t>Intuitionally </a:t>
            </a:r>
            <a:r>
              <a:rPr lang="en-US" sz="2800" b="0" i="0" u="none" strike="noStrike" dirty="0">
                <a:effectLst/>
              </a:rPr>
              <a:t>suggest the above relationship between the </a:t>
            </a:r>
            <a:r>
              <a:rPr lang="en-US" sz="2800" b="1" i="0" u="none" strike="noStrike" dirty="0">
                <a:effectLst/>
              </a:rPr>
              <a:t>LT/pruning solution</a:t>
            </a:r>
            <a:r>
              <a:rPr lang="en-US" sz="2800" b="0" i="0" u="none" strike="noStrike" dirty="0">
                <a:effectLst/>
              </a:rPr>
              <a:t> and </a:t>
            </a:r>
            <a:r>
              <a:rPr lang="en-US" sz="2800" b="1" i="0" u="none" strike="noStrike" dirty="0">
                <a:effectLst/>
              </a:rPr>
              <a:t>scratch solutions</a:t>
            </a:r>
            <a:r>
              <a:rPr lang="en-US" sz="2800" b="0" i="0" u="none" strike="noStrike" dirty="0">
                <a:effectLst/>
              </a:rPr>
              <a:t> on the </a:t>
            </a:r>
            <a:r>
              <a:rPr lang="en-US" sz="2800" b="1" i="0" u="none" strike="noStrike" dirty="0">
                <a:effectLst/>
              </a:rPr>
              <a:t>sparse loss-landscape</a:t>
            </a:r>
            <a:endParaRPr lang="en-IN" sz="2800" dirty="0"/>
          </a:p>
        </p:txBody>
      </p:sp>
    </p:spTree>
    <p:extLst>
      <p:ext uri="{BB962C8B-B14F-4D97-AF65-F5344CB8AC3E}">
        <p14:creationId xmlns:p14="http://schemas.microsoft.com/office/powerpoint/2010/main" val="1496497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Proximity to pruned solution</a:t>
            </a:r>
            <a:endParaRPr sz="5333"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521861A8-0192-FE77-98B0-6F83933EA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908" y="1451762"/>
            <a:ext cx="2953294" cy="23985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61F5884-051F-4102-DB14-B43F61BB7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908" y="3841396"/>
            <a:ext cx="2953295" cy="23985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7515D73-2D7E-0184-4C8A-BFB327A7992D}"/>
              </a:ext>
            </a:extLst>
          </p:cNvPr>
          <p:cNvPicPr>
            <a:picLocks noChangeAspect="1"/>
          </p:cNvPicPr>
          <p:nvPr/>
        </p:nvPicPr>
        <p:blipFill>
          <a:blip r:embed="rId4"/>
          <a:stretch>
            <a:fillRect/>
          </a:stretch>
        </p:blipFill>
        <p:spPr>
          <a:xfrm>
            <a:off x="5243393" y="2585920"/>
            <a:ext cx="2220755" cy="2195942"/>
          </a:xfrm>
          <a:prstGeom prst="rect">
            <a:avLst/>
          </a:prstGeom>
        </p:spPr>
      </p:pic>
      <p:sp>
        <p:nvSpPr>
          <p:cNvPr id="12" name="TextBox 11">
            <a:extLst>
              <a:ext uri="{FF2B5EF4-FFF2-40B4-BE49-F238E27FC236}">
                <a16:creationId xmlns:a16="http://schemas.microsoft.com/office/drawing/2014/main" id="{24783008-C4D9-27F6-9501-F3B214A462F6}"/>
              </a:ext>
            </a:extLst>
          </p:cNvPr>
          <p:cNvSpPr txBox="1"/>
          <p:nvPr/>
        </p:nvSpPr>
        <p:spPr>
          <a:xfrm>
            <a:off x="656954" y="1900615"/>
            <a:ext cx="4409721" cy="361124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IN" sz="2000" b="0" i="0" u="none" strike="noStrike" dirty="0">
                <a:effectLst/>
              </a:rPr>
              <a:t>L2 distance and MDS:</a:t>
            </a:r>
          </a:p>
          <a:p>
            <a:pPr marL="742950" lvl="1" indent="-285750" rtl="0" fontAlgn="base">
              <a:spcBef>
                <a:spcPts val="0"/>
              </a:spcBef>
              <a:spcAft>
                <a:spcPts val="0"/>
              </a:spcAft>
              <a:buFont typeface="Arial" panose="020B0604020202020204" pitchFamily="34" charset="0"/>
              <a:buChar char="•"/>
            </a:pPr>
            <a:r>
              <a:rPr lang="en-IN" b="0" i="0" u="none" strike="noStrike" dirty="0">
                <a:effectLst/>
              </a:rPr>
              <a:t>Multidimensional Scaling (MDS): distance-preserving transformation</a:t>
            </a:r>
          </a:p>
          <a:p>
            <a:pPr marL="742950" lvl="1" indent="-285750" rtl="0" fontAlgn="base">
              <a:spcBef>
                <a:spcPts val="0"/>
              </a:spcBef>
              <a:spcAft>
                <a:spcPts val="0"/>
              </a:spcAft>
              <a:buFont typeface="Arial" panose="020B0604020202020204" pitchFamily="34" charset="0"/>
              <a:buChar char="•"/>
            </a:pPr>
            <a:r>
              <a:rPr lang="en-IN" b="0" i="0" u="none" strike="noStrike" dirty="0">
                <a:effectLst/>
              </a:rPr>
              <a:t>Mean over 5 LT/scratch, same pruning soln.</a:t>
            </a:r>
          </a:p>
          <a:p>
            <a:pPr marL="742950" lvl="1" indent="-285750" rtl="0" fontAlgn="base">
              <a:spcBef>
                <a:spcPts val="0"/>
              </a:spcBef>
              <a:spcAft>
                <a:spcPts val="1000"/>
              </a:spcAft>
              <a:buFont typeface="Arial" panose="020B0604020202020204" pitchFamily="34" charset="0"/>
              <a:buChar char="•"/>
            </a:pPr>
            <a:r>
              <a:rPr lang="en-IN" sz="2000" b="0" i="0" u="none" strike="noStrike" dirty="0">
                <a:effectLst/>
              </a:rPr>
              <a:t>Original LT Initialization</a:t>
            </a:r>
            <a:endParaRPr lang="en-IN" b="0" i="0" u="none" strike="noStrike" dirty="0">
              <a:effectLst/>
            </a:endParaRPr>
          </a:p>
          <a:p>
            <a:pPr rtl="0" fontAlgn="base">
              <a:spcBef>
                <a:spcPts val="0"/>
              </a:spcBef>
              <a:spcAft>
                <a:spcPts val="1000"/>
              </a:spcAft>
              <a:buFont typeface="Arial" panose="020B0604020202020204" pitchFamily="34" charset="0"/>
              <a:buChar char="•"/>
            </a:pPr>
            <a:r>
              <a:rPr lang="en-IN" sz="2000" b="1" i="0" u="none" strike="noStrike" dirty="0">
                <a:effectLst/>
              </a:rPr>
              <a:t>LT:</a:t>
            </a:r>
            <a:r>
              <a:rPr lang="en-IN" sz="2000" b="0" i="0" u="none" strike="noStrike" dirty="0">
                <a:effectLst/>
              </a:rPr>
              <a:t> </a:t>
            </a:r>
            <a:r>
              <a:rPr lang="en-IN" sz="2000" b="1" i="0" u="none" strike="noStrike" dirty="0">
                <a:effectLst/>
              </a:rPr>
              <a:t>end up closer</a:t>
            </a:r>
            <a:r>
              <a:rPr lang="en-IN" sz="2000" b="0" i="0" u="none" strike="noStrike" dirty="0">
                <a:effectLst/>
              </a:rPr>
              <a:t> to the pruned solution than random init</a:t>
            </a:r>
            <a:r>
              <a:rPr lang="en-IN" sz="2000" dirty="0"/>
              <a:t>ialization</a:t>
            </a:r>
            <a:endParaRPr lang="en-IN" sz="2000" b="0" i="0" u="none" strike="noStrike" dirty="0">
              <a:effectLst/>
            </a:endParaRPr>
          </a:p>
          <a:p>
            <a:pPr rtl="0" fontAlgn="base">
              <a:spcBef>
                <a:spcPts val="0"/>
              </a:spcBef>
              <a:spcAft>
                <a:spcPts val="1000"/>
              </a:spcAft>
              <a:buFont typeface="Arial" panose="020B0604020202020204" pitchFamily="34" charset="0"/>
              <a:buChar char="•"/>
            </a:pPr>
            <a:r>
              <a:rPr lang="en-IN" sz="2000" b="1" i="0" u="none" strike="noStrike" dirty="0">
                <a:effectLst/>
              </a:rPr>
              <a:t>Scratch </a:t>
            </a:r>
            <a:r>
              <a:rPr lang="en-IN" sz="2000" b="0" i="0" u="none" strike="noStrike" dirty="0">
                <a:effectLst/>
              </a:rPr>
              <a:t>(same mask, random initialization) </a:t>
            </a:r>
            <a:r>
              <a:rPr lang="en-IN" sz="2000" b="1" i="0" u="none" strike="noStrike" dirty="0">
                <a:effectLst/>
              </a:rPr>
              <a:t>end up far from initial/pruned solution.</a:t>
            </a:r>
            <a:endParaRPr lang="en-IN" sz="2000" b="0" i="0" u="none" strike="noStrike" dirty="0">
              <a:effectLst/>
            </a:endParaRPr>
          </a:p>
        </p:txBody>
      </p:sp>
    </p:spTree>
    <p:extLst>
      <p:ext uri="{BB962C8B-B14F-4D97-AF65-F5344CB8AC3E}">
        <p14:creationId xmlns:p14="http://schemas.microsoft.com/office/powerpoint/2010/main" val="944080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Proximity to pruned solution</a:t>
            </a:r>
            <a:endParaRPr sz="5333" dirty="0">
              <a:latin typeface="Times New Roman"/>
              <a:ea typeface="Times New Roman"/>
              <a:cs typeface="Times New Roman"/>
              <a:sym typeface="Times New Roman"/>
            </a:endParaRPr>
          </a:p>
        </p:txBody>
      </p:sp>
      <p:pic>
        <p:nvPicPr>
          <p:cNvPr id="4104" name="Picture 8">
            <a:extLst>
              <a:ext uri="{FF2B5EF4-FFF2-40B4-BE49-F238E27FC236}">
                <a16:creationId xmlns:a16="http://schemas.microsoft.com/office/drawing/2014/main" id="{B0753B89-42E9-B0B4-3EFE-256946C89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969" y="1520772"/>
            <a:ext cx="3172683" cy="254034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4387C67C-321B-6F6C-B992-A84B8FFCE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969" y="4182743"/>
            <a:ext cx="3172683" cy="25403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2F430E-CE4B-6DE8-1F57-097A21C95E90}"/>
              </a:ext>
            </a:extLst>
          </p:cNvPr>
          <p:cNvPicPr>
            <a:picLocks noChangeAspect="1"/>
          </p:cNvPicPr>
          <p:nvPr/>
        </p:nvPicPr>
        <p:blipFill>
          <a:blip r:embed="rId4"/>
          <a:stretch>
            <a:fillRect/>
          </a:stretch>
        </p:blipFill>
        <p:spPr>
          <a:xfrm>
            <a:off x="5355890" y="2457314"/>
            <a:ext cx="2366009" cy="2540346"/>
          </a:xfrm>
          <a:prstGeom prst="rect">
            <a:avLst/>
          </a:prstGeom>
        </p:spPr>
      </p:pic>
      <p:sp>
        <p:nvSpPr>
          <p:cNvPr id="6" name="TextBox 5">
            <a:extLst>
              <a:ext uri="{FF2B5EF4-FFF2-40B4-BE49-F238E27FC236}">
                <a16:creationId xmlns:a16="http://schemas.microsoft.com/office/drawing/2014/main" id="{1D42FAF9-506E-FA7D-70C0-0A0AE0541AF2}"/>
              </a:ext>
            </a:extLst>
          </p:cNvPr>
          <p:cNvSpPr txBox="1"/>
          <p:nvPr/>
        </p:nvSpPr>
        <p:spPr>
          <a:xfrm>
            <a:off x="656954" y="1900614"/>
            <a:ext cx="4395866" cy="361124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IN" sz="2000" b="0" i="0" u="none" strike="noStrike" dirty="0">
                <a:effectLst/>
              </a:rPr>
              <a:t>L2 distance and MDS:</a:t>
            </a:r>
          </a:p>
          <a:p>
            <a:pPr marL="742950" lvl="1" indent="-285750" rtl="0" fontAlgn="base">
              <a:spcBef>
                <a:spcPts val="0"/>
              </a:spcBef>
              <a:spcAft>
                <a:spcPts val="0"/>
              </a:spcAft>
              <a:buFont typeface="Arial" panose="020B0604020202020204" pitchFamily="34" charset="0"/>
              <a:buChar char="•"/>
            </a:pPr>
            <a:r>
              <a:rPr lang="en-IN" b="0" i="0" u="none" strike="noStrike" dirty="0">
                <a:effectLst/>
              </a:rPr>
              <a:t>Multidimensional Scaling (MDS): distance-preserving transformation</a:t>
            </a:r>
          </a:p>
          <a:p>
            <a:pPr marL="742950" lvl="1" indent="-285750" rtl="0" fontAlgn="base">
              <a:spcBef>
                <a:spcPts val="0"/>
              </a:spcBef>
              <a:spcAft>
                <a:spcPts val="0"/>
              </a:spcAft>
              <a:buFont typeface="Arial" panose="020B0604020202020204" pitchFamily="34" charset="0"/>
              <a:buChar char="•"/>
            </a:pPr>
            <a:r>
              <a:rPr lang="en-IN" b="0" i="0" u="none" strike="noStrike" dirty="0">
                <a:effectLst/>
              </a:rPr>
              <a:t>Mean over 5 LT/scratch, same pruning soln.</a:t>
            </a:r>
          </a:p>
          <a:p>
            <a:pPr marL="742950" lvl="1" indent="-285750" rtl="0" fontAlgn="base">
              <a:spcBef>
                <a:spcPts val="0"/>
              </a:spcBef>
              <a:spcAft>
                <a:spcPts val="1000"/>
              </a:spcAft>
              <a:buFont typeface="Arial" panose="020B0604020202020204" pitchFamily="34" charset="0"/>
              <a:buChar char="•"/>
            </a:pPr>
            <a:r>
              <a:rPr lang="en-IN" sz="2000" b="0" i="0" u="none" strike="noStrike" dirty="0">
                <a:effectLst/>
              </a:rPr>
              <a:t>Original LT Initialization</a:t>
            </a:r>
            <a:endParaRPr lang="en-IN" b="0" i="0" u="none" strike="noStrike" dirty="0">
              <a:effectLst/>
            </a:endParaRPr>
          </a:p>
          <a:p>
            <a:pPr rtl="0" fontAlgn="base">
              <a:spcBef>
                <a:spcPts val="0"/>
              </a:spcBef>
              <a:spcAft>
                <a:spcPts val="1000"/>
              </a:spcAft>
              <a:buFont typeface="Arial" panose="020B0604020202020204" pitchFamily="34" charset="0"/>
              <a:buChar char="•"/>
            </a:pPr>
            <a:r>
              <a:rPr lang="en-IN" sz="2000" b="1" i="0" u="none" strike="noStrike" dirty="0">
                <a:effectLst/>
              </a:rPr>
              <a:t>LT:</a:t>
            </a:r>
            <a:r>
              <a:rPr lang="en-IN" sz="2000" b="0" i="0" u="none" strike="noStrike" dirty="0">
                <a:effectLst/>
              </a:rPr>
              <a:t> </a:t>
            </a:r>
            <a:r>
              <a:rPr lang="en-IN" sz="2000" b="1" i="0" u="none" strike="noStrike" dirty="0">
                <a:effectLst/>
              </a:rPr>
              <a:t>end up closer</a:t>
            </a:r>
            <a:r>
              <a:rPr lang="en-IN" sz="2000" b="0" i="0" u="none" strike="noStrike" dirty="0">
                <a:effectLst/>
              </a:rPr>
              <a:t> to the pruned solution than random init</a:t>
            </a:r>
            <a:r>
              <a:rPr lang="en-IN" sz="2000" dirty="0"/>
              <a:t>ialization</a:t>
            </a:r>
            <a:endParaRPr lang="en-IN" sz="2000" b="0" i="0" u="none" strike="noStrike" dirty="0">
              <a:effectLst/>
            </a:endParaRPr>
          </a:p>
          <a:p>
            <a:pPr rtl="0" fontAlgn="base">
              <a:spcBef>
                <a:spcPts val="0"/>
              </a:spcBef>
              <a:spcAft>
                <a:spcPts val="1000"/>
              </a:spcAft>
              <a:buFont typeface="Arial" panose="020B0604020202020204" pitchFamily="34" charset="0"/>
              <a:buChar char="•"/>
            </a:pPr>
            <a:r>
              <a:rPr lang="en-IN" sz="2000" b="1" i="0" u="none" strike="noStrike" dirty="0">
                <a:effectLst/>
              </a:rPr>
              <a:t>Scratch </a:t>
            </a:r>
            <a:r>
              <a:rPr lang="en-IN" sz="2000" b="0" i="0" u="none" strike="noStrike" dirty="0">
                <a:effectLst/>
              </a:rPr>
              <a:t>(same mask, random initialization) </a:t>
            </a:r>
            <a:r>
              <a:rPr lang="en-IN" sz="2000" b="1" i="0" u="none" strike="noStrike" dirty="0">
                <a:effectLst/>
              </a:rPr>
              <a:t>end up far from initial/pruned solution.</a:t>
            </a:r>
            <a:endParaRPr lang="en-IN" sz="2000" b="0" i="0" u="none" strike="noStrike" dirty="0">
              <a:effectLst/>
            </a:endParaRPr>
          </a:p>
        </p:txBody>
      </p:sp>
    </p:spTree>
    <p:extLst>
      <p:ext uri="{BB962C8B-B14F-4D97-AF65-F5344CB8AC3E}">
        <p14:creationId xmlns:p14="http://schemas.microsoft.com/office/powerpoint/2010/main" val="234264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Basin of Convergence</a:t>
            </a:r>
            <a:endParaRPr sz="5333" dirty="0">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8A10F376-9F0F-4505-50A9-E2D1A2DA3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673" y="1592860"/>
            <a:ext cx="2878089" cy="22296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807ECBF-1A2C-3F84-E296-8F6A4C82D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673" y="4151115"/>
            <a:ext cx="3118579" cy="24207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F31F9C-4222-CE8E-F5B0-98E8B58E1D83}"/>
              </a:ext>
            </a:extLst>
          </p:cNvPr>
          <p:cNvSpPr txBox="1"/>
          <p:nvPr/>
        </p:nvSpPr>
        <p:spPr>
          <a:xfrm>
            <a:off x="6318967" y="3822491"/>
            <a:ext cx="6093500" cy="923330"/>
          </a:xfrm>
          <a:prstGeom prst="rect">
            <a:avLst/>
          </a:prstGeom>
          <a:noFill/>
        </p:spPr>
        <p:txBody>
          <a:bodyPr wrap="square">
            <a:spAutoFit/>
          </a:bodyPr>
          <a:lstStyle/>
          <a:p>
            <a:pPr algn="ctr" rtl="0">
              <a:spcBef>
                <a:spcPts val="0"/>
              </a:spcBef>
              <a:spcAft>
                <a:spcPts val="0"/>
              </a:spcAft>
            </a:pPr>
            <a:r>
              <a:rPr lang="en-IN" sz="1800" b="0" i="0" u="none" strike="noStrike">
                <a:solidFill>
                  <a:srgbClr val="000000"/>
                </a:solidFill>
                <a:effectLst/>
                <a:latin typeface="Google Sans"/>
              </a:rPr>
              <a:t>MNIST/LeNet5</a:t>
            </a:r>
            <a:endParaRPr lang="en-IN" b="0">
              <a:effectLst/>
            </a:endParaRPr>
          </a:p>
          <a:p>
            <a:br>
              <a:rPr lang="en-IN"/>
            </a:br>
            <a:endParaRPr lang="en-IN" dirty="0"/>
          </a:p>
        </p:txBody>
      </p:sp>
      <p:sp>
        <p:nvSpPr>
          <p:cNvPr id="10" name="TextBox 9">
            <a:extLst>
              <a:ext uri="{FF2B5EF4-FFF2-40B4-BE49-F238E27FC236}">
                <a16:creationId xmlns:a16="http://schemas.microsoft.com/office/drawing/2014/main" id="{D2E9B486-329A-2FFE-89DB-437000CF9E72}"/>
              </a:ext>
            </a:extLst>
          </p:cNvPr>
          <p:cNvSpPr txBox="1"/>
          <p:nvPr/>
        </p:nvSpPr>
        <p:spPr>
          <a:xfrm>
            <a:off x="7926673" y="6257835"/>
            <a:ext cx="3357797" cy="1200329"/>
          </a:xfrm>
          <a:prstGeom prst="rect">
            <a:avLst/>
          </a:prstGeom>
          <a:noFill/>
        </p:spPr>
        <p:txBody>
          <a:bodyPr wrap="square">
            <a:spAutoFit/>
          </a:bodyPr>
          <a:lstStyle/>
          <a:p>
            <a:pPr algn="ctr" rtl="0">
              <a:spcBef>
                <a:spcPts val="0"/>
              </a:spcBef>
              <a:spcAft>
                <a:spcPts val="0"/>
              </a:spcAft>
            </a:pPr>
            <a:br>
              <a:rPr lang="en-IN" b="0" dirty="0">
                <a:effectLst/>
              </a:rPr>
            </a:br>
            <a:r>
              <a:rPr lang="en-IN" sz="1800" b="0" i="0" u="none" strike="noStrike" dirty="0">
                <a:solidFill>
                  <a:srgbClr val="000000"/>
                </a:solidFill>
                <a:effectLst/>
                <a:latin typeface="Google Sans"/>
              </a:rPr>
              <a:t>ImageNet/ResNet-50</a:t>
            </a:r>
            <a:endParaRPr lang="en-IN" b="0" dirty="0">
              <a:effectLst/>
            </a:endParaRPr>
          </a:p>
          <a:p>
            <a:br>
              <a:rPr lang="en-IN" dirty="0"/>
            </a:br>
            <a:endParaRPr lang="en-IN" dirty="0"/>
          </a:p>
        </p:txBody>
      </p:sp>
      <p:sp>
        <p:nvSpPr>
          <p:cNvPr id="12" name="TextBox 11">
            <a:extLst>
              <a:ext uri="{FF2B5EF4-FFF2-40B4-BE49-F238E27FC236}">
                <a16:creationId xmlns:a16="http://schemas.microsoft.com/office/drawing/2014/main" id="{564E3DC6-8CEB-07A5-3C2F-06B0B2E414E2}"/>
              </a:ext>
            </a:extLst>
          </p:cNvPr>
          <p:cNvSpPr txBox="1"/>
          <p:nvPr/>
        </p:nvSpPr>
        <p:spPr>
          <a:xfrm>
            <a:off x="353529" y="1570921"/>
            <a:ext cx="6481985" cy="4488408"/>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n-US" sz="2800" b="0" i="0" u="none" strike="noStrike" dirty="0">
                <a:effectLst/>
              </a:rPr>
              <a:t>Look at </a:t>
            </a:r>
            <a:r>
              <a:rPr lang="en-US" sz="2800" b="1" i="0" u="none" strike="noStrike" dirty="0">
                <a:effectLst/>
              </a:rPr>
              <a:t>linear path</a:t>
            </a:r>
            <a:r>
              <a:rPr lang="en-US" sz="2800" b="0" i="0" u="none" strike="noStrike" dirty="0">
                <a:effectLst/>
              </a:rPr>
              <a:t> between the </a:t>
            </a:r>
            <a:r>
              <a:rPr lang="en-US" sz="2800" b="1" i="0" u="none" strike="noStrike" dirty="0">
                <a:effectLst/>
              </a:rPr>
              <a:t>pruned solution on the loss landscape (𝛼=1)</a:t>
            </a:r>
            <a:r>
              <a:rPr lang="en-US" sz="2800" b="0" i="0" u="none" strike="noStrike" dirty="0">
                <a:effectLst/>
              </a:rPr>
              <a:t> and </a:t>
            </a:r>
            <a:r>
              <a:rPr lang="en-US" sz="2800" b="1" i="0" u="none" strike="noStrike" dirty="0">
                <a:effectLst/>
              </a:rPr>
              <a:t>LT/scratch (𝛼=0)</a:t>
            </a:r>
            <a:r>
              <a:rPr lang="en-US" sz="2800" b="0" i="0" u="none" strike="noStrike" dirty="0">
                <a:effectLst/>
              </a:rPr>
              <a:t> </a:t>
            </a:r>
          </a:p>
          <a:p>
            <a:pPr marL="742950" lvl="1" indent="-285750" rtl="0" fontAlgn="base">
              <a:spcBef>
                <a:spcPts val="0"/>
              </a:spcBef>
              <a:spcAft>
                <a:spcPts val="1000"/>
              </a:spcAft>
              <a:buFont typeface="Arial" panose="020B0604020202020204" pitchFamily="34" charset="0"/>
              <a:buChar char="•"/>
            </a:pPr>
            <a:r>
              <a:rPr lang="en-US" sz="2400" b="0" i="0" u="none" strike="noStrike" dirty="0">
                <a:effectLst/>
              </a:rPr>
              <a:t>At initialization ("Start" of training), and</a:t>
            </a:r>
          </a:p>
          <a:p>
            <a:pPr marL="742950" lvl="1" indent="-285750" rtl="0" fontAlgn="base">
              <a:spcBef>
                <a:spcPts val="0"/>
              </a:spcBef>
              <a:spcAft>
                <a:spcPts val="1000"/>
              </a:spcAft>
              <a:buFont typeface="Arial" panose="020B0604020202020204" pitchFamily="34" charset="0"/>
              <a:buChar char="•"/>
            </a:pPr>
            <a:r>
              <a:rPr lang="en-US" sz="2400" b="1" i="0" u="none" strike="noStrike" dirty="0">
                <a:effectLst/>
              </a:rPr>
              <a:t>At solution</a:t>
            </a:r>
            <a:r>
              <a:rPr lang="en-US" sz="2400" b="0" i="0" u="none" strike="noStrike" dirty="0">
                <a:effectLst/>
              </a:rPr>
              <a:t> ("End" of training).</a:t>
            </a:r>
          </a:p>
          <a:p>
            <a:pPr rtl="0" fontAlgn="base">
              <a:spcBef>
                <a:spcPts val="0"/>
              </a:spcBef>
              <a:spcAft>
                <a:spcPts val="1000"/>
              </a:spcAft>
              <a:buFont typeface="Arial" panose="020B0604020202020204" pitchFamily="34" charset="0"/>
              <a:buChar char="•"/>
            </a:pPr>
            <a:r>
              <a:rPr lang="en-US" sz="2800" b="1" i="0" u="none" strike="noStrike" dirty="0">
                <a:effectLst/>
              </a:rPr>
              <a:t>Scratch soln. ↔ pruned solution: high loss barrier</a:t>
            </a:r>
          </a:p>
          <a:p>
            <a:pPr fontAlgn="base">
              <a:spcAft>
                <a:spcPts val="1000"/>
              </a:spcAft>
              <a:buFont typeface="Arial" panose="020B0604020202020204" pitchFamily="34" charset="0"/>
              <a:buChar char="•"/>
            </a:pPr>
            <a:r>
              <a:rPr lang="en-US" sz="2800" b="1" i="0" u="none" strike="noStrike" dirty="0">
                <a:effectLst/>
              </a:rPr>
              <a:t>LT soln. ↔ pruned soln.: relatively flat</a:t>
            </a:r>
            <a:endParaRPr lang="en-US" sz="2800" b="0" i="0" u="none" strike="noStrike" dirty="0">
              <a:effectLst/>
            </a:endParaRPr>
          </a:p>
          <a:p>
            <a:pPr rtl="0" fontAlgn="base">
              <a:spcBef>
                <a:spcPts val="0"/>
              </a:spcBef>
              <a:spcAft>
                <a:spcPts val="1000"/>
              </a:spcAft>
            </a:pPr>
            <a:endParaRPr lang="en-US" sz="2800" b="0" i="0" u="none" strike="noStrike" dirty="0">
              <a:effectLst/>
            </a:endParaRPr>
          </a:p>
        </p:txBody>
      </p:sp>
    </p:spTree>
    <p:extLst>
      <p:ext uri="{BB962C8B-B14F-4D97-AF65-F5344CB8AC3E}">
        <p14:creationId xmlns:p14="http://schemas.microsoft.com/office/powerpoint/2010/main" val="2890134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ectangle 3">
            <a:extLst>
              <a:ext uri="{FF2B5EF4-FFF2-40B4-BE49-F238E27FC236}">
                <a16:creationId xmlns:a16="http://schemas.microsoft.com/office/drawing/2014/main" id="{879C49F3-F274-577B-4449-B0512214D829}"/>
              </a:ext>
            </a:extLst>
          </p:cNvPr>
          <p:cNvSpPr/>
          <p:nvPr/>
        </p:nvSpPr>
        <p:spPr>
          <a:xfrm>
            <a:off x="3282846" y="2998033"/>
            <a:ext cx="2813154" cy="5546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Summary and Directions of Research</a:t>
            </a:r>
            <a:endParaRPr sz="5333"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F4B0B475-09E6-E9B3-256A-23B1DAD9E4F2}"/>
              </a:ext>
            </a:extLst>
          </p:cNvPr>
          <p:cNvSpPr txBox="1"/>
          <p:nvPr/>
        </p:nvSpPr>
        <p:spPr>
          <a:xfrm>
            <a:off x="1049311" y="1843790"/>
            <a:ext cx="10628027" cy="4524315"/>
          </a:xfrm>
          <a:prstGeom prst="rect">
            <a:avLst/>
          </a:prstGeom>
          <a:noFill/>
        </p:spPr>
        <p:txBody>
          <a:bodyPr wrap="square" rtlCol="0">
            <a:spAutoFit/>
          </a:bodyPr>
          <a:lstStyle/>
          <a:p>
            <a:pPr marL="285750" indent="-285750">
              <a:buFont typeface="Arial" panose="020B0604020202020204" pitchFamily="34" charset="0"/>
              <a:buChar char="•"/>
            </a:pPr>
            <a:r>
              <a:rPr lang="en-IN" sz="2800" dirty="0"/>
              <a:t>Lottery Ticket Hypothesis empirically shows the existence of smaller subnetworks within dense </a:t>
            </a:r>
            <a:r>
              <a:rPr lang="en-IN" sz="2800" dirty="0" err="1"/>
              <a:t>nRetworks</a:t>
            </a:r>
            <a:r>
              <a:rPr lang="en-IN" sz="2800" dirty="0"/>
              <a:t> and outlines a training procedure for finding them.</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However, the necessity of dense training still accounts for most of the compute and doesn’t solve our purpose.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At this date, there exist a number of dynamic sparse training methods which eliminate the need for dense training and introduce completely sparse training schedules</a:t>
            </a:r>
            <a:r>
              <a:rPr lang="en-IN" sz="2800" baseline="30000" dirty="0"/>
              <a:t>1,2</a:t>
            </a:r>
            <a:r>
              <a:rPr lang="en-IN" sz="2800" dirty="0"/>
              <a:t>.</a:t>
            </a:r>
          </a:p>
        </p:txBody>
      </p:sp>
      <p:sp>
        <p:nvSpPr>
          <p:cNvPr id="6" name="TextBox 5">
            <a:extLst>
              <a:ext uri="{FF2B5EF4-FFF2-40B4-BE49-F238E27FC236}">
                <a16:creationId xmlns:a16="http://schemas.microsoft.com/office/drawing/2014/main" id="{A5CED9A3-1A8E-B161-B6C9-09E4AF0B1B7D}"/>
              </a:ext>
            </a:extLst>
          </p:cNvPr>
          <p:cNvSpPr txBox="1"/>
          <p:nvPr/>
        </p:nvSpPr>
        <p:spPr>
          <a:xfrm>
            <a:off x="0" y="6364095"/>
            <a:ext cx="12852773" cy="692497"/>
          </a:xfrm>
          <a:prstGeom prst="rect">
            <a:avLst/>
          </a:prstGeom>
          <a:noFill/>
        </p:spPr>
        <p:txBody>
          <a:bodyPr wrap="square" rtlCol="0">
            <a:spAutoFit/>
          </a:bodyPr>
          <a:lstStyle/>
          <a:p>
            <a:pPr marL="228600" indent="-228600">
              <a:buAutoNum type="arabicPeriod"/>
            </a:pPr>
            <a:r>
              <a:rPr lang="en-US" sz="1050" b="1" i="0" dirty="0">
                <a:solidFill>
                  <a:srgbClr val="000000"/>
                </a:solidFill>
                <a:effectLst/>
                <a:latin typeface="Lucida Grande"/>
                <a:hlinkClick r:id="rId3"/>
              </a:rPr>
              <a:t>Scalable Training of Artificial Neural Networks with Adaptive Sparse Connectivity inspired by Network Science</a:t>
            </a:r>
          </a:p>
          <a:p>
            <a:pPr marL="228600" indent="-228600">
              <a:buAutoNum type="arabicPeriod"/>
            </a:pPr>
            <a:r>
              <a:rPr lang="en-US" sz="1050" b="1" i="0" dirty="0">
                <a:solidFill>
                  <a:srgbClr val="000000"/>
                </a:solidFill>
                <a:effectLst/>
                <a:latin typeface="Lucida Grande"/>
                <a:hlinkClick r:id="rId4"/>
              </a:rPr>
              <a:t>Riggin</a:t>
            </a:r>
            <a:r>
              <a:rPr lang="en-US" sz="1050" b="1" dirty="0">
                <a:solidFill>
                  <a:srgbClr val="000000"/>
                </a:solidFill>
                <a:latin typeface="Lucida Grande"/>
                <a:hlinkClick r:id="rId4"/>
              </a:rPr>
              <a:t>g the Lottery: Making All Tickets Winners</a:t>
            </a:r>
            <a:br>
              <a:rPr lang="en-US" sz="1050" b="1" i="0" dirty="0">
                <a:solidFill>
                  <a:srgbClr val="000000"/>
                </a:solidFill>
                <a:effectLst/>
                <a:latin typeface="Lucida Grande"/>
                <a:hlinkClick r:id="rId4"/>
              </a:rPr>
            </a:br>
            <a:endParaRPr lang="en-IN" dirty="0"/>
          </a:p>
        </p:txBody>
      </p:sp>
    </p:spTree>
    <p:extLst>
      <p:ext uri="{BB962C8B-B14F-4D97-AF65-F5344CB8AC3E}">
        <p14:creationId xmlns:p14="http://schemas.microsoft.com/office/powerpoint/2010/main" val="205107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Preliminaries</a:t>
            </a:r>
            <a:endParaRPr sz="5333"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451CED2-B0FD-A1E2-1666-6C5FD85E6B9B}"/>
              </a:ext>
            </a:extLst>
          </p:cNvPr>
          <p:cNvPicPr>
            <a:picLocks noChangeAspect="1"/>
          </p:cNvPicPr>
          <p:nvPr/>
        </p:nvPicPr>
        <p:blipFill>
          <a:blip r:embed="rId3"/>
          <a:stretch>
            <a:fillRect/>
          </a:stretch>
        </p:blipFill>
        <p:spPr>
          <a:xfrm>
            <a:off x="2658534" y="1472400"/>
            <a:ext cx="6548911" cy="4752637"/>
          </a:xfrm>
          <a:prstGeom prst="rect">
            <a:avLst/>
          </a:prstGeom>
          <a:ln>
            <a:solidFill>
              <a:schemeClr val="tx1"/>
            </a:solidFill>
          </a:ln>
        </p:spPr>
      </p:pic>
    </p:spTree>
    <p:extLst>
      <p:ext uri="{BB962C8B-B14F-4D97-AF65-F5344CB8AC3E}">
        <p14:creationId xmlns:p14="http://schemas.microsoft.com/office/powerpoint/2010/main" val="2722940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EAE543-7117-0E44-C66B-2073761F1280}"/>
              </a:ext>
            </a:extLst>
          </p:cNvPr>
          <p:cNvSpPr>
            <a:spLocks noGrp="1"/>
          </p:cNvSpPr>
          <p:nvPr>
            <p:ph type="body" idx="1"/>
          </p:nvPr>
        </p:nvSpPr>
        <p:spPr>
          <a:xfrm>
            <a:off x="595481" y="2005839"/>
            <a:ext cx="11360800" cy="1966554"/>
          </a:xfrm>
        </p:spPr>
        <p:txBody>
          <a:bodyPr>
            <a:normAutofit lnSpcReduction="10000"/>
          </a:bodyPr>
          <a:lstStyle/>
          <a:p>
            <a:pPr marL="152396" indent="0" algn="ctr">
              <a:buNone/>
            </a:pPr>
            <a:r>
              <a:rPr lang="en-IN" sz="13800" dirty="0"/>
              <a:t>THANK YOU</a:t>
            </a:r>
            <a:endParaRPr lang="en-IN" dirty="0"/>
          </a:p>
        </p:txBody>
      </p:sp>
    </p:spTree>
    <p:extLst>
      <p:ext uri="{BB962C8B-B14F-4D97-AF65-F5344CB8AC3E}">
        <p14:creationId xmlns:p14="http://schemas.microsoft.com/office/powerpoint/2010/main" val="210668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6027" dirty="0">
                <a:latin typeface="Times New Roman"/>
                <a:ea typeface="Times New Roman"/>
                <a:cs typeface="Times New Roman"/>
                <a:sym typeface="Times New Roman"/>
              </a:rPr>
              <a:t>Why prune neural networks?</a:t>
            </a:r>
            <a:endParaRPr sz="6027" dirty="0">
              <a:latin typeface="Times New Roman"/>
              <a:ea typeface="Times New Roman"/>
              <a:cs typeface="Times New Roman"/>
              <a:sym typeface="Times New Roman"/>
            </a:endParaRPr>
          </a:p>
        </p:txBody>
      </p:sp>
      <p:sp>
        <p:nvSpPr>
          <p:cNvPr id="85" name="Google Shape;85;p18"/>
          <p:cNvSpPr txBox="1"/>
          <p:nvPr/>
        </p:nvSpPr>
        <p:spPr>
          <a:xfrm>
            <a:off x="19433" y="1269133"/>
            <a:ext cx="12192000" cy="1477287"/>
          </a:xfrm>
          <a:prstGeom prst="rect">
            <a:avLst/>
          </a:prstGeom>
          <a:noFill/>
          <a:ln>
            <a:noFill/>
          </a:ln>
        </p:spPr>
        <p:txBody>
          <a:bodyPr spcFirstLastPara="1" wrap="square" lIns="121900" tIns="121900" rIns="121900" bIns="121900" anchor="t" anchorCtr="0">
            <a:spAutoFit/>
          </a:bodyPr>
          <a:lstStyle/>
          <a:p>
            <a:pPr marL="609585" indent="-558786">
              <a:buClr>
                <a:schemeClr val="dk1"/>
              </a:buClr>
              <a:buSzPts val="3000"/>
              <a:buFont typeface="Times New Roman"/>
              <a:buChar char="➢"/>
            </a:pPr>
            <a:r>
              <a:rPr lang="en" sz="4000" dirty="0">
                <a:solidFill>
                  <a:schemeClr val="dk1"/>
                </a:solidFill>
                <a:latin typeface="Times New Roman"/>
                <a:ea typeface="Times New Roman"/>
                <a:cs typeface="Times New Roman"/>
                <a:sym typeface="Times New Roman"/>
              </a:rPr>
              <a:t>Parameter Redundancy in dense training.</a:t>
            </a:r>
            <a:endParaRPr sz="4000" dirty="0">
              <a:solidFill>
                <a:schemeClr val="dk1"/>
              </a:solidFill>
              <a:latin typeface="Times New Roman"/>
              <a:ea typeface="Times New Roman"/>
              <a:cs typeface="Times New Roman"/>
              <a:sym typeface="Times New Roman"/>
            </a:endParaRPr>
          </a:p>
          <a:p>
            <a:pPr marL="609585"/>
            <a:endParaRPr sz="4000" dirty="0">
              <a:solidFill>
                <a:schemeClr val="dk1"/>
              </a:solidFill>
              <a:latin typeface="Times New Roman"/>
              <a:ea typeface="Times New Roman"/>
              <a:cs typeface="Times New Roman"/>
              <a:sym typeface="Times New Roman"/>
            </a:endParaRPr>
          </a:p>
        </p:txBody>
      </p:sp>
      <p:sp>
        <p:nvSpPr>
          <p:cNvPr id="2" name="Oval 1">
            <a:extLst>
              <a:ext uri="{FF2B5EF4-FFF2-40B4-BE49-F238E27FC236}">
                <a16:creationId xmlns:a16="http://schemas.microsoft.com/office/drawing/2014/main" id="{22869948-2B62-B830-1136-AFCD79AD69B0}"/>
              </a:ext>
            </a:extLst>
          </p:cNvPr>
          <p:cNvSpPr/>
          <p:nvPr/>
        </p:nvSpPr>
        <p:spPr>
          <a:xfrm>
            <a:off x="1192374" y="4111581"/>
            <a:ext cx="2520164" cy="21600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GPT-4 </a:t>
            </a:r>
          </a:p>
          <a:p>
            <a:pPr algn="ctr"/>
            <a:r>
              <a:rPr lang="en-US" sz="2400" b="1" dirty="0"/>
              <a:t>1.7 Trillion</a:t>
            </a:r>
          </a:p>
          <a:p>
            <a:pPr algn="ctr"/>
            <a:r>
              <a:rPr lang="en-US" sz="2400" b="1" dirty="0"/>
              <a:t>Parameters</a:t>
            </a:r>
            <a:endParaRPr lang="en-IN" sz="2400" b="1" dirty="0"/>
          </a:p>
        </p:txBody>
      </p:sp>
      <p:sp>
        <p:nvSpPr>
          <p:cNvPr id="3" name="Oval 2">
            <a:extLst>
              <a:ext uri="{FF2B5EF4-FFF2-40B4-BE49-F238E27FC236}">
                <a16:creationId xmlns:a16="http://schemas.microsoft.com/office/drawing/2014/main" id="{0B2DBE96-EAAE-2685-4055-E24B2BBB3F6B}"/>
              </a:ext>
            </a:extLst>
          </p:cNvPr>
          <p:cNvSpPr/>
          <p:nvPr/>
        </p:nvSpPr>
        <p:spPr>
          <a:xfrm>
            <a:off x="4199537" y="2259043"/>
            <a:ext cx="2696465" cy="205002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Vision Transformers</a:t>
            </a:r>
          </a:p>
          <a:p>
            <a:pPr algn="ctr"/>
            <a:r>
              <a:rPr lang="en-US" sz="2400" b="1" dirty="0"/>
              <a:t>22 Billion Parameters</a:t>
            </a:r>
            <a:r>
              <a:rPr lang="en-US" sz="2000" dirty="0"/>
              <a:t> </a:t>
            </a:r>
            <a:endParaRPr lang="en-IN" sz="2000" dirty="0"/>
          </a:p>
        </p:txBody>
      </p:sp>
      <p:sp>
        <p:nvSpPr>
          <p:cNvPr id="4" name="Oval 3">
            <a:extLst>
              <a:ext uri="{FF2B5EF4-FFF2-40B4-BE49-F238E27FC236}">
                <a16:creationId xmlns:a16="http://schemas.microsoft.com/office/drawing/2014/main" id="{903A19DC-5EB3-1326-76CB-7AAE3701F450}"/>
              </a:ext>
            </a:extLst>
          </p:cNvPr>
          <p:cNvSpPr/>
          <p:nvPr/>
        </p:nvSpPr>
        <p:spPr>
          <a:xfrm>
            <a:off x="7383001" y="4111581"/>
            <a:ext cx="2520164" cy="21600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AlphaFold</a:t>
            </a:r>
          </a:p>
          <a:p>
            <a:pPr algn="ctr"/>
            <a:r>
              <a:rPr lang="en-IN" sz="2400" b="1" dirty="0"/>
              <a:t>21 million parameters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0" y="0"/>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6027" dirty="0">
                <a:latin typeface="Times New Roman"/>
                <a:ea typeface="Times New Roman"/>
                <a:cs typeface="Times New Roman"/>
                <a:sym typeface="Times New Roman"/>
              </a:rPr>
              <a:t>Why prune neural networks?</a:t>
            </a:r>
            <a:endParaRPr sz="6027" dirty="0">
              <a:latin typeface="Times New Roman"/>
              <a:ea typeface="Times New Roman"/>
              <a:cs typeface="Times New Roman"/>
              <a:sym typeface="Times New Roman"/>
            </a:endParaRPr>
          </a:p>
        </p:txBody>
      </p:sp>
      <p:sp>
        <p:nvSpPr>
          <p:cNvPr id="85" name="Google Shape;85;p18"/>
          <p:cNvSpPr txBox="1"/>
          <p:nvPr/>
        </p:nvSpPr>
        <p:spPr>
          <a:xfrm>
            <a:off x="19433" y="1269133"/>
            <a:ext cx="12192000" cy="1477287"/>
          </a:xfrm>
          <a:prstGeom prst="rect">
            <a:avLst/>
          </a:prstGeom>
          <a:noFill/>
          <a:ln>
            <a:noFill/>
          </a:ln>
        </p:spPr>
        <p:txBody>
          <a:bodyPr spcFirstLastPara="1" wrap="square" lIns="121900" tIns="121900" rIns="121900" bIns="121900" anchor="t" anchorCtr="0">
            <a:spAutoFit/>
          </a:bodyPr>
          <a:lstStyle/>
          <a:p>
            <a:pPr marL="609585" indent="-558786">
              <a:buClr>
                <a:schemeClr val="dk1"/>
              </a:buClr>
              <a:buSzPts val="3000"/>
              <a:buFont typeface="Times New Roman"/>
              <a:buChar char="➢"/>
            </a:pPr>
            <a:r>
              <a:rPr lang="en" sz="4000" dirty="0">
                <a:solidFill>
                  <a:schemeClr val="dk1"/>
                </a:solidFill>
                <a:latin typeface="Times New Roman"/>
                <a:ea typeface="Times New Roman"/>
                <a:cs typeface="Times New Roman"/>
                <a:sym typeface="Times New Roman"/>
              </a:rPr>
              <a:t>Saturation of architectural specializations.</a:t>
            </a:r>
            <a:endParaRPr sz="4000" dirty="0">
              <a:solidFill>
                <a:schemeClr val="dk1"/>
              </a:solidFill>
              <a:latin typeface="Times New Roman"/>
              <a:ea typeface="Times New Roman"/>
              <a:cs typeface="Times New Roman"/>
              <a:sym typeface="Times New Roman"/>
            </a:endParaRPr>
          </a:p>
          <a:p>
            <a:endParaRPr sz="4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4D185AB-C89C-330A-C0CD-6A53F47682E5}"/>
              </a:ext>
            </a:extLst>
          </p:cNvPr>
          <p:cNvPicPr>
            <a:picLocks noChangeAspect="1"/>
          </p:cNvPicPr>
          <p:nvPr/>
        </p:nvPicPr>
        <p:blipFill>
          <a:blip r:embed="rId3"/>
          <a:stretch>
            <a:fillRect/>
          </a:stretch>
        </p:blipFill>
        <p:spPr>
          <a:xfrm>
            <a:off x="2503358" y="2173514"/>
            <a:ext cx="6220919" cy="4197247"/>
          </a:xfrm>
          <a:prstGeom prst="rect">
            <a:avLst/>
          </a:prstGeom>
          <a:ln>
            <a:solidFill>
              <a:schemeClr val="tx1"/>
            </a:solidFill>
          </a:ln>
        </p:spPr>
      </p:pic>
      <p:sp>
        <p:nvSpPr>
          <p:cNvPr id="4" name="TextBox 3">
            <a:extLst>
              <a:ext uri="{FF2B5EF4-FFF2-40B4-BE49-F238E27FC236}">
                <a16:creationId xmlns:a16="http://schemas.microsoft.com/office/drawing/2014/main" id="{CF933FDA-4E96-70DF-1CA0-665023C9A465}"/>
              </a:ext>
            </a:extLst>
          </p:cNvPr>
          <p:cNvSpPr txBox="1"/>
          <p:nvPr/>
        </p:nvSpPr>
        <p:spPr>
          <a:xfrm>
            <a:off x="5126637" y="6370761"/>
            <a:ext cx="1538990" cy="369332"/>
          </a:xfrm>
          <a:prstGeom prst="rect">
            <a:avLst/>
          </a:prstGeom>
          <a:noFill/>
        </p:spPr>
        <p:txBody>
          <a:bodyPr wrap="square" rtlCol="0">
            <a:spAutoFit/>
          </a:bodyPr>
          <a:lstStyle/>
          <a:p>
            <a:r>
              <a:rPr lang="en-US" dirty="0">
                <a:hlinkClick r:id="rId4"/>
              </a:rPr>
              <a:t>Source</a:t>
            </a:r>
            <a:endParaRPr lang="en-IN" dirty="0"/>
          </a:p>
        </p:txBody>
      </p:sp>
    </p:spTree>
    <p:extLst>
      <p:ext uri="{BB962C8B-B14F-4D97-AF65-F5344CB8AC3E}">
        <p14:creationId xmlns:p14="http://schemas.microsoft.com/office/powerpoint/2010/main" val="82159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Background: What can be pruned?</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AD7F5031-DC76-B77B-C490-BE55CFC88E41}"/>
              </a:ext>
            </a:extLst>
          </p:cNvPr>
          <p:cNvSpPr txBox="1"/>
          <p:nvPr/>
        </p:nvSpPr>
        <p:spPr>
          <a:xfrm>
            <a:off x="924393" y="1424065"/>
            <a:ext cx="10343213" cy="6709529"/>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Structured Pruning: </a:t>
            </a:r>
            <a:r>
              <a:rPr lang="en-US" sz="3200" dirty="0">
                <a:cs typeface="Arial" panose="020B0604020202020204" pitchFamily="34" charset="0"/>
              </a:rPr>
              <a:t>Dropping off redundant neurons/filters in the network.</a:t>
            </a:r>
          </a:p>
          <a:p>
            <a:endParaRPr lang="en-US" sz="3200" dirty="0">
              <a:cs typeface="Arial" panose="020B0604020202020204" pitchFamily="34" charset="0"/>
            </a:endParaRPr>
          </a:p>
          <a:p>
            <a:pPr marL="914400" lvl="1" indent="-457200">
              <a:buFont typeface="Wingdings" panose="05000000000000000000" pitchFamily="2" charset="2"/>
              <a:buChar char="q"/>
            </a:pPr>
            <a:r>
              <a:rPr lang="en-US" sz="3200" dirty="0">
                <a:cs typeface="Arial" panose="020B0604020202020204" pitchFamily="34" charset="0"/>
              </a:rPr>
              <a:t>Pros:</a:t>
            </a:r>
          </a:p>
          <a:p>
            <a:pPr lvl="2">
              <a:buFont typeface="Wingdings" panose="05000000000000000000" pitchFamily="2" charset="2"/>
              <a:buChar char="Ø"/>
            </a:pPr>
            <a:r>
              <a:rPr lang="en-US" sz="2800" dirty="0"/>
              <a:t>The computational speedup due to sparsity can be realized on conventional hardware</a:t>
            </a:r>
          </a:p>
          <a:p>
            <a:pPr lvl="2">
              <a:buFont typeface="Wingdings" panose="05000000000000000000" pitchFamily="2" charset="2"/>
              <a:buChar char="Ø"/>
            </a:pPr>
            <a:r>
              <a:rPr lang="en-US" sz="2800" dirty="0"/>
              <a:t>Easier interpretability</a:t>
            </a:r>
            <a:r>
              <a:rPr lang="en-US" sz="2800" dirty="0">
                <a:cs typeface="Arial" panose="020B0604020202020204" pitchFamily="34" charset="0"/>
              </a:rPr>
              <a:t> </a:t>
            </a:r>
          </a:p>
          <a:p>
            <a:pPr lvl="2"/>
            <a:endParaRPr lang="en-US" sz="2800" dirty="0">
              <a:cs typeface="Arial" panose="020B0604020202020204" pitchFamily="34" charset="0"/>
            </a:endParaRPr>
          </a:p>
          <a:p>
            <a:pPr marL="914400" lvl="1" indent="-457200">
              <a:buFont typeface="Wingdings" panose="05000000000000000000" pitchFamily="2" charset="2"/>
              <a:buChar char="q"/>
            </a:pPr>
            <a:r>
              <a:rPr lang="en-US" sz="3200" dirty="0">
                <a:cs typeface="Arial" panose="020B0604020202020204" pitchFamily="34" charset="0"/>
              </a:rPr>
              <a:t>Cons:</a:t>
            </a:r>
          </a:p>
          <a:p>
            <a:pPr lvl="2">
              <a:buFont typeface="Wingdings" panose="05000000000000000000" pitchFamily="2" charset="2"/>
              <a:buChar char="Ø"/>
            </a:pPr>
            <a:r>
              <a:rPr lang="en-US" sz="2800" dirty="0"/>
              <a:t>Poor generalization performance at extremely large </a:t>
            </a:r>
            <a:r>
              <a:rPr lang="en-US" sz="2800" dirty="0" err="1"/>
              <a:t>sparsities</a:t>
            </a:r>
            <a:r>
              <a:rPr lang="en-US" sz="2800" dirty="0"/>
              <a:t>.</a:t>
            </a:r>
          </a:p>
          <a:p>
            <a:pPr lvl="2">
              <a:buFont typeface="Wingdings" panose="05000000000000000000" pitchFamily="2" charset="2"/>
              <a:buChar char="Ø"/>
            </a:pPr>
            <a:r>
              <a:rPr lang="en-US" sz="2800" dirty="0"/>
              <a:t>Loss of granularity in pruning.</a:t>
            </a:r>
          </a:p>
          <a:p>
            <a:pPr lvl="2"/>
            <a:endParaRPr lang="en-US" sz="3200" dirty="0">
              <a:cs typeface="Arial" panose="020B0604020202020204" pitchFamily="34" charset="0"/>
            </a:endParaRPr>
          </a:p>
          <a:p>
            <a:pPr marL="914400" lvl="1" indent="-457200">
              <a:buFont typeface="Wingdings" panose="05000000000000000000" pitchFamily="2" charset="2"/>
              <a:buChar char="q"/>
            </a:pPr>
            <a:endParaRPr lang="en-US" sz="3200" dirty="0">
              <a:cs typeface="Arial" panose="020B0604020202020204" pitchFamily="34" charset="0"/>
            </a:endParaRPr>
          </a:p>
          <a:p>
            <a:pPr marL="1200150" lvl="2" indent="-285750">
              <a:buFont typeface="Wingdings" panose="05000000000000000000" pitchFamily="2" charset="2"/>
              <a:buChar char="v"/>
            </a:pPr>
            <a:endParaRPr lang="en-US" sz="2000" b="1" dirty="0">
              <a:cs typeface="Arial" panose="020B0604020202020204" pitchFamily="34" charset="0"/>
            </a:endParaRPr>
          </a:p>
          <a:p>
            <a:pPr marL="742950" lvl="1" indent="-285750">
              <a:buFont typeface="Wingdings" panose="05000000000000000000" pitchFamily="2" charset="2"/>
              <a:buChar char="v"/>
            </a:pPr>
            <a:endParaRPr lang="en-IN" b="1" dirty="0"/>
          </a:p>
        </p:txBody>
      </p:sp>
    </p:spTree>
    <p:extLst>
      <p:ext uri="{BB962C8B-B14F-4D97-AF65-F5344CB8AC3E}">
        <p14:creationId xmlns:p14="http://schemas.microsoft.com/office/powerpoint/2010/main" val="308952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4964"/>
            <a:ext cx="12192000" cy="1269200"/>
          </a:xfrm>
          <a:prstGeom prst="rect">
            <a:avLst/>
          </a:prstGeom>
          <a:solidFill>
            <a:schemeClr val="lt2"/>
          </a:solidFill>
        </p:spPr>
        <p:txBody>
          <a:bodyPr spcFirstLastPara="1" vert="horz" wrap="square" lIns="121900" tIns="121900" rIns="121900" bIns="121900" rtlCol="0" anchor="t" anchorCtr="0">
            <a:noAutofit/>
          </a:bodyPr>
          <a:lstStyle/>
          <a:p>
            <a:pPr algn="ctr">
              <a:buSzPts val="990"/>
            </a:pPr>
            <a:r>
              <a:rPr lang="en" sz="5333" dirty="0">
                <a:latin typeface="Times New Roman"/>
                <a:ea typeface="Times New Roman"/>
                <a:cs typeface="Times New Roman"/>
                <a:sym typeface="Times New Roman"/>
              </a:rPr>
              <a:t>Background: What can be pruned?</a:t>
            </a:r>
            <a:endParaRPr sz="5333"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AD7F5031-DC76-B77B-C490-BE55CFC88E41}"/>
              </a:ext>
            </a:extLst>
          </p:cNvPr>
          <p:cNvSpPr txBox="1"/>
          <p:nvPr/>
        </p:nvSpPr>
        <p:spPr>
          <a:xfrm>
            <a:off x="924393" y="1424065"/>
            <a:ext cx="10343213" cy="6278642"/>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Unstructured Pruning: </a:t>
            </a:r>
            <a:r>
              <a:rPr lang="en-US" sz="3200" dirty="0">
                <a:cs typeface="Arial" panose="020B0604020202020204" pitchFamily="34" charset="0"/>
              </a:rPr>
              <a:t>Dropping off redundant parameters in the network.</a:t>
            </a:r>
          </a:p>
          <a:p>
            <a:endParaRPr lang="en-US" sz="3200" dirty="0">
              <a:cs typeface="Arial" panose="020B0604020202020204" pitchFamily="34" charset="0"/>
            </a:endParaRPr>
          </a:p>
          <a:p>
            <a:pPr marL="914400" lvl="1" indent="-457200">
              <a:buFont typeface="Wingdings" panose="05000000000000000000" pitchFamily="2" charset="2"/>
              <a:buChar char="q"/>
            </a:pPr>
            <a:r>
              <a:rPr lang="en-US" sz="3200" dirty="0">
                <a:cs typeface="Arial" panose="020B0604020202020204" pitchFamily="34" charset="0"/>
              </a:rPr>
              <a:t>Pros:</a:t>
            </a:r>
          </a:p>
          <a:p>
            <a:pPr lvl="2">
              <a:buFont typeface="Wingdings" panose="05000000000000000000" pitchFamily="2" charset="2"/>
              <a:buChar char="Ø"/>
            </a:pPr>
            <a:r>
              <a:rPr lang="en-US" sz="2800" dirty="0"/>
              <a:t>Generalize well at extremely high </a:t>
            </a:r>
            <a:r>
              <a:rPr lang="en-US" sz="2800" dirty="0" err="1"/>
              <a:t>sparsities</a:t>
            </a:r>
            <a:endParaRPr lang="en-US" sz="2800" dirty="0"/>
          </a:p>
          <a:p>
            <a:pPr lvl="2">
              <a:buFont typeface="Wingdings" panose="05000000000000000000" pitchFamily="2" charset="2"/>
              <a:buChar char="Ø"/>
            </a:pPr>
            <a:r>
              <a:rPr lang="en-US" sz="2800" dirty="0"/>
              <a:t>Fine-grained pruning across the network</a:t>
            </a:r>
          </a:p>
          <a:p>
            <a:pPr lvl="2"/>
            <a:endParaRPr lang="en-US" sz="2800" dirty="0"/>
          </a:p>
          <a:p>
            <a:pPr marL="914400" lvl="1" indent="-457200">
              <a:buFont typeface="Wingdings" panose="05000000000000000000" pitchFamily="2" charset="2"/>
              <a:buChar char="q"/>
            </a:pPr>
            <a:r>
              <a:rPr lang="en-US" sz="3200" dirty="0">
                <a:cs typeface="Arial" panose="020B0604020202020204" pitchFamily="34" charset="0"/>
              </a:rPr>
              <a:t>Cons:</a:t>
            </a:r>
            <a:endParaRPr lang="en-US" sz="2800" dirty="0">
              <a:cs typeface="Arial" panose="020B0604020202020204" pitchFamily="34" charset="0"/>
            </a:endParaRPr>
          </a:p>
          <a:p>
            <a:pPr lvl="2">
              <a:buFont typeface="Wingdings" panose="05000000000000000000" pitchFamily="2" charset="2"/>
              <a:buChar char="Ø"/>
            </a:pPr>
            <a:r>
              <a:rPr lang="en-US" sz="2800" dirty="0"/>
              <a:t>Cannot be realized on conventional hardware </a:t>
            </a:r>
          </a:p>
          <a:p>
            <a:pPr lvl="2">
              <a:buFont typeface="Wingdings" panose="05000000000000000000" pitchFamily="2" charset="2"/>
              <a:buChar char="Ø"/>
            </a:pPr>
            <a:r>
              <a:rPr lang="en-US" sz="2800" dirty="0"/>
              <a:t>Storage overhead due to indices of sparse entries</a:t>
            </a:r>
          </a:p>
          <a:p>
            <a:pPr lvl="2"/>
            <a:endParaRPr lang="en-US" sz="3200" dirty="0">
              <a:cs typeface="Arial" panose="020B0604020202020204" pitchFamily="34" charset="0"/>
            </a:endParaRPr>
          </a:p>
          <a:p>
            <a:pPr marL="914400" lvl="1" indent="-457200">
              <a:buFont typeface="Wingdings" panose="05000000000000000000" pitchFamily="2" charset="2"/>
              <a:buChar char="q"/>
            </a:pPr>
            <a:endParaRPr lang="en-US" sz="3200" dirty="0">
              <a:cs typeface="Arial" panose="020B0604020202020204" pitchFamily="34" charset="0"/>
            </a:endParaRPr>
          </a:p>
          <a:p>
            <a:pPr marL="1200150" lvl="2" indent="-285750">
              <a:buFont typeface="Wingdings" panose="05000000000000000000" pitchFamily="2" charset="2"/>
              <a:buChar char="v"/>
            </a:pPr>
            <a:endParaRPr lang="en-US" sz="2000" b="1" dirty="0">
              <a:cs typeface="Arial" panose="020B0604020202020204" pitchFamily="34" charset="0"/>
            </a:endParaRPr>
          </a:p>
          <a:p>
            <a:pPr marL="742950" lvl="1" indent="-285750">
              <a:buFont typeface="Wingdings" panose="05000000000000000000" pitchFamily="2" charset="2"/>
              <a:buChar char="v"/>
            </a:pPr>
            <a:endParaRPr lang="en-IN" b="1" dirty="0"/>
          </a:p>
        </p:txBody>
      </p:sp>
    </p:spTree>
    <p:extLst>
      <p:ext uri="{BB962C8B-B14F-4D97-AF65-F5344CB8AC3E}">
        <p14:creationId xmlns:p14="http://schemas.microsoft.com/office/powerpoint/2010/main" val="71400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61.4173"/>
  <p:tag name="LATEXADDIN" val="\documentclass{article}&#10;\usepackage{amsmath}&#10;\pagestyle{empty}&#10;\begin{document}&#10;&#10;$$f(x; m\odot \theta_{\tau})$$&#10;&#10;\end{document}"/>
  <p:tag name="IGUANATEXSIZE" val="20"/>
  <p:tag name="IGUANATEXCURSOR" val="107"/>
  <p:tag name="TRANSPARENCY" val="True"/>
  <p:tag name="LATEXENGINEID" val="0"/>
  <p:tag name="TEMPFOLDER" val="C:\Users\Tejas\Documents\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99.4376"/>
  <p:tag name="LATEXADDIN" val="\documentclass{article}&#10;\usepackage{amsmath}&#10;\pagestyle{empty}&#10;\begin{document}&#10;&#10;$$0 &lt; \tau &lt; t$$&#10;&#10;\end{document}"/>
  <p:tag name="IGUANATEXSIZE" val="20"/>
  <p:tag name="IGUANATEXCURSOR" val="95"/>
  <p:tag name="TRANSPARENCY" val="True"/>
  <p:tag name="LATEXENGINEID" val="0"/>
  <p:tag name="TEMPFOLDER" val="C:\Users\Tejas\Documents\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61.4173"/>
  <p:tag name="LATEXADDIN" val="\documentclass{article}&#10;\usepackage{amsmath}&#10;\pagestyle{empty}&#10;\begin{document}&#10;&#10;$$f(x; m\odot \theta_{\tau})$$&#10;&#10;\end{document}"/>
  <p:tag name="IGUANATEXSIZE" val="20"/>
  <p:tag name="IGUANATEXCURSOR" val="107"/>
  <p:tag name="TRANSPARENCY" val="True"/>
  <p:tag name="LATEXENGINEID" val="0"/>
  <p:tag name="TEMPFOLDER" val="C:\Users\Tejas\Documents\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99.4376"/>
  <p:tag name="LATEXADDIN" val="\documentclass{article}&#10;\usepackage{amsmath}&#10;\pagestyle{empty}&#10;\begin{document}&#10;&#10;$$0 &lt; \tau &lt; t$$&#10;&#10;\end{document}"/>
  <p:tag name="IGUANATEXSIZE" val="20"/>
  <p:tag name="IGUANATEXCURSOR" val="95"/>
  <p:tag name="TRANSPARENCY" val="True"/>
  <p:tag name="LATEXENGINEID" val="0"/>
  <p:tag name="TEMPFOLDER" val="C:\Users\Tejas\Documents\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1101</Words>
  <Application>Microsoft Office PowerPoint</Application>
  <PresentationFormat>Widescreen</PresentationFormat>
  <Paragraphs>188</Paragraphs>
  <Slides>50</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Google Sans</vt:lpstr>
      <vt:lpstr>Lucida Grande</vt:lpstr>
      <vt:lpstr>Proxima Nova</vt:lpstr>
      <vt:lpstr>Times New Roman</vt:lpstr>
      <vt:lpstr>Wingdings</vt:lpstr>
      <vt:lpstr>Office Theme</vt:lpstr>
      <vt:lpstr>Sparsity in Deep Neural Networks and The Lottery Ticket Hypothesis</vt:lpstr>
      <vt:lpstr>PowerPoint Presentation</vt:lpstr>
      <vt:lpstr>Sparsity in Neural Networks</vt:lpstr>
      <vt:lpstr>Preliminaries</vt:lpstr>
      <vt:lpstr>Preliminaries</vt:lpstr>
      <vt:lpstr>Why prune neural networks?</vt:lpstr>
      <vt:lpstr>Why prune neural networks?</vt:lpstr>
      <vt:lpstr>Background: What can be pruned?</vt:lpstr>
      <vt:lpstr>Background: What can be pruned?</vt:lpstr>
      <vt:lpstr>Background: Iterative Magnitude Pruning</vt:lpstr>
      <vt:lpstr>Background: Iterative Magnitude Pruning</vt:lpstr>
      <vt:lpstr>Background: Iterative Magnitude Pruning</vt:lpstr>
      <vt:lpstr>Training the pruned network from scratch?</vt:lpstr>
      <vt:lpstr>Lottery Ticket Hypothesis</vt:lpstr>
      <vt:lpstr>Lottery Ticket Hypothesis</vt:lpstr>
      <vt:lpstr>Lottery Ticket Hypothesis</vt:lpstr>
      <vt:lpstr>Lottery Ticket Hypothesis</vt:lpstr>
      <vt:lpstr>Lottery Ticket Hypothesis</vt:lpstr>
      <vt:lpstr>Lottery Ticket Hypothesis</vt:lpstr>
      <vt:lpstr>Lottery Ticket Hypothesis</vt:lpstr>
      <vt:lpstr>Lottery Ticket Hypothesis</vt:lpstr>
      <vt:lpstr>Procedure for finding winning tickets..</vt:lpstr>
      <vt:lpstr>Procedure for finding winning tickets..</vt:lpstr>
      <vt:lpstr>Procedure for finding winning tickets..</vt:lpstr>
      <vt:lpstr>Results </vt:lpstr>
      <vt:lpstr>Results </vt:lpstr>
      <vt:lpstr>Results </vt:lpstr>
      <vt:lpstr>Results </vt:lpstr>
      <vt:lpstr>Results </vt:lpstr>
      <vt:lpstr>Results </vt:lpstr>
      <vt:lpstr>Results </vt:lpstr>
      <vt:lpstr>Results </vt:lpstr>
      <vt:lpstr>Results </vt:lpstr>
      <vt:lpstr>Results </vt:lpstr>
      <vt:lpstr>Limitations of Lottery Ticket Hypothesis</vt:lpstr>
      <vt:lpstr>Workaround!</vt:lpstr>
      <vt:lpstr>Workaround!</vt:lpstr>
      <vt:lpstr>Workaround!</vt:lpstr>
      <vt:lpstr>Workaround!</vt:lpstr>
      <vt:lpstr>Results</vt:lpstr>
      <vt:lpstr>Stability Analysis</vt:lpstr>
      <vt:lpstr>Stability Analysis</vt:lpstr>
      <vt:lpstr>What makes the lottery tickets so special?</vt:lpstr>
      <vt:lpstr>What makes the lottery tickets so special?</vt:lpstr>
      <vt:lpstr>What makes the lottery tickets so special?</vt:lpstr>
      <vt:lpstr>Proximity to pruned solution</vt:lpstr>
      <vt:lpstr>Proximity to pruned solution</vt:lpstr>
      <vt:lpstr>Basin of Convergence</vt:lpstr>
      <vt:lpstr>Summary and Directions of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Sparsity in Deep Neural Networks and The Lottery Ticket Hypothesis</dc:title>
  <dc:creator>Tejas Pote</dc:creator>
  <cp:lastModifiedBy>Tejas Pote</cp:lastModifiedBy>
  <cp:revision>2</cp:revision>
  <dcterms:created xsi:type="dcterms:W3CDTF">2024-02-07T14:27:15Z</dcterms:created>
  <dcterms:modified xsi:type="dcterms:W3CDTF">2024-02-10T14:01:35Z</dcterms:modified>
</cp:coreProperties>
</file>