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60" r:id="rId3"/>
    <p:sldId id="257" r:id="rId4"/>
    <p:sldId id="284" r:id="rId5"/>
    <p:sldId id="262" r:id="rId6"/>
    <p:sldId id="263" r:id="rId7"/>
    <p:sldId id="288" r:id="rId8"/>
    <p:sldId id="287" r:id="rId9"/>
    <p:sldId id="283" r:id="rId10"/>
    <p:sldId id="265" r:id="rId11"/>
    <p:sldId id="266" r:id="rId12"/>
    <p:sldId id="267" r:id="rId13"/>
    <p:sldId id="268" r:id="rId14"/>
    <p:sldId id="275" r:id="rId15"/>
    <p:sldId id="270" r:id="rId16"/>
    <p:sldId id="269" r:id="rId17"/>
    <p:sldId id="274" r:id="rId18"/>
    <p:sldId id="264" r:id="rId19"/>
    <p:sldId id="278" r:id="rId20"/>
    <p:sldId id="279" r:id="rId21"/>
    <p:sldId id="271" r:id="rId22"/>
    <p:sldId id="277" r:id="rId23"/>
    <p:sldId id="276" r:id="rId24"/>
    <p:sldId id="272" r:id="rId25"/>
    <p:sldId id="280" r:id="rId26"/>
    <p:sldId id="281" r:id="rId27"/>
    <p:sldId id="282" r:id="rId28"/>
    <p:sldId id="273" r:id="rId29"/>
    <p:sldId id="290" r:id="rId30"/>
  </p:sldIdLst>
  <p:sldSz cx="9144000" cy="5143500" type="screen16x9"/>
  <p:notesSz cx="6858000" cy="9144000"/>
  <p:embeddedFontLst>
    <p:embeddedFont>
      <p:font typeface="Montserrat" panose="000005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l Ansari" initials="AA" lastIdx="2" clrIdx="0">
    <p:extLst>
      <p:ext uri="{19B8F6BF-5375-455C-9EA6-DF929625EA0E}">
        <p15:presenceInfo xmlns:p15="http://schemas.microsoft.com/office/powerpoint/2012/main" userId="06ce23c1bd77d88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969" autoAdjust="0"/>
  </p:normalViewPr>
  <p:slideViewPr>
    <p:cSldViewPr snapToGrid="0">
      <p:cViewPr varScale="1">
        <p:scale>
          <a:sx n="112" d="100"/>
          <a:sy n="112" d="100"/>
        </p:scale>
        <p:origin x="210" y="102"/>
      </p:cViewPr>
      <p:guideLst>
        <p:guide orient="horz" pos="1620"/>
        <p:guide pos="2880"/>
      </p:guideLst>
    </p:cSldViewPr>
  </p:slideViewPr>
  <p:outlineViewPr>
    <p:cViewPr>
      <p:scale>
        <a:sx n="33" d="100"/>
        <a:sy n="33" d="100"/>
      </p:scale>
      <p:origin x="0" y="1063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2902724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11847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0439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wikipedia.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73544" y="193874"/>
            <a:ext cx="8207361" cy="4549422"/>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4200" b="1" dirty="0">
                <a:solidFill>
                  <a:srgbClr val="CC0000"/>
                </a:solidFill>
                <a:latin typeface="Times New Roman" panose="02020603050405020304" pitchFamily="18" charset="0"/>
                <a:ea typeface="Montserrat"/>
                <a:cs typeface="Times New Roman" panose="02020603050405020304" pitchFamily="18" charset="0"/>
                <a:sym typeface="Montserrat"/>
              </a:rPr>
              <a:t>Capstone Project</a:t>
            </a:r>
            <a:br>
              <a:rPr lang="en-GB" sz="4200" b="1" dirty="0">
                <a:solidFill>
                  <a:srgbClr val="CC0000"/>
                </a:solidFill>
                <a:latin typeface="+mj-lt"/>
                <a:ea typeface="Montserrat"/>
                <a:cs typeface="Montserrat"/>
                <a:sym typeface="Montserrat"/>
              </a:rPr>
            </a:br>
            <a:r>
              <a:rPr lang="en-GB" sz="4200" b="1" dirty="0">
                <a:solidFill>
                  <a:srgbClr val="CC0000"/>
                </a:solidFill>
                <a:latin typeface="+mj-lt"/>
                <a:ea typeface="Montserrat"/>
                <a:cs typeface="Montserrat"/>
                <a:sym typeface="Montserrat"/>
              </a:rPr>
              <a:t>                </a:t>
            </a:r>
            <a:r>
              <a:rPr lang="en-US" sz="2800" b="1" dirty="0">
                <a:solidFill>
                  <a:schemeClr val="lt1"/>
                </a:solidFill>
                <a:latin typeface="Times New Roman" panose="02020603050405020304" pitchFamily="18" charset="0"/>
                <a:ea typeface="Montserrat"/>
                <a:cs typeface="Times New Roman" panose="02020603050405020304" pitchFamily="18" charset="0"/>
                <a:sym typeface="Montserrat"/>
              </a:rPr>
              <a:t>Hotel Booking EDA</a:t>
            </a:r>
            <a:endParaRPr sz="2800" b="1"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0" lvl="0" indent="0" algn="ctr" rtl="0">
              <a:lnSpc>
                <a:spcPct val="100000"/>
              </a:lnSpc>
              <a:spcBef>
                <a:spcPts val="0"/>
              </a:spcBef>
              <a:spcAft>
                <a:spcPts val="0"/>
              </a:spcAft>
              <a:buSzPts val="5200"/>
              <a:buNone/>
            </a:pPr>
            <a:br>
              <a:rPr lang="en-US" sz="3600" b="1" dirty="0">
                <a:solidFill>
                  <a:schemeClr val="lt1"/>
                </a:solidFill>
                <a:latin typeface="Montserrat"/>
                <a:ea typeface="Montserrat"/>
                <a:cs typeface="Montserrat"/>
                <a:sym typeface="Montserrat"/>
              </a:rPr>
            </a:br>
            <a:r>
              <a:rPr lang="en-IN" sz="2400" b="1" dirty="0">
                <a:solidFill>
                  <a:schemeClr val="lt1"/>
                </a:solidFill>
                <a:latin typeface="+mj-lt"/>
                <a:ea typeface="Montserrat"/>
                <a:cs typeface="Montserrat"/>
                <a:sym typeface="Montserrat"/>
              </a:rPr>
              <a:t>Team Member</a:t>
            </a:r>
            <a:br>
              <a:rPr lang="en-IN" sz="2800" b="1" dirty="0">
                <a:solidFill>
                  <a:schemeClr val="lt1"/>
                </a:solidFill>
                <a:latin typeface="Montserrat"/>
                <a:ea typeface="Montserrat"/>
                <a:cs typeface="Montserrat"/>
                <a:sym typeface="Montserrat"/>
              </a:rPr>
            </a:br>
            <a:r>
              <a:rPr lang="en-IN" sz="2000" dirty="0" err="1">
                <a:solidFill>
                  <a:schemeClr val="lt1"/>
                </a:solidFill>
                <a:latin typeface="+mj-lt"/>
                <a:ea typeface="Montserrat"/>
                <a:cs typeface="Montserrat"/>
                <a:sym typeface="Montserrat"/>
              </a:rPr>
              <a:t>Mohd</a:t>
            </a:r>
            <a:r>
              <a:rPr lang="en-IN" sz="2000" dirty="0">
                <a:solidFill>
                  <a:schemeClr val="lt1"/>
                </a:solidFill>
                <a:latin typeface="+mj-lt"/>
                <a:ea typeface="Montserrat"/>
                <a:cs typeface="Montserrat"/>
                <a:sym typeface="Montserrat"/>
              </a:rPr>
              <a:t>. Navaid Ansari</a:t>
            </a:r>
            <a:br>
              <a:rPr lang="en-IN" sz="2000" dirty="0">
                <a:solidFill>
                  <a:schemeClr val="lt1"/>
                </a:solidFill>
                <a:latin typeface="+mj-lt"/>
                <a:ea typeface="Montserrat"/>
                <a:cs typeface="Montserrat"/>
                <a:sym typeface="Montserrat"/>
              </a:rPr>
            </a:br>
            <a:r>
              <a:rPr lang="en-IN" sz="2000" dirty="0" err="1">
                <a:solidFill>
                  <a:schemeClr val="lt1"/>
                </a:solidFill>
                <a:latin typeface="+mj-lt"/>
                <a:ea typeface="Montserrat"/>
                <a:cs typeface="Montserrat"/>
                <a:sym typeface="Montserrat"/>
              </a:rPr>
              <a:t>Mohd</a:t>
            </a:r>
            <a:r>
              <a:rPr lang="en-IN" sz="2000" dirty="0">
                <a:solidFill>
                  <a:schemeClr val="lt1"/>
                </a:solidFill>
                <a:latin typeface="+mj-lt"/>
                <a:ea typeface="Montserrat"/>
                <a:cs typeface="Montserrat"/>
                <a:sym typeface="Montserrat"/>
              </a:rPr>
              <a:t> Atif Ansari</a:t>
            </a:r>
            <a:br>
              <a:rPr lang="en-IN" sz="2000" dirty="0">
                <a:solidFill>
                  <a:schemeClr val="lt1"/>
                </a:solidFill>
                <a:latin typeface="+mj-lt"/>
                <a:ea typeface="Montserrat"/>
                <a:cs typeface="Montserrat"/>
                <a:sym typeface="Montserrat"/>
              </a:rPr>
            </a:br>
            <a:r>
              <a:rPr lang="en-IN" sz="2000" dirty="0">
                <a:solidFill>
                  <a:schemeClr val="lt1"/>
                </a:solidFill>
                <a:latin typeface="+mj-lt"/>
                <a:ea typeface="Montserrat"/>
                <a:cs typeface="Montserrat"/>
                <a:sym typeface="Montserrat"/>
              </a:rPr>
              <a:t>Mohammad Anas Ansari  </a:t>
            </a:r>
            <a:endParaRPr sz="2000" dirty="0">
              <a:solidFill>
                <a:schemeClr val="lt1"/>
              </a:solidFill>
              <a:latin typeface="+mj-l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cxnSp>
        <p:nvCxnSpPr>
          <p:cNvPr id="3" name="Straight Connector 2">
            <a:extLst>
              <a:ext uri="{FF2B5EF4-FFF2-40B4-BE49-F238E27FC236}">
                <a16:creationId xmlns:a16="http://schemas.microsoft.com/office/drawing/2014/main" id="{ABA65D10-B7A7-42A3-9D16-387FA1B4DB0D}"/>
              </a:ext>
            </a:extLst>
          </p:cNvPr>
          <p:cNvCxnSpPr>
            <a:cxnSpLocks/>
          </p:cNvCxnSpPr>
          <p:nvPr/>
        </p:nvCxnSpPr>
        <p:spPr>
          <a:xfrm>
            <a:off x="3428645" y="3215246"/>
            <a:ext cx="2097157" cy="0"/>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A9A00-EBA9-4E2A-9A95-BF8AA4B40762}"/>
              </a:ext>
            </a:extLst>
          </p:cNvPr>
          <p:cNvSpPr>
            <a:spLocks noGrp="1"/>
          </p:cNvSpPr>
          <p:nvPr>
            <p:ph type="title"/>
          </p:nvPr>
        </p:nvSpPr>
        <p:spPr>
          <a:xfrm flipV="1">
            <a:off x="79513" y="940005"/>
            <a:ext cx="8520600" cy="474495"/>
          </a:xfrm>
        </p:spPr>
        <p:txBody>
          <a:bodyPr/>
          <a:lstStyle/>
          <a:p>
            <a:pPr lvl="0">
              <a:lnSpc>
                <a:spcPct val="115000"/>
              </a:lnSpc>
            </a:pPr>
            <a:b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7D90AAB4-2BF7-40BA-966B-2408706A38B8}"/>
              </a:ext>
            </a:extLst>
          </p:cNvPr>
          <p:cNvPicPr>
            <a:picLocks noChangeAspect="1"/>
          </p:cNvPicPr>
          <p:nvPr/>
        </p:nvPicPr>
        <p:blipFill>
          <a:blip r:embed="rId2"/>
          <a:stretch>
            <a:fillRect/>
          </a:stretch>
        </p:blipFill>
        <p:spPr>
          <a:xfrm>
            <a:off x="5644465" y="3295472"/>
            <a:ext cx="3206024" cy="1907072"/>
          </a:xfrm>
          <a:prstGeom prst="rect">
            <a:avLst/>
          </a:prstGeom>
        </p:spPr>
      </p:pic>
      <p:pic>
        <p:nvPicPr>
          <p:cNvPr id="7" name="Picture 6">
            <a:extLst>
              <a:ext uri="{FF2B5EF4-FFF2-40B4-BE49-F238E27FC236}">
                <a16:creationId xmlns:a16="http://schemas.microsoft.com/office/drawing/2014/main" id="{0CA47A91-D299-4463-9207-DA4270D38AF0}"/>
              </a:ext>
            </a:extLst>
          </p:cNvPr>
          <p:cNvPicPr>
            <a:picLocks noChangeAspect="1"/>
          </p:cNvPicPr>
          <p:nvPr/>
        </p:nvPicPr>
        <p:blipFill>
          <a:blip r:embed="rId3"/>
          <a:stretch>
            <a:fillRect/>
          </a:stretch>
        </p:blipFill>
        <p:spPr>
          <a:xfrm>
            <a:off x="4895797" y="851197"/>
            <a:ext cx="4248202" cy="2382214"/>
          </a:xfrm>
          <a:prstGeom prst="rect">
            <a:avLst/>
          </a:prstGeom>
        </p:spPr>
      </p:pic>
      <p:sp>
        <p:nvSpPr>
          <p:cNvPr id="4" name="TextBox 3">
            <a:extLst>
              <a:ext uri="{FF2B5EF4-FFF2-40B4-BE49-F238E27FC236}">
                <a16:creationId xmlns:a16="http://schemas.microsoft.com/office/drawing/2014/main" id="{B42249B1-C772-4F1F-9189-033A53668249}"/>
              </a:ext>
            </a:extLst>
          </p:cNvPr>
          <p:cNvSpPr txBox="1"/>
          <p:nvPr/>
        </p:nvSpPr>
        <p:spPr>
          <a:xfrm>
            <a:off x="-2" y="3572553"/>
            <a:ext cx="4842933"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1600" i="0" dirty="0">
                <a:solidFill>
                  <a:schemeClr val="accent2">
                    <a:lumMod val="90000"/>
                    <a:lumOff val="10000"/>
                  </a:schemeClr>
                </a:solidFill>
                <a:effectLst/>
                <a:latin typeface="Times New Roman" panose="02020603050405020304" pitchFamily="18" charset="0"/>
                <a:cs typeface="Times New Roman" panose="02020603050405020304" pitchFamily="18" charset="0"/>
              </a:rPr>
              <a:t>A resort is the destination. Oftentimes, resorts are located in scenic areas but not near a city or anything really. People visit a resort to get away from other people and cities. They stay in the resort and probably don’t travel around as they may do when staying at a city hotel.</a:t>
            </a:r>
            <a:endParaRPr lang="en-IN" sz="1600" dirty="0">
              <a:solidFill>
                <a:schemeClr val="accent2">
                  <a:lumMod val="90000"/>
                  <a:lumOff val="1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5263503-DF2C-4162-8E65-F9D143B995EB}"/>
              </a:ext>
            </a:extLst>
          </p:cNvPr>
          <p:cNvSpPr txBox="1"/>
          <p:nvPr/>
        </p:nvSpPr>
        <p:spPr>
          <a:xfrm>
            <a:off x="-1" y="1032808"/>
            <a:ext cx="4842933"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accent2">
                    <a:lumMod val="90000"/>
                    <a:lumOff val="10000"/>
                  </a:schemeClr>
                </a:solidFill>
                <a:latin typeface="Times New Roman" panose="02020603050405020304" pitchFamily="18" charset="0"/>
                <a:cs typeface="Times New Roman" panose="02020603050405020304" pitchFamily="18" charset="0"/>
              </a:rPr>
              <a:t>As we can see on graph most of the people prefer around  67% of the customers visit city hotel and around 33%  customers visit resort hotel.</a:t>
            </a:r>
            <a:endParaRPr lang="en-IN" sz="1600" dirty="0">
              <a:solidFill>
                <a:schemeClr val="accent2">
                  <a:lumMod val="90000"/>
                  <a:lumOff val="10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BB90EF3-A929-41A8-997F-B564F2353A1A}"/>
              </a:ext>
            </a:extLst>
          </p:cNvPr>
          <p:cNvSpPr txBox="1"/>
          <p:nvPr/>
        </p:nvSpPr>
        <p:spPr>
          <a:xfrm>
            <a:off x="0" y="1863805"/>
            <a:ext cx="4895798" cy="1815882"/>
          </a:xfrm>
          <a:prstGeom prst="rect">
            <a:avLst/>
          </a:prstGeom>
          <a:noFill/>
        </p:spPr>
        <p:txBody>
          <a:bodyPr wrap="square" rtlCol="0">
            <a:spAutoFit/>
          </a:bodyPr>
          <a:lstStyle/>
          <a:p>
            <a:pPr marL="285750" indent="-285750" algn="just">
              <a:buFont typeface="Arial" panose="020B0604020202020204" pitchFamily="34" charset="0"/>
              <a:buChar char="•"/>
            </a:pPr>
            <a:r>
              <a:rPr lang="en-US" sz="1600" i="0" dirty="0">
                <a:solidFill>
                  <a:schemeClr val="accent2">
                    <a:lumMod val="90000"/>
                    <a:lumOff val="10000"/>
                  </a:schemeClr>
                </a:solidFill>
                <a:effectLst/>
                <a:latin typeface="Times New Roman" panose="02020603050405020304" pitchFamily="18" charset="0"/>
                <a:cs typeface="Times New Roman" panose="02020603050405020304" pitchFamily="18" charset="0"/>
              </a:rPr>
              <a:t>The reason behind why most of people like city hotel. A city hotel is what you probably know best. It provides accommodation and meals to travelers. Often times, people come from all over the world to stay at a hotel so that they can tour around the place that they are staying.</a:t>
            </a:r>
            <a:endParaRPr lang="en-IN" sz="1600" dirty="0">
              <a:solidFill>
                <a:schemeClr val="accent2">
                  <a:lumMod val="90000"/>
                  <a:lumOff val="1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7DF8112-25AD-46D5-B835-93BE90E3614D}"/>
              </a:ext>
            </a:extLst>
          </p:cNvPr>
          <p:cNvSpPr txBox="1"/>
          <p:nvPr/>
        </p:nvSpPr>
        <p:spPr>
          <a:xfrm>
            <a:off x="-2" y="1287"/>
            <a:ext cx="5243743" cy="523220"/>
          </a:xfrm>
          <a:prstGeom prst="rect">
            <a:avLst/>
          </a:prstGeom>
          <a:noFill/>
        </p:spPr>
        <p:txBody>
          <a:bodyPr wrap="non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Discussion on problem statement</a:t>
            </a:r>
            <a:endParaRPr lang="en-IN" sz="2800" b="1" dirty="0">
              <a:solidFill>
                <a:srgbClr val="FF0000"/>
              </a:solidFill>
            </a:endParaRPr>
          </a:p>
        </p:txBody>
      </p:sp>
      <p:sp>
        <p:nvSpPr>
          <p:cNvPr id="13" name="TextBox 12">
            <a:extLst>
              <a:ext uri="{FF2B5EF4-FFF2-40B4-BE49-F238E27FC236}">
                <a16:creationId xmlns:a16="http://schemas.microsoft.com/office/drawing/2014/main" id="{C40592B3-4CBA-444B-98E0-CD7523F8BDB4}"/>
              </a:ext>
            </a:extLst>
          </p:cNvPr>
          <p:cNvSpPr txBox="1"/>
          <p:nvPr/>
        </p:nvSpPr>
        <p:spPr>
          <a:xfrm>
            <a:off x="0" y="457020"/>
            <a:ext cx="7066358" cy="461665"/>
          </a:xfrm>
          <a:prstGeom prst="rect">
            <a:avLst/>
          </a:prstGeom>
          <a:noFill/>
        </p:spPr>
        <p:txBody>
          <a:bodyPr wrap="none" rtlCol="0">
            <a:spAutoFit/>
          </a:bodyPr>
          <a:lstStyle/>
          <a:p>
            <a:r>
              <a:rPr lang="en-US" sz="24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What type of hotel does a customer book in general?</a:t>
            </a:r>
            <a:endParaRPr lang="en-IN" sz="2400" dirty="0">
              <a:solidFill>
                <a:srgbClr val="FF0000"/>
              </a:solidFill>
            </a:endParaRPr>
          </a:p>
        </p:txBody>
      </p:sp>
    </p:spTree>
    <p:extLst>
      <p:ext uri="{BB962C8B-B14F-4D97-AF65-F5344CB8AC3E}">
        <p14:creationId xmlns:p14="http://schemas.microsoft.com/office/powerpoint/2010/main" val="3503239757"/>
      </p:ext>
    </p:extLst>
  </p:cSld>
  <p:clrMapOvr>
    <a:masterClrMapping/>
  </p:clrMapOvr>
  <mc:AlternateContent xmlns:mc="http://schemas.openxmlformats.org/markup-compatibility/2006" xmlns:p14="http://schemas.microsoft.com/office/powerpoint/2010/main">
    <mc:Choice Requires="p14">
      <p:transition spd="slow" p14:dur="2000" advTm="61543"/>
    </mc:Choice>
    <mc:Fallback xmlns="">
      <p:transition spd="slow" advTm="6154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F4ABC-CEEE-49C7-8B32-298CC7334A0B}"/>
              </a:ext>
            </a:extLst>
          </p:cNvPr>
          <p:cNvSpPr>
            <a:spLocks noGrp="1"/>
          </p:cNvSpPr>
          <p:nvPr>
            <p:ph type="title"/>
          </p:nvPr>
        </p:nvSpPr>
        <p:spPr>
          <a:xfrm>
            <a:off x="93880" y="-7214"/>
            <a:ext cx="8520600" cy="572700"/>
          </a:xfrm>
        </p:spPr>
        <p:txBody>
          <a:bodyPr/>
          <a:lstStyle/>
          <a:p>
            <a:pPr lvl="0">
              <a:lnSpc>
                <a:spcPct val="115000"/>
              </a:lnSpc>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Which year most of customers arrive?</a:t>
            </a: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FBDB587D-7BD4-4110-8A73-0E73EBC00CF3}"/>
              </a:ext>
            </a:extLst>
          </p:cNvPr>
          <p:cNvPicPr>
            <a:picLocks noChangeAspect="1"/>
          </p:cNvPicPr>
          <p:nvPr/>
        </p:nvPicPr>
        <p:blipFill>
          <a:blip r:embed="rId2"/>
          <a:stretch>
            <a:fillRect/>
          </a:stretch>
        </p:blipFill>
        <p:spPr>
          <a:xfrm>
            <a:off x="4490705" y="618725"/>
            <a:ext cx="4653293" cy="2208318"/>
          </a:xfrm>
          <a:prstGeom prst="rect">
            <a:avLst/>
          </a:prstGeom>
        </p:spPr>
      </p:pic>
      <p:pic>
        <p:nvPicPr>
          <p:cNvPr id="9" name="Picture 8">
            <a:extLst>
              <a:ext uri="{FF2B5EF4-FFF2-40B4-BE49-F238E27FC236}">
                <a16:creationId xmlns:a16="http://schemas.microsoft.com/office/drawing/2014/main" id="{81DB36D6-7E00-4A40-9D00-7801FE45B6A6}"/>
              </a:ext>
            </a:extLst>
          </p:cNvPr>
          <p:cNvPicPr>
            <a:picLocks noChangeAspect="1"/>
          </p:cNvPicPr>
          <p:nvPr/>
        </p:nvPicPr>
        <p:blipFill>
          <a:blip r:embed="rId3"/>
          <a:stretch>
            <a:fillRect/>
          </a:stretch>
        </p:blipFill>
        <p:spPr>
          <a:xfrm>
            <a:off x="4490706" y="3075191"/>
            <a:ext cx="4653293" cy="2068309"/>
          </a:xfrm>
          <a:prstGeom prst="rect">
            <a:avLst/>
          </a:prstGeom>
        </p:spPr>
      </p:pic>
      <p:sp>
        <p:nvSpPr>
          <p:cNvPr id="4" name="TextBox 3">
            <a:extLst>
              <a:ext uri="{FF2B5EF4-FFF2-40B4-BE49-F238E27FC236}">
                <a16:creationId xmlns:a16="http://schemas.microsoft.com/office/drawing/2014/main" id="{EA5E2AB7-E284-49C4-B165-3CA3B4913C39}"/>
              </a:ext>
            </a:extLst>
          </p:cNvPr>
          <p:cNvSpPr txBox="1"/>
          <p:nvPr/>
        </p:nvSpPr>
        <p:spPr>
          <a:xfrm>
            <a:off x="0" y="1417588"/>
            <a:ext cx="4278489" cy="1815882"/>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As you can see on graph most of guest arrive in year 2016. And the most of customer arrive in city hotel as compare to resort hotel. Then the least of number customer was arrive in 2015 and this graph increase in 2016. And again this graph will be down in 2017 as compare 2016.</a:t>
            </a:r>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1356095"/>
      </p:ext>
    </p:extLst>
  </p:cSld>
  <p:clrMapOvr>
    <a:masterClrMapping/>
  </p:clrMapOvr>
  <mc:AlternateContent xmlns:mc="http://schemas.openxmlformats.org/markup-compatibility/2006" xmlns:p14="http://schemas.microsoft.com/office/powerpoint/2010/main">
    <mc:Choice Requires="p14">
      <p:transition spd="slow" p14:dur="2000" advTm="58303"/>
    </mc:Choice>
    <mc:Fallback xmlns="">
      <p:transition spd="slow" advTm="5830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7A535-4B4C-47EB-BF22-9A8EDC93BD47}"/>
              </a:ext>
            </a:extLst>
          </p:cNvPr>
          <p:cNvSpPr>
            <a:spLocks noGrp="1"/>
          </p:cNvSpPr>
          <p:nvPr>
            <p:ph type="title"/>
          </p:nvPr>
        </p:nvSpPr>
        <p:spPr>
          <a:xfrm>
            <a:off x="0" y="30822"/>
            <a:ext cx="8547652" cy="1150550"/>
          </a:xfrm>
        </p:spPr>
        <p:txBody>
          <a:bodyPr/>
          <a:lstStyle/>
          <a:p>
            <a:pPr lvl="0">
              <a:lnSpc>
                <a:spcPct val="115000"/>
              </a:lnSpc>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Which are the busiest months in the year of hotel booking?</a:t>
            </a: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C8D357D6-A98E-4428-B529-5B7C4AD0E94C}"/>
              </a:ext>
            </a:extLst>
          </p:cNvPr>
          <p:cNvPicPr>
            <a:picLocks noChangeAspect="1"/>
          </p:cNvPicPr>
          <p:nvPr/>
        </p:nvPicPr>
        <p:blipFill>
          <a:blip r:embed="rId2"/>
          <a:stretch>
            <a:fillRect/>
          </a:stretch>
        </p:blipFill>
        <p:spPr>
          <a:xfrm>
            <a:off x="3993931" y="1152475"/>
            <a:ext cx="5150069" cy="3146256"/>
          </a:xfrm>
          <a:prstGeom prst="rect">
            <a:avLst/>
          </a:prstGeom>
        </p:spPr>
      </p:pic>
      <p:sp>
        <p:nvSpPr>
          <p:cNvPr id="4" name="TextBox 3">
            <a:extLst>
              <a:ext uri="{FF2B5EF4-FFF2-40B4-BE49-F238E27FC236}">
                <a16:creationId xmlns:a16="http://schemas.microsoft.com/office/drawing/2014/main" id="{0A293584-5E98-40A5-B312-588B5779B66B}"/>
              </a:ext>
            </a:extLst>
          </p:cNvPr>
          <p:cNvSpPr txBox="1"/>
          <p:nvPr/>
        </p:nvSpPr>
        <p:spPr>
          <a:xfrm>
            <a:off x="0" y="1402164"/>
            <a:ext cx="3993931" cy="1323439"/>
          </a:xfrm>
          <a:prstGeom prst="rect">
            <a:avLst/>
          </a:prstGeom>
          <a:noFill/>
        </p:spPr>
        <p:txBody>
          <a:bodyPr wrap="square" rtlCol="0">
            <a:spAutoFit/>
          </a:bodyPr>
          <a:lstStyle/>
          <a:p>
            <a:pPr marL="285750" indent="-285750" algn="just">
              <a:buFont typeface="Arial" panose="020B0604020202020204" pitchFamily="34" charset="0"/>
              <a:buChar char="•"/>
            </a:pPr>
            <a:r>
              <a:rPr lang="en-IN" sz="1600" dirty="0">
                <a:solidFill>
                  <a:schemeClr val="bg2">
                    <a:lumMod val="10000"/>
                  </a:schemeClr>
                </a:solidFill>
                <a:latin typeface="Times New Roman" panose="02020603050405020304" pitchFamily="18" charset="0"/>
                <a:cs typeface="Times New Roman" panose="02020603050405020304" pitchFamily="18" charset="0"/>
              </a:rPr>
              <a:t>That illustrate us the busiest month of the year as you can see in the heatmap graph city hotel makes on the top with highest busiest month in maroon colour  that define most busiest month is august. </a:t>
            </a:r>
          </a:p>
        </p:txBody>
      </p:sp>
      <p:sp>
        <p:nvSpPr>
          <p:cNvPr id="8" name="TextBox 7">
            <a:extLst>
              <a:ext uri="{FF2B5EF4-FFF2-40B4-BE49-F238E27FC236}">
                <a16:creationId xmlns:a16="http://schemas.microsoft.com/office/drawing/2014/main" id="{A1F1694B-3C32-409E-A72E-C7CA6F570B09}"/>
              </a:ext>
            </a:extLst>
          </p:cNvPr>
          <p:cNvSpPr txBox="1"/>
          <p:nvPr/>
        </p:nvSpPr>
        <p:spPr>
          <a:xfrm>
            <a:off x="0" y="2968357"/>
            <a:ext cx="3993931" cy="584775"/>
          </a:xfrm>
          <a:prstGeom prst="rect">
            <a:avLst/>
          </a:prstGeom>
          <a:noFill/>
        </p:spPr>
        <p:txBody>
          <a:bodyPr wrap="square" rtlCol="0">
            <a:spAutoFit/>
          </a:bodyPr>
          <a:lstStyle/>
          <a:p>
            <a:pPr marL="285750" indent="-285750" algn="just">
              <a:buFont typeface="Arial" panose="020B0604020202020204" pitchFamily="34" charset="0"/>
              <a:buChar char="•"/>
            </a:pPr>
            <a:r>
              <a:rPr lang="en-IN" sz="1600" dirty="0">
                <a:solidFill>
                  <a:schemeClr val="bg2">
                    <a:lumMod val="10000"/>
                  </a:schemeClr>
                </a:solidFill>
                <a:latin typeface="Times New Roman" panose="02020603050405020304" pitchFamily="18" charset="0"/>
                <a:cs typeface="Times New Roman" panose="02020603050405020304" pitchFamily="18" charset="0"/>
              </a:rPr>
              <a:t>The value is more than eight thousand in numbers.</a:t>
            </a:r>
          </a:p>
        </p:txBody>
      </p:sp>
    </p:spTree>
    <p:extLst>
      <p:ext uri="{BB962C8B-B14F-4D97-AF65-F5344CB8AC3E}">
        <p14:creationId xmlns:p14="http://schemas.microsoft.com/office/powerpoint/2010/main" val="3350079013"/>
      </p:ext>
    </p:extLst>
  </p:cSld>
  <p:clrMapOvr>
    <a:masterClrMapping/>
  </p:clrMapOvr>
  <mc:AlternateContent xmlns:mc="http://schemas.openxmlformats.org/markup-compatibility/2006" xmlns:p14="http://schemas.microsoft.com/office/powerpoint/2010/main">
    <mc:Choice Requires="p14">
      <p:transition spd="slow" p14:dur="2000" advTm="67461"/>
    </mc:Choice>
    <mc:Fallback xmlns="">
      <p:transition spd="slow" advTm="6746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4DCDE-BD29-4581-AA42-D0C581BDE2FA}"/>
              </a:ext>
            </a:extLst>
          </p:cNvPr>
          <p:cNvSpPr>
            <a:spLocks noGrp="1"/>
          </p:cNvSpPr>
          <p:nvPr>
            <p:ph type="title"/>
          </p:nvPr>
        </p:nvSpPr>
        <p:spPr>
          <a:xfrm>
            <a:off x="-1" y="-423"/>
            <a:ext cx="8520600" cy="572700"/>
          </a:xfrm>
        </p:spPr>
        <p:txBody>
          <a:bodyPr/>
          <a:lstStyle/>
          <a:p>
            <a:pPr lvl="0">
              <a:lnSpc>
                <a:spcPct val="115000"/>
              </a:lnSpc>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How many booking were cancelled</a:t>
            </a: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BF18BB53-6DAA-480C-99F2-E815BB551C41}"/>
              </a:ext>
            </a:extLst>
          </p:cNvPr>
          <p:cNvPicPr>
            <a:picLocks noChangeAspect="1"/>
          </p:cNvPicPr>
          <p:nvPr/>
        </p:nvPicPr>
        <p:blipFill>
          <a:blip r:embed="rId2"/>
          <a:stretch>
            <a:fillRect/>
          </a:stretch>
        </p:blipFill>
        <p:spPr>
          <a:xfrm>
            <a:off x="0" y="3872688"/>
            <a:ext cx="3394841" cy="1270812"/>
          </a:xfrm>
          <a:prstGeom prst="rect">
            <a:avLst/>
          </a:prstGeom>
        </p:spPr>
      </p:pic>
      <p:pic>
        <p:nvPicPr>
          <p:cNvPr id="14" name="Picture 13">
            <a:extLst>
              <a:ext uri="{FF2B5EF4-FFF2-40B4-BE49-F238E27FC236}">
                <a16:creationId xmlns:a16="http://schemas.microsoft.com/office/drawing/2014/main" id="{0E777177-DD7E-4C87-B510-48B35CD9955F}"/>
              </a:ext>
            </a:extLst>
          </p:cNvPr>
          <p:cNvPicPr>
            <a:picLocks noChangeAspect="1"/>
          </p:cNvPicPr>
          <p:nvPr/>
        </p:nvPicPr>
        <p:blipFill>
          <a:blip r:embed="rId3"/>
          <a:stretch>
            <a:fillRect/>
          </a:stretch>
        </p:blipFill>
        <p:spPr>
          <a:xfrm>
            <a:off x="-1" y="1912883"/>
            <a:ext cx="3179191" cy="1713185"/>
          </a:xfrm>
          <a:prstGeom prst="rect">
            <a:avLst/>
          </a:prstGeom>
        </p:spPr>
      </p:pic>
      <p:pic>
        <p:nvPicPr>
          <p:cNvPr id="15" name="Picture 14">
            <a:extLst>
              <a:ext uri="{FF2B5EF4-FFF2-40B4-BE49-F238E27FC236}">
                <a16:creationId xmlns:a16="http://schemas.microsoft.com/office/drawing/2014/main" id="{F90F76B6-3CBD-4AFB-A10F-9516D1E4E216}"/>
              </a:ext>
            </a:extLst>
          </p:cNvPr>
          <p:cNvPicPr>
            <a:picLocks noChangeAspect="1"/>
          </p:cNvPicPr>
          <p:nvPr/>
        </p:nvPicPr>
        <p:blipFill>
          <a:blip r:embed="rId4"/>
          <a:stretch>
            <a:fillRect/>
          </a:stretch>
        </p:blipFill>
        <p:spPr>
          <a:xfrm>
            <a:off x="56060" y="899049"/>
            <a:ext cx="3123131" cy="897175"/>
          </a:xfrm>
          <a:prstGeom prst="rect">
            <a:avLst/>
          </a:prstGeom>
        </p:spPr>
      </p:pic>
      <p:sp>
        <p:nvSpPr>
          <p:cNvPr id="6" name="TextBox 5">
            <a:extLst>
              <a:ext uri="{FF2B5EF4-FFF2-40B4-BE49-F238E27FC236}">
                <a16:creationId xmlns:a16="http://schemas.microsoft.com/office/drawing/2014/main" id="{60CD1122-474A-489E-957B-BBFE43A8CC96}"/>
              </a:ext>
            </a:extLst>
          </p:cNvPr>
          <p:cNvSpPr txBox="1"/>
          <p:nvPr/>
        </p:nvSpPr>
        <p:spPr>
          <a:xfrm>
            <a:off x="3731172" y="899049"/>
            <a:ext cx="5162250" cy="1815882"/>
          </a:xfrm>
          <a:prstGeom prst="rect">
            <a:avLst/>
          </a:prstGeom>
          <a:noFill/>
        </p:spPr>
        <p:txBody>
          <a:bodyPr wrap="square" rtlCol="0">
            <a:spAutoFit/>
          </a:bodyPr>
          <a:lstStyle/>
          <a:p>
            <a:pPr marL="400050" indent="-285750" algn="just">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As we can see in data set the number of customers were canceled the hotel.</a:t>
            </a:r>
          </a:p>
          <a:p>
            <a:pPr marL="400050" indent="-285750" algn="just">
              <a:buFont typeface="Arial" panose="020B0604020202020204" pitchFamily="34" charset="0"/>
              <a:buChar char="•"/>
            </a:pPr>
            <a:endParaRPr lang="en-US" sz="1600" dirty="0">
              <a:solidFill>
                <a:schemeClr val="bg1"/>
              </a:solidFill>
              <a:latin typeface="Times New Roman" panose="02020603050405020304" pitchFamily="18" charset="0"/>
              <a:cs typeface="Times New Roman" panose="02020603050405020304" pitchFamily="18" charset="0"/>
            </a:endParaRPr>
          </a:p>
          <a:p>
            <a:pPr marL="400050" indent="-285750" algn="just">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The maximum number of customers canceled the city hotel in 2016, which around (15400) and the canceled the resort hotel in 2016, which around (4900).</a:t>
            </a:r>
          </a:p>
          <a:p>
            <a:pPr marL="285750" indent="-285750" algn="just">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146C8BD-2C27-4934-A375-08FD4FB0803B}"/>
              </a:ext>
            </a:extLst>
          </p:cNvPr>
          <p:cNvSpPr txBox="1"/>
          <p:nvPr/>
        </p:nvSpPr>
        <p:spPr>
          <a:xfrm>
            <a:off x="3816090" y="2700109"/>
            <a:ext cx="4992414" cy="1323439"/>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The proportion of guests who canceled the hotel, which is around 37%, is still quite large. So that further review is needed regarding the cause of the guest canceling the booking.</a:t>
            </a:r>
          </a:p>
          <a:p>
            <a:pPr marL="285750" indent="-285750" algn="just">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9615101"/>
      </p:ext>
    </p:extLst>
  </p:cSld>
  <p:clrMapOvr>
    <a:masterClrMapping/>
  </p:clrMapOvr>
  <mc:AlternateContent xmlns:mc="http://schemas.openxmlformats.org/markup-compatibility/2006" xmlns:p14="http://schemas.microsoft.com/office/powerpoint/2010/main">
    <mc:Choice Requires="p14">
      <p:transition spd="slow" p14:dur="2000" advTm="81164"/>
    </mc:Choice>
    <mc:Fallback xmlns="">
      <p:transition spd="slow" advTm="8116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E1913-14FC-4713-834F-A7018163C3E8}"/>
              </a:ext>
            </a:extLst>
          </p:cNvPr>
          <p:cNvSpPr>
            <a:spLocks noGrp="1"/>
          </p:cNvSpPr>
          <p:nvPr>
            <p:ph type="title"/>
          </p:nvPr>
        </p:nvSpPr>
        <p:spPr>
          <a:xfrm>
            <a:off x="0" y="0"/>
            <a:ext cx="8520600" cy="572700"/>
          </a:xfrm>
        </p:spPr>
        <p:txBody>
          <a:bodyPr/>
          <a:lstStyle/>
          <a:p>
            <a:r>
              <a:rPr lang="en-US" b="1" dirty="0">
                <a:latin typeface="Times New Roman" panose="02020603050405020304" pitchFamily="18" charset="0"/>
                <a:cs typeface="Times New Roman" panose="02020603050405020304" pitchFamily="18" charset="0"/>
              </a:rPr>
              <a:t>Graph of total cancelation by hotel type</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559A4EF-399D-4DA1-9ADB-87F3BD0783DA}"/>
              </a:ext>
            </a:extLst>
          </p:cNvPr>
          <p:cNvPicPr>
            <a:picLocks noChangeAspect="1"/>
          </p:cNvPicPr>
          <p:nvPr/>
        </p:nvPicPr>
        <p:blipFill>
          <a:blip r:embed="rId2"/>
          <a:stretch>
            <a:fillRect/>
          </a:stretch>
        </p:blipFill>
        <p:spPr>
          <a:xfrm>
            <a:off x="0" y="966952"/>
            <a:ext cx="5612524" cy="2521315"/>
          </a:xfrm>
          <a:prstGeom prst="rect">
            <a:avLst/>
          </a:prstGeom>
        </p:spPr>
      </p:pic>
      <p:sp>
        <p:nvSpPr>
          <p:cNvPr id="6" name="TextBox 5"/>
          <p:cNvSpPr txBox="1"/>
          <p:nvPr/>
        </p:nvSpPr>
        <p:spPr>
          <a:xfrm>
            <a:off x="5486400" y="925145"/>
            <a:ext cx="3657600" cy="3293209"/>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In this graph 0 &amp; 1 represents:</a:t>
            </a:r>
          </a:p>
          <a:p>
            <a:pPr algn="just"/>
            <a:r>
              <a:rPr lang="en-US" sz="1600" dirty="0">
                <a:solidFill>
                  <a:schemeClr val="bg1"/>
                </a:solidFill>
                <a:latin typeface="Times New Roman" panose="02020603050405020304" pitchFamily="18" charset="0"/>
                <a:cs typeface="Times New Roman" panose="02020603050405020304" pitchFamily="18" charset="0"/>
              </a:rPr>
              <a:t>     0 : not canceled the hotel</a:t>
            </a:r>
          </a:p>
          <a:p>
            <a:pPr algn="just"/>
            <a:r>
              <a:rPr lang="en-US" sz="1600" dirty="0">
                <a:solidFill>
                  <a:schemeClr val="bg1"/>
                </a:solidFill>
                <a:latin typeface="Times New Roman" panose="02020603050405020304" pitchFamily="18" charset="0"/>
                <a:cs typeface="Times New Roman" panose="02020603050405020304" pitchFamily="18" charset="0"/>
              </a:rPr>
              <a:t>     1 : is canceled the hotel</a:t>
            </a:r>
          </a:p>
          <a:p>
            <a:pPr algn="just"/>
            <a:endParaRPr lang="en-US" sz="1600" b="1"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In this stats bar chart illustrates city hotel that makes on top with cancelled booking.</a:t>
            </a:r>
          </a:p>
          <a:p>
            <a:pPr marL="285750" indent="-285750" algn="just">
              <a:buFont typeface="Arial" panose="020B0604020202020204" pitchFamily="34" charset="0"/>
              <a:buChar char="•"/>
            </a:pPr>
            <a:endParaRPr lang="en-US" sz="1600" b="1"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The value of cancellation booked at city hotel and resort hotel ,the value of city hotel is more than 30000 and the value of resort hotel is more than 10000.</a:t>
            </a:r>
          </a:p>
        </p:txBody>
      </p:sp>
      <p:sp>
        <p:nvSpPr>
          <p:cNvPr id="5" name="TextBox 4">
            <a:extLst>
              <a:ext uri="{FF2B5EF4-FFF2-40B4-BE49-F238E27FC236}">
                <a16:creationId xmlns:a16="http://schemas.microsoft.com/office/drawing/2014/main" id="{EB314E7A-D687-408E-BE65-9A9E6D7EF75A}"/>
              </a:ext>
            </a:extLst>
          </p:cNvPr>
          <p:cNvSpPr txBox="1"/>
          <p:nvPr/>
        </p:nvSpPr>
        <p:spPr>
          <a:xfrm>
            <a:off x="450489" y="3925966"/>
            <a:ext cx="4711546" cy="584775"/>
          </a:xfrm>
          <a:prstGeom prst="rect">
            <a:avLst/>
          </a:prstGeom>
          <a:noFill/>
        </p:spPr>
        <p:txBody>
          <a:bodyPr wrap="none" rtlCol="0">
            <a:spAutoFit/>
          </a:bodyPr>
          <a:lstStyle/>
          <a:p>
            <a:pPr marL="285750" indent="-285750">
              <a:buFont typeface="Wingdings" panose="05000000000000000000" pitchFamily="2" charset="2"/>
              <a:buChar char="Ø"/>
            </a:pPr>
            <a:r>
              <a:rPr lang="en-IN" sz="1400" b="1" dirty="0">
                <a:solidFill>
                  <a:schemeClr val="bg1">
                    <a:lumMod val="50000"/>
                  </a:schemeClr>
                </a:solidFill>
              </a:rPr>
              <a:t> </a:t>
            </a:r>
            <a:r>
              <a:rPr lang="en-IN" sz="1600" dirty="0">
                <a:solidFill>
                  <a:schemeClr val="bg1"/>
                </a:solidFill>
              </a:rPr>
              <a:t>The chart values states that cancelled ratio of </a:t>
            </a:r>
          </a:p>
          <a:p>
            <a:r>
              <a:rPr lang="en-IN" sz="1600" dirty="0">
                <a:solidFill>
                  <a:schemeClr val="bg1"/>
                </a:solidFill>
              </a:rPr>
              <a:t>      resort hotel is less than the city hotel. </a:t>
            </a:r>
          </a:p>
        </p:txBody>
      </p:sp>
    </p:spTree>
    <p:extLst>
      <p:ext uri="{BB962C8B-B14F-4D97-AF65-F5344CB8AC3E}">
        <p14:creationId xmlns:p14="http://schemas.microsoft.com/office/powerpoint/2010/main" val="1083595338"/>
      </p:ext>
    </p:extLst>
  </p:cSld>
  <p:clrMapOvr>
    <a:masterClrMapping/>
  </p:clrMapOvr>
  <mc:AlternateContent xmlns:mc="http://schemas.openxmlformats.org/markup-compatibility/2006" xmlns:p14="http://schemas.microsoft.com/office/powerpoint/2010/main">
    <mc:Choice Requires="p14">
      <p:transition spd="slow" p14:dur="2000" advTm="64700"/>
    </mc:Choice>
    <mc:Fallback xmlns="">
      <p:transition spd="slow" advTm="647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4A4BEB9-3579-4B06-BC0E-6AE78433AD6F}"/>
              </a:ext>
            </a:extLst>
          </p:cNvPr>
          <p:cNvSpPr>
            <a:spLocks noGrp="1"/>
          </p:cNvSpPr>
          <p:nvPr>
            <p:ph type="title"/>
          </p:nvPr>
        </p:nvSpPr>
        <p:spPr>
          <a:xfrm>
            <a:off x="0" y="0"/>
            <a:ext cx="8086066" cy="572700"/>
          </a:xfrm>
        </p:spPr>
        <p:txBody>
          <a:bodyPr/>
          <a:lstStyle/>
          <a:p>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From which country most guests arrive</a:t>
            </a:r>
            <a:endParaRPr lang="en-IN" b="1" dirty="0">
              <a:latin typeface="Times New Roman" panose="02020603050405020304" pitchFamily="18" charset="0"/>
              <a:cs typeface="Times New Roman" panose="02020603050405020304" pitchFamily="18" charset="0"/>
            </a:endParaRPr>
          </a:p>
        </p:txBody>
      </p:sp>
      <p:sp>
        <p:nvSpPr>
          <p:cNvPr id="11" name="Text Placeholder 2">
            <a:extLst>
              <a:ext uri="{FF2B5EF4-FFF2-40B4-BE49-F238E27FC236}">
                <a16:creationId xmlns:a16="http://schemas.microsoft.com/office/drawing/2014/main" id="{55C5AD50-1209-4908-8DEC-31901CA54E2E}"/>
              </a:ext>
            </a:extLst>
          </p:cNvPr>
          <p:cNvSpPr>
            <a:spLocks noGrp="1"/>
          </p:cNvSpPr>
          <p:nvPr>
            <p:ph type="body" idx="1"/>
          </p:nvPr>
        </p:nvSpPr>
        <p:spPr>
          <a:xfrm>
            <a:off x="21161" y="1142068"/>
            <a:ext cx="4703239" cy="1253403"/>
          </a:xfrm>
        </p:spPr>
        <p:txBody>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Guests who came from countries are dominated by Portugal (PRT), Great Britain (GBR), France (FRA), Spain (ESP), and Germany (DEU) etc.</a:t>
            </a:r>
            <a:endParaRPr lang="en-IN" sz="16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D12D05A9-5FD3-4466-98F1-208DE814B0AF}"/>
              </a:ext>
            </a:extLst>
          </p:cNvPr>
          <p:cNvPicPr>
            <a:picLocks noChangeAspect="1"/>
          </p:cNvPicPr>
          <p:nvPr/>
        </p:nvPicPr>
        <p:blipFill>
          <a:blip r:embed="rId2"/>
          <a:stretch>
            <a:fillRect/>
          </a:stretch>
        </p:blipFill>
        <p:spPr>
          <a:xfrm>
            <a:off x="5514919" y="515527"/>
            <a:ext cx="3255736" cy="3084381"/>
          </a:xfrm>
          <a:prstGeom prst="rect">
            <a:avLst/>
          </a:prstGeom>
        </p:spPr>
      </p:pic>
      <p:pic>
        <p:nvPicPr>
          <p:cNvPr id="13" name="Picture 12">
            <a:extLst>
              <a:ext uri="{FF2B5EF4-FFF2-40B4-BE49-F238E27FC236}">
                <a16:creationId xmlns:a16="http://schemas.microsoft.com/office/drawing/2014/main" id="{EACAD366-3074-4BA4-AFC9-2DEB0F95DEFC}"/>
              </a:ext>
            </a:extLst>
          </p:cNvPr>
          <p:cNvPicPr>
            <a:picLocks noChangeAspect="1"/>
          </p:cNvPicPr>
          <p:nvPr/>
        </p:nvPicPr>
        <p:blipFill>
          <a:blip r:embed="rId3"/>
          <a:stretch>
            <a:fillRect/>
          </a:stretch>
        </p:blipFill>
        <p:spPr>
          <a:xfrm>
            <a:off x="5156150" y="3542734"/>
            <a:ext cx="2946507" cy="1600766"/>
          </a:xfrm>
          <a:prstGeom prst="rect">
            <a:avLst/>
          </a:prstGeom>
        </p:spPr>
      </p:pic>
      <p:sp>
        <p:nvSpPr>
          <p:cNvPr id="14" name="TextBox 13">
            <a:extLst>
              <a:ext uri="{FF2B5EF4-FFF2-40B4-BE49-F238E27FC236}">
                <a16:creationId xmlns:a16="http://schemas.microsoft.com/office/drawing/2014/main" id="{E2B2CC68-C26F-44B7-8E4E-2A8C835138E9}"/>
              </a:ext>
            </a:extLst>
          </p:cNvPr>
          <p:cNvSpPr txBox="1"/>
          <p:nvPr/>
        </p:nvSpPr>
        <p:spPr>
          <a:xfrm>
            <a:off x="0" y="2511682"/>
            <a:ext cx="4724400" cy="1815882"/>
          </a:xfrm>
          <a:prstGeom prst="rect">
            <a:avLst/>
          </a:prstGeom>
          <a:noFill/>
        </p:spPr>
        <p:txBody>
          <a:bodyPr wrap="square" rtlCol="0">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Recommended hotel can adjust the culture of the hotel. In accordance with the customs of the guest country, such as making food that tastes acceptable to guests from other countries. It is recommended that marketing from 5 dominant countries be optimized to increase the number of visitors</a:t>
            </a:r>
            <a:r>
              <a:rPr lang="en-US" sz="1600" dirty="0">
                <a:solidFill>
                  <a:schemeClr val="bg1"/>
                </a:solidFill>
                <a:latin typeface="Times New Roman" panose="02020603050405020304" pitchFamily="18" charset="0"/>
                <a:cs typeface="Times New Roman" panose="02020603050405020304" pitchFamily="18" charset="0"/>
              </a:rPr>
              <a:t>.</a:t>
            </a:r>
            <a:endParaRPr kumimoji="0" lang="en-US" sz="16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292941"/>
      </p:ext>
    </p:extLst>
  </p:cSld>
  <p:clrMapOvr>
    <a:masterClrMapping/>
  </p:clrMapOvr>
  <mc:AlternateContent xmlns:mc="http://schemas.openxmlformats.org/markup-compatibility/2006" xmlns:p14="http://schemas.microsoft.com/office/powerpoint/2010/main">
    <mc:Choice Requires="p14">
      <p:transition spd="slow" p14:dur="2000" advTm="68922"/>
    </mc:Choice>
    <mc:Fallback xmlns="">
      <p:transition spd="slow" advTm="6892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F1700-F633-4AAC-8F75-C8EDA04440AA}"/>
              </a:ext>
            </a:extLst>
          </p:cNvPr>
          <p:cNvSpPr>
            <a:spLocks noGrp="1"/>
          </p:cNvSpPr>
          <p:nvPr>
            <p:ph type="title"/>
          </p:nvPr>
        </p:nvSpPr>
        <p:spPr>
          <a:xfrm>
            <a:off x="0" y="-1"/>
            <a:ext cx="8776252" cy="715618"/>
          </a:xfrm>
        </p:spPr>
        <p:txBody>
          <a:bodyPr/>
          <a:lstStyle/>
          <a:p>
            <a: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t>Which month is the most occupied and which is the least occupied</a:t>
            </a:r>
            <a:endParaRPr lang="en-IN" sz="23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3332D1A-ED0E-4E1F-B313-E60494C67A97}"/>
              </a:ext>
            </a:extLst>
          </p:cNvPr>
          <p:cNvSpPr>
            <a:spLocks noGrp="1"/>
          </p:cNvSpPr>
          <p:nvPr>
            <p:ph type="body" idx="1"/>
          </p:nvPr>
        </p:nvSpPr>
        <p:spPr>
          <a:xfrm>
            <a:off x="4466897" y="727384"/>
            <a:ext cx="4481689" cy="2335265"/>
          </a:xfrm>
        </p:spPr>
        <p:txBody>
          <a:bodyPr/>
          <a:lstStyle/>
          <a:p>
            <a:pPr algn="just"/>
            <a:r>
              <a:rPr lang="en-IN" sz="1600" dirty="0">
                <a:solidFill>
                  <a:schemeClr val="bg2">
                    <a:lumMod val="10000"/>
                  </a:schemeClr>
                </a:solidFill>
                <a:latin typeface="Times New Roman" panose="02020603050405020304" pitchFamily="18" charset="0"/>
                <a:cs typeface="Times New Roman" panose="02020603050405020304" pitchFamily="18" charset="0"/>
              </a:rPr>
              <a:t>As you can see in the left graph that show how many customers arrive in months of year time span.</a:t>
            </a:r>
          </a:p>
          <a:p>
            <a:pPr algn="just"/>
            <a:r>
              <a:rPr lang="en-IN" sz="1600" dirty="0">
                <a:solidFill>
                  <a:schemeClr val="bg2">
                    <a:lumMod val="10000"/>
                  </a:schemeClr>
                </a:solidFill>
                <a:latin typeface="Times New Roman" panose="02020603050405020304" pitchFamily="18" charset="0"/>
                <a:cs typeface="Times New Roman" panose="02020603050405020304" pitchFamily="18" charset="0"/>
              </a:rPr>
              <a:t>The highest number of customers came from almost greater than13000 in august month the orange colour show the line. And least number of  customers came in start of the month.</a:t>
            </a:r>
          </a:p>
          <a:p>
            <a:pPr algn="just"/>
            <a:r>
              <a:rPr lang="en-IN" sz="1600" dirty="0">
                <a:solidFill>
                  <a:schemeClr val="bg2">
                    <a:lumMod val="10000"/>
                  </a:schemeClr>
                </a:solidFill>
                <a:latin typeface="Times New Roman" panose="02020603050405020304" pitchFamily="18" charset="0"/>
                <a:cs typeface="Times New Roman" panose="02020603050405020304" pitchFamily="18" charset="0"/>
              </a:rPr>
              <a:t> </a:t>
            </a:r>
          </a:p>
          <a:p>
            <a:pPr algn="just"/>
            <a:endParaRPr lang="en-IN" sz="1600" dirty="0">
              <a:solidFill>
                <a:schemeClr val="bg2">
                  <a:lumMod val="1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7E64075-07BB-4A40-AD0B-9B27AF32132B}"/>
              </a:ext>
            </a:extLst>
          </p:cNvPr>
          <p:cNvPicPr>
            <a:picLocks noChangeAspect="1"/>
          </p:cNvPicPr>
          <p:nvPr/>
        </p:nvPicPr>
        <p:blipFill>
          <a:blip r:embed="rId2"/>
          <a:stretch>
            <a:fillRect/>
          </a:stretch>
        </p:blipFill>
        <p:spPr>
          <a:xfrm>
            <a:off x="4466897" y="2980267"/>
            <a:ext cx="4677103" cy="2163233"/>
          </a:xfrm>
          <a:prstGeom prst="rect">
            <a:avLst/>
          </a:prstGeom>
        </p:spPr>
      </p:pic>
      <p:pic>
        <p:nvPicPr>
          <p:cNvPr id="9" name="Picture 8">
            <a:extLst>
              <a:ext uri="{FF2B5EF4-FFF2-40B4-BE49-F238E27FC236}">
                <a16:creationId xmlns:a16="http://schemas.microsoft.com/office/drawing/2014/main" id="{560E2D0B-5A38-431D-9A52-CB8DF08B42C3}"/>
              </a:ext>
            </a:extLst>
          </p:cNvPr>
          <p:cNvPicPr>
            <a:picLocks noChangeAspect="1"/>
          </p:cNvPicPr>
          <p:nvPr/>
        </p:nvPicPr>
        <p:blipFill>
          <a:blip r:embed="rId3"/>
          <a:stretch>
            <a:fillRect/>
          </a:stretch>
        </p:blipFill>
        <p:spPr>
          <a:xfrm>
            <a:off x="0" y="611608"/>
            <a:ext cx="4809067" cy="2356892"/>
          </a:xfrm>
          <a:prstGeom prst="rect">
            <a:avLst/>
          </a:prstGeom>
        </p:spPr>
      </p:pic>
      <p:sp>
        <p:nvSpPr>
          <p:cNvPr id="6" name="TextBox 5"/>
          <p:cNvSpPr txBox="1"/>
          <p:nvPr/>
        </p:nvSpPr>
        <p:spPr>
          <a:xfrm>
            <a:off x="178676" y="3081397"/>
            <a:ext cx="4109545" cy="2062103"/>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bar chart right explicit information about customer visit in city hotel and resort hotel. And above graph show the total number of customers arrival in hotel. from that how many in days of month.</a:t>
            </a:r>
          </a:p>
          <a:p>
            <a:pPr algn="just"/>
            <a:r>
              <a:rPr lang="en-US" sz="1600" dirty="0">
                <a:latin typeface="Times New Roman" panose="02020603050405020304" pitchFamily="18" charset="0"/>
                <a:cs typeface="Times New Roman" panose="02020603050405020304" pitchFamily="18" charset="0"/>
              </a:rPr>
              <a:t>The blue color bar line define the city hotel while orange color bar line illustrates resort hotel.</a:t>
            </a:r>
          </a:p>
        </p:txBody>
      </p:sp>
    </p:spTree>
    <p:extLst>
      <p:ext uri="{BB962C8B-B14F-4D97-AF65-F5344CB8AC3E}">
        <p14:creationId xmlns:p14="http://schemas.microsoft.com/office/powerpoint/2010/main" val="1507397733"/>
      </p:ext>
    </p:extLst>
  </p:cSld>
  <p:clrMapOvr>
    <a:masterClrMapping/>
  </p:clrMapOvr>
  <mc:AlternateContent xmlns:mc="http://schemas.openxmlformats.org/markup-compatibility/2006" xmlns:p14="http://schemas.microsoft.com/office/powerpoint/2010/main">
    <mc:Choice Requires="p14">
      <p:transition spd="slow" p14:dur="2000" advTm="72640"/>
    </mc:Choice>
    <mc:Fallback xmlns="">
      <p:transition spd="slow" advTm="7264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FD4F2-3CAF-4246-86BD-1207F2A9042B}"/>
              </a:ext>
            </a:extLst>
          </p:cNvPr>
          <p:cNvSpPr>
            <a:spLocks noGrp="1"/>
          </p:cNvSpPr>
          <p:nvPr>
            <p:ph type="title"/>
          </p:nvPr>
        </p:nvSpPr>
        <p:spPr>
          <a:xfrm>
            <a:off x="0" y="-3860"/>
            <a:ext cx="8520600" cy="572700"/>
          </a:xfrm>
        </p:spPr>
        <p:txBody>
          <a:bodyPr/>
          <a:lstStyle/>
          <a:p>
            <a:r>
              <a:rPr lang="en-US" b="1" dirty="0">
                <a:latin typeface="Times New Roman" panose="02020603050405020304" pitchFamily="18" charset="0"/>
                <a:cs typeface="Times New Roman" panose="02020603050405020304" pitchFamily="18" charset="0"/>
              </a:rPr>
              <a:t>Customers arrive per day in a month</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A78AB63-E36D-4969-98A8-40BC737A65E0}"/>
              </a:ext>
            </a:extLst>
          </p:cNvPr>
          <p:cNvSpPr>
            <a:spLocks noGrp="1"/>
          </p:cNvSpPr>
          <p:nvPr>
            <p:ph type="body" idx="1"/>
          </p:nvPr>
        </p:nvSpPr>
        <p:spPr>
          <a:xfrm>
            <a:off x="647450" y="3274997"/>
            <a:ext cx="8055116" cy="1068423"/>
          </a:xfrm>
        </p:spPr>
        <p:txBody>
          <a:bodyPr/>
          <a:lstStyle/>
          <a:p>
            <a:pPr algn="just"/>
            <a:r>
              <a:rPr lang="en-IN" sz="1600" dirty="0">
                <a:solidFill>
                  <a:schemeClr val="bg1"/>
                </a:solidFill>
                <a:latin typeface="Times New Roman" panose="02020603050405020304" pitchFamily="18" charset="0"/>
                <a:cs typeface="Times New Roman" panose="02020603050405020304" pitchFamily="18" charset="0"/>
              </a:rPr>
              <a:t>As you asses that explicit contrast from other bar chart cause it illustrates day’s stats when in most of customers arrive in a month. </a:t>
            </a:r>
          </a:p>
        </p:txBody>
      </p:sp>
      <p:pic>
        <p:nvPicPr>
          <p:cNvPr id="4" name="Picture 3">
            <a:extLst>
              <a:ext uri="{FF2B5EF4-FFF2-40B4-BE49-F238E27FC236}">
                <a16:creationId xmlns:a16="http://schemas.microsoft.com/office/drawing/2014/main" id="{2BC5260F-B3A5-4562-807D-6D18FC002C30}"/>
              </a:ext>
            </a:extLst>
          </p:cNvPr>
          <p:cNvPicPr>
            <a:picLocks noChangeAspect="1"/>
          </p:cNvPicPr>
          <p:nvPr/>
        </p:nvPicPr>
        <p:blipFill>
          <a:blip r:embed="rId2"/>
          <a:stretch>
            <a:fillRect/>
          </a:stretch>
        </p:blipFill>
        <p:spPr>
          <a:xfrm>
            <a:off x="647450" y="869244"/>
            <a:ext cx="7849100" cy="2302934"/>
          </a:xfrm>
          <a:prstGeom prst="rect">
            <a:avLst/>
          </a:prstGeom>
        </p:spPr>
      </p:pic>
      <p:sp>
        <p:nvSpPr>
          <p:cNvPr id="5" name="TextBox 4"/>
          <p:cNvSpPr txBox="1"/>
          <p:nvPr/>
        </p:nvSpPr>
        <p:spPr>
          <a:xfrm>
            <a:off x="1057352" y="4172278"/>
            <a:ext cx="7645214" cy="830997"/>
          </a:xfrm>
          <a:prstGeom prst="rect">
            <a:avLst/>
          </a:prstGeom>
          <a:noFill/>
        </p:spPr>
        <p:txBody>
          <a:bodyPr wrap="square" rtlCol="0">
            <a:spAutoFit/>
          </a:bodyPr>
          <a:lstStyle/>
          <a:p>
            <a:pPr algn="just"/>
            <a:r>
              <a:rPr lang="en-US" sz="1600" dirty="0">
                <a:solidFill>
                  <a:schemeClr val="bg1"/>
                </a:solidFill>
                <a:latin typeface="Times New Roman" panose="02020603050405020304" pitchFamily="18" charset="0"/>
                <a:cs typeface="Times New Roman" panose="02020603050405020304" pitchFamily="18" charset="0"/>
              </a:rPr>
              <a:t>The result shows that most of customer booked hotel from city hotel on 17th day of the month and resort hotel on 12th day of the month. The least number of customers came at the end of the month. </a:t>
            </a:r>
          </a:p>
        </p:txBody>
      </p:sp>
    </p:spTree>
    <p:extLst>
      <p:ext uri="{BB962C8B-B14F-4D97-AF65-F5344CB8AC3E}">
        <p14:creationId xmlns:p14="http://schemas.microsoft.com/office/powerpoint/2010/main" val="1543912428"/>
      </p:ext>
    </p:extLst>
  </p:cSld>
  <p:clrMapOvr>
    <a:masterClrMapping/>
  </p:clrMapOvr>
  <mc:AlternateContent xmlns:mc="http://schemas.openxmlformats.org/markup-compatibility/2006" xmlns:p14="http://schemas.microsoft.com/office/powerpoint/2010/main">
    <mc:Choice Requires="p14">
      <p:transition spd="slow" p14:dur="2000" advTm="35116"/>
    </mc:Choice>
    <mc:Fallback xmlns="">
      <p:transition spd="slow" advTm="3511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64D59-9BBA-41DC-B0F0-176C1CE3F608}"/>
              </a:ext>
            </a:extLst>
          </p:cNvPr>
          <p:cNvSpPr>
            <a:spLocks noGrp="1"/>
          </p:cNvSpPr>
          <p:nvPr>
            <p:ph type="title"/>
          </p:nvPr>
        </p:nvSpPr>
        <p:spPr>
          <a:xfrm>
            <a:off x="0" y="-5502"/>
            <a:ext cx="8520600" cy="572700"/>
          </a:xfrm>
        </p:spPr>
        <p:txBody>
          <a:bodyPr/>
          <a:lstStyle/>
          <a:p>
            <a:pPr lvl="0">
              <a:lnSpc>
                <a:spcPct val="115000"/>
              </a:lnSpc>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How customers booked their hotel from market segment</a:t>
            </a: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9CCCB2B-6CD8-4561-B07F-69F6628D5C11}"/>
              </a:ext>
            </a:extLst>
          </p:cNvPr>
          <p:cNvSpPr>
            <a:spLocks noGrp="1"/>
          </p:cNvSpPr>
          <p:nvPr>
            <p:ph type="body" idx="1"/>
          </p:nvPr>
        </p:nvSpPr>
        <p:spPr>
          <a:xfrm>
            <a:off x="0" y="1124330"/>
            <a:ext cx="4633645" cy="1716849"/>
          </a:xfrm>
        </p:spPr>
        <p:txBody>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600" i="0" u="none" strike="noStrike" cap="none" normalizeH="0" baseline="0" dirty="0">
                <a:ln>
                  <a:noFill/>
                </a:ln>
                <a:solidFill>
                  <a:schemeClr val="bg2">
                    <a:lumMod val="10000"/>
                  </a:schemeClr>
                </a:solidFill>
                <a:effectLst/>
                <a:latin typeface="Times New Roman" panose="02020603050405020304" pitchFamily="18" charset="0"/>
                <a:cs typeface="Times New Roman" panose="02020603050405020304" pitchFamily="18" charset="0"/>
              </a:rPr>
              <a:t>In hotel marketing, the</a:t>
            </a:r>
            <a:r>
              <a:rPr kumimoji="0" lang="en-US" sz="1600" i="0" u="none" strike="noStrike" cap="none" normalizeH="0" dirty="0">
                <a:ln>
                  <a:noFill/>
                </a:ln>
                <a:solidFill>
                  <a:schemeClr val="bg2">
                    <a:lumMod val="10000"/>
                  </a:schemeClr>
                </a:solidFill>
                <a:effectLst/>
                <a:latin typeface="Times New Roman" panose="02020603050405020304" pitchFamily="18" charset="0"/>
                <a:cs typeface="Times New Roman" panose="02020603050405020304" pitchFamily="18" charset="0"/>
              </a:rPr>
              <a:t> </a:t>
            </a:r>
            <a:r>
              <a:rPr kumimoji="0" lang="en-US" sz="1600" i="0" u="none" strike="noStrike" cap="none" normalizeH="0" baseline="0" dirty="0">
                <a:ln>
                  <a:noFill/>
                </a:ln>
                <a:solidFill>
                  <a:schemeClr val="bg2">
                    <a:lumMod val="10000"/>
                  </a:schemeClr>
                </a:solidFill>
                <a:effectLst/>
                <a:latin typeface="Times New Roman" panose="02020603050405020304" pitchFamily="18" charset="0"/>
                <a:cs typeface="Times New Roman" panose="02020603050405020304" pitchFamily="18" charset="0"/>
              </a:rPr>
              <a:t>marketing budget should be prioritized for marketing in the online field. This is because more customers choose to book online.</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B1F4311-4A24-4046-919C-905058AE59D3}"/>
              </a:ext>
            </a:extLst>
          </p:cNvPr>
          <p:cNvPicPr>
            <a:picLocks noChangeAspect="1"/>
          </p:cNvPicPr>
          <p:nvPr/>
        </p:nvPicPr>
        <p:blipFill>
          <a:blip r:embed="rId2"/>
          <a:stretch>
            <a:fillRect/>
          </a:stretch>
        </p:blipFill>
        <p:spPr>
          <a:xfrm>
            <a:off x="4723195" y="934087"/>
            <a:ext cx="4420805" cy="3665396"/>
          </a:xfrm>
          <a:prstGeom prst="rect">
            <a:avLst/>
          </a:prstGeom>
        </p:spPr>
      </p:pic>
      <p:sp>
        <p:nvSpPr>
          <p:cNvPr id="4" name="TextBox 3">
            <a:extLst>
              <a:ext uri="{FF2B5EF4-FFF2-40B4-BE49-F238E27FC236}">
                <a16:creationId xmlns:a16="http://schemas.microsoft.com/office/drawing/2014/main" id="{DF878068-B8D0-40EF-8D76-4646FE290967}"/>
              </a:ext>
            </a:extLst>
          </p:cNvPr>
          <p:cNvSpPr txBox="1"/>
          <p:nvPr/>
        </p:nvSpPr>
        <p:spPr>
          <a:xfrm>
            <a:off x="0" y="2302570"/>
            <a:ext cx="4718756" cy="1077218"/>
          </a:xfrm>
          <a:prstGeom prst="rect">
            <a:avLst/>
          </a:prstGeom>
          <a:noFill/>
        </p:spPr>
        <p:txBody>
          <a:bodyPr wrap="square" rtlCol="0">
            <a:spAutoFit/>
          </a:bodyPr>
          <a:lstStyle/>
          <a:p>
            <a:pPr marL="285750" indent="-285750" algn="just">
              <a:buFont typeface="Arial" panose="020B0604020202020204" pitchFamily="34" charset="0"/>
              <a:buChar char="•"/>
            </a:pPr>
            <a:r>
              <a:rPr lang="en-US" sz="1600" i="0" dirty="0">
                <a:solidFill>
                  <a:schemeClr val="bg2">
                    <a:lumMod val="10000"/>
                  </a:schemeClr>
                </a:solidFill>
                <a:effectLst/>
                <a:latin typeface="Times New Roman" panose="02020603050405020304" pitchFamily="18" charset="0"/>
                <a:cs typeface="Times New Roman" panose="02020603050405020304" pitchFamily="18" charset="0"/>
              </a:rPr>
              <a:t>You will ultimately increase your bookings. At the end of the day, the point of every feature within your hotel management business solution is to boost the bookings that you get at your hotel.</a:t>
            </a:r>
            <a:endParaRPr lang="en-IN" sz="16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48B04F6-8C76-4904-B9EF-A6047EB939DE}"/>
              </a:ext>
            </a:extLst>
          </p:cNvPr>
          <p:cNvSpPr txBox="1"/>
          <p:nvPr/>
        </p:nvSpPr>
        <p:spPr>
          <a:xfrm>
            <a:off x="0" y="3606222"/>
            <a:ext cx="4718756" cy="1323439"/>
          </a:xfrm>
          <a:prstGeom prst="rect">
            <a:avLst/>
          </a:prstGeom>
          <a:noFill/>
        </p:spPr>
        <p:txBody>
          <a:bodyPr wrap="square" rtlCol="0">
            <a:spAutoFit/>
          </a:bodyPr>
          <a:lstStyle/>
          <a:p>
            <a:pPr marL="285750" indent="-285750" algn="just">
              <a:buFont typeface="Arial" panose="020B0604020202020204" pitchFamily="34" charset="0"/>
              <a:buChar char="•"/>
            </a:pPr>
            <a:r>
              <a:rPr lang="en-US" sz="1600" i="0" dirty="0">
                <a:solidFill>
                  <a:schemeClr val="bg2">
                    <a:lumMod val="10000"/>
                  </a:schemeClr>
                </a:solidFill>
                <a:effectLst/>
                <a:latin typeface="Times New Roman" panose="02020603050405020304" pitchFamily="18" charset="0"/>
                <a:cs typeface="Times New Roman" panose="02020603050405020304" pitchFamily="18" charset="0"/>
              </a:rPr>
              <a:t>Whether you want to increase your off-season bookings or you want to expand your offerings to new market segments, you will be successful if you select the right hotel management software for your property.</a:t>
            </a:r>
            <a:endParaRPr lang="en-IN" sz="1600" dirty="0">
              <a:solidFill>
                <a:schemeClr val="bg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1037640"/>
      </p:ext>
    </p:extLst>
  </p:cSld>
  <p:clrMapOvr>
    <a:masterClrMapping/>
  </p:clrMapOvr>
  <mc:AlternateContent xmlns:mc="http://schemas.openxmlformats.org/markup-compatibility/2006" xmlns:p14="http://schemas.microsoft.com/office/powerpoint/2010/main">
    <mc:Choice Requires="p14">
      <p:transition spd="slow" p14:dur="2000" advTm="94901"/>
    </mc:Choice>
    <mc:Fallback xmlns="">
      <p:transition spd="slow" advTm="94901"/>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A081-559A-494C-BA2E-B257FB9FA519}"/>
              </a:ext>
            </a:extLst>
          </p:cNvPr>
          <p:cNvSpPr>
            <a:spLocks noGrp="1"/>
          </p:cNvSpPr>
          <p:nvPr>
            <p:ph type="title"/>
          </p:nvPr>
        </p:nvSpPr>
        <p:spPr>
          <a:xfrm>
            <a:off x="0" y="0"/>
            <a:ext cx="8520600" cy="572700"/>
          </a:xfrm>
        </p:spPr>
        <p:txBody>
          <a:bodyPr/>
          <a:lstStyle/>
          <a:p>
            <a:pPr lvl="0">
              <a:lnSpc>
                <a:spcPct val="115000"/>
              </a:lnSpc>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How many customers were stays in week nights</a:t>
            </a: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6E16DC64-7441-4DF8-9A4B-5C616207F8AF}"/>
              </a:ext>
            </a:extLst>
          </p:cNvPr>
          <p:cNvPicPr>
            <a:picLocks noChangeAspect="1"/>
          </p:cNvPicPr>
          <p:nvPr/>
        </p:nvPicPr>
        <p:blipFill>
          <a:blip r:embed="rId2"/>
          <a:stretch>
            <a:fillRect/>
          </a:stretch>
        </p:blipFill>
        <p:spPr>
          <a:xfrm>
            <a:off x="4267200" y="1152475"/>
            <a:ext cx="4540975" cy="3238903"/>
          </a:xfrm>
          <a:prstGeom prst="rect">
            <a:avLst/>
          </a:prstGeom>
        </p:spPr>
      </p:pic>
      <p:sp>
        <p:nvSpPr>
          <p:cNvPr id="4" name="TextBox 3">
            <a:extLst>
              <a:ext uri="{FF2B5EF4-FFF2-40B4-BE49-F238E27FC236}">
                <a16:creationId xmlns:a16="http://schemas.microsoft.com/office/drawing/2014/main" id="{C4C3F6D1-ED3F-4AF6-9A83-DDF9A0BF9FE1}"/>
              </a:ext>
            </a:extLst>
          </p:cNvPr>
          <p:cNvSpPr txBox="1"/>
          <p:nvPr/>
        </p:nvSpPr>
        <p:spPr>
          <a:xfrm>
            <a:off x="212482" y="1248432"/>
            <a:ext cx="3958826" cy="3046988"/>
          </a:xfrm>
          <a:prstGeom prst="rect">
            <a:avLst/>
          </a:prstGeom>
          <a:noFill/>
        </p:spPr>
        <p:txBody>
          <a:bodyPr wrap="square" rtlCol="0">
            <a:spAutoFit/>
          </a:bodyPr>
          <a:lstStyle/>
          <a:p>
            <a:pPr marL="285750" indent="-285750" algn="just">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Resort hotel makes on the top on the stats that explicit that  most of the customers stay week night.</a:t>
            </a:r>
          </a:p>
          <a:p>
            <a:pPr marL="285750" indent="-285750" algn="just">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Almost customers stay 3.5 weeks in resort type hotel.</a:t>
            </a:r>
          </a:p>
          <a:p>
            <a:pPr marL="285750" indent="-285750" algn="just">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While on other hand city hotel is bit less than resort hotel stats.</a:t>
            </a:r>
          </a:p>
          <a:p>
            <a:pPr marL="285750" indent="-285750" algn="just">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Customers almost stay 2.0 weeks in city hotel.</a:t>
            </a:r>
          </a:p>
          <a:p>
            <a:pPr marL="285750" indent="-285750" algn="just">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The most of the customers stay in night which prefer the resort hotel.</a:t>
            </a:r>
          </a:p>
          <a:p>
            <a:pPr marL="285750" indent="-285750" algn="just">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5193690"/>
      </p:ext>
    </p:extLst>
  </p:cSld>
  <p:clrMapOvr>
    <a:masterClrMapping/>
  </p:clrMapOvr>
  <mc:AlternateContent xmlns:mc="http://schemas.openxmlformats.org/markup-compatibility/2006" xmlns:p14="http://schemas.microsoft.com/office/powerpoint/2010/main">
    <mc:Choice Requires="p14">
      <p:transition spd="slow" p14:dur="2000" advTm="34823"/>
    </mc:Choice>
    <mc:Fallback xmlns="">
      <p:transition spd="slow" advTm="3482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91699-F1DC-4015-A81F-ADE90ABD8423}"/>
              </a:ext>
            </a:extLst>
          </p:cNvPr>
          <p:cNvSpPr>
            <a:spLocks noGrp="1"/>
          </p:cNvSpPr>
          <p:nvPr>
            <p:ph type="title"/>
          </p:nvPr>
        </p:nvSpPr>
        <p:spPr>
          <a:xfrm>
            <a:off x="0" y="173214"/>
            <a:ext cx="8520600" cy="572700"/>
          </a:xfrm>
        </p:spPr>
        <p:txBody>
          <a:bodyPr/>
          <a:lstStyle/>
          <a:p>
            <a:r>
              <a:rPr lang="en-US" b="1" dirty="0">
                <a:latin typeface="Times New Roman" panose="02020603050405020304" pitchFamily="18" charset="0"/>
                <a:cs typeface="Times New Roman" panose="02020603050405020304" pitchFamily="18" charset="0"/>
              </a:rPr>
              <a:t>Content</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28C5823-118C-401B-B6AD-D34D05A5F581}"/>
              </a:ext>
            </a:extLst>
          </p:cNvPr>
          <p:cNvSpPr>
            <a:spLocks noGrp="1"/>
          </p:cNvSpPr>
          <p:nvPr>
            <p:ph type="body" idx="1"/>
          </p:nvPr>
        </p:nvSpPr>
        <p:spPr>
          <a:xfrm>
            <a:off x="0" y="1170236"/>
            <a:ext cx="5840730" cy="3524210"/>
          </a:xfrm>
        </p:spPr>
        <p:txBody>
          <a:bodyPr/>
          <a:lstStyle/>
          <a:p>
            <a:pPr marL="114300" indent="0">
              <a:buNone/>
            </a:pPr>
            <a:r>
              <a:rPr lang="en-US" b="1" dirty="0">
                <a:solidFill>
                  <a:schemeClr val="bg2">
                    <a:lumMod val="10000"/>
                  </a:schemeClr>
                </a:solidFill>
                <a:latin typeface="Times New Roman" panose="02020603050405020304" pitchFamily="18" charset="0"/>
                <a:cs typeface="Times New Roman" panose="02020603050405020304" pitchFamily="18" charset="0"/>
              </a:rPr>
              <a:t>- Introduction to Hotel Management System</a:t>
            </a:r>
          </a:p>
          <a:p>
            <a:pPr marL="114300" indent="0">
              <a:buNone/>
            </a:pPr>
            <a:r>
              <a:rPr lang="en-US" b="1" dirty="0">
                <a:solidFill>
                  <a:schemeClr val="bg2">
                    <a:lumMod val="10000"/>
                  </a:schemeClr>
                </a:solidFill>
                <a:latin typeface="Times New Roman" panose="02020603050405020304" pitchFamily="18" charset="0"/>
                <a:cs typeface="Times New Roman" panose="02020603050405020304" pitchFamily="18" charset="0"/>
              </a:rPr>
              <a:t>- Hotel Booking Data Set Insight</a:t>
            </a:r>
          </a:p>
          <a:p>
            <a:pPr marL="114300" indent="0">
              <a:buNone/>
            </a:pPr>
            <a:r>
              <a:rPr lang="en-US" b="1" dirty="0">
                <a:solidFill>
                  <a:schemeClr val="bg2">
                    <a:lumMod val="10000"/>
                  </a:schemeClr>
                </a:solidFill>
                <a:latin typeface="Times New Roman" panose="02020603050405020304" pitchFamily="18" charset="0"/>
                <a:cs typeface="Times New Roman" panose="02020603050405020304" pitchFamily="18" charset="0"/>
              </a:rPr>
              <a:t>- Problem Statement</a:t>
            </a:r>
          </a:p>
          <a:p>
            <a:pPr marL="114300" indent="0">
              <a:buNone/>
            </a:pPr>
            <a:r>
              <a:rPr lang="en-US" b="1" dirty="0">
                <a:solidFill>
                  <a:schemeClr val="bg2">
                    <a:lumMod val="10000"/>
                  </a:schemeClr>
                </a:solidFill>
                <a:latin typeface="Times New Roman" panose="02020603050405020304" pitchFamily="18" charset="0"/>
                <a:cs typeface="Times New Roman" panose="02020603050405020304" pitchFamily="18" charset="0"/>
              </a:rPr>
              <a:t>- Methodology</a:t>
            </a:r>
          </a:p>
          <a:p>
            <a:pPr marL="114300" indent="0">
              <a:buNone/>
            </a:pPr>
            <a:r>
              <a:rPr lang="en-US" b="1" dirty="0">
                <a:solidFill>
                  <a:schemeClr val="bg2">
                    <a:lumMod val="10000"/>
                  </a:schemeClr>
                </a:solidFill>
                <a:latin typeface="Times New Roman" panose="02020603050405020304" pitchFamily="18" charset="0"/>
                <a:cs typeface="Times New Roman" panose="02020603050405020304" pitchFamily="18" charset="0"/>
              </a:rPr>
              <a:t>- Discussion on problem statement</a:t>
            </a:r>
          </a:p>
          <a:p>
            <a:pPr marL="114300" indent="0">
              <a:buNone/>
            </a:pPr>
            <a:r>
              <a:rPr lang="en-US" b="1" dirty="0">
                <a:solidFill>
                  <a:schemeClr val="bg2">
                    <a:lumMod val="10000"/>
                  </a:schemeClr>
                </a:solidFill>
                <a:latin typeface="Times New Roman" panose="02020603050405020304" pitchFamily="18" charset="0"/>
                <a:cs typeface="Times New Roman" panose="02020603050405020304" pitchFamily="18" charset="0"/>
              </a:rPr>
              <a:t>- Correlation of all data</a:t>
            </a:r>
          </a:p>
          <a:p>
            <a:pPr marL="114300" indent="0">
              <a:buNone/>
            </a:pPr>
            <a:r>
              <a:rPr lang="en-US" b="1" dirty="0">
                <a:solidFill>
                  <a:schemeClr val="bg2">
                    <a:lumMod val="10000"/>
                  </a:schemeClr>
                </a:solidFill>
                <a:latin typeface="Times New Roman" panose="02020603050405020304" pitchFamily="18" charset="0"/>
                <a:cs typeface="Times New Roman" panose="02020603050405020304" pitchFamily="18" charset="0"/>
              </a:rPr>
              <a:t>- Conclusion</a:t>
            </a:r>
          </a:p>
          <a:p>
            <a:pPr marL="114300" indent="0">
              <a:buNone/>
            </a:pPr>
            <a:r>
              <a:rPr lang="en-US" b="1" dirty="0">
                <a:solidFill>
                  <a:schemeClr val="bg2">
                    <a:lumMod val="10000"/>
                  </a:schemeClr>
                </a:solidFill>
                <a:latin typeface="Times New Roman" panose="02020603050405020304" pitchFamily="18" charset="0"/>
                <a:cs typeface="Times New Roman" panose="02020603050405020304" pitchFamily="18" charset="0"/>
              </a:rPr>
              <a:t>- References</a:t>
            </a:r>
            <a:endParaRPr lang="en-IN" b="1" dirty="0">
              <a:solidFill>
                <a:schemeClr val="bg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7003986"/>
      </p:ext>
    </p:extLst>
  </p:cSld>
  <p:clrMapOvr>
    <a:masterClrMapping/>
  </p:clrMapOvr>
  <mc:AlternateContent xmlns:mc="http://schemas.openxmlformats.org/markup-compatibility/2006" xmlns:p14="http://schemas.microsoft.com/office/powerpoint/2010/main">
    <mc:Choice Requires="p14">
      <p:transition spd="slow" p14:dur="2000" advTm="58197"/>
    </mc:Choice>
    <mc:Fallback xmlns="">
      <p:transition spd="slow" advTm="5819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B6EE5B3-E7BE-4853-B8BC-94595A18D7BA}"/>
              </a:ext>
            </a:extLst>
          </p:cNvPr>
          <p:cNvSpPr>
            <a:spLocks noGrp="1"/>
          </p:cNvSpPr>
          <p:nvPr>
            <p:ph type="title"/>
          </p:nvPr>
        </p:nvSpPr>
        <p:spPr>
          <a:xfrm>
            <a:off x="0" y="0"/>
            <a:ext cx="8520600" cy="582296"/>
          </a:xfrm>
        </p:spPr>
        <p:txBody>
          <a:bodyPr/>
          <a:lstStyle/>
          <a:p>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How many customers changed the booking</a:t>
            </a:r>
            <a:endParaRPr lang="en-IN"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5978365-C25D-4980-804D-9E430483AE1D}"/>
              </a:ext>
            </a:extLst>
          </p:cNvPr>
          <p:cNvPicPr>
            <a:picLocks noChangeAspect="1"/>
          </p:cNvPicPr>
          <p:nvPr/>
        </p:nvPicPr>
        <p:blipFill>
          <a:blip r:embed="rId2"/>
          <a:stretch>
            <a:fillRect/>
          </a:stretch>
        </p:blipFill>
        <p:spPr>
          <a:xfrm>
            <a:off x="4572000" y="1061545"/>
            <a:ext cx="4572000" cy="3373822"/>
          </a:xfrm>
          <a:prstGeom prst="rect">
            <a:avLst/>
          </a:prstGeom>
        </p:spPr>
      </p:pic>
      <p:sp>
        <p:nvSpPr>
          <p:cNvPr id="8" name="Rectangle 1">
            <a:extLst>
              <a:ext uri="{FF2B5EF4-FFF2-40B4-BE49-F238E27FC236}">
                <a16:creationId xmlns:a16="http://schemas.microsoft.com/office/drawing/2014/main" id="{D13E0D9A-A209-4827-BCE0-FE6ACFB4C272}"/>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D25B1365-06D8-4D54-A10F-84A4DC59F04B}"/>
              </a:ext>
            </a:extLst>
          </p:cNvPr>
          <p:cNvSpPr txBox="1"/>
          <p:nvPr/>
        </p:nvSpPr>
        <p:spPr>
          <a:xfrm>
            <a:off x="0" y="1214534"/>
            <a:ext cx="4343335" cy="1077218"/>
          </a:xfrm>
          <a:prstGeom prst="rect">
            <a:avLst/>
          </a:prstGeom>
          <a:noFill/>
        </p:spPr>
        <p:txBody>
          <a:bodyPr wrap="square" rtlCol="0">
            <a:spAutoFit/>
          </a:bodyPr>
          <a:lstStyle/>
          <a:p>
            <a:pPr marL="285750" indent="-285750" algn="just">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That indicates the comparison between which customers change the  booking most resort hotel or city hotel.</a:t>
            </a:r>
          </a:p>
          <a:p>
            <a:pPr marL="285750" indent="-285750" algn="just">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B9F5A37-576D-48AB-A1E5-A9147D28AF50}"/>
              </a:ext>
            </a:extLst>
          </p:cNvPr>
          <p:cNvSpPr txBox="1"/>
          <p:nvPr/>
        </p:nvSpPr>
        <p:spPr>
          <a:xfrm>
            <a:off x="0" y="2467028"/>
            <a:ext cx="4343203" cy="830997"/>
          </a:xfrm>
          <a:prstGeom prst="rect">
            <a:avLst/>
          </a:prstGeom>
          <a:noFill/>
        </p:spPr>
        <p:txBody>
          <a:bodyPr wrap="square" rtlCol="0">
            <a:spAutoFit/>
          </a:bodyPr>
          <a:lstStyle/>
          <a:p>
            <a:pPr marL="285750" indent="-285750" algn="just">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The graph illustrates that the stats dominant by resort hotel’s customers in changing the booking.</a:t>
            </a:r>
          </a:p>
        </p:txBody>
      </p:sp>
    </p:spTree>
    <p:extLst>
      <p:ext uri="{BB962C8B-B14F-4D97-AF65-F5344CB8AC3E}">
        <p14:creationId xmlns:p14="http://schemas.microsoft.com/office/powerpoint/2010/main" val="3984868866"/>
      </p:ext>
    </p:extLst>
  </p:cSld>
  <p:clrMapOvr>
    <a:masterClrMapping/>
  </p:clrMapOvr>
  <mc:AlternateContent xmlns:mc="http://schemas.openxmlformats.org/markup-compatibility/2006" xmlns:p14="http://schemas.microsoft.com/office/powerpoint/2010/main">
    <mc:Choice Requires="p14">
      <p:transition spd="slow" p14:dur="2000" advTm="30954"/>
    </mc:Choice>
    <mc:Fallback xmlns="">
      <p:transition spd="slow" advTm="30954"/>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3689D9-4991-4133-8EE7-9C2220FBE0AB}"/>
              </a:ext>
            </a:extLst>
          </p:cNvPr>
          <p:cNvSpPr>
            <a:spLocks noGrp="1"/>
          </p:cNvSpPr>
          <p:nvPr>
            <p:ph type="title"/>
          </p:nvPr>
        </p:nvSpPr>
        <p:spPr>
          <a:xfrm>
            <a:off x="-10369" y="0"/>
            <a:ext cx="8520600" cy="572700"/>
          </a:xfrm>
        </p:spPr>
        <p:txBody>
          <a:bodyPr/>
          <a:lstStyle/>
          <a:p>
            <a:r>
              <a:rPr lang="en-US" b="1" dirty="0">
                <a:latin typeface="Times New Roman" panose="02020603050405020304" pitchFamily="18" charset="0"/>
                <a:cs typeface="Times New Roman" panose="02020603050405020304" pitchFamily="18" charset="0"/>
              </a:rPr>
              <a:t>Distribution channel of customers arrival</a:t>
            </a:r>
            <a:endParaRPr lang="en-IN" b="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B4C1F976-3C1C-4D16-9CE8-6CA633A0FA7A}"/>
              </a:ext>
            </a:extLst>
          </p:cNvPr>
          <p:cNvPicPr>
            <a:picLocks noChangeAspect="1"/>
          </p:cNvPicPr>
          <p:nvPr/>
        </p:nvPicPr>
        <p:blipFill>
          <a:blip r:embed="rId2"/>
          <a:stretch>
            <a:fillRect/>
          </a:stretch>
        </p:blipFill>
        <p:spPr>
          <a:xfrm>
            <a:off x="4267200" y="1226063"/>
            <a:ext cx="4876800" cy="3552847"/>
          </a:xfrm>
          <a:prstGeom prst="rect">
            <a:avLst/>
          </a:prstGeom>
        </p:spPr>
      </p:pic>
      <p:sp>
        <p:nvSpPr>
          <p:cNvPr id="12" name="TextBox 11">
            <a:extLst>
              <a:ext uri="{FF2B5EF4-FFF2-40B4-BE49-F238E27FC236}">
                <a16:creationId xmlns:a16="http://schemas.microsoft.com/office/drawing/2014/main" id="{7703F640-1BC2-4738-81FF-871915E95A1F}"/>
              </a:ext>
            </a:extLst>
          </p:cNvPr>
          <p:cNvSpPr txBox="1"/>
          <p:nvPr/>
        </p:nvSpPr>
        <p:spPr>
          <a:xfrm>
            <a:off x="-12951" y="2168694"/>
            <a:ext cx="4262882" cy="1077218"/>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As we can see on bar chart  the </a:t>
            </a:r>
            <a:r>
              <a:rPr lang="en-US" sz="1600" i="0" dirty="0">
                <a:solidFill>
                  <a:schemeClr val="bg1"/>
                </a:solidFill>
                <a:effectLst/>
                <a:latin typeface="Times New Roman" panose="02020603050405020304" pitchFamily="18" charset="0"/>
                <a:cs typeface="Times New Roman" panose="02020603050405020304" pitchFamily="18" charset="0"/>
              </a:rPr>
              <a:t>most of customer comes from TA/TO ( Travel Agencies / Tour operators ) in hotel.</a:t>
            </a:r>
          </a:p>
          <a:p>
            <a:pPr marL="285750" indent="-285750" algn="just">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2AEC935-B705-4BAA-81D9-8900EF266396}"/>
              </a:ext>
            </a:extLst>
          </p:cNvPr>
          <p:cNvSpPr txBox="1"/>
          <p:nvPr/>
        </p:nvSpPr>
        <p:spPr>
          <a:xfrm>
            <a:off x="-25903" y="1011700"/>
            <a:ext cx="4275834" cy="1077218"/>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Channel management system </a:t>
            </a:r>
            <a:r>
              <a:rPr lang="en-US" sz="1600" i="0" dirty="0">
                <a:solidFill>
                  <a:schemeClr val="bg1"/>
                </a:solidFill>
                <a:effectLst/>
                <a:latin typeface="Times New Roman" panose="02020603050405020304" pitchFamily="18" charset="0"/>
                <a:cs typeface="Times New Roman" panose="02020603050405020304" pitchFamily="18" charset="0"/>
              </a:rPr>
              <a:t>is a single interface to control and distribute inventories across different channels such as Corporate, Direct, </a:t>
            </a:r>
            <a:r>
              <a:rPr lang="en-US" sz="1600" dirty="0">
                <a:solidFill>
                  <a:schemeClr val="bg1"/>
                </a:solidFill>
                <a:latin typeface="Times New Roman" panose="02020603050405020304" pitchFamily="18" charset="0"/>
                <a:cs typeface="Times New Roman" panose="02020603050405020304" pitchFamily="18" charset="0"/>
              </a:rPr>
              <a:t>GDS</a:t>
            </a:r>
            <a:r>
              <a:rPr lang="en-US" sz="1600" i="0" dirty="0">
                <a:solidFill>
                  <a:schemeClr val="bg1"/>
                </a:solidFill>
                <a:effectLst/>
                <a:latin typeface="Times New Roman" panose="02020603050405020304" pitchFamily="18" charset="0"/>
                <a:cs typeface="Times New Roman" panose="02020603050405020304" pitchFamily="18" charset="0"/>
              </a:rPr>
              <a:t>, TA/TO etc.</a:t>
            </a: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E82E32A0-CAC1-4044-AC44-D30DE23363F3}"/>
              </a:ext>
            </a:extLst>
          </p:cNvPr>
          <p:cNvSpPr txBox="1"/>
          <p:nvPr/>
        </p:nvSpPr>
        <p:spPr>
          <a:xfrm>
            <a:off x="-25903" y="3081397"/>
            <a:ext cx="4275834" cy="2062103"/>
          </a:xfrm>
          <a:prstGeom prst="rect">
            <a:avLst/>
          </a:prstGeom>
          <a:noFill/>
        </p:spPr>
        <p:txBody>
          <a:bodyPr wrap="square" rtlCol="0">
            <a:spAutoFit/>
          </a:bodyPr>
          <a:lstStyle/>
          <a:p>
            <a:pPr marL="285750" indent="-285750" algn="just">
              <a:buFont typeface="Arial" panose="020B0604020202020204" pitchFamily="34" charset="0"/>
              <a:buChar char="•"/>
            </a:pPr>
            <a:r>
              <a:rPr lang="en-US" sz="1600" i="0" dirty="0">
                <a:solidFill>
                  <a:schemeClr val="bg1"/>
                </a:solidFill>
                <a:effectLst/>
                <a:latin typeface="Times New Roman" panose="02020603050405020304" pitchFamily="18" charset="0"/>
                <a:cs typeface="Times New Roman" panose="02020603050405020304" pitchFamily="18" charset="0"/>
              </a:rPr>
              <a:t>A channel manager connects directly to a central reservation system that holds information about the availability and cost of hotel rooms, sharing this information via the distribution channels.</a:t>
            </a:r>
            <a:r>
              <a:rPr lang="en-US" sz="1600" dirty="0">
                <a:solidFill>
                  <a:schemeClr val="bg1"/>
                </a:solidFill>
                <a:latin typeface="Times New Roman" panose="02020603050405020304" pitchFamily="18" charset="0"/>
                <a:cs typeface="Times New Roman" panose="02020603050405020304" pitchFamily="18" charset="0"/>
              </a:rPr>
              <a:t> Add more attractive facilities and as per discount facilities so that the demand for them increases.</a:t>
            </a:r>
          </a:p>
          <a:p>
            <a:pPr marL="285750" indent="-285750" algn="just">
              <a:buFont typeface="Arial" panose="020B0604020202020204" pitchFamily="34" charset="0"/>
              <a:buChar char="•"/>
            </a:pPr>
            <a:endParaRPr lang="en-IN" sz="1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893322"/>
      </p:ext>
    </p:extLst>
  </p:cSld>
  <p:clrMapOvr>
    <a:masterClrMapping/>
  </p:clrMapOvr>
  <mc:AlternateContent xmlns:mc="http://schemas.openxmlformats.org/markup-compatibility/2006" xmlns:p14="http://schemas.microsoft.com/office/powerpoint/2010/main">
    <mc:Choice Requires="p14">
      <p:transition spd="slow" p14:dur="2000" advTm="43240"/>
    </mc:Choice>
    <mc:Fallback xmlns="">
      <p:transition spd="slow" advTm="4324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6D62EA-5DA5-4E1D-B7EB-44EDA7DCC806}"/>
              </a:ext>
            </a:extLst>
          </p:cNvPr>
          <p:cNvSpPr>
            <a:spLocks noGrp="1"/>
          </p:cNvSpPr>
          <p:nvPr>
            <p:ph type="title"/>
          </p:nvPr>
        </p:nvSpPr>
        <p:spPr>
          <a:xfrm>
            <a:off x="105103" y="11031"/>
            <a:ext cx="8520600" cy="572700"/>
          </a:xfrm>
        </p:spPr>
        <p:txBody>
          <a:bodyPr/>
          <a:lstStyle/>
          <a:p>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How many repeated customers</a:t>
            </a:r>
            <a:endParaRPr lang="en-IN"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C52E75C-1798-4B3C-9C7D-DFDD20AB6515}"/>
              </a:ext>
            </a:extLst>
          </p:cNvPr>
          <p:cNvPicPr>
            <a:picLocks noChangeAspect="1"/>
          </p:cNvPicPr>
          <p:nvPr/>
        </p:nvPicPr>
        <p:blipFill>
          <a:blip r:embed="rId2"/>
          <a:stretch>
            <a:fillRect/>
          </a:stretch>
        </p:blipFill>
        <p:spPr>
          <a:xfrm>
            <a:off x="4696178" y="1288862"/>
            <a:ext cx="4447822" cy="2821947"/>
          </a:xfrm>
          <a:prstGeom prst="rect">
            <a:avLst/>
          </a:prstGeom>
        </p:spPr>
      </p:pic>
      <p:sp>
        <p:nvSpPr>
          <p:cNvPr id="11" name="TextBox 10">
            <a:extLst>
              <a:ext uri="{FF2B5EF4-FFF2-40B4-BE49-F238E27FC236}">
                <a16:creationId xmlns:a16="http://schemas.microsoft.com/office/drawing/2014/main" id="{C7B77D29-0F7A-4EA9-B534-D51994348206}"/>
              </a:ext>
            </a:extLst>
          </p:cNvPr>
          <p:cNvSpPr txBox="1"/>
          <p:nvPr/>
        </p:nvSpPr>
        <p:spPr>
          <a:xfrm>
            <a:off x="105103" y="2005867"/>
            <a:ext cx="4466897" cy="1077218"/>
          </a:xfrm>
          <a:prstGeom prst="rect">
            <a:avLst/>
          </a:prstGeom>
          <a:noFill/>
        </p:spPr>
        <p:txBody>
          <a:bodyPr wrap="square" rtlCol="0">
            <a:spAutoFit/>
          </a:bodyPr>
          <a:lstStyle/>
          <a:p>
            <a:pPr marL="285750" indent="-285750" algn="just">
              <a:buFont typeface="Arial" panose="020B0604020202020204" pitchFamily="34" charset="0"/>
              <a:buChar char="•"/>
            </a:pPr>
            <a:r>
              <a:rPr lang="en-US" sz="1600" i="0" dirty="0">
                <a:solidFill>
                  <a:schemeClr val="bg1"/>
                </a:solidFill>
                <a:effectLst/>
                <a:latin typeface="Times New Roman" panose="02020603050405020304" pitchFamily="18" charset="0"/>
                <a:cs typeface="Times New Roman" panose="02020603050405020304" pitchFamily="18" charset="0"/>
              </a:rPr>
              <a:t>A management approach focused on customer satisfaction can improve customer loyalty, thus increasing the positive image of the hotel booking.</a:t>
            </a: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DE7E3EA-99D0-4104-A225-BA3FD6AB13E4}"/>
              </a:ext>
            </a:extLst>
          </p:cNvPr>
          <p:cNvSpPr txBox="1"/>
          <p:nvPr/>
        </p:nvSpPr>
        <p:spPr>
          <a:xfrm>
            <a:off x="105102" y="3384591"/>
            <a:ext cx="4466897" cy="1323439"/>
          </a:xfrm>
          <a:prstGeom prst="rect">
            <a:avLst/>
          </a:prstGeom>
          <a:noFill/>
        </p:spPr>
        <p:txBody>
          <a:bodyPr wrap="square" rtlCol="0">
            <a:spAutoFit/>
          </a:bodyPr>
          <a:lstStyle/>
          <a:p>
            <a:pPr marL="285750" indent="-285750" algn="just">
              <a:buFont typeface="Arial" panose="020B0604020202020204" pitchFamily="34" charset="0"/>
              <a:buChar char="•"/>
            </a:pPr>
            <a:r>
              <a:rPr lang="en-US" sz="1600" i="0" dirty="0">
                <a:solidFill>
                  <a:schemeClr val="bg1"/>
                </a:solidFill>
                <a:effectLst/>
                <a:latin typeface="Times New Roman" panose="02020603050405020304" pitchFamily="18" charset="0"/>
                <a:cs typeface="Times New Roman" panose="02020603050405020304" pitchFamily="18" charset="0"/>
              </a:rPr>
              <a:t>Research on the topic of guest satisfaction, which translates into the consideration of whether or not customers will return to a hotel or advise it to other customers, is pivotal to the success of the hotel business.</a:t>
            </a: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67B9F65-7758-46BC-B3D7-F3C8FB4DE221}"/>
              </a:ext>
            </a:extLst>
          </p:cNvPr>
          <p:cNvSpPr txBox="1"/>
          <p:nvPr/>
        </p:nvSpPr>
        <p:spPr>
          <a:xfrm>
            <a:off x="105103" y="873364"/>
            <a:ext cx="446689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rPr>
              <a:t>As we can  see in the graph that the number of guests who have come, the guest does not come again in this hotel their number is very less.</a:t>
            </a:r>
            <a:endParaRPr lang="en-IN" sz="1600" dirty="0">
              <a:solidFill>
                <a:schemeClr val="accent5">
                  <a:lumMod val="50000"/>
                </a:schemeClr>
              </a:solidFill>
              <a:latin typeface="Times New Roman" panose="02020603050405020304" pitchFamily="18"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4282130683"/>
      </p:ext>
    </p:extLst>
  </p:cSld>
  <p:clrMapOvr>
    <a:masterClrMapping/>
  </p:clrMapOvr>
  <mc:AlternateContent xmlns:mc="http://schemas.openxmlformats.org/markup-compatibility/2006" xmlns:p14="http://schemas.microsoft.com/office/powerpoint/2010/main">
    <mc:Choice Requires="p14">
      <p:transition spd="slow" p14:dur="2000" advTm="57132"/>
    </mc:Choice>
    <mc:Fallback xmlns="">
      <p:transition spd="slow" advTm="57132"/>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741B52C-3F68-471E-9AA0-D512A4271456}"/>
              </a:ext>
            </a:extLst>
          </p:cNvPr>
          <p:cNvSpPr>
            <a:spLocks noGrp="1"/>
          </p:cNvSpPr>
          <p:nvPr>
            <p:ph type="title"/>
          </p:nvPr>
        </p:nvSpPr>
        <p:spPr>
          <a:xfrm>
            <a:off x="0" y="248"/>
            <a:ext cx="8520600" cy="572700"/>
          </a:xfrm>
        </p:spPr>
        <p:txBody>
          <a:bodyPr/>
          <a:lstStyle/>
          <a:p>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Deposit type payment of customer</a:t>
            </a:r>
            <a:endParaRPr lang="en-IN"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9444C94-C430-40F5-A8C9-7C50BE1DA3C8}"/>
              </a:ext>
            </a:extLst>
          </p:cNvPr>
          <p:cNvPicPr>
            <a:picLocks noChangeAspect="1"/>
          </p:cNvPicPr>
          <p:nvPr/>
        </p:nvPicPr>
        <p:blipFill>
          <a:blip r:embed="rId2"/>
          <a:stretch>
            <a:fillRect/>
          </a:stretch>
        </p:blipFill>
        <p:spPr>
          <a:xfrm>
            <a:off x="4162097" y="1016981"/>
            <a:ext cx="5079796" cy="3426605"/>
          </a:xfrm>
          <a:prstGeom prst="rect">
            <a:avLst/>
          </a:prstGeom>
        </p:spPr>
      </p:pic>
      <p:sp>
        <p:nvSpPr>
          <p:cNvPr id="8" name="Rectangle 1">
            <a:extLst>
              <a:ext uri="{FF2B5EF4-FFF2-40B4-BE49-F238E27FC236}">
                <a16:creationId xmlns:a16="http://schemas.microsoft.com/office/drawing/2014/main" id="{0F27D726-574C-44F1-98D3-470F43D47237}"/>
              </a:ext>
            </a:extLst>
          </p:cNvPr>
          <p:cNvSpPr>
            <a:spLocks noChangeArrowheads="1"/>
          </p:cNvSpPr>
          <p:nvPr/>
        </p:nvSpPr>
        <p:spPr bwMode="auto">
          <a:xfrm>
            <a:off x="5292916" y="302705"/>
            <a:ext cx="367060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A1FC5B66-68ED-4B18-B7C9-EDB0BE0D84C2}"/>
              </a:ext>
            </a:extLst>
          </p:cNvPr>
          <p:cNvSpPr txBox="1"/>
          <p:nvPr/>
        </p:nvSpPr>
        <p:spPr>
          <a:xfrm>
            <a:off x="-40390" y="3718068"/>
            <a:ext cx="4202488"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The role of reservation department is not limited to making reservation. It also maintains records of the hotel occupancy, which helps in planning sales and marketing strategies. Deposit type is one of most rule play in reservation system.</a:t>
            </a: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C79AF5A-8B76-43FE-81A1-B02CDB136D20}"/>
              </a:ext>
            </a:extLst>
          </p:cNvPr>
          <p:cNvSpPr txBox="1"/>
          <p:nvPr/>
        </p:nvSpPr>
        <p:spPr>
          <a:xfrm>
            <a:off x="-40391" y="2065437"/>
            <a:ext cx="4202488" cy="1815882"/>
          </a:xfrm>
          <a:prstGeom prst="rect">
            <a:avLst/>
          </a:prstGeom>
          <a:noFill/>
        </p:spPr>
        <p:txBody>
          <a:bodyPr wrap="square" rtlCol="0">
            <a:spAutoFit/>
          </a:bodyPr>
          <a:lstStyle/>
          <a:p>
            <a:pPr marL="285750" indent="-285750" algn="just">
              <a:buFont typeface="Arial" panose="020B0604020202020204" pitchFamily="34" charset="0"/>
              <a:buChar char="•"/>
            </a:pPr>
            <a:r>
              <a:rPr lang="en-US" sz="1600" i="0" dirty="0">
                <a:solidFill>
                  <a:schemeClr val="bg1"/>
                </a:solidFill>
                <a:effectLst/>
                <a:latin typeface="Times New Roman" panose="02020603050405020304" pitchFamily="18" charset="0"/>
                <a:cs typeface="Times New Roman" panose="02020603050405020304" pitchFamily="18" charset="0"/>
              </a:rPr>
              <a:t>Revenue management is another huge part of managing your hotel. </a:t>
            </a:r>
            <a:r>
              <a:rPr lang="en-US" sz="1600" dirty="0">
                <a:solidFill>
                  <a:schemeClr val="bg1"/>
                </a:solidFill>
                <a:latin typeface="Times New Roman" panose="02020603050405020304" pitchFamily="18" charset="0"/>
                <a:cs typeface="Times New Roman" panose="02020603050405020304" pitchFamily="18" charset="0"/>
              </a:rPr>
              <a:t>Because there are very few non-refundable deposit types, it is necessary types, it is necessary to add more attractive facilities and health insurance so that the demand for them increases.</a:t>
            </a:r>
          </a:p>
          <a:p>
            <a:pPr marL="285750" indent="-285750" algn="just">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B6250B8-B126-4309-B230-1CD034F180AF}"/>
              </a:ext>
            </a:extLst>
          </p:cNvPr>
          <p:cNvSpPr txBox="1"/>
          <p:nvPr/>
        </p:nvSpPr>
        <p:spPr>
          <a:xfrm>
            <a:off x="-40391" y="926583"/>
            <a:ext cx="4202488" cy="1077218"/>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The term reservation is defined as blocking or booking a particular room type for a guest, for a definite period of time, for a particular guest</a:t>
            </a:r>
            <a:r>
              <a:rPr lang="en-US" sz="1600" b="1" dirty="0">
                <a:solidFill>
                  <a:schemeClr val="bg1"/>
                </a:solidFill>
                <a:latin typeface="Times New Roman" panose="02020603050405020304" pitchFamily="18" charset="0"/>
                <a:cs typeface="Times New Roman" panose="02020603050405020304" pitchFamily="18" charset="0"/>
              </a:rPr>
              <a:t>.</a:t>
            </a:r>
            <a:endParaRPr lang="en-IN" sz="1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4827381"/>
      </p:ext>
    </p:extLst>
  </p:cSld>
  <p:clrMapOvr>
    <a:masterClrMapping/>
  </p:clrMapOvr>
  <mc:AlternateContent xmlns:mc="http://schemas.openxmlformats.org/markup-compatibility/2006" xmlns:p14="http://schemas.microsoft.com/office/powerpoint/2010/main">
    <mc:Choice Requires="p14">
      <p:transition spd="slow" p14:dur="2000" advTm="56944"/>
    </mc:Choice>
    <mc:Fallback xmlns="">
      <p:transition spd="slow" advTm="56944"/>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A795DE-C836-4B72-BCDB-22F7203EE389}"/>
              </a:ext>
            </a:extLst>
          </p:cNvPr>
          <p:cNvSpPr>
            <a:spLocks noGrp="1"/>
          </p:cNvSpPr>
          <p:nvPr>
            <p:ph type="title"/>
          </p:nvPr>
        </p:nvSpPr>
        <p:spPr>
          <a:xfrm>
            <a:off x="0" y="0"/>
            <a:ext cx="8520600" cy="572700"/>
          </a:xfrm>
        </p:spPr>
        <p:txBody>
          <a:bodyPr/>
          <a:lstStyle/>
          <a:p>
            <a:pPr lvl="0">
              <a:lnSpc>
                <a:spcPct val="115000"/>
              </a:lnSpc>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Correlation of all data</a:t>
            </a: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577CDB97-AEF5-4F3C-9B19-AB7D6456D0B8}"/>
              </a:ext>
            </a:extLst>
          </p:cNvPr>
          <p:cNvPicPr>
            <a:picLocks noChangeAspect="1"/>
          </p:cNvPicPr>
          <p:nvPr/>
        </p:nvPicPr>
        <p:blipFill>
          <a:blip r:embed="rId2"/>
          <a:stretch>
            <a:fillRect/>
          </a:stretch>
        </p:blipFill>
        <p:spPr>
          <a:xfrm>
            <a:off x="2921375" y="574625"/>
            <a:ext cx="6222625" cy="4568875"/>
          </a:xfrm>
          <a:prstGeom prst="rect">
            <a:avLst/>
          </a:prstGeom>
        </p:spPr>
      </p:pic>
      <p:sp>
        <p:nvSpPr>
          <p:cNvPr id="8" name="Rectangle 1">
            <a:extLst>
              <a:ext uri="{FF2B5EF4-FFF2-40B4-BE49-F238E27FC236}">
                <a16:creationId xmlns:a16="http://schemas.microsoft.com/office/drawing/2014/main" id="{4EF02E7D-22BF-405A-BE0F-D9BE5F53A065}"/>
              </a:ext>
            </a:extLst>
          </p:cNvPr>
          <p:cNvSpPr>
            <a:spLocks noGrp="1" noChangeArrowheads="1"/>
          </p:cNvSpPr>
          <p:nvPr>
            <p:ph type="body" idx="1"/>
          </p:nvPr>
        </p:nvSpPr>
        <p:spPr bwMode="auto">
          <a:xfrm>
            <a:off x="-164914" y="3198084"/>
            <a:ext cx="344236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8490" tIns="0" rIns="42849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85750" lvl="0" indent="-285750" algn="just">
              <a:lnSpc>
                <a:spcPct val="100000"/>
              </a:lnSpc>
              <a:buClrTx/>
              <a:buSzTx/>
              <a:buFont typeface="Arial" panose="020B0604020202020204" pitchFamily="34" charset="0"/>
              <a:buChar char="•"/>
            </a:pPr>
            <a:r>
              <a:rPr lang="en-US" altLang="en-US" sz="1600" dirty="0">
                <a:solidFill>
                  <a:schemeClr val="bg1"/>
                </a:solidFill>
                <a:latin typeface="Times New Roman" panose="02020603050405020304" pitchFamily="18" charset="0"/>
                <a:cs typeface="Times New Roman" panose="02020603050405020304" pitchFamily="18" charset="0"/>
              </a:rPr>
              <a:t>We can see our new features, Room and net cancelled have a higher correlation with is cancelled than most of the other columns.</a:t>
            </a:r>
          </a:p>
        </p:txBody>
      </p:sp>
      <p:sp>
        <p:nvSpPr>
          <p:cNvPr id="9" name="TextBox 8">
            <a:extLst>
              <a:ext uri="{FF2B5EF4-FFF2-40B4-BE49-F238E27FC236}">
                <a16:creationId xmlns:a16="http://schemas.microsoft.com/office/drawing/2014/main" id="{06A66DFB-0869-48D8-9C09-B430D1948A67}"/>
              </a:ext>
            </a:extLst>
          </p:cNvPr>
          <p:cNvSpPr txBox="1"/>
          <p:nvPr/>
        </p:nvSpPr>
        <p:spPr>
          <a:xfrm>
            <a:off x="135466" y="911367"/>
            <a:ext cx="2785909"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i="0" dirty="0">
                <a:solidFill>
                  <a:schemeClr val="bg1"/>
                </a:solidFill>
                <a:effectLst/>
                <a:latin typeface="Times New Roman" panose="02020603050405020304" pitchFamily="18" charset="0"/>
                <a:cs typeface="Times New Roman" panose="02020603050405020304" pitchFamily="18" charset="0"/>
              </a:rPr>
              <a:t>Heat maps are a great tool for visualizing complex statistical data.</a:t>
            </a: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7A8A016-A94A-4171-BEE3-7435DF9E4B9D}"/>
              </a:ext>
            </a:extLst>
          </p:cNvPr>
          <p:cNvSpPr txBox="1"/>
          <p:nvPr/>
        </p:nvSpPr>
        <p:spPr>
          <a:xfrm>
            <a:off x="135466" y="1931615"/>
            <a:ext cx="2785909" cy="1077218"/>
          </a:xfrm>
          <a:prstGeom prst="rect">
            <a:avLst/>
          </a:prstGeom>
          <a:noFill/>
        </p:spPr>
        <p:txBody>
          <a:bodyPr wrap="square">
            <a:spAutoFit/>
          </a:bodyPr>
          <a:lstStyle/>
          <a:p>
            <a:pPr marL="285750" indent="-285750" algn="just">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T</a:t>
            </a:r>
            <a:r>
              <a:rPr lang="en-US" sz="1600" i="0" dirty="0">
                <a:solidFill>
                  <a:schemeClr val="bg1"/>
                </a:solidFill>
                <a:effectLst/>
                <a:latin typeface="Times New Roman" panose="02020603050405020304" pitchFamily="18" charset="0"/>
                <a:cs typeface="Times New Roman" panose="02020603050405020304" pitchFamily="18" charset="0"/>
              </a:rPr>
              <a:t>here are one red colored squares that get my attention. This is  refers to the is cancelled.</a:t>
            </a:r>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371850"/>
      </p:ext>
    </p:extLst>
  </p:cSld>
  <p:clrMapOvr>
    <a:masterClrMapping/>
  </p:clrMapOvr>
  <mc:AlternateContent xmlns:mc="http://schemas.openxmlformats.org/markup-compatibility/2006" xmlns:p14="http://schemas.microsoft.com/office/powerpoint/2010/main">
    <mc:Choice Requires="p14">
      <p:transition spd="slow" p14:dur="2000" advTm="46195"/>
    </mc:Choice>
    <mc:Fallback xmlns="">
      <p:transition spd="slow" advTm="46195"/>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C2746-9C9D-4825-B4E6-609093CE8716}"/>
              </a:ext>
            </a:extLst>
          </p:cNvPr>
          <p:cNvSpPr>
            <a:spLocks noGrp="1"/>
          </p:cNvSpPr>
          <p:nvPr>
            <p:ph type="title"/>
          </p:nvPr>
        </p:nvSpPr>
        <p:spPr>
          <a:xfrm>
            <a:off x="0" y="222935"/>
            <a:ext cx="8520600" cy="572700"/>
          </a:xfrm>
        </p:spPr>
        <p:txBody>
          <a:bodyPr/>
          <a:lstStyle/>
          <a:p>
            <a:r>
              <a:rPr lang="en-US" b="1" dirty="0">
                <a:latin typeface="Times New Roman" panose="02020603050405020304" pitchFamily="18" charset="0"/>
                <a:cs typeface="Times New Roman" panose="02020603050405020304" pitchFamily="18" charset="0"/>
              </a:rPr>
              <a:t> Conclusion:</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F799996-00B8-4AC7-94B8-4E874D492255}"/>
              </a:ext>
            </a:extLst>
          </p:cNvPr>
          <p:cNvSpPr txBox="1"/>
          <p:nvPr/>
        </p:nvSpPr>
        <p:spPr>
          <a:xfrm>
            <a:off x="157655" y="1162379"/>
            <a:ext cx="8020574"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b="0" dirty="0">
                <a:solidFill>
                  <a:schemeClr val="bg1"/>
                </a:solidFill>
                <a:effectLst/>
                <a:latin typeface="Times New Roman" panose="02020603050405020304" pitchFamily="18" charset="0"/>
                <a:cs typeface="Times New Roman" panose="02020603050405020304" pitchFamily="18" charset="0"/>
              </a:rPr>
              <a:t>City hotel was booked most by the customer so we should spend most targeting fund in these hotel. The population booked the City hotel more than 60% .</a:t>
            </a: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E95CB36-CA74-4872-AE62-5FD173FA76F1}"/>
              </a:ext>
            </a:extLst>
          </p:cNvPr>
          <p:cNvSpPr txBox="1"/>
          <p:nvPr/>
        </p:nvSpPr>
        <p:spPr>
          <a:xfrm>
            <a:off x="182286" y="2195349"/>
            <a:ext cx="8156028" cy="1077218"/>
          </a:xfrm>
          <a:prstGeom prst="rect">
            <a:avLst/>
          </a:prstGeom>
          <a:noFill/>
        </p:spPr>
        <p:txBody>
          <a:bodyPr wrap="square" rtlCol="0">
            <a:spAutoFit/>
          </a:bodyPr>
          <a:lstStyle/>
          <a:p>
            <a:pPr marL="285750" indent="-285750" algn="just">
              <a:buFont typeface="Arial" panose="020B0604020202020204" pitchFamily="34" charset="0"/>
              <a:buChar char="•"/>
            </a:pPr>
            <a:r>
              <a:rPr lang="en-US" sz="1600" b="0" dirty="0">
                <a:solidFill>
                  <a:schemeClr val="bg1"/>
                </a:solidFill>
                <a:effectLst/>
                <a:latin typeface="Times New Roman" panose="02020603050405020304" pitchFamily="18" charset="0"/>
                <a:cs typeface="Times New Roman" panose="02020603050405020304" pitchFamily="18" charset="0"/>
              </a:rPr>
              <a:t>We should target the month between July and August as this was peak month due </a:t>
            </a:r>
            <a:r>
              <a:rPr lang="en-US" sz="1600" dirty="0">
                <a:solidFill>
                  <a:schemeClr val="bg1"/>
                </a:solidFill>
                <a:latin typeface="Times New Roman" panose="02020603050405020304" pitchFamily="18" charset="0"/>
                <a:cs typeface="Times New Roman" panose="02020603050405020304" pitchFamily="18" charset="0"/>
              </a:rPr>
              <a:t>to </a:t>
            </a:r>
            <a:r>
              <a:rPr lang="en-US" sz="1600" b="0" dirty="0">
                <a:solidFill>
                  <a:schemeClr val="bg1"/>
                </a:solidFill>
                <a:effectLst/>
                <a:latin typeface="Times New Roman" panose="02020603050405020304" pitchFamily="18" charset="0"/>
                <a:cs typeface="Times New Roman" panose="02020603050405020304" pitchFamily="18" charset="0"/>
              </a:rPr>
              <a:t>summer period.   And the least bookings were made at the start and end of the year. In the year 2016 bookings more than double ,compared to the previous year.  But the bookings decreased by almost 15% in that year 2017.</a:t>
            </a:r>
          </a:p>
        </p:txBody>
      </p:sp>
      <p:sp>
        <p:nvSpPr>
          <p:cNvPr id="10" name="TextBox 9">
            <a:extLst>
              <a:ext uri="{FF2B5EF4-FFF2-40B4-BE49-F238E27FC236}">
                <a16:creationId xmlns:a16="http://schemas.microsoft.com/office/drawing/2014/main" id="{C0E0E3B4-1086-4594-82E4-397C6BDF6D85}"/>
              </a:ext>
            </a:extLst>
          </p:cNvPr>
          <p:cNvSpPr txBox="1"/>
          <p:nvPr/>
        </p:nvSpPr>
        <p:spPr>
          <a:xfrm>
            <a:off x="157655" y="3674595"/>
            <a:ext cx="6516414" cy="338554"/>
          </a:xfrm>
          <a:prstGeom prst="rect">
            <a:avLst/>
          </a:prstGeom>
          <a:noFill/>
        </p:spPr>
        <p:txBody>
          <a:bodyPr wrap="square" rtlCol="0">
            <a:spAutoFit/>
          </a:bodyPr>
          <a:lstStyle/>
          <a:p>
            <a:pPr marL="285750" indent="-285750">
              <a:buFont typeface="Arial" panose="020B0604020202020204" pitchFamily="34" charset="0"/>
              <a:buChar char="•"/>
            </a:pPr>
            <a:r>
              <a:rPr lang="en-US" sz="1600" b="0" dirty="0">
                <a:solidFill>
                  <a:schemeClr val="bg1"/>
                </a:solidFill>
                <a:effectLst/>
                <a:latin typeface="Times New Roman" panose="02020603050405020304" pitchFamily="18" charset="0"/>
                <a:cs typeface="Times New Roman" panose="02020603050405020304" pitchFamily="18" charset="0"/>
              </a:rPr>
              <a:t>Total number of bookings were canceled around 37%.</a:t>
            </a:r>
          </a:p>
        </p:txBody>
      </p:sp>
    </p:spTree>
    <p:extLst>
      <p:ext uri="{BB962C8B-B14F-4D97-AF65-F5344CB8AC3E}">
        <p14:creationId xmlns:p14="http://schemas.microsoft.com/office/powerpoint/2010/main" val="2789472078"/>
      </p:ext>
    </p:extLst>
  </p:cSld>
  <p:clrMapOvr>
    <a:masterClrMapping/>
  </p:clrMapOvr>
  <mc:AlternateContent xmlns:mc="http://schemas.openxmlformats.org/markup-compatibility/2006" xmlns:p14="http://schemas.microsoft.com/office/powerpoint/2010/main">
    <mc:Choice Requires="p14">
      <p:transition spd="slow" p14:dur="2000" advTm="2885"/>
    </mc:Choice>
    <mc:Fallback xmlns="">
      <p:transition spd="slow" advTm="2885"/>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BF8ED6-D390-477C-B3A8-B0A18DC15057}"/>
              </a:ext>
            </a:extLst>
          </p:cNvPr>
          <p:cNvSpPr txBox="1"/>
          <p:nvPr/>
        </p:nvSpPr>
        <p:spPr>
          <a:xfrm>
            <a:off x="139148" y="1098413"/>
            <a:ext cx="9004852" cy="830997"/>
          </a:xfrm>
          <a:prstGeom prst="rect">
            <a:avLst/>
          </a:prstGeom>
          <a:noFill/>
        </p:spPr>
        <p:txBody>
          <a:bodyPr wrap="square" rtlCol="0">
            <a:spAutoFit/>
          </a:bodyPr>
          <a:lstStyle/>
          <a:p>
            <a:pPr marL="285750" indent="-285750">
              <a:buFont typeface="Arial" panose="020B0604020202020204" pitchFamily="34" charset="0"/>
              <a:buChar char="•"/>
            </a:pPr>
            <a:r>
              <a:rPr lang="en-US" sz="1600" b="0" dirty="0">
                <a:solidFill>
                  <a:schemeClr val="bg1"/>
                </a:solidFill>
                <a:effectLst/>
                <a:latin typeface="Times New Roman" panose="02020603050405020304" pitchFamily="18" charset="0"/>
                <a:cs typeface="Times New Roman" panose="02020603050405020304" pitchFamily="18" charset="0"/>
              </a:rPr>
              <a:t>Majority of the guests are from Western Europe. We should spend a significant amount of our budget</a:t>
            </a:r>
            <a:r>
              <a:rPr lang="en-US" sz="1600" dirty="0">
                <a:solidFill>
                  <a:schemeClr val="bg1"/>
                </a:solidFill>
                <a:latin typeface="Times New Roman" panose="02020603050405020304" pitchFamily="18" charset="0"/>
                <a:cs typeface="Times New Roman" panose="02020603050405020304" pitchFamily="18" charset="0"/>
              </a:rPr>
              <a:t> </a:t>
            </a:r>
            <a:r>
              <a:rPr lang="en-US" sz="1600" b="0" dirty="0">
                <a:solidFill>
                  <a:schemeClr val="bg1"/>
                </a:solidFill>
                <a:effectLst/>
                <a:latin typeface="Times New Roman" panose="02020603050405020304" pitchFamily="18" charset="0"/>
                <a:cs typeface="Times New Roman" panose="02020603050405020304" pitchFamily="18" charset="0"/>
              </a:rPr>
              <a:t>on those area. Portugal(PRT), the UK, and France(FRA), Spain and Germany are the top countries from</a:t>
            </a:r>
            <a:r>
              <a:rPr lang="en-US" sz="1600" dirty="0">
                <a:solidFill>
                  <a:schemeClr val="bg1"/>
                </a:solidFill>
                <a:latin typeface="Times New Roman" panose="02020603050405020304" pitchFamily="18" charset="0"/>
                <a:cs typeface="Times New Roman" panose="02020603050405020304" pitchFamily="18" charset="0"/>
              </a:rPr>
              <a:t> </a:t>
            </a:r>
            <a:r>
              <a:rPr lang="en-US" sz="1600" b="0" dirty="0">
                <a:solidFill>
                  <a:schemeClr val="bg1"/>
                </a:solidFill>
                <a:effectLst/>
                <a:latin typeface="Times New Roman" panose="02020603050405020304" pitchFamily="18" charset="0"/>
                <a:cs typeface="Times New Roman" panose="02020603050405020304" pitchFamily="18" charset="0"/>
              </a:rPr>
              <a:t>most guests come, more than 80% come from these 5 countries.</a:t>
            </a:r>
          </a:p>
        </p:txBody>
      </p:sp>
      <p:sp>
        <p:nvSpPr>
          <p:cNvPr id="4" name="TextBox 3">
            <a:extLst>
              <a:ext uri="{FF2B5EF4-FFF2-40B4-BE49-F238E27FC236}">
                <a16:creationId xmlns:a16="http://schemas.microsoft.com/office/drawing/2014/main" id="{99BCC7CF-F066-4154-927B-FB6362BB21CC}"/>
              </a:ext>
            </a:extLst>
          </p:cNvPr>
          <p:cNvSpPr txBox="1"/>
          <p:nvPr/>
        </p:nvSpPr>
        <p:spPr>
          <a:xfrm>
            <a:off x="139148" y="2452806"/>
            <a:ext cx="9004852" cy="584775"/>
          </a:xfrm>
          <a:prstGeom prst="rect">
            <a:avLst/>
          </a:prstGeom>
          <a:noFill/>
        </p:spPr>
        <p:txBody>
          <a:bodyPr wrap="square" rtlCol="0">
            <a:spAutoFit/>
          </a:bodyPr>
          <a:lstStyle/>
          <a:p>
            <a:pPr marL="285750" indent="-285750">
              <a:buFont typeface="Arial" panose="020B0604020202020204" pitchFamily="34" charset="0"/>
              <a:buChar char="•"/>
            </a:pPr>
            <a:r>
              <a:rPr lang="en-US" sz="1600" b="0" dirty="0">
                <a:solidFill>
                  <a:schemeClr val="bg1"/>
                </a:solidFill>
                <a:effectLst/>
                <a:latin typeface="Times New Roman" panose="02020603050405020304" pitchFamily="18" charset="0"/>
                <a:cs typeface="Times New Roman" panose="02020603050405020304" pitchFamily="18" charset="0"/>
              </a:rPr>
              <a:t>We also saw that due to no deposit policy, cancelation of booking was more that,       As repeated  guest is less, so we should target our advertisement on guests to increase</a:t>
            </a:r>
            <a:r>
              <a:rPr lang="en-US" sz="1600" dirty="0">
                <a:solidFill>
                  <a:schemeClr val="bg1"/>
                </a:solidFill>
                <a:latin typeface="Times New Roman" panose="02020603050405020304" pitchFamily="18" charset="0"/>
                <a:cs typeface="Times New Roman" panose="02020603050405020304" pitchFamily="18" charset="0"/>
              </a:rPr>
              <a:t> </a:t>
            </a:r>
            <a:r>
              <a:rPr lang="en-US" sz="1600" b="0" dirty="0">
                <a:solidFill>
                  <a:schemeClr val="bg1"/>
                </a:solidFill>
                <a:effectLst/>
                <a:latin typeface="Times New Roman" panose="02020603050405020304" pitchFamily="18" charset="0"/>
                <a:cs typeface="Times New Roman" panose="02020603050405020304" pitchFamily="18" charset="0"/>
              </a:rPr>
              <a:t>returning guests.</a:t>
            </a:r>
          </a:p>
        </p:txBody>
      </p:sp>
    </p:spTree>
    <p:extLst>
      <p:ext uri="{BB962C8B-B14F-4D97-AF65-F5344CB8AC3E}">
        <p14:creationId xmlns:p14="http://schemas.microsoft.com/office/powerpoint/2010/main" val="1311968261"/>
      </p:ext>
    </p:extLst>
  </p:cSld>
  <p:clrMapOvr>
    <a:masterClrMapping/>
  </p:clrMapOvr>
  <mc:AlternateContent xmlns:mc="http://schemas.openxmlformats.org/markup-compatibility/2006" xmlns:p14="http://schemas.microsoft.com/office/powerpoint/2010/main">
    <mc:Choice Requires="p14">
      <p:transition spd="slow" p14:dur="2000" advTm="16797"/>
    </mc:Choice>
    <mc:Fallback xmlns="">
      <p:transition spd="slow" advTm="16797"/>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85298-3AC2-4788-8C78-335AC41C3AFC}"/>
              </a:ext>
            </a:extLst>
          </p:cNvPr>
          <p:cNvSpPr>
            <a:spLocks noGrp="1"/>
          </p:cNvSpPr>
          <p:nvPr>
            <p:ph type="title"/>
          </p:nvPr>
        </p:nvSpPr>
        <p:spPr>
          <a:xfrm>
            <a:off x="0" y="0"/>
            <a:ext cx="7951767" cy="932219"/>
          </a:xfrm>
        </p:spPr>
        <p:txBody>
          <a:bodyPr/>
          <a:lstStyle/>
          <a:p>
            <a:pPr algn="just"/>
            <a:r>
              <a:rPr lang="en-US" b="1" dirty="0">
                <a:latin typeface="Times New Roman" panose="02020603050405020304" pitchFamily="18" charset="0"/>
                <a:cs typeface="Times New Roman" panose="02020603050405020304" pitchFamily="18" charset="0"/>
              </a:rPr>
              <a:t>From the discussion above, it can be concluded that the recommendations that can be made are:</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36C02CD-7C6D-4F5F-BBC0-73E7A8BCD73C}"/>
              </a:ext>
            </a:extLst>
          </p:cNvPr>
          <p:cNvSpPr>
            <a:spLocks noGrp="1"/>
          </p:cNvSpPr>
          <p:nvPr>
            <p:ph type="body" idx="1"/>
          </p:nvPr>
        </p:nvSpPr>
        <p:spPr>
          <a:xfrm>
            <a:off x="0" y="1344386"/>
            <a:ext cx="8520600" cy="3578858"/>
          </a:xfrm>
        </p:spPr>
        <p:txBody>
          <a:bodyPr/>
          <a:lstStyle/>
          <a:p>
            <a:pPr marL="114300" indent="0" algn="just">
              <a:buNone/>
            </a:pPr>
            <a:r>
              <a:rPr lang="en-US" sz="1600" dirty="0">
                <a:solidFill>
                  <a:schemeClr val="bg1"/>
                </a:solidFill>
                <a:latin typeface="Times New Roman" panose="02020603050405020304" pitchFamily="18" charset="0"/>
                <a:cs typeface="Times New Roman" panose="02020603050405020304" pitchFamily="18" charset="0"/>
              </a:rPr>
              <a:t>1. Further review is welcome regarding the cause of the guest who canceled the booking.</a:t>
            </a:r>
          </a:p>
          <a:p>
            <a:pPr marL="114300" indent="0" algn="just">
              <a:buNone/>
            </a:pPr>
            <a:endParaRPr lang="en-US" sz="1600" dirty="0">
              <a:solidFill>
                <a:schemeClr val="bg1"/>
              </a:solidFill>
              <a:latin typeface="Times New Roman" panose="02020603050405020304" pitchFamily="18" charset="0"/>
              <a:cs typeface="Times New Roman" panose="02020603050405020304" pitchFamily="18" charset="0"/>
            </a:endParaRPr>
          </a:p>
          <a:p>
            <a:pPr marL="114300" indent="0" algn="just">
              <a:buNone/>
            </a:pPr>
            <a:r>
              <a:rPr lang="en-US" sz="1600" dirty="0">
                <a:solidFill>
                  <a:schemeClr val="bg1"/>
                </a:solidFill>
                <a:latin typeface="Times New Roman" panose="02020603050405020304" pitchFamily="18" charset="0"/>
                <a:cs typeface="Times New Roman" panose="02020603050405020304" pitchFamily="18" charset="0"/>
              </a:rPr>
              <a:t>2. Have a discount/promo in November-January</a:t>
            </a:r>
          </a:p>
          <a:p>
            <a:pPr marL="114300" indent="0" algn="just">
              <a:buNone/>
            </a:pPr>
            <a:endParaRPr lang="en-US" sz="1600" dirty="0">
              <a:solidFill>
                <a:schemeClr val="bg1"/>
              </a:solidFill>
              <a:latin typeface="Times New Roman" panose="02020603050405020304" pitchFamily="18" charset="0"/>
              <a:cs typeface="Times New Roman" panose="02020603050405020304" pitchFamily="18" charset="0"/>
            </a:endParaRPr>
          </a:p>
          <a:p>
            <a:pPr marL="114300" indent="0" algn="just">
              <a:buNone/>
            </a:pPr>
            <a:r>
              <a:rPr lang="en-US" sz="1600" dirty="0">
                <a:solidFill>
                  <a:schemeClr val="bg1"/>
                </a:solidFill>
                <a:latin typeface="Times New Roman" panose="02020603050405020304" pitchFamily="18" charset="0"/>
                <a:cs typeface="Times New Roman" panose="02020603050405020304" pitchFamily="18" charset="0"/>
              </a:rPr>
              <a:t>3. To adjust the number of hotel guests, you can hire contract employees during peak months.</a:t>
            </a:r>
          </a:p>
          <a:p>
            <a:pPr marL="114300" indent="0" algn="just">
              <a:buNone/>
            </a:pPr>
            <a:endParaRPr lang="en-US" sz="1600" dirty="0">
              <a:solidFill>
                <a:schemeClr val="bg1"/>
              </a:solidFill>
              <a:latin typeface="Times New Roman" panose="02020603050405020304" pitchFamily="18" charset="0"/>
              <a:cs typeface="Times New Roman" panose="02020603050405020304" pitchFamily="18" charset="0"/>
            </a:endParaRPr>
          </a:p>
          <a:p>
            <a:pPr marL="114300" indent="0" algn="just">
              <a:buNone/>
            </a:pPr>
            <a:r>
              <a:rPr lang="en-US" sz="1600" dirty="0">
                <a:solidFill>
                  <a:schemeClr val="bg1"/>
                </a:solidFill>
                <a:latin typeface="Times New Roman" panose="02020603050405020304" pitchFamily="18" charset="0"/>
                <a:cs typeface="Times New Roman" panose="02020603050405020304" pitchFamily="18" charset="0"/>
              </a:rPr>
              <a:t>4. It is recommended that the hotel can adjust its hotel culture according to the habits of the guest country, such as making food that tastes acceptable to guests from other countries.</a:t>
            </a:r>
          </a:p>
          <a:p>
            <a:pPr marL="114300" indent="0" algn="just">
              <a:buNone/>
            </a:pPr>
            <a:endParaRPr lang="en-US" sz="1600" dirty="0">
              <a:solidFill>
                <a:schemeClr val="bg1"/>
              </a:solidFill>
              <a:latin typeface="Times New Roman" panose="02020603050405020304" pitchFamily="18" charset="0"/>
              <a:cs typeface="Times New Roman" panose="02020603050405020304" pitchFamily="18" charset="0"/>
            </a:endParaRPr>
          </a:p>
          <a:p>
            <a:pPr marL="114300" indent="0" algn="just">
              <a:buNone/>
            </a:pPr>
            <a:r>
              <a:rPr lang="en-US" sz="1600" dirty="0">
                <a:solidFill>
                  <a:schemeClr val="bg1"/>
                </a:solidFill>
                <a:latin typeface="Times New Roman" panose="02020603050405020304" pitchFamily="18" charset="0"/>
                <a:cs typeface="Times New Roman" panose="02020603050405020304" pitchFamily="18" charset="0"/>
              </a:rPr>
              <a:t>5. It is recommended that marketing from 5 dominant countries (Portugal, Great Britain, Germany, Spain, and France) be optimized to increase the number of visitors.</a:t>
            </a:r>
          </a:p>
          <a:p>
            <a:pPr algn="just"/>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097147"/>
      </p:ext>
    </p:extLst>
  </p:cSld>
  <p:clrMapOvr>
    <a:masterClrMapping/>
  </p:clrMapOvr>
  <mc:AlternateContent xmlns:mc="http://schemas.openxmlformats.org/markup-compatibility/2006" xmlns:p14="http://schemas.microsoft.com/office/powerpoint/2010/main">
    <mc:Choice Requires="p14">
      <p:transition spd="slow" p14:dur="2000" advTm="38043"/>
    </mc:Choice>
    <mc:Fallback xmlns="">
      <p:transition spd="slow" advTm="38043"/>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CECD8E-0D46-4035-9794-59C07C76593C}"/>
              </a:ext>
            </a:extLst>
          </p:cNvPr>
          <p:cNvSpPr>
            <a:spLocks noGrp="1"/>
          </p:cNvSpPr>
          <p:nvPr>
            <p:ph type="body" idx="1"/>
          </p:nvPr>
        </p:nvSpPr>
        <p:spPr>
          <a:xfrm>
            <a:off x="0" y="647977"/>
            <a:ext cx="8411886" cy="3850451"/>
          </a:xfrm>
        </p:spPr>
        <p:txBody>
          <a:bodyPr/>
          <a:lstStyle/>
          <a:p>
            <a:pPr algn="just">
              <a:spcBef>
                <a:spcPts val="1200"/>
              </a:spcBef>
              <a:spcAft>
                <a:spcPts val="1200"/>
              </a:spcAft>
            </a:pPr>
            <a:r>
              <a:rPr lang="en-US" sz="1600" b="0" i="0" dirty="0">
                <a:solidFill>
                  <a:schemeClr val="bg1"/>
                </a:solidFill>
                <a:effectLst/>
                <a:latin typeface="Times New Roman" panose="02020603050405020304" pitchFamily="18" charset="0"/>
                <a:cs typeface="Times New Roman" panose="02020603050405020304" pitchFamily="18" charset="0"/>
              </a:rPr>
              <a:t>We’ve looked at what a hotel reservation system is, how it works, and the benefits to the hotel booking. </a:t>
            </a:r>
            <a:r>
              <a:rPr lang="en-US" sz="1600" i="0" dirty="0">
                <a:solidFill>
                  <a:schemeClr val="bg1"/>
                </a:solidFill>
                <a:effectLst/>
                <a:latin typeface="Times New Roman" panose="02020603050405020304" pitchFamily="18" charset="0"/>
                <a:cs typeface="Times New Roman" panose="02020603050405020304" pitchFamily="18" charset="0"/>
              </a:rPr>
              <a:t>The benefits of an Hotel booking(EDA) system range from reducing human error to improved efficiency</a:t>
            </a:r>
            <a:r>
              <a:rPr lang="en-US" sz="1600" b="0" i="0" dirty="0">
                <a:solidFill>
                  <a:schemeClr val="bg1"/>
                </a:solidFill>
                <a:effectLst/>
                <a:latin typeface="Times New Roman" panose="02020603050405020304" pitchFamily="18" charset="0"/>
                <a:cs typeface="Times New Roman" panose="02020603050405020304" pitchFamily="18" charset="0"/>
              </a:rPr>
              <a:t>, from making data collection and rewards management easier to giving you a competitive edge.</a:t>
            </a:r>
          </a:p>
          <a:p>
            <a:pPr algn="just">
              <a:spcBef>
                <a:spcPts val="1200"/>
              </a:spcBef>
              <a:spcAft>
                <a:spcPts val="1200"/>
              </a:spcAft>
            </a:pPr>
            <a:r>
              <a:rPr lang="en-US" sz="1600" b="0" i="0" dirty="0">
                <a:solidFill>
                  <a:schemeClr val="bg1"/>
                </a:solidFill>
                <a:effectLst/>
                <a:latin typeface="Times New Roman" panose="02020603050405020304" pitchFamily="18" charset="0"/>
                <a:cs typeface="Times New Roman" panose="02020603050405020304" pitchFamily="18" charset="0"/>
              </a:rPr>
              <a:t>With the advent of technology,</a:t>
            </a:r>
            <a:r>
              <a:rPr lang="en-US" sz="1600" b="1" i="0" dirty="0">
                <a:solidFill>
                  <a:schemeClr val="bg1"/>
                </a:solidFill>
                <a:effectLst/>
                <a:latin typeface="Times New Roman" panose="02020603050405020304" pitchFamily="18" charset="0"/>
                <a:cs typeface="Times New Roman" panose="02020603050405020304" pitchFamily="18" charset="0"/>
              </a:rPr>
              <a:t> </a:t>
            </a:r>
            <a:r>
              <a:rPr lang="en-US" sz="1600" i="0" dirty="0">
                <a:solidFill>
                  <a:schemeClr val="bg1"/>
                </a:solidFill>
                <a:effectLst/>
                <a:latin typeface="Times New Roman" panose="02020603050405020304" pitchFamily="18" charset="0"/>
                <a:cs typeface="Times New Roman" panose="02020603050405020304" pitchFamily="18" charset="0"/>
              </a:rPr>
              <a:t>having a hotel reservation system software is the one of the easiest changes a hotel can implement to reap the benefits </a:t>
            </a:r>
            <a:r>
              <a:rPr lang="en-US" sz="1600" b="0" i="0" dirty="0">
                <a:solidFill>
                  <a:schemeClr val="bg1"/>
                </a:solidFill>
                <a:effectLst/>
                <a:latin typeface="Times New Roman" panose="02020603050405020304" pitchFamily="18" charset="0"/>
                <a:cs typeface="Times New Roman" panose="02020603050405020304" pitchFamily="18" charset="0"/>
              </a:rPr>
              <a:t>mentioned in this data set. It allows you to keep occupancy up and ensure everything is running smoothly with little intervention from hotel staff. The more time that is freed up for staff to take care of administrative duties, the more time they can dedicate to offering the best service possible. </a:t>
            </a:r>
          </a:p>
          <a:p>
            <a:pPr algn="just"/>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1661004"/>
      </p:ext>
    </p:extLst>
  </p:cSld>
  <p:clrMapOvr>
    <a:masterClrMapping/>
  </p:clrMapOvr>
  <mc:AlternateContent xmlns:mc="http://schemas.openxmlformats.org/markup-compatibility/2006" xmlns:p14="http://schemas.microsoft.com/office/powerpoint/2010/main">
    <mc:Choice Requires="p14">
      <p:transition spd="slow" p14:dur="2000" advTm="56497"/>
    </mc:Choice>
    <mc:Fallback xmlns="">
      <p:transition spd="slow" advTm="56497"/>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	</a:t>
            </a:r>
          </a:p>
        </p:txBody>
      </p:sp>
      <p:sp>
        <p:nvSpPr>
          <p:cNvPr id="3" name="Text Placeholder 2"/>
          <p:cNvSpPr>
            <a:spLocks noGrp="1"/>
          </p:cNvSpPr>
          <p:nvPr>
            <p:ph type="body" idx="1"/>
          </p:nvPr>
        </p:nvSpPr>
        <p:spPr/>
        <p:txBody>
          <a:bodyPr/>
          <a:lstStyle/>
          <a:p>
            <a:pPr marL="114300" indent="0">
              <a:buNone/>
            </a:pPr>
            <a:r>
              <a:rPr lang="en-US" sz="1600" dirty="0">
                <a:solidFill>
                  <a:schemeClr val="bg1"/>
                </a:solidFill>
                <a:latin typeface="Times New Roman" panose="02020603050405020304" pitchFamily="18" charset="0"/>
                <a:cs typeface="Times New Roman" panose="02020603050405020304" pitchFamily="18" charset="0"/>
              </a:rPr>
              <a:t>1) https://www.almabetter.com/ </a:t>
            </a:r>
          </a:p>
          <a:p>
            <a:pPr marL="114300" indent="0">
              <a:buNone/>
            </a:pPr>
            <a:r>
              <a:rPr lang="en-US" sz="1600" dirty="0">
                <a:solidFill>
                  <a:schemeClr val="bg1"/>
                </a:solidFill>
                <a:latin typeface="Times New Roman" panose="02020603050405020304" pitchFamily="18" charset="0"/>
                <a:cs typeface="Times New Roman" panose="02020603050405020304" pitchFamily="18" charset="0"/>
              </a:rPr>
              <a:t>2) </a:t>
            </a:r>
            <a:r>
              <a:rPr lang="en-US" sz="1600" dirty="0">
                <a:solidFill>
                  <a:schemeClr val="bg1"/>
                </a:solidFill>
                <a:latin typeface="Times New Roman" panose="02020603050405020304" pitchFamily="18" charset="0"/>
                <a:cs typeface="Times New Roman" panose="02020603050405020304" pitchFamily="18" charset="0"/>
                <a:hlinkClick r:id="rId2"/>
              </a:rPr>
              <a:t>https://www.wikipedia.org</a:t>
            </a:r>
            <a:endParaRPr lang="en-US" sz="1600" dirty="0">
              <a:solidFill>
                <a:schemeClr val="bg1"/>
              </a:solidFill>
              <a:latin typeface="Times New Roman" panose="02020603050405020304" pitchFamily="18" charset="0"/>
              <a:cs typeface="Times New Roman" panose="02020603050405020304" pitchFamily="18" charset="0"/>
            </a:endParaRPr>
          </a:p>
          <a:p>
            <a:pPr marL="114300" indent="0">
              <a:buNone/>
            </a:pPr>
            <a:r>
              <a:rPr lang="en-US" sz="1600" dirty="0">
                <a:solidFill>
                  <a:schemeClr val="bg1"/>
                </a:solidFill>
                <a:latin typeface="Times New Roman" panose="02020603050405020304" pitchFamily="18" charset="0"/>
                <a:cs typeface="Times New Roman" panose="02020603050405020304" pitchFamily="18" charset="0"/>
              </a:rPr>
              <a:t>3) https://www.kaggle.com/ </a:t>
            </a:r>
          </a:p>
          <a:p>
            <a:pPr marL="114300" indent="0">
              <a:buNone/>
            </a:pPr>
            <a:r>
              <a:rPr lang="en-US" sz="1600" dirty="0">
                <a:solidFill>
                  <a:schemeClr val="bg1"/>
                </a:solidFill>
                <a:latin typeface="Times New Roman" panose="02020603050405020304" pitchFamily="18" charset="0"/>
                <a:cs typeface="Times New Roman" panose="02020603050405020304" pitchFamily="18" charset="0"/>
              </a:rPr>
              <a:t>4) https://github.com/</a:t>
            </a:r>
          </a:p>
        </p:txBody>
      </p:sp>
    </p:spTree>
    <p:extLst>
      <p:ext uri="{BB962C8B-B14F-4D97-AF65-F5344CB8AC3E}">
        <p14:creationId xmlns:p14="http://schemas.microsoft.com/office/powerpoint/2010/main" val="3044579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180282" y="7372"/>
            <a:ext cx="3497196" cy="131967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2800" b="1" dirty="0">
                <a:solidFill>
                  <a:schemeClr val="tx1">
                    <a:lumMod val="75000"/>
                  </a:schemeClr>
                </a:solidFill>
                <a:latin typeface="Times New Roman" panose="02020603050405020304" pitchFamily="18" charset="0"/>
                <a:ea typeface="Montserrat"/>
                <a:cs typeface="Times New Roman" panose="02020603050405020304" pitchFamily="18" charset="0"/>
                <a:sym typeface="Montserrat"/>
              </a:rPr>
              <a:t>Introduction to Hotel Management</a:t>
            </a:r>
            <a:endParaRPr sz="2800" b="1" dirty="0">
              <a:solidFill>
                <a:schemeClr val="tx1">
                  <a:lumMod val="75000"/>
                </a:schemeClr>
              </a:solidFill>
              <a:latin typeface="Times New Roman" panose="02020603050405020304" pitchFamily="18" charset="0"/>
              <a:ea typeface="Montserrat"/>
              <a:cs typeface="Times New Roman" panose="02020603050405020304" pitchFamily="18" charset="0"/>
              <a:sym typeface="Montserrat"/>
            </a:endParaRPr>
          </a:p>
        </p:txBody>
      </p:sp>
      <p:sp>
        <p:nvSpPr>
          <p:cNvPr id="2" name="Rectangle 1">
            <a:extLst>
              <a:ext uri="{FF2B5EF4-FFF2-40B4-BE49-F238E27FC236}">
                <a16:creationId xmlns:a16="http://schemas.microsoft.com/office/drawing/2014/main" id="{B0F5F895-DF4C-421B-AD39-3BFD7E279B8D}"/>
              </a:ext>
            </a:extLst>
          </p:cNvPr>
          <p:cNvSpPr/>
          <p:nvPr/>
        </p:nvSpPr>
        <p:spPr>
          <a:xfrm>
            <a:off x="4085852" y="667211"/>
            <a:ext cx="4945259" cy="584775"/>
          </a:xfrm>
          <a:prstGeom prst="rect">
            <a:avLst/>
          </a:prstGeom>
          <a:noFill/>
        </p:spPr>
        <p:txBody>
          <a:bodyPr wrap="square" lIns="91440" tIns="45720" rIns="91440" bIns="45720">
            <a:spAutoFit/>
          </a:bodyPr>
          <a:lstStyle/>
          <a:p>
            <a:pPr algn="ctr"/>
            <a:r>
              <a:rPr lang="en-US" sz="3200" b="1" cap="none" spc="0" dirty="0">
                <a:ln w="22225">
                  <a:solidFill>
                    <a:schemeClr val="accent2"/>
                  </a:solidFill>
                  <a:prstDash val="solid"/>
                </a:ln>
                <a:solidFill>
                  <a:schemeClr val="accent2">
                    <a:lumMod val="40000"/>
                    <a:lumOff val="60000"/>
                  </a:schemeClr>
                </a:solidFill>
                <a:effectLst>
                  <a:glow rad="228600">
                    <a:schemeClr val="accent1">
                      <a:satMod val="175000"/>
                      <a:alpha val="40000"/>
                    </a:schemeClr>
                  </a:glow>
                </a:effectLst>
              </a:rPr>
              <a:t>Hotel Booking</a:t>
            </a:r>
          </a:p>
        </p:txBody>
      </p:sp>
      <p:cxnSp>
        <p:nvCxnSpPr>
          <p:cNvPr id="6" name="Straight Connector 5">
            <a:extLst>
              <a:ext uri="{FF2B5EF4-FFF2-40B4-BE49-F238E27FC236}">
                <a16:creationId xmlns:a16="http://schemas.microsoft.com/office/drawing/2014/main" id="{11D2542C-5AAE-4BC4-A1A0-AFE5F509EBAB}"/>
              </a:ext>
            </a:extLst>
          </p:cNvPr>
          <p:cNvCxnSpPr/>
          <p:nvPr/>
        </p:nvCxnSpPr>
        <p:spPr>
          <a:xfrm>
            <a:off x="180282" y="1705576"/>
            <a:ext cx="8850829"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211838B1-4AB9-4A67-863C-92DB8F16E802}"/>
              </a:ext>
            </a:extLst>
          </p:cNvPr>
          <p:cNvPicPr>
            <a:picLocks noChangeAspect="1"/>
          </p:cNvPicPr>
          <p:nvPr/>
        </p:nvPicPr>
        <p:blipFill>
          <a:blip r:embed="rId3"/>
          <a:stretch>
            <a:fillRect/>
          </a:stretch>
        </p:blipFill>
        <p:spPr>
          <a:xfrm>
            <a:off x="270593" y="1984622"/>
            <a:ext cx="2899990" cy="2676830"/>
          </a:xfrm>
          <a:prstGeom prst="rect">
            <a:avLst/>
          </a:prstGeom>
        </p:spPr>
      </p:pic>
      <p:sp>
        <p:nvSpPr>
          <p:cNvPr id="9" name="TextBox 8">
            <a:extLst>
              <a:ext uri="{FF2B5EF4-FFF2-40B4-BE49-F238E27FC236}">
                <a16:creationId xmlns:a16="http://schemas.microsoft.com/office/drawing/2014/main" id="{BC24120B-AC74-45B2-AE8C-CCBE62AB4121}"/>
              </a:ext>
            </a:extLst>
          </p:cNvPr>
          <p:cNvSpPr txBox="1"/>
          <p:nvPr/>
        </p:nvSpPr>
        <p:spPr>
          <a:xfrm>
            <a:off x="3543021" y="2159167"/>
            <a:ext cx="5148074" cy="2031325"/>
          </a:xfrm>
          <a:prstGeom prst="rect">
            <a:avLst/>
          </a:prstGeom>
          <a:noFill/>
        </p:spPr>
        <p:txBody>
          <a:bodyPr wrap="square" rtlCol="0">
            <a:spAutoFit/>
          </a:bodyPr>
          <a:lstStyle/>
          <a:p>
            <a:pPr algn="just"/>
            <a:r>
              <a:rPr lang="en-US" sz="1800" dirty="0">
                <a:solidFill>
                  <a:schemeClr val="tx2">
                    <a:lumMod val="10000"/>
                  </a:schemeClr>
                </a:solidFill>
                <a:latin typeface="Times New Roman" panose="02020603050405020304" pitchFamily="18" charset="0"/>
                <a:cs typeface="Times New Roman" panose="02020603050405020304" pitchFamily="18" charset="0"/>
              </a:rPr>
              <a:t>T</a:t>
            </a:r>
            <a:r>
              <a:rPr lang="en-US" sz="1800" b="0" i="0" dirty="0">
                <a:solidFill>
                  <a:schemeClr val="tx2">
                    <a:lumMod val="10000"/>
                  </a:schemeClr>
                </a:solidFill>
                <a:effectLst/>
                <a:latin typeface="Times New Roman" panose="02020603050405020304" pitchFamily="18" charset="0"/>
                <a:cs typeface="Times New Roman" panose="02020603050405020304" pitchFamily="18" charset="0"/>
              </a:rPr>
              <a:t>he hotel reservation system software, guests can choose how long they will stay, the type of room they want, get add-ons, and pay securely online through a payment platform. In this </a:t>
            </a:r>
            <a:r>
              <a:rPr lang="en-US" sz="1800" dirty="0">
                <a:solidFill>
                  <a:schemeClr val="tx2">
                    <a:lumMod val="10000"/>
                  </a:schemeClr>
                </a:solidFill>
                <a:latin typeface="Times New Roman" panose="02020603050405020304" pitchFamily="18" charset="0"/>
                <a:cs typeface="Times New Roman" panose="02020603050405020304" pitchFamily="18" charset="0"/>
              </a:rPr>
              <a:t>data set</a:t>
            </a:r>
            <a:r>
              <a:rPr lang="en-US" sz="1800" b="0" i="0" dirty="0">
                <a:solidFill>
                  <a:schemeClr val="tx2">
                    <a:lumMod val="10000"/>
                  </a:schemeClr>
                </a:solidFill>
                <a:effectLst/>
                <a:latin typeface="Times New Roman" panose="02020603050405020304" pitchFamily="18" charset="0"/>
                <a:cs typeface="Times New Roman" panose="02020603050405020304" pitchFamily="18" charset="0"/>
              </a:rPr>
              <a:t> we’ll go in depth about what a hotel reservation system is, how it works, and the benefits that it offers to the hospitality sector. So let’s get started.</a:t>
            </a:r>
            <a:endParaRPr lang="en-IN" sz="1800" dirty="0">
              <a:solidFill>
                <a:schemeClr val="tx2">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28723"/>
    </mc:Choice>
    <mc:Fallback xmlns="">
      <p:transition spd="slow" advTm="2872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F465D-D84E-464E-99D7-98363EB7E666}"/>
              </a:ext>
            </a:extLst>
          </p:cNvPr>
          <p:cNvSpPr>
            <a:spLocks noGrp="1"/>
          </p:cNvSpPr>
          <p:nvPr>
            <p:ph type="title"/>
          </p:nvPr>
        </p:nvSpPr>
        <p:spPr>
          <a:xfrm>
            <a:off x="311700" y="288275"/>
            <a:ext cx="8520600" cy="572700"/>
          </a:xfrm>
        </p:spPr>
        <p:txBody>
          <a:bodyPr/>
          <a:lstStyle/>
          <a:p>
            <a:r>
              <a:rPr lang="en-US" b="1" dirty="0">
                <a:solidFill>
                  <a:schemeClr val="tx1"/>
                </a:solidFill>
                <a:latin typeface="Times New Roman" panose="02020603050405020304" pitchFamily="18" charset="0"/>
                <a:cs typeface="Times New Roman" panose="02020603050405020304" pitchFamily="18" charset="0"/>
              </a:rPr>
              <a:t>Hotel Booking Data Set Insight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D61AA32-47A5-4BBD-912D-C1381DF86920}"/>
              </a:ext>
            </a:extLst>
          </p:cNvPr>
          <p:cNvSpPr>
            <a:spLocks noGrp="1"/>
          </p:cNvSpPr>
          <p:nvPr>
            <p:ph type="body" idx="1"/>
          </p:nvPr>
        </p:nvSpPr>
        <p:spPr>
          <a:xfrm>
            <a:off x="411092" y="1281684"/>
            <a:ext cx="7511500" cy="3416400"/>
          </a:xfrm>
        </p:spPr>
        <p:txBody>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dirty="0">
                <a:solidFill>
                  <a:schemeClr val="tx2">
                    <a:lumMod val="10000"/>
                  </a:schemeClr>
                </a:solidFill>
                <a:latin typeface="Times New Roman" panose="02020603050405020304" pitchFamily="18" charset="0"/>
                <a:cs typeface="Times New Roman" panose="02020603050405020304" pitchFamily="18" charset="0"/>
              </a:rPr>
              <a:t>The</a:t>
            </a:r>
            <a:r>
              <a:rPr kumimoji="0" lang="en-US"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data sets of resort hotels and city hotels will be used which have the same structure, that describe with 119,390 rows and 32</a:t>
            </a:r>
            <a:r>
              <a:rPr kumimoji="0" lang="en-US" i="0" u="none" strike="noStrike" cap="none" normalizeH="0" dirty="0">
                <a:ln>
                  <a:noFill/>
                </a:ln>
                <a:solidFill>
                  <a:schemeClr val="tx2">
                    <a:lumMod val="10000"/>
                  </a:schemeClr>
                </a:solidFill>
                <a:effectLst/>
                <a:latin typeface="Times New Roman" panose="02020603050405020304" pitchFamily="18" charset="0"/>
                <a:cs typeface="Times New Roman" panose="02020603050405020304" pitchFamily="18" charset="0"/>
              </a:rPr>
              <a:t> </a:t>
            </a:r>
            <a:r>
              <a:rPr kumimoji="0" lang="en-US"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columns observations and each observation represents hotel reservations.</a:t>
            </a:r>
          </a:p>
          <a:p>
            <a:pPr marL="0" marR="0" lvl="0" indent="0" algn="just" defTabSz="914400" rtl="0" eaLnBrk="0" fontAlgn="base" latinLnBrk="0" hangingPunct="0">
              <a:lnSpc>
                <a:spcPct val="100000"/>
              </a:lnSpc>
              <a:spcBef>
                <a:spcPct val="0"/>
              </a:spcBef>
              <a:spcAft>
                <a:spcPct val="0"/>
              </a:spcAft>
              <a:buClrTx/>
              <a:buSzTx/>
              <a:buFontTx/>
              <a:buNone/>
              <a:tabLst/>
            </a:pPr>
            <a:endParaRPr lang="en-US" dirty="0">
              <a:solidFill>
                <a:schemeClr val="tx2">
                  <a:lumMod val="10000"/>
                </a:schemeClr>
              </a:solidFill>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dirty="0">
                <a:solidFill>
                  <a:schemeClr val="tx2">
                    <a:lumMod val="10000"/>
                  </a:schemeClr>
                </a:solidFill>
                <a:latin typeface="Times New Roman" panose="02020603050405020304" pitchFamily="18" charset="0"/>
                <a:cs typeface="Times New Roman" panose="02020603050405020304" pitchFamily="18" charset="0"/>
              </a:rPr>
              <a:t>The</a:t>
            </a:r>
            <a:r>
              <a:rPr kumimoji="0" lang="en-US"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data sets were taken in the period 2015 to 2017, including that bookings arrived effectively and orders that were cancelled.</a:t>
            </a:r>
            <a:endParaRPr lang="en-IN" dirty="0">
              <a:solidFill>
                <a:schemeClr val="tx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8591392"/>
      </p:ext>
    </p:extLst>
  </p:cSld>
  <p:clrMapOvr>
    <a:masterClrMapping/>
  </p:clrMapOvr>
  <mc:AlternateContent xmlns:mc="http://schemas.openxmlformats.org/markup-compatibility/2006" xmlns:p14="http://schemas.microsoft.com/office/powerpoint/2010/main">
    <mc:Choice Requires="p14">
      <p:transition spd="slow" p14:dur="2000" advTm="33330"/>
    </mc:Choice>
    <mc:Fallback xmlns="">
      <p:transition spd="slow" advTm="3333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870E3-644F-488E-BE2F-CB992441889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011FC78-1C6B-48FC-8757-81A2D9ED6831}"/>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CAF41EED-DB71-4BC5-8F08-B89D611E666F}"/>
              </a:ext>
            </a:extLst>
          </p:cNvPr>
          <p:cNvPicPr>
            <a:picLocks noChangeAspect="1"/>
          </p:cNvPicPr>
          <p:nvPr/>
        </p:nvPicPr>
        <p:blipFill>
          <a:blip r:embed="rId2"/>
          <a:stretch>
            <a:fillRect/>
          </a:stretch>
        </p:blipFill>
        <p:spPr>
          <a:xfrm>
            <a:off x="0" y="0"/>
            <a:ext cx="9144000" cy="1881904"/>
          </a:xfrm>
          <a:prstGeom prst="rect">
            <a:avLst/>
          </a:prstGeom>
        </p:spPr>
      </p:pic>
      <p:pic>
        <p:nvPicPr>
          <p:cNvPr id="7" name="Picture 6">
            <a:extLst>
              <a:ext uri="{FF2B5EF4-FFF2-40B4-BE49-F238E27FC236}">
                <a16:creationId xmlns:a16="http://schemas.microsoft.com/office/drawing/2014/main" id="{FFC4B7AB-A808-4777-BB45-E8B0231E6636}"/>
              </a:ext>
            </a:extLst>
          </p:cNvPr>
          <p:cNvPicPr>
            <a:picLocks noChangeAspect="1"/>
          </p:cNvPicPr>
          <p:nvPr/>
        </p:nvPicPr>
        <p:blipFill>
          <a:blip r:embed="rId3"/>
          <a:stretch>
            <a:fillRect/>
          </a:stretch>
        </p:blipFill>
        <p:spPr>
          <a:xfrm>
            <a:off x="0" y="1881903"/>
            <a:ext cx="9144000" cy="1786985"/>
          </a:xfrm>
          <a:prstGeom prst="rect">
            <a:avLst/>
          </a:prstGeom>
        </p:spPr>
      </p:pic>
      <p:pic>
        <p:nvPicPr>
          <p:cNvPr id="9" name="Picture 8">
            <a:extLst>
              <a:ext uri="{FF2B5EF4-FFF2-40B4-BE49-F238E27FC236}">
                <a16:creationId xmlns:a16="http://schemas.microsoft.com/office/drawing/2014/main" id="{788ED24C-35B2-4F06-8DF6-A8822CA05F6C}"/>
              </a:ext>
            </a:extLst>
          </p:cNvPr>
          <p:cNvPicPr>
            <a:picLocks noChangeAspect="1"/>
          </p:cNvPicPr>
          <p:nvPr/>
        </p:nvPicPr>
        <p:blipFill>
          <a:blip r:embed="rId4"/>
          <a:stretch>
            <a:fillRect/>
          </a:stretch>
        </p:blipFill>
        <p:spPr>
          <a:xfrm>
            <a:off x="0" y="3356515"/>
            <a:ext cx="9144000" cy="1786985"/>
          </a:xfrm>
          <a:prstGeom prst="rect">
            <a:avLst/>
          </a:prstGeom>
        </p:spPr>
      </p:pic>
    </p:spTree>
    <p:extLst>
      <p:ext uri="{BB962C8B-B14F-4D97-AF65-F5344CB8AC3E}">
        <p14:creationId xmlns:p14="http://schemas.microsoft.com/office/powerpoint/2010/main" val="983379199"/>
      </p:ext>
    </p:extLst>
  </p:cSld>
  <p:clrMapOvr>
    <a:masterClrMapping/>
  </p:clrMapOvr>
  <mc:AlternateContent xmlns:mc="http://schemas.openxmlformats.org/markup-compatibility/2006" xmlns:p14="http://schemas.microsoft.com/office/powerpoint/2010/main">
    <mc:Choice Requires="p14">
      <p:transition spd="slow" p14:dur="2000" advTm="22689"/>
    </mc:Choice>
    <mc:Fallback xmlns="">
      <p:transition spd="slow" advTm="2268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2DFC0-71D5-4716-96FA-FA7DA712F349}"/>
              </a:ext>
            </a:extLst>
          </p:cNvPr>
          <p:cNvSpPr>
            <a:spLocks noGrp="1"/>
          </p:cNvSpPr>
          <p:nvPr>
            <p:ph type="title"/>
          </p:nvPr>
        </p:nvSpPr>
        <p:spPr>
          <a:xfrm>
            <a:off x="0" y="173498"/>
            <a:ext cx="8520600" cy="572700"/>
          </a:xfrm>
        </p:spPr>
        <p:txBody>
          <a:bodyPr/>
          <a:lstStyle/>
          <a:p>
            <a:r>
              <a:rPr lang="en-US" b="1" dirty="0">
                <a:latin typeface="Times New Roman" panose="02020603050405020304" pitchFamily="18" charset="0"/>
                <a:cs typeface="Times New Roman" panose="02020603050405020304" pitchFamily="18" charset="0"/>
              </a:rPr>
              <a:t>Column Names</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0B388D1-E862-4A06-B16F-5A993ABFFB51}"/>
              </a:ext>
            </a:extLst>
          </p:cNvPr>
          <p:cNvPicPr>
            <a:picLocks noChangeAspect="1"/>
          </p:cNvPicPr>
          <p:nvPr/>
        </p:nvPicPr>
        <p:blipFill>
          <a:blip r:embed="rId2"/>
          <a:stretch>
            <a:fillRect/>
          </a:stretch>
        </p:blipFill>
        <p:spPr>
          <a:xfrm>
            <a:off x="584969" y="861487"/>
            <a:ext cx="2362530" cy="4125775"/>
          </a:xfrm>
          <a:prstGeom prst="rect">
            <a:avLst/>
          </a:prstGeom>
        </p:spPr>
      </p:pic>
    </p:spTree>
    <p:extLst>
      <p:ext uri="{BB962C8B-B14F-4D97-AF65-F5344CB8AC3E}">
        <p14:creationId xmlns:p14="http://schemas.microsoft.com/office/powerpoint/2010/main" val="1506101450"/>
      </p:ext>
    </p:extLst>
  </p:cSld>
  <p:clrMapOvr>
    <a:masterClrMapping/>
  </p:clrMapOvr>
  <mc:AlternateContent xmlns:mc="http://schemas.openxmlformats.org/markup-compatibility/2006" xmlns:p14="http://schemas.microsoft.com/office/powerpoint/2010/main">
    <mc:Choice Requires="p14">
      <p:transition spd="slow" p14:dur="2000" advTm="41454"/>
    </mc:Choice>
    <mc:Fallback xmlns="">
      <p:transition spd="slow" advTm="4145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90C61-B256-4D38-96FE-419AF0C0E3EC}"/>
              </a:ext>
            </a:extLst>
          </p:cNvPr>
          <p:cNvSpPr>
            <a:spLocks noGrp="1"/>
          </p:cNvSpPr>
          <p:nvPr>
            <p:ph type="title"/>
          </p:nvPr>
        </p:nvSpPr>
        <p:spPr>
          <a:xfrm>
            <a:off x="69574" y="231628"/>
            <a:ext cx="8520600" cy="572700"/>
          </a:xfrm>
        </p:spPr>
        <p:txBody>
          <a:bodyPr/>
          <a:lstStyle/>
          <a:p>
            <a:r>
              <a:rPr lang="en-US" b="1" dirty="0">
                <a:solidFill>
                  <a:srgbClr val="C00000"/>
                </a:solidFill>
                <a:latin typeface="Times New Roman" panose="02020603050405020304" pitchFamily="18" charset="0"/>
                <a:cs typeface="Times New Roman" panose="02020603050405020304" pitchFamily="18" charset="0"/>
              </a:rPr>
              <a:t>Problem Statement</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DAADEBC-0364-48CD-B44C-7B7D1D95F8C3}"/>
              </a:ext>
            </a:extLst>
          </p:cNvPr>
          <p:cNvSpPr txBox="1"/>
          <p:nvPr/>
        </p:nvSpPr>
        <p:spPr>
          <a:xfrm>
            <a:off x="69574" y="1132258"/>
            <a:ext cx="8646330" cy="3170099"/>
          </a:xfrm>
          <a:prstGeom prst="rect">
            <a:avLst/>
          </a:prstGeom>
          <a:noFill/>
        </p:spPr>
        <p:txBody>
          <a:bodyPr wrap="square" rtlCol="0">
            <a:spAutoFit/>
          </a:bodyPr>
          <a:lstStyle/>
          <a:p>
            <a:pPr marL="342900" lvl="0" indent="-342900">
              <a:lnSpc>
                <a:spcPct val="115000"/>
              </a:lnSpc>
              <a:buFont typeface="+mj-lt"/>
              <a:buAutoNum type="arabicParenR"/>
            </a:pPr>
            <a:r>
              <a:rPr lang="en-US" sz="1600" dirty="0">
                <a:effectLst/>
                <a:latin typeface="+mn-lt"/>
                <a:ea typeface="Times New Roman" panose="02020603050405020304" pitchFamily="18" charset="0"/>
              </a:rPr>
              <a:t>What type of hotel does a customer book in general?</a:t>
            </a:r>
            <a:endParaRPr lang="en-IN" sz="1600" dirty="0">
              <a:effectLst/>
              <a:latin typeface="+mn-lt"/>
              <a:ea typeface="Arial" panose="020B0604020202020204" pitchFamily="34" charset="0"/>
            </a:endParaRPr>
          </a:p>
          <a:p>
            <a:pPr marL="342900" lvl="0" indent="-342900">
              <a:lnSpc>
                <a:spcPct val="115000"/>
              </a:lnSpc>
              <a:buFont typeface="+mj-lt"/>
              <a:buAutoNum type="arabicParenR"/>
            </a:pPr>
            <a:r>
              <a:rPr lang="en-US" sz="1600" dirty="0">
                <a:effectLst/>
                <a:latin typeface="+mn-lt"/>
                <a:ea typeface="Times New Roman" panose="02020603050405020304" pitchFamily="18" charset="0"/>
              </a:rPr>
              <a:t>Which year most of customers arrive?</a:t>
            </a:r>
            <a:endParaRPr lang="en-IN" sz="1600" dirty="0">
              <a:effectLst/>
              <a:latin typeface="+mn-lt"/>
              <a:ea typeface="Arial" panose="020B0604020202020204" pitchFamily="34" charset="0"/>
            </a:endParaRPr>
          </a:p>
          <a:p>
            <a:pPr marL="342900" lvl="0" indent="-342900">
              <a:lnSpc>
                <a:spcPct val="115000"/>
              </a:lnSpc>
              <a:buFont typeface="+mj-lt"/>
              <a:buAutoNum type="arabicParenR"/>
            </a:pPr>
            <a:r>
              <a:rPr lang="en-US" sz="1600" dirty="0">
                <a:effectLst/>
                <a:latin typeface="+mn-lt"/>
                <a:ea typeface="Times New Roman" panose="02020603050405020304" pitchFamily="18" charset="0"/>
              </a:rPr>
              <a:t>Which are the busiest months in the year of hotel booking?</a:t>
            </a:r>
            <a:endParaRPr lang="en-IN" sz="1600" dirty="0">
              <a:effectLst/>
              <a:latin typeface="+mn-lt"/>
              <a:ea typeface="Arial" panose="020B0604020202020204" pitchFamily="34" charset="0"/>
            </a:endParaRPr>
          </a:p>
          <a:p>
            <a:pPr marL="342900" lvl="0" indent="-342900">
              <a:lnSpc>
                <a:spcPct val="115000"/>
              </a:lnSpc>
              <a:buFont typeface="+mj-lt"/>
              <a:buAutoNum type="arabicParenR"/>
            </a:pPr>
            <a:r>
              <a:rPr lang="en-US" sz="1600" dirty="0">
                <a:effectLst/>
                <a:latin typeface="+mn-lt"/>
                <a:ea typeface="Times New Roman" panose="02020603050405020304" pitchFamily="18" charset="0"/>
              </a:rPr>
              <a:t>How many booking were cancelled.</a:t>
            </a:r>
            <a:endParaRPr lang="en-IN" sz="1600" dirty="0">
              <a:effectLst/>
              <a:latin typeface="+mn-lt"/>
              <a:ea typeface="Arial" panose="020B0604020202020204" pitchFamily="34" charset="0"/>
            </a:endParaRPr>
          </a:p>
          <a:p>
            <a:pPr marL="342900" lvl="0" indent="-342900">
              <a:lnSpc>
                <a:spcPct val="115000"/>
              </a:lnSpc>
              <a:buFont typeface="+mj-lt"/>
              <a:buAutoNum type="arabicParenR"/>
            </a:pPr>
            <a:r>
              <a:rPr lang="en-US" sz="1600" dirty="0">
                <a:effectLst/>
                <a:latin typeface="+mn-lt"/>
                <a:ea typeface="Times New Roman" panose="02020603050405020304" pitchFamily="18" charset="0"/>
              </a:rPr>
              <a:t>From which country most guests arrive.</a:t>
            </a:r>
            <a:endParaRPr lang="en-IN" sz="1600" dirty="0">
              <a:effectLst/>
              <a:latin typeface="+mn-lt"/>
              <a:ea typeface="Arial" panose="020B0604020202020204" pitchFamily="34" charset="0"/>
            </a:endParaRPr>
          </a:p>
          <a:p>
            <a:pPr marL="342900" lvl="0" indent="-342900">
              <a:lnSpc>
                <a:spcPct val="115000"/>
              </a:lnSpc>
              <a:buFont typeface="+mj-lt"/>
              <a:buAutoNum type="arabicParenR"/>
            </a:pPr>
            <a:r>
              <a:rPr lang="en-US" sz="1600" dirty="0">
                <a:effectLst/>
                <a:latin typeface="+mn-lt"/>
                <a:ea typeface="Times New Roman" panose="02020603050405020304" pitchFamily="18" charset="0"/>
              </a:rPr>
              <a:t>Which month is the most occupied and which is the least occupied.</a:t>
            </a:r>
            <a:endParaRPr lang="en-IN" sz="1600" dirty="0">
              <a:effectLst/>
              <a:latin typeface="+mn-lt"/>
              <a:ea typeface="Arial" panose="020B0604020202020204" pitchFamily="34" charset="0"/>
            </a:endParaRPr>
          </a:p>
          <a:p>
            <a:pPr marL="342900" lvl="0" indent="-342900">
              <a:lnSpc>
                <a:spcPct val="115000"/>
              </a:lnSpc>
              <a:buFont typeface="+mj-lt"/>
              <a:buAutoNum type="arabicParenR"/>
            </a:pPr>
            <a:r>
              <a:rPr lang="en-US" sz="1600" dirty="0">
                <a:effectLst/>
                <a:latin typeface="+mn-lt"/>
                <a:ea typeface="Times New Roman" panose="02020603050405020304" pitchFamily="18" charset="0"/>
              </a:rPr>
              <a:t>How customers booked their hotel from market segment.</a:t>
            </a:r>
            <a:endParaRPr lang="en-IN" sz="1600" dirty="0">
              <a:effectLst/>
              <a:latin typeface="+mn-lt"/>
              <a:ea typeface="Arial" panose="020B0604020202020204" pitchFamily="34" charset="0"/>
            </a:endParaRPr>
          </a:p>
          <a:p>
            <a:pPr marL="342900" lvl="0" indent="-342900">
              <a:lnSpc>
                <a:spcPct val="115000"/>
              </a:lnSpc>
              <a:buFont typeface="+mj-lt"/>
              <a:buAutoNum type="arabicParenR"/>
            </a:pPr>
            <a:r>
              <a:rPr lang="en-US" sz="1600" dirty="0">
                <a:effectLst/>
                <a:latin typeface="+mn-lt"/>
                <a:ea typeface="Times New Roman" panose="02020603050405020304" pitchFamily="18" charset="0"/>
              </a:rPr>
              <a:t>How many customers were stays in week nights and booking changes?</a:t>
            </a:r>
            <a:endParaRPr lang="en-IN" sz="1600" dirty="0">
              <a:effectLst/>
              <a:latin typeface="+mn-lt"/>
              <a:ea typeface="Arial" panose="020B0604020202020204" pitchFamily="34" charset="0"/>
            </a:endParaRPr>
          </a:p>
          <a:p>
            <a:pPr marL="342900" lvl="0" indent="-342900">
              <a:lnSpc>
                <a:spcPct val="115000"/>
              </a:lnSpc>
              <a:buFont typeface="+mj-lt"/>
              <a:buAutoNum type="arabicParenR"/>
            </a:pPr>
            <a:r>
              <a:rPr lang="en-US" sz="1600" dirty="0">
                <a:effectLst/>
                <a:latin typeface="+mn-lt"/>
                <a:ea typeface="Times New Roman" panose="02020603050405020304" pitchFamily="18" charset="0"/>
              </a:rPr>
              <a:t>How many repeated customers?</a:t>
            </a:r>
            <a:endParaRPr lang="en-IN" sz="1600" dirty="0">
              <a:effectLst/>
              <a:latin typeface="+mn-lt"/>
              <a:ea typeface="Arial" panose="020B0604020202020204" pitchFamily="34" charset="0"/>
            </a:endParaRPr>
          </a:p>
          <a:p>
            <a:pPr marL="342900" lvl="0" indent="-342900">
              <a:lnSpc>
                <a:spcPct val="115000"/>
              </a:lnSpc>
              <a:buFont typeface="+mj-lt"/>
              <a:buAutoNum type="arabicParenR"/>
            </a:pPr>
            <a:r>
              <a:rPr lang="en-US" sz="1600" dirty="0">
                <a:effectLst/>
                <a:latin typeface="+mn-lt"/>
                <a:ea typeface="Times New Roman" panose="02020603050405020304" pitchFamily="18" charset="0"/>
              </a:rPr>
              <a:t>Deposit type payment of customer?</a:t>
            </a:r>
            <a:endParaRPr lang="en-IN" sz="1600" dirty="0">
              <a:effectLst/>
              <a:latin typeface="+mn-lt"/>
              <a:ea typeface="Arial" panose="020B0604020202020204" pitchFamily="34" charset="0"/>
            </a:endParaRPr>
          </a:p>
          <a:p>
            <a:endParaRPr lang="en-IN" sz="1600" dirty="0">
              <a:solidFill>
                <a:schemeClr val="accent2"/>
              </a:solidFill>
            </a:endParaRPr>
          </a:p>
        </p:txBody>
      </p:sp>
    </p:spTree>
    <p:extLst>
      <p:ext uri="{BB962C8B-B14F-4D97-AF65-F5344CB8AC3E}">
        <p14:creationId xmlns:p14="http://schemas.microsoft.com/office/powerpoint/2010/main" val="349731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E51F0-45D0-41E7-98EF-FD1748114F53}"/>
              </a:ext>
            </a:extLst>
          </p:cNvPr>
          <p:cNvSpPr>
            <a:spLocks noGrp="1"/>
          </p:cNvSpPr>
          <p:nvPr>
            <p:ph type="title"/>
          </p:nvPr>
        </p:nvSpPr>
        <p:spPr>
          <a:xfrm>
            <a:off x="228290" y="286218"/>
            <a:ext cx="8520600" cy="572700"/>
          </a:xfrm>
        </p:spPr>
        <p:txBody>
          <a:bodyPr/>
          <a:lstStyle/>
          <a:p>
            <a:r>
              <a:rPr lang="en-US" b="1" dirty="0">
                <a:latin typeface="Times New Roman" panose="02020603050405020304" pitchFamily="18" charset="0"/>
                <a:cs typeface="Times New Roman" panose="02020603050405020304" pitchFamily="18" charset="0"/>
              </a:rPr>
              <a:t>Methodology: Data Cleaning and Processing</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993C4AB-477A-486D-A053-3575D2577B16}"/>
              </a:ext>
            </a:extLst>
          </p:cNvPr>
          <p:cNvSpPr>
            <a:spLocks noGrp="1"/>
          </p:cNvSpPr>
          <p:nvPr>
            <p:ph type="body" idx="1"/>
          </p:nvPr>
        </p:nvSpPr>
        <p:spPr>
          <a:xfrm>
            <a:off x="464100" y="1138061"/>
            <a:ext cx="8291692" cy="3416400"/>
          </a:xfrm>
        </p:spPr>
        <p:txBody>
          <a:bodyPr/>
          <a:lstStyle/>
          <a:p>
            <a:pPr marL="114300" indent="0" algn="just">
              <a:buNone/>
            </a:pPr>
            <a:r>
              <a:rPr lang="en-IN" dirty="0">
                <a:solidFill>
                  <a:schemeClr val="tx2">
                    <a:lumMod val="10000"/>
                  </a:schemeClr>
                </a:solidFill>
                <a:latin typeface="Times New Roman" panose="02020603050405020304" pitchFamily="18" charset="0"/>
                <a:cs typeface="Times New Roman" panose="02020603050405020304" pitchFamily="18" charset="0"/>
              </a:rPr>
              <a:t>• </a:t>
            </a:r>
            <a:r>
              <a:rPr lang="en-IN" b="1" dirty="0">
                <a:solidFill>
                  <a:schemeClr val="tx2">
                    <a:lumMod val="10000"/>
                  </a:schemeClr>
                </a:solidFill>
                <a:latin typeface="Times New Roman" panose="02020603050405020304" pitchFamily="18" charset="0"/>
                <a:cs typeface="Times New Roman" panose="02020603050405020304" pitchFamily="18" charset="0"/>
              </a:rPr>
              <a:t>Data processing-1: </a:t>
            </a:r>
            <a:r>
              <a:rPr lang="en-IN" dirty="0">
                <a:solidFill>
                  <a:schemeClr val="tx2">
                    <a:lumMod val="10000"/>
                  </a:schemeClr>
                </a:solidFill>
                <a:latin typeface="Times New Roman" panose="02020603050405020304" pitchFamily="18" charset="0"/>
                <a:cs typeface="Times New Roman" panose="02020603050405020304" pitchFamily="18" charset="0"/>
              </a:rPr>
              <a:t>In first part we have to remove unnecessary features. Since there were many column with all null values.</a:t>
            </a:r>
          </a:p>
          <a:p>
            <a:pPr marL="114300" indent="0" algn="just">
              <a:buNone/>
            </a:pPr>
            <a:r>
              <a:rPr lang="en-IN" dirty="0">
                <a:solidFill>
                  <a:schemeClr val="tx2">
                    <a:lumMod val="10000"/>
                  </a:schemeClr>
                </a:solidFill>
                <a:latin typeface="Times New Roman" panose="02020603050405020304" pitchFamily="18" charset="0"/>
                <a:cs typeface="Times New Roman" panose="02020603050405020304" pitchFamily="18" charset="0"/>
              </a:rPr>
              <a:t>• </a:t>
            </a:r>
            <a:r>
              <a:rPr lang="en-IN" b="1" dirty="0">
                <a:solidFill>
                  <a:schemeClr val="tx2">
                    <a:lumMod val="10000"/>
                  </a:schemeClr>
                </a:solidFill>
                <a:latin typeface="Times New Roman" panose="02020603050405020304" pitchFamily="18" charset="0"/>
                <a:cs typeface="Times New Roman" panose="02020603050405020304" pitchFamily="18" charset="0"/>
              </a:rPr>
              <a:t>Data processing-2: </a:t>
            </a:r>
            <a:r>
              <a:rPr lang="en-IN" dirty="0">
                <a:solidFill>
                  <a:schemeClr val="tx2">
                    <a:lumMod val="10000"/>
                  </a:schemeClr>
                </a:solidFill>
                <a:latin typeface="Times New Roman" panose="02020603050405020304" pitchFamily="18" charset="0"/>
                <a:cs typeface="Times New Roman" panose="02020603050405020304" pitchFamily="18" charset="0"/>
              </a:rPr>
              <a:t>we have manually go through each features select from part 1, and encoded the categorical features.</a:t>
            </a:r>
          </a:p>
          <a:p>
            <a:pPr marL="114300" indent="0" algn="just">
              <a:buNone/>
            </a:pPr>
            <a:r>
              <a:rPr lang="en-IN" dirty="0">
                <a:solidFill>
                  <a:schemeClr val="tx2">
                    <a:lumMod val="10000"/>
                  </a:schemeClr>
                </a:solidFill>
                <a:latin typeface="Times New Roman" panose="02020603050405020304" pitchFamily="18" charset="0"/>
                <a:cs typeface="Times New Roman" panose="02020603050405020304" pitchFamily="18" charset="0"/>
              </a:rPr>
              <a:t>• </a:t>
            </a:r>
            <a:r>
              <a:rPr lang="en-IN" b="1" dirty="0">
                <a:solidFill>
                  <a:schemeClr val="tx2">
                    <a:lumMod val="10000"/>
                  </a:schemeClr>
                </a:solidFill>
                <a:latin typeface="Times New Roman" panose="02020603050405020304" pitchFamily="18" charset="0"/>
                <a:cs typeface="Times New Roman" panose="02020603050405020304" pitchFamily="18" charset="0"/>
              </a:rPr>
              <a:t>EDA:</a:t>
            </a:r>
            <a:r>
              <a:rPr lang="en-IN" dirty="0">
                <a:solidFill>
                  <a:schemeClr val="tx2">
                    <a:lumMod val="10000"/>
                  </a:schemeClr>
                </a:solidFill>
                <a:latin typeface="Times New Roman" panose="02020603050405020304" pitchFamily="18" charset="0"/>
                <a:cs typeface="Times New Roman" panose="02020603050405020304" pitchFamily="18" charset="0"/>
              </a:rPr>
              <a:t> In this part we do some exploratory data analysis (EDA) on the features selected in part-1 and part-2 to see the trend. </a:t>
            </a:r>
          </a:p>
          <a:p>
            <a:pPr marL="114300" indent="0" algn="just">
              <a:buNone/>
            </a:pPr>
            <a:r>
              <a:rPr lang="en-IN" dirty="0">
                <a:solidFill>
                  <a:schemeClr val="tx2">
                    <a:lumMod val="10000"/>
                  </a:schemeClr>
                </a:solidFill>
                <a:latin typeface="Times New Roman" panose="02020603050405020304" pitchFamily="18" charset="0"/>
                <a:cs typeface="Times New Roman" panose="02020603050405020304" pitchFamily="18" charset="0"/>
              </a:rPr>
              <a:t>• </a:t>
            </a:r>
            <a:r>
              <a:rPr lang="en-IN" b="1" dirty="0">
                <a:solidFill>
                  <a:schemeClr val="tx2">
                    <a:lumMod val="10000"/>
                  </a:schemeClr>
                </a:solidFill>
                <a:latin typeface="Times New Roman" panose="02020603050405020304" pitchFamily="18" charset="0"/>
                <a:cs typeface="Times New Roman" panose="02020603050405020304" pitchFamily="18" charset="0"/>
              </a:rPr>
              <a:t>Create the model: </a:t>
            </a:r>
            <a:r>
              <a:rPr lang="en-IN" dirty="0">
                <a:solidFill>
                  <a:schemeClr val="tx2">
                    <a:lumMod val="10000"/>
                  </a:schemeClr>
                </a:solidFill>
                <a:latin typeface="Times New Roman" panose="02020603050405020304" pitchFamily="18" charset="0"/>
                <a:cs typeface="Times New Roman" panose="02020603050405020304" pitchFamily="18" charset="0"/>
              </a:rPr>
              <a:t>Finally, in the last part but not the last part we creates models and function, and import some libraries it’s not the easy task. Its also an iterative process. We show how to start with simple models and then add complexity for better performance. </a:t>
            </a:r>
            <a:endParaRPr lang="en-IN" b="1" dirty="0">
              <a:solidFill>
                <a:schemeClr val="tx2">
                  <a:lumMod val="10000"/>
                </a:schemeClr>
              </a:solidFill>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95653AC5-75CE-4D0C-9E87-C02DE5219B92}"/>
              </a:ext>
            </a:extLst>
          </p:cNvPr>
          <p:cNvCxnSpPr>
            <a:cxnSpLocks/>
          </p:cNvCxnSpPr>
          <p:nvPr/>
        </p:nvCxnSpPr>
        <p:spPr>
          <a:xfrm flipH="1">
            <a:off x="464100" y="4673600"/>
            <a:ext cx="8284790"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D3A3E883-CEA5-4456-A569-33987F717216}"/>
              </a:ext>
            </a:extLst>
          </p:cNvPr>
          <p:cNvCxnSpPr/>
          <p:nvPr/>
        </p:nvCxnSpPr>
        <p:spPr>
          <a:xfrm>
            <a:off x="464100" y="1152475"/>
            <a:ext cx="0" cy="3521125"/>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85A4B26E-EAD4-4085-8427-A6E876C12D17}"/>
              </a:ext>
            </a:extLst>
          </p:cNvPr>
          <p:cNvCxnSpPr/>
          <p:nvPr/>
        </p:nvCxnSpPr>
        <p:spPr>
          <a:xfrm>
            <a:off x="8755792" y="1152475"/>
            <a:ext cx="0" cy="3521125"/>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5E061990-FB78-45B7-B9AD-84DB5B38AA95}"/>
              </a:ext>
            </a:extLst>
          </p:cNvPr>
          <p:cNvCxnSpPr>
            <a:cxnSpLocks/>
          </p:cNvCxnSpPr>
          <p:nvPr/>
        </p:nvCxnSpPr>
        <p:spPr>
          <a:xfrm flipH="1">
            <a:off x="464102" y="1136864"/>
            <a:ext cx="8291690" cy="1197"/>
          </a:xfrm>
          <a:prstGeom prst="line">
            <a:avLst/>
          </a:prstGeom>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19986910"/>
      </p:ext>
    </p:extLst>
  </p:cSld>
  <p:clrMapOvr>
    <a:masterClrMapping/>
  </p:clrMapOvr>
  <mc:AlternateContent xmlns:mc="http://schemas.openxmlformats.org/markup-compatibility/2006" xmlns:p14="http://schemas.microsoft.com/office/powerpoint/2010/main">
    <mc:Choice Requires="p14">
      <p:transition spd="slow" p14:dur="2000" advTm="38138"/>
    </mc:Choice>
    <mc:Fallback xmlns="">
      <p:transition spd="slow" advTm="3813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D9365-AAF6-4EDE-9D01-3FAB276418A3}"/>
              </a:ext>
            </a:extLst>
          </p:cNvPr>
          <p:cNvSpPr>
            <a:spLocks noGrp="1"/>
          </p:cNvSpPr>
          <p:nvPr>
            <p:ph type="title"/>
          </p:nvPr>
        </p:nvSpPr>
        <p:spPr>
          <a:xfrm>
            <a:off x="0" y="207958"/>
            <a:ext cx="8520600" cy="572700"/>
          </a:xfrm>
        </p:spPr>
        <p:txBody>
          <a:bodyPr/>
          <a:lstStyle/>
          <a:p>
            <a:r>
              <a:rPr lang="en-US" b="1" dirty="0">
                <a:latin typeface="Times New Roman" panose="02020603050405020304" pitchFamily="18" charset="0"/>
                <a:cs typeface="Times New Roman" panose="02020603050405020304" pitchFamily="18" charset="0"/>
              </a:rPr>
              <a:t>Data processing and visualization</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567E827-712F-4C56-A571-9F63521E34D7}"/>
              </a:ext>
            </a:extLst>
          </p:cNvPr>
          <p:cNvSpPr txBox="1"/>
          <p:nvPr/>
        </p:nvSpPr>
        <p:spPr>
          <a:xfrm>
            <a:off x="0" y="1289462"/>
            <a:ext cx="8520600" cy="923330"/>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i="0" dirty="0">
                <a:solidFill>
                  <a:schemeClr val="bg2">
                    <a:lumMod val="10000"/>
                  </a:schemeClr>
                </a:solidFill>
                <a:effectLst/>
                <a:latin typeface="Times New Roman" panose="02020603050405020304" pitchFamily="18" charset="0"/>
                <a:cs typeface="Times New Roman" panose="02020603050405020304" pitchFamily="18" charset="0"/>
              </a:rPr>
              <a:t>This Data will take you through the major considerations to keep in mind regarding hotel management and throw some tips and ideas along the way, to help you run a better hotel business</a:t>
            </a:r>
            <a:r>
              <a:rPr lang="en-US" sz="1600" i="0" dirty="0">
                <a:solidFill>
                  <a:schemeClr val="bg2">
                    <a:lumMod val="10000"/>
                  </a:schemeClr>
                </a:solidFill>
                <a:effectLst/>
                <a:latin typeface="Times New Roman" panose="02020603050405020304" pitchFamily="18" charset="0"/>
                <a:cs typeface="Times New Roman" panose="02020603050405020304" pitchFamily="18" charset="0"/>
              </a:rPr>
              <a:t>.</a:t>
            </a:r>
            <a:endParaRPr lang="en-IN" sz="16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7BC78F4-CFD3-4D0B-A27B-0F49F5BB51EE}"/>
              </a:ext>
            </a:extLst>
          </p:cNvPr>
          <p:cNvSpPr txBox="1"/>
          <p:nvPr/>
        </p:nvSpPr>
        <p:spPr>
          <a:xfrm>
            <a:off x="0" y="2515210"/>
            <a:ext cx="8520600" cy="892552"/>
          </a:xfrm>
          <a:prstGeom prst="rect">
            <a:avLst/>
          </a:prstGeom>
          <a:noFill/>
        </p:spPr>
        <p:txBody>
          <a:bodyPr wrap="square" rtlCol="0">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1800" dirty="0">
                <a:solidFill>
                  <a:schemeClr val="bg2">
                    <a:lumMod val="10000"/>
                  </a:schemeClr>
                </a:solidFill>
                <a:latin typeface="Times New Roman" panose="02020603050405020304" pitchFamily="18" charset="0"/>
                <a:cs typeface="Times New Roman" panose="02020603050405020304" pitchFamily="18" charset="0"/>
              </a:rPr>
              <a:t>T</a:t>
            </a:r>
            <a:r>
              <a:rPr kumimoji="0" lang="en-US" sz="1800" i="0" u="none" strike="noStrike" cap="none" normalizeH="0" baseline="0" dirty="0">
                <a:ln>
                  <a:noFill/>
                </a:ln>
                <a:solidFill>
                  <a:schemeClr val="bg2">
                    <a:lumMod val="10000"/>
                  </a:schemeClr>
                </a:solidFill>
                <a:effectLst/>
                <a:latin typeface="Times New Roman" panose="02020603050405020304" pitchFamily="18" charset="0"/>
                <a:cs typeface="Times New Roman" panose="02020603050405020304" pitchFamily="18" charset="0"/>
              </a:rPr>
              <a:t>he process of analyzing data to better understand the contents of  the data (preprocessing and visualization).</a:t>
            </a:r>
          </a:p>
          <a:p>
            <a:pPr marL="285750" indent="-285750" algn="just">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1BA7A17-B983-416B-983C-07ECAC5E74E5}"/>
              </a:ext>
            </a:extLst>
          </p:cNvPr>
          <p:cNvSpPr txBox="1"/>
          <p:nvPr/>
        </p:nvSpPr>
        <p:spPr>
          <a:xfrm>
            <a:off x="0" y="3549922"/>
            <a:ext cx="8520600" cy="1169551"/>
          </a:xfrm>
          <a:prstGeom prst="rect">
            <a:avLst/>
          </a:prstGeom>
          <a:noFill/>
        </p:spPr>
        <p:txBody>
          <a:bodyPr wrap="square" rtlCol="0">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800" i="0" u="none" strike="noStrike" cap="none" normalizeH="0" baseline="0" dirty="0">
                <a:ln>
                  <a:noFill/>
                </a:ln>
                <a:solidFill>
                  <a:schemeClr val="bg2">
                    <a:lumMod val="10000"/>
                  </a:schemeClr>
                </a:solidFill>
                <a:effectLst/>
                <a:latin typeface="Times New Roman" panose="02020603050405020304" pitchFamily="18" charset="0"/>
                <a:cs typeface="Times New Roman" panose="02020603050405020304" pitchFamily="18" charset="0"/>
              </a:rPr>
              <a:t>Clustering the process of finding a group structure in data in such a way that each data in a group is similar to each other and not similar to data in other groups .</a:t>
            </a:r>
          </a:p>
          <a:p>
            <a:pPr algn="just" eaLnBrk="0" fontAlgn="base" hangingPunct="0">
              <a:spcBef>
                <a:spcPct val="0"/>
              </a:spcBef>
              <a:spcAft>
                <a:spcPct val="0"/>
              </a:spcAft>
              <a:buClrTx/>
            </a:pPr>
            <a:endParaRPr kumimoji="0" lang="en-US" sz="1800" b="1" i="0" u="none" strike="noStrike" cap="none" normalizeH="0" baseline="0" dirty="0">
              <a:ln>
                <a:noFill/>
              </a:ln>
              <a:solidFill>
                <a:schemeClr val="bg2">
                  <a:lumMod val="10000"/>
                </a:schemeClr>
              </a:solidFill>
              <a:effectLst/>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33456888"/>
      </p:ext>
    </p:extLst>
  </p:cSld>
  <p:clrMapOvr>
    <a:masterClrMapping/>
  </p:clrMapOvr>
  <mc:AlternateContent xmlns:mc="http://schemas.openxmlformats.org/markup-compatibility/2006" xmlns:p14="http://schemas.microsoft.com/office/powerpoint/2010/main">
    <mc:Choice Requires="p14">
      <p:transition spd="slow" p14:dur="2000" advTm="28514"/>
    </mc:Choice>
    <mc:Fallback xmlns="">
      <p:transition spd="slow" advTm="28514"/>
    </mc:Fallback>
  </mc:AlternateContent>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1875</TotalTime>
  <Words>2374</Words>
  <Application>Microsoft Office PowerPoint</Application>
  <PresentationFormat>On-screen Show (16:9)</PresentationFormat>
  <Paragraphs>132</Paragraphs>
  <Slides>29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Times New Roman</vt:lpstr>
      <vt:lpstr>Wingdings</vt:lpstr>
      <vt:lpstr>Arial</vt:lpstr>
      <vt:lpstr>Montserrat</vt:lpstr>
      <vt:lpstr>Simple Light</vt:lpstr>
      <vt:lpstr>            Capstone Project                 Hotel Booking EDA  Team Member Mohd. Navaid Ansari Mohd Atif Ansari Mohammad Anas Ansari    </vt:lpstr>
      <vt:lpstr>Content</vt:lpstr>
      <vt:lpstr>Introduction to Hotel Management</vt:lpstr>
      <vt:lpstr>Hotel Booking Data Set Insight</vt:lpstr>
      <vt:lpstr>PowerPoint Presentation</vt:lpstr>
      <vt:lpstr>Column Names</vt:lpstr>
      <vt:lpstr>Problem Statement</vt:lpstr>
      <vt:lpstr>Methodology: Data Cleaning and Processing</vt:lpstr>
      <vt:lpstr>Data processing and visualization</vt:lpstr>
      <vt:lpstr> </vt:lpstr>
      <vt:lpstr>Which year most of customers arrive?</vt:lpstr>
      <vt:lpstr>Which are the busiest months in the year of hotel booking?</vt:lpstr>
      <vt:lpstr>How many booking were cancelled</vt:lpstr>
      <vt:lpstr>Graph of total cancelation by hotel type</vt:lpstr>
      <vt:lpstr>From which country most guests arrive</vt:lpstr>
      <vt:lpstr>Which month is the most occupied and which is the least occupied</vt:lpstr>
      <vt:lpstr>Customers arrive per day in a month</vt:lpstr>
      <vt:lpstr>How customers booked their hotel from market segment</vt:lpstr>
      <vt:lpstr>How many customers were stays in week nights</vt:lpstr>
      <vt:lpstr>How many customers changed the booking</vt:lpstr>
      <vt:lpstr>Distribution channel of customers arrival</vt:lpstr>
      <vt:lpstr>How many repeated customers</vt:lpstr>
      <vt:lpstr>Deposit type payment of customer</vt:lpstr>
      <vt:lpstr>Correlation of all data</vt:lpstr>
      <vt:lpstr> Conclusion:</vt:lpstr>
      <vt:lpstr>PowerPoint Presentation</vt:lpstr>
      <vt:lpstr>From the discussion above, it can be concluded that the recommendations that can be made are:</vt:lpstr>
      <vt:lpstr>PowerPoint Presentation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Hotel Booking EDA  Team Member Mohd. Navaid Ansari Mohd Atif Ansari Mohammad Anas Ansari</dc:title>
  <dc:creator>Adil</dc:creator>
  <cp:lastModifiedBy>Adil Ansari</cp:lastModifiedBy>
  <cp:revision>116</cp:revision>
  <dcterms:modified xsi:type="dcterms:W3CDTF">2021-10-09T10:53:18Z</dcterms:modified>
</cp:coreProperties>
</file>