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9" r:id="rId5"/>
    <p:sldId id="270" r:id="rId6"/>
    <p:sldId id="271"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BE5508E-E1D3-475E-8780-56C170824F1A}"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A33B-ECCF-49B1-A1A7-9E2740BD50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8163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5508E-E1D3-475E-8780-56C170824F1A}"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9499623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5508E-E1D3-475E-8780-56C170824F1A}"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42467447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BE5508E-E1D3-475E-8780-56C170824F1A}"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1534384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E5508E-E1D3-475E-8780-56C170824F1A}" type="datetimeFigureOut">
              <a:rPr lang="en-US" smtClean="0"/>
              <a:t>3/17/2025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2BA33B-ECCF-49B1-A1A7-9E2740BD509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8910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BE5508E-E1D3-475E-8780-56C170824F1A}"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1566029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E5508E-E1D3-475E-8780-56C170824F1A}" type="datetimeFigureOut">
              <a:rPr lang="en-US" smtClean="0"/>
              <a:t>3/17/2025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28663796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BE5508E-E1D3-475E-8780-56C170824F1A}" type="datetimeFigureOut">
              <a:rPr lang="en-US" smtClean="0"/>
              <a:t>3/17/2025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305763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BE5508E-E1D3-475E-8780-56C170824F1A}" type="datetimeFigureOut">
              <a:rPr lang="en-US" smtClean="0"/>
              <a:t>3/17/2025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32633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BE5508E-E1D3-475E-8780-56C170824F1A}" type="datetimeFigureOut">
              <a:rPr lang="en-US" smtClean="0"/>
              <a:t>3/17/2025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22BA33B-ECCF-49B1-A1A7-9E2740BD5095}" type="slidenum">
              <a:rPr lang="en-US" smtClean="0"/>
              <a:t>‹#›</a:t>
            </a:fld>
            <a:endParaRPr lang="en-US"/>
          </a:p>
        </p:txBody>
      </p:sp>
    </p:spTree>
    <p:extLst>
      <p:ext uri="{BB962C8B-B14F-4D97-AF65-F5344CB8AC3E}">
        <p14:creationId xmlns:p14="http://schemas.microsoft.com/office/powerpoint/2010/main" val="769974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E5508E-E1D3-475E-8780-56C170824F1A}" type="datetimeFigureOut">
              <a:rPr lang="en-US" smtClean="0"/>
              <a:t>3/17/2025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2BA33B-ECCF-49B1-A1A7-9E2740BD5095}" type="slidenum">
              <a:rPr lang="en-US" smtClean="0"/>
              <a:t>‹#›</a:t>
            </a:fld>
            <a:endParaRPr lang="en-US"/>
          </a:p>
        </p:txBody>
      </p:sp>
    </p:spTree>
    <p:extLst>
      <p:ext uri="{BB962C8B-B14F-4D97-AF65-F5344CB8AC3E}">
        <p14:creationId xmlns:p14="http://schemas.microsoft.com/office/powerpoint/2010/main" val="303356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BE5508E-E1D3-475E-8780-56C170824F1A}" type="datetimeFigureOut">
              <a:rPr lang="en-US" smtClean="0"/>
              <a:t>3/17/2025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22BA33B-ECCF-49B1-A1A7-9E2740BD509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8944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2258568"/>
          </a:xfrm>
        </p:spPr>
        <p:txBody>
          <a:bodyPr anchor="ctr"/>
          <a:lstStyle/>
          <a:p>
            <a:pPr algn="ctr"/>
            <a:r>
              <a:rPr lang="en-US" sz="6600" b="1" dirty="0" smtClean="0">
                <a:solidFill>
                  <a:schemeClr val="accent2"/>
                </a:solidFill>
                <a:latin typeface="Times New Roman" panose="02020603050405020304" pitchFamily="18" charset="0"/>
                <a:cs typeface="Times New Roman" panose="02020603050405020304" pitchFamily="18" charset="0"/>
              </a:rPr>
              <a:t>Introduction to </a:t>
            </a:r>
            <a:r>
              <a:rPr lang="en-US" sz="6600" b="1" dirty="0" smtClean="0">
                <a:solidFill>
                  <a:schemeClr val="accent2"/>
                </a:solidFill>
                <a:latin typeface="Times New Roman" panose="02020603050405020304" pitchFamily="18" charset="0"/>
                <a:cs typeface="Times New Roman" panose="02020603050405020304" pitchFamily="18" charset="0"/>
              </a:rPr>
              <a:t>Greedy Algorithms</a:t>
            </a:r>
            <a:endParaRPr lang="en-US" sz="6600" b="1" dirty="0">
              <a:solidFill>
                <a:schemeClr val="accent2"/>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69125" y="3265715"/>
            <a:ext cx="9914710" cy="2834639"/>
          </a:xfrm>
        </p:spPr>
        <p:txBody>
          <a:bodyPr>
            <a:normAutofit/>
          </a:bodyPr>
          <a:lstStyle/>
          <a:p>
            <a:r>
              <a:rPr lang="en-US" sz="2800" b="1" dirty="0" smtClean="0">
                <a:solidFill>
                  <a:schemeClr val="bg2">
                    <a:lumMod val="25000"/>
                  </a:schemeClr>
                </a:solidFill>
                <a:latin typeface="Times New Roman" panose="02020603050405020304" pitchFamily="18" charset="0"/>
                <a:cs typeface="Times New Roman" panose="02020603050405020304" pitchFamily="18" charset="0"/>
              </a:rPr>
              <a:t>Md. </a:t>
            </a:r>
            <a:r>
              <a:rPr lang="en-US" sz="2800" b="1" dirty="0" err="1" smtClean="0">
                <a:solidFill>
                  <a:schemeClr val="bg2">
                    <a:lumMod val="25000"/>
                  </a:schemeClr>
                </a:solidFill>
                <a:latin typeface="Times New Roman" panose="02020603050405020304" pitchFamily="18" charset="0"/>
                <a:cs typeface="Times New Roman" panose="02020603050405020304" pitchFamily="18" charset="0"/>
              </a:rPr>
              <a:t>Muktar</a:t>
            </a:r>
            <a:r>
              <a:rPr lang="en-US" sz="2800" b="1" dirty="0" smtClean="0">
                <a:solidFill>
                  <a:schemeClr val="bg2">
                    <a:lumMod val="25000"/>
                  </a:schemeClr>
                </a:solidFill>
                <a:latin typeface="Times New Roman" panose="02020603050405020304" pitchFamily="18" charset="0"/>
                <a:cs typeface="Times New Roman" panose="02020603050405020304" pitchFamily="18" charset="0"/>
              </a:rPr>
              <a:t> Hossain</a:t>
            </a:r>
          </a:p>
          <a:p>
            <a:r>
              <a:rPr lang="en-US" sz="2800" b="1" dirty="0" smtClean="0">
                <a:solidFill>
                  <a:schemeClr val="bg2">
                    <a:lumMod val="25000"/>
                  </a:schemeClr>
                </a:solidFill>
                <a:latin typeface="Times New Roman" panose="02020603050405020304" pitchFamily="18" charset="0"/>
                <a:cs typeface="Times New Roman" panose="02020603050405020304" pitchFamily="18" charset="0"/>
              </a:rPr>
              <a:t>Lecturer</a:t>
            </a:r>
          </a:p>
          <a:p>
            <a:r>
              <a:rPr lang="en-US" sz="2800" b="1" dirty="0" smtClean="0">
                <a:solidFill>
                  <a:schemeClr val="bg2">
                    <a:lumMod val="25000"/>
                  </a:schemeClr>
                </a:solidFill>
                <a:latin typeface="Times New Roman" panose="02020603050405020304" pitchFamily="18" charset="0"/>
                <a:cs typeface="Times New Roman" panose="02020603050405020304" pitchFamily="18" charset="0"/>
              </a:rPr>
              <a:t>Dept. of CSE</a:t>
            </a:r>
          </a:p>
          <a:p>
            <a:r>
              <a:rPr lang="en-US" sz="2800" b="1" dirty="0" err="1" smtClean="0">
                <a:solidFill>
                  <a:schemeClr val="bg2">
                    <a:lumMod val="25000"/>
                  </a:schemeClr>
                </a:solidFill>
                <a:latin typeface="Times New Roman" panose="02020603050405020304" pitchFamily="18" charset="0"/>
                <a:cs typeface="Times New Roman" panose="02020603050405020304" pitchFamily="18" charset="0"/>
              </a:rPr>
              <a:t>Varendra</a:t>
            </a:r>
            <a:r>
              <a:rPr lang="en-US" sz="2800" b="1" dirty="0" smtClean="0">
                <a:solidFill>
                  <a:schemeClr val="bg2">
                    <a:lumMod val="25000"/>
                  </a:schemeClr>
                </a:solidFill>
                <a:latin typeface="Times New Roman" panose="02020603050405020304" pitchFamily="18" charset="0"/>
                <a:cs typeface="Times New Roman" panose="02020603050405020304" pitchFamily="18" charset="0"/>
              </a:rPr>
              <a:t> university </a:t>
            </a:r>
            <a:endParaRPr lang="en-US" sz="2800" b="1" dirty="0">
              <a:solidFill>
                <a:schemeClr val="bg2">
                  <a:lumMod val="2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199949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6421"/>
            <a:ext cx="10058400" cy="823740"/>
          </a:xfrm>
        </p:spPr>
        <p:txBody>
          <a:bodyPr/>
          <a:lstStyle/>
          <a:p>
            <a:pPr algn="ctr"/>
            <a:r>
              <a:rPr lang="en-US" dirty="0" smtClean="0">
                <a:solidFill>
                  <a:schemeClr val="accent2"/>
                </a:solidFill>
                <a:latin typeface="Times New Roman" panose="02020603050405020304" pitchFamily="18" charset="0"/>
                <a:cs typeface="Times New Roman" panose="02020603050405020304" pitchFamily="18" charset="0"/>
              </a:rPr>
              <a:t>Definition</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627" y="1737360"/>
            <a:ext cx="10645254" cy="4540610"/>
          </a:xfrm>
        </p:spPr>
        <p:txBody>
          <a:bodyPr anchor="t">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A Greedy Algorithm is a problem-solving approach that makes the best choice at each step (local optimum) with the hope that it leads to the best overall solution (global optimum). It does not go back and change previous choices</a:t>
            </a:r>
            <a:r>
              <a:rPr lang="en-US" sz="1800" dirty="0" smtClean="0">
                <a:latin typeface="Times New Roman" panose="02020603050405020304" pitchFamily="18" charset="0"/>
                <a:cs typeface="Times New Roman" panose="02020603050405020304" pitchFamily="18" charset="0"/>
              </a:rPr>
              <a:t>.</a:t>
            </a:r>
          </a:p>
        </p:txBody>
      </p:sp>
      <p:sp>
        <p:nvSpPr>
          <p:cNvPr id="10" name="Flowchart: Connector 9"/>
          <p:cNvSpPr/>
          <p:nvPr/>
        </p:nvSpPr>
        <p:spPr>
          <a:xfrm>
            <a:off x="2003261" y="344838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a:t>
            </a:r>
            <a:endParaRPr lang="en-US" b="1" dirty="0"/>
          </a:p>
        </p:txBody>
      </p:sp>
      <p:sp>
        <p:nvSpPr>
          <p:cNvPr id="12" name="Flowchart: Connector 11"/>
          <p:cNvSpPr/>
          <p:nvPr/>
        </p:nvSpPr>
        <p:spPr>
          <a:xfrm>
            <a:off x="1329967"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3" name="Flowchart: Connector 12"/>
          <p:cNvSpPr/>
          <p:nvPr/>
        </p:nvSpPr>
        <p:spPr>
          <a:xfrm>
            <a:off x="2712943"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16" name="Flowchart: Connector 15"/>
          <p:cNvSpPr/>
          <p:nvPr/>
        </p:nvSpPr>
        <p:spPr>
          <a:xfrm>
            <a:off x="902340"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7" name="Flowchart: Connector 16"/>
          <p:cNvSpPr/>
          <p:nvPr/>
        </p:nvSpPr>
        <p:spPr>
          <a:xfrm>
            <a:off x="1698458"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8" name="Flowchart: Connector 17"/>
          <p:cNvSpPr/>
          <p:nvPr/>
        </p:nvSpPr>
        <p:spPr>
          <a:xfrm>
            <a:off x="2326257"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Flowchart: Connector 18"/>
          <p:cNvSpPr/>
          <p:nvPr/>
        </p:nvSpPr>
        <p:spPr>
          <a:xfrm>
            <a:off x="3122375"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21" name="Straight Connector 20"/>
          <p:cNvCxnSpPr>
            <a:stCxn id="10" idx="3"/>
            <a:endCxn id="12" idx="7"/>
          </p:cNvCxnSpPr>
          <p:nvPr/>
        </p:nvCxnSpPr>
        <p:spPr>
          <a:xfrm flipH="1">
            <a:off x="1668136" y="3808299"/>
            <a:ext cx="393146"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3"/>
            <a:endCxn id="16" idx="0"/>
          </p:cNvCxnSpPr>
          <p:nvPr/>
        </p:nvCxnSpPr>
        <p:spPr>
          <a:xfrm flipH="1">
            <a:off x="1100435" y="4347335"/>
            <a:ext cx="287553"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5"/>
            <a:endCxn id="13" idx="1"/>
          </p:cNvCxnSpPr>
          <p:nvPr/>
        </p:nvCxnSpPr>
        <p:spPr>
          <a:xfrm>
            <a:off x="2341430" y="3808299"/>
            <a:ext cx="429534"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a:endCxn id="17" idx="0"/>
          </p:cNvCxnSpPr>
          <p:nvPr/>
        </p:nvCxnSpPr>
        <p:spPr>
          <a:xfrm>
            <a:off x="1668136" y="4347335"/>
            <a:ext cx="228417"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3"/>
            <a:endCxn id="18" idx="0"/>
          </p:cNvCxnSpPr>
          <p:nvPr/>
        </p:nvCxnSpPr>
        <p:spPr>
          <a:xfrm flipH="1">
            <a:off x="2524352" y="4347335"/>
            <a:ext cx="246612"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5"/>
            <a:endCxn id="19" idx="0"/>
          </p:cNvCxnSpPr>
          <p:nvPr/>
        </p:nvCxnSpPr>
        <p:spPr>
          <a:xfrm>
            <a:off x="3051112" y="4347335"/>
            <a:ext cx="269358" cy="226080"/>
          </a:xfrm>
          <a:prstGeom prst="line">
            <a:avLst/>
          </a:prstGeom>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5375786" y="3448385"/>
            <a:ext cx="396190" cy="421666"/>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a:t>
            </a:r>
            <a:endParaRPr lang="en-US" b="1" dirty="0"/>
          </a:p>
        </p:txBody>
      </p:sp>
      <p:sp>
        <p:nvSpPr>
          <p:cNvPr id="67" name="Flowchart: Connector 66"/>
          <p:cNvSpPr/>
          <p:nvPr/>
        </p:nvSpPr>
        <p:spPr>
          <a:xfrm>
            <a:off x="4702492"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68" name="Flowchart: Connector 67"/>
          <p:cNvSpPr/>
          <p:nvPr/>
        </p:nvSpPr>
        <p:spPr>
          <a:xfrm>
            <a:off x="6085468" y="3987421"/>
            <a:ext cx="396190" cy="421666"/>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69" name="Flowchart: Connector 68"/>
          <p:cNvSpPr/>
          <p:nvPr/>
        </p:nvSpPr>
        <p:spPr>
          <a:xfrm>
            <a:off x="4274865"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70" name="Flowchart: Connector 69"/>
          <p:cNvSpPr/>
          <p:nvPr/>
        </p:nvSpPr>
        <p:spPr>
          <a:xfrm>
            <a:off x="5070983"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71" name="Flowchart: Connector 70"/>
          <p:cNvSpPr/>
          <p:nvPr/>
        </p:nvSpPr>
        <p:spPr>
          <a:xfrm>
            <a:off x="5698782"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2" name="Flowchart: Connector 71"/>
          <p:cNvSpPr/>
          <p:nvPr/>
        </p:nvSpPr>
        <p:spPr>
          <a:xfrm>
            <a:off x="6494900" y="4573415"/>
            <a:ext cx="396190" cy="421666"/>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73" name="Straight Connector 72"/>
          <p:cNvCxnSpPr>
            <a:stCxn id="66" idx="3"/>
            <a:endCxn id="67" idx="7"/>
          </p:cNvCxnSpPr>
          <p:nvPr/>
        </p:nvCxnSpPr>
        <p:spPr>
          <a:xfrm flipH="1">
            <a:off x="5040661" y="3808299"/>
            <a:ext cx="393146"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7" idx="3"/>
            <a:endCxn id="69" idx="0"/>
          </p:cNvCxnSpPr>
          <p:nvPr/>
        </p:nvCxnSpPr>
        <p:spPr>
          <a:xfrm flipH="1">
            <a:off x="4472960" y="4347335"/>
            <a:ext cx="287553"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5"/>
            <a:endCxn id="68" idx="1"/>
          </p:cNvCxnSpPr>
          <p:nvPr/>
        </p:nvCxnSpPr>
        <p:spPr>
          <a:xfrm>
            <a:off x="5713955" y="3808299"/>
            <a:ext cx="429534" cy="24087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7" idx="5"/>
            <a:endCxn id="70" idx="0"/>
          </p:cNvCxnSpPr>
          <p:nvPr/>
        </p:nvCxnSpPr>
        <p:spPr>
          <a:xfrm>
            <a:off x="5040661" y="4347335"/>
            <a:ext cx="228417"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3"/>
            <a:endCxn id="71" idx="0"/>
          </p:cNvCxnSpPr>
          <p:nvPr/>
        </p:nvCxnSpPr>
        <p:spPr>
          <a:xfrm flipH="1">
            <a:off x="5896877" y="4347335"/>
            <a:ext cx="246612"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5"/>
            <a:endCxn id="72" idx="0"/>
          </p:cNvCxnSpPr>
          <p:nvPr/>
        </p:nvCxnSpPr>
        <p:spPr>
          <a:xfrm>
            <a:off x="6423637" y="4347335"/>
            <a:ext cx="269358" cy="22608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739807" y="5519323"/>
            <a:ext cx="973136" cy="369332"/>
          </a:xfrm>
          <a:prstGeom prst="rect">
            <a:avLst/>
          </a:prstGeom>
          <a:noFill/>
          <a:ln w="2857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Graph</a:t>
            </a:r>
            <a:endParaRPr lang="en-US" b="1"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5250397" y="5486483"/>
            <a:ext cx="1013925" cy="369332"/>
          </a:xfrm>
          <a:prstGeom prst="rect">
            <a:avLst/>
          </a:prstGeom>
          <a:noFill/>
          <a:ln w="2857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Greedy</a:t>
            </a:r>
            <a:endParaRPr lang="en-US" b="1"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8659190" y="5486483"/>
            <a:ext cx="996290" cy="369332"/>
          </a:xfrm>
          <a:prstGeom prst="rect">
            <a:avLst/>
          </a:prstGeom>
          <a:noFill/>
          <a:ln w="2857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Optimal</a:t>
            </a:r>
            <a:endParaRPr lang="en-US" b="1" dirty="0">
              <a:latin typeface="Times New Roman" panose="02020603050405020304" pitchFamily="18" charset="0"/>
              <a:cs typeface="Times New Roman" panose="02020603050405020304" pitchFamily="18" charset="0"/>
            </a:endParaRPr>
          </a:p>
        </p:txBody>
      </p:sp>
      <p:sp>
        <p:nvSpPr>
          <p:cNvPr id="95" name="Flowchart: Connector 94"/>
          <p:cNvSpPr/>
          <p:nvPr/>
        </p:nvSpPr>
        <p:spPr>
          <a:xfrm>
            <a:off x="8869099" y="3448385"/>
            <a:ext cx="396190" cy="42166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a:t>
            </a:r>
            <a:endParaRPr lang="en-US" b="1" dirty="0"/>
          </a:p>
        </p:txBody>
      </p:sp>
      <p:sp>
        <p:nvSpPr>
          <p:cNvPr id="96" name="Flowchart: Connector 95"/>
          <p:cNvSpPr/>
          <p:nvPr/>
        </p:nvSpPr>
        <p:spPr>
          <a:xfrm>
            <a:off x="8195805"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97" name="Flowchart: Connector 96"/>
          <p:cNvSpPr/>
          <p:nvPr/>
        </p:nvSpPr>
        <p:spPr>
          <a:xfrm>
            <a:off x="9578781" y="3987421"/>
            <a:ext cx="396190" cy="42166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98" name="Flowchart: Connector 97"/>
          <p:cNvSpPr/>
          <p:nvPr/>
        </p:nvSpPr>
        <p:spPr>
          <a:xfrm>
            <a:off x="7768178"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99" name="Flowchart: Connector 98"/>
          <p:cNvSpPr/>
          <p:nvPr/>
        </p:nvSpPr>
        <p:spPr>
          <a:xfrm>
            <a:off x="8564296"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3</a:t>
            </a:r>
            <a:endParaRPr lang="en-US" b="1" dirty="0"/>
          </a:p>
        </p:txBody>
      </p:sp>
      <p:sp>
        <p:nvSpPr>
          <p:cNvPr id="100" name="Flowchart: Connector 99"/>
          <p:cNvSpPr/>
          <p:nvPr/>
        </p:nvSpPr>
        <p:spPr>
          <a:xfrm>
            <a:off x="9192095"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01" name="Flowchart: Connector 100"/>
          <p:cNvSpPr/>
          <p:nvPr/>
        </p:nvSpPr>
        <p:spPr>
          <a:xfrm>
            <a:off x="9988213" y="4573415"/>
            <a:ext cx="396190" cy="42166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102" name="Straight Connector 101"/>
          <p:cNvCxnSpPr>
            <a:stCxn id="95" idx="3"/>
            <a:endCxn id="96" idx="7"/>
          </p:cNvCxnSpPr>
          <p:nvPr/>
        </p:nvCxnSpPr>
        <p:spPr>
          <a:xfrm flipH="1">
            <a:off x="8533974" y="3808299"/>
            <a:ext cx="393146"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p:cNvCxnSpPr>
            <a:stCxn id="96" idx="3"/>
            <a:endCxn id="98" idx="0"/>
          </p:cNvCxnSpPr>
          <p:nvPr/>
        </p:nvCxnSpPr>
        <p:spPr>
          <a:xfrm flipH="1">
            <a:off x="7966273" y="4347335"/>
            <a:ext cx="287553"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a:stCxn id="95" idx="5"/>
            <a:endCxn id="97" idx="1"/>
          </p:cNvCxnSpPr>
          <p:nvPr/>
        </p:nvCxnSpPr>
        <p:spPr>
          <a:xfrm>
            <a:off x="9207268" y="3808299"/>
            <a:ext cx="429534" cy="240874"/>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a:stCxn id="96" idx="5"/>
            <a:endCxn id="99" idx="0"/>
          </p:cNvCxnSpPr>
          <p:nvPr/>
        </p:nvCxnSpPr>
        <p:spPr>
          <a:xfrm>
            <a:off x="8533974" y="4347335"/>
            <a:ext cx="228417"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a:stCxn id="97" idx="3"/>
            <a:endCxn id="100" idx="0"/>
          </p:cNvCxnSpPr>
          <p:nvPr/>
        </p:nvCxnSpPr>
        <p:spPr>
          <a:xfrm flipH="1">
            <a:off x="9390190" y="4347335"/>
            <a:ext cx="246612"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a:stCxn id="97" idx="5"/>
            <a:endCxn id="101" idx="0"/>
          </p:cNvCxnSpPr>
          <p:nvPr/>
        </p:nvCxnSpPr>
        <p:spPr>
          <a:xfrm>
            <a:off x="9916950" y="4347335"/>
            <a:ext cx="269358" cy="226080"/>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0915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1000"/>
                                        <p:tgtEl>
                                          <p:spTgt spid="25"/>
                                        </p:tgtEl>
                                      </p:cBhvr>
                                    </p:animEffect>
                                    <p:anim calcmode="lin" valueType="num">
                                      <p:cBhvr>
                                        <p:cTn id="25" dur="1000" fill="hold"/>
                                        <p:tgtEl>
                                          <p:spTgt spid="25"/>
                                        </p:tgtEl>
                                        <p:attrNameLst>
                                          <p:attrName>ppt_x</p:attrName>
                                        </p:attrNameLst>
                                      </p:cBhvr>
                                      <p:tavLst>
                                        <p:tav tm="0">
                                          <p:val>
                                            <p:strVal val="#ppt_x"/>
                                          </p:val>
                                        </p:tav>
                                        <p:tav tm="100000">
                                          <p:val>
                                            <p:strVal val="#ppt_x"/>
                                          </p:val>
                                        </p:tav>
                                      </p:tavLst>
                                    </p:anim>
                                    <p:anim calcmode="lin" valueType="num">
                                      <p:cBhvr>
                                        <p:cTn id="26" dur="1000" fill="hold"/>
                                        <p:tgtEl>
                                          <p:spTgt spid="2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1000"/>
                                        <p:tgtEl>
                                          <p:spTgt spid="12"/>
                                        </p:tgtEl>
                                      </p:cBhvr>
                                    </p:animEffect>
                                    <p:anim calcmode="lin" valueType="num">
                                      <p:cBhvr>
                                        <p:cTn id="30" dur="1000" fill="hold"/>
                                        <p:tgtEl>
                                          <p:spTgt spid="12"/>
                                        </p:tgtEl>
                                        <p:attrNameLst>
                                          <p:attrName>ppt_x</p:attrName>
                                        </p:attrNameLst>
                                      </p:cBhvr>
                                      <p:tavLst>
                                        <p:tav tm="0">
                                          <p:val>
                                            <p:strVal val="#ppt_x"/>
                                          </p:val>
                                        </p:tav>
                                        <p:tav tm="100000">
                                          <p:val>
                                            <p:strVal val="#ppt_x"/>
                                          </p:val>
                                        </p:tav>
                                      </p:tavLst>
                                    </p:anim>
                                    <p:anim calcmode="lin" valueType="num">
                                      <p:cBhvr>
                                        <p:cTn id="31" dur="1000" fill="hold"/>
                                        <p:tgtEl>
                                          <p:spTgt spid="1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fade">
                                      <p:cBhvr>
                                        <p:cTn id="44" dur="1000"/>
                                        <p:tgtEl>
                                          <p:spTgt spid="16"/>
                                        </p:tgtEl>
                                      </p:cBhvr>
                                    </p:animEffect>
                                    <p:anim calcmode="lin" valueType="num">
                                      <p:cBhvr>
                                        <p:cTn id="45" dur="1000" fill="hold"/>
                                        <p:tgtEl>
                                          <p:spTgt spid="16"/>
                                        </p:tgtEl>
                                        <p:attrNameLst>
                                          <p:attrName>ppt_x</p:attrName>
                                        </p:attrNameLst>
                                      </p:cBhvr>
                                      <p:tavLst>
                                        <p:tav tm="0">
                                          <p:val>
                                            <p:strVal val="#ppt_x"/>
                                          </p:val>
                                        </p:tav>
                                        <p:tav tm="100000">
                                          <p:val>
                                            <p:strVal val="#ppt_x"/>
                                          </p:val>
                                        </p:tav>
                                      </p:tavLst>
                                    </p:anim>
                                    <p:anim calcmode="lin" valueType="num">
                                      <p:cBhvr>
                                        <p:cTn id="46" dur="1000" fill="hold"/>
                                        <p:tgtEl>
                                          <p:spTgt spid="16"/>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27"/>
                                        </p:tgtEl>
                                        <p:attrNameLst>
                                          <p:attrName>style.visibility</p:attrName>
                                        </p:attrNameLst>
                                      </p:cBhvr>
                                      <p:to>
                                        <p:strVal val="visible"/>
                                      </p:to>
                                    </p:set>
                                    <p:animEffect transition="in" filter="fade">
                                      <p:cBhvr>
                                        <p:cTn id="49" dur="1000"/>
                                        <p:tgtEl>
                                          <p:spTgt spid="27"/>
                                        </p:tgtEl>
                                      </p:cBhvr>
                                    </p:animEffect>
                                    <p:anim calcmode="lin" valueType="num">
                                      <p:cBhvr>
                                        <p:cTn id="50" dur="1000" fill="hold"/>
                                        <p:tgtEl>
                                          <p:spTgt spid="27"/>
                                        </p:tgtEl>
                                        <p:attrNameLst>
                                          <p:attrName>ppt_x</p:attrName>
                                        </p:attrNameLst>
                                      </p:cBhvr>
                                      <p:tavLst>
                                        <p:tav tm="0">
                                          <p:val>
                                            <p:strVal val="#ppt_x"/>
                                          </p:val>
                                        </p:tav>
                                        <p:tav tm="100000">
                                          <p:val>
                                            <p:strVal val="#ppt_x"/>
                                          </p:val>
                                        </p:tav>
                                      </p:tavLst>
                                    </p:anim>
                                    <p:anim calcmode="lin" valueType="num">
                                      <p:cBhvr>
                                        <p:cTn id="51" dur="1000" fill="hold"/>
                                        <p:tgtEl>
                                          <p:spTgt spid="27"/>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fade">
                                      <p:cBhvr>
                                        <p:cTn id="64" dur="1000"/>
                                        <p:tgtEl>
                                          <p:spTgt spid="33"/>
                                        </p:tgtEl>
                                      </p:cBhvr>
                                    </p:animEffect>
                                    <p:anim calcmode="lin" valueType="num">
                                      <p:cBhvr>
                                        <p:cTn id="65" dur="1000" fill="hold"/>
                                        <p:tgtEl>
                                          <p:spTgt spid="33"/>
                                        </p:tgtEl>
                                        <p:attrNameLst>
                                          <p:attrName>ppt_x</p:attrName>
                                        </p:attrNameLst>
                                      </p:cBhvr>
                                      <p:tavLst>
                                        <p:tav tm="0">
                                          <p:val>
                                            <p:strVal val="#ppt_x"/>
                                          </p:val>
                                        </p:tav>
                                        <p:tav tm="100000">
                                          <p:val>
                                            <p:strVal val="#ppt_x"/>
                                          </p:val>
                                        </p:tav>
                                      </p:tavLst>
                                    </p:anim>
                                    <p:anim calcmode="lin" valueType="num">
                                      <p:cBhvr>
                                        <p:cTn id="66" dur="1000" fill="hold"/>
                                        <p:tgtEl>
                                          <p:spTgt spid="33"/>
                                        </p:tgtEl>
                                        <p:attrNameLst>
                                          <p:attrName>ppt_y</p:attrName>
                                        </p:attrNameLst>
                                      </p:cBhvr>
                                      <p:tavLst>
                                        <p:tav tm="0">
                                          <p:val>
                                            <p:strVal val="#ppt_y+.1"/>
                                          </p:val>
                                        </p:tav>
                                        <p:tav tm="100000">
                                          <p:val>
                                            <p:strVal val="#ppt_y"/>
                                          </p:val>
                                        </p:tav>
                                      </p:tavLst>
                                    </p:anim>
                                  </p:childTnLst>
                                </p:cTn>
                              </p:par>
                              <p:par>
                                <p:cTn id="67" presetID="42" presetClass="entr" presetSubtype="0"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fade">
                                      <p:cBhvr>
                                        <p:cTn id="69" dur="1000"/>
                                        <p:tgtEl>
                                          <p:spTgt spid="18"/>
                                        </p:tgtEl>
                                      </p:cBhvr>
                                    </p:animEffect>
                                    <p:anim calcmode="lin" valueType="num">
                                      <p:cBhvr>
                                        <p:cTn id="70" dur="1000" fill="hold"/>
                                        <p:tgtEl>
                                          <p:spTgt spid="18"/>
                                        </p:tgtEl>
                                        <p:attrNameLst>
                                          <p:attrName>ppt_x</p:attrName>
                                        </p:attrNameLst>
                                      </p:cBhvr>
                                      <p:tavLst>
                                        <p:tav tm="0">
                                          <p:val>
                                            <p:strVal val="#ppt_x"/>
                                          </p:val>
                                        </p:tav>
                                        <p:tav tm="100000">
                                          <p:val>
                                            <p:strVal val="#ppt_x"/>
                                          </p:val>
                                        </p:tav>
                                      </p:tavLst>
                                    </p:anim>
                                    <p:anim calcmode="lin" valueType="num">
                                      <p:cBhvr>
                                        <p:cTn id="71" dur="1000" fill="hold"/>
                                        <p:tgtEl>
                                          <p:spTgt spid="18"/>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42" presetClass="entr" presetSubtype="0" fill="hold" grpId="0" nodeType="click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fade">
                                      <p:cBhvr>
                                        <p:cTn id="81" dur="1000"/>
                                        <p:tgtEl>
                                          <p:spTgt spid="92"/>
                                        </p:tgtEl>
                                      </p:cBhvr>
                                    </p:animEffect>
                                    <p:anim calcmode="lin" valueType="num">
                                      <p:cBhvr>
                                        <p:cTn id="82" dur="1000" fill="hold"/>
                                        <p:tgtEl>
                                          <p:spTgt spid="92"/>
                                        </p:tgtEl>
                                        <p:attrNameLst>
                                          <p:attrName>ppt_x</p:attrName>
                                        </p:attrNameLst>
                                      </p:cBhvr>
                                      <p:tavLst>
                                        <p:tav tm="0">
                                          <p:val>
                                            <p:strVal val="#ppt_x"/>
                                          </p:val>
                                        </p:tav>
                                        <p:tav tm="100000">
                                          <p:val>
                                            <p:strVal val="#ppt_x"/>
                                          </p:val>
                                        </p:tav>
                                      </p:tavLst>
                                    </p:anim>
                                    <p:anim calcmode="lin" valueType="num">
                                      <p:cBhvr>
                                        <p:cTn id="83"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42" presetClass="entr" presetSubtype="0" fill="hold" grpId="0" nodeType="clickEffect">
                                  <p:stCondLst>
                                    <p:cond delay="0"/>
                                  </p:stCondLst>
                                  <p:childTnLst>
                                    <p:set>
                                      <p:cBhvr>
                                        <p:cTn id="87" dur="1" fill="hold">
                                          <p:stCondLst>
                                            <p:cond delay="0"/>
                                          </p:stCondLst>
                                        </p:cTn>
                                        <p:tgtEl>
                                          <p:spTgt spid="93"/>
                                        </p:tgtEl>
                                        <p:attrNameLst>
                                          <p:attrName>style.visibility</p:attrName>
                                        </p:attrNameLst>
                                      </p:cBhvr>
                                      <p:to>
                                        <p:strVal val="visible"/>
                                      </p:to>
                                    </p:set>
                                    <p:animEffect transition="in" filter="fade">
                                      <p:cBhvr>
                                        <p:cTn id="88" dur="1000"/>
                                        <p:tgtEl>
                                          <p:spTgt spid="93"/>
                                        </p:tgtEl>
                                      </p:cBhvr>
                                    </p:animEffect>
                                    <p:anim calcmode="lin" valueType="num">
                                      <p:cBhvr>
                                        <p:cTn id="89" dur="1000" fill="hold"/>
                                        <p:tgtEl>
                                          <p:spTgt spid="93"/>
                                        </p:tgtEl>
                                        <p:attrNameLst>
                                          <p:attrName>ppt_x</p:attrName>
                                        </p:attrNameLst>
                                      </p:cBhvr>
                                      <p:tavLst>
                                        <p:tav tm="0">
                                          <p:val>
                                            <p:strVal val="#ppt_x"/>
                                          </p:val>
                                        </p:tav>
                                        <p:tav tm="100000">
                                          <p:val>
                                            <p:strVal val="#ppt_x"/>
                                          </p:val>
                                        </p:tav>
                                      </p:tavLst>
                                    </p:anim>
                                    <p:anim calcmode="lin" valueType="num">
                                      <p:cBhvr>
                                        <p:cTn id="90"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66"/>
                                        </p:tgtEl>
                                        <p:attrNameLst>
                                          <p:attrName>style.visibility</p:attrName>
                                        </p:attrNameLst>
                                      </p:cBhvr>
                                      <p:to>
                                        <p:strVal val="visible"/>
                                      </p:to>
                                    </p:set>
                                    <p:animEffect transition="in" filter="fade">
                                      <p:cBhvr>
                                        <p:cTn id="95" dur="1000"/>
                                        <p:tgtEl>
                                          <p:spTgt spid="66"/>
                                        </p:tgtEl>
                                      </p:cBhvr>
                                    </p:animEffect>
                                    <p:anim calcmode="lin" valueType="num">
                                      <p:cBhvr>
                                        <p:cTn id="96" dur="1000" fill="hold"/>
                                        <p:tgtEl>
                                          <p:spTgt spid="66"/>
                                        </p:tgtEl>
                                        <p:attrNameLst>
                                          <p:attrName>ppt_x</p:attrName>
                                        </p:attrNameLst>
                                      </p:cBhvr>
                                      <p:tavLst>
                                        <p:tav tm="0">
                                          <p:val>
                                            <p:strVal val="#ppt_x"/>
                                          </p:val>
                                        </p:tav>
                                        <p:tav tm="100000">
                                          <p:val>
                                            <p:strVal val="#ppt_x"/>
                                          </p:val>
                                        </p:tav>
                                      </p:tavLst>
                                    </p:anim>
                                    <p:anim calcmode="lin" valueType="num">
                                      <p:cBhvr>
                                        <p:cTn id="97" dur="1000" fill="hold"/>
                                        <p:tgtEl>
                                          <p:spTgt spid="66"/>
                                        </p:tgtEl>
                                        <p:attrNameLst>
                                          <p:attrName>ppt_y</p:attrName>
                                        </p:attrNameLst>
                                      </p:cBhvr>
                                      <p:tavLst>
                                        <p:tav tm="0">
                                          <p:val>
                                            <p:strVal val="#ppt_y+.1"/>
                                          </p:val>
                                        </p:tav>
                                        <p:tav tm="100000">
                                          <p:val>
                                            <p:strVal val="#ppt_y"/>
                                          </p:val>
                                        </p:tav>
                                      </p:tavLst>
                                    </p:anim>
                                  </p:childTnLst>
                                </p:cTn>
                              </p:par>
                              <p:par>
                                <p:cTn id="98" presetID="42" presetClass="entr" presetSubtype="0" fill="hold" nodeType="withEffect">
                                  <p:stCondLst>
                                    <p:cond delay="0"/>
                                  </p:stCondLst>
                                  <p:childTnLst>
                                    <p:set>
                                      <p:cBhvr>
                                        <p:cTn id="99" dur="1" fill="hold">
                                          <p:stCondLst>
                                            <p:cond delay="0"/>
                                          </p:stCondLst>
                                        </p:cTn>
                                        <p:tgtEl>
                                          <p:spTgt spid="73"/>
                                        </p:tgtEl>
                                        <p:attrNameLst>
                                          <p:attrName>style.visibility</p:attrName>
                                        </p:attrNameLst>
                                      </p:cBhvr>
                                      <p:to>
                                        <p:strVal val="visible"/>
                                      </p:to>
                                    </p:set>
                                    <p:animEffect transition="in" filter="fade">
                                      <p:cBhvr>
                                        <p:cTn id="100" dur="1000"/>
                                        <p:tgtEl>
                                          <p:spTgt spid="73"/>
                                        </p:tgtEl>
                                      </p:cBhvr>
                                    </p:animEffect>
                                    <p:anim calcmode="lin" valueType="num">
                                      <p:cBhvr>
                                        <p:cTn id="101" dur="1000" fill="hold"/>
                                        <p:tgtEl>
                                          <p:spTgt spid="73"/>
                                        </p:tgtEl>
                                        <p:attrNameLst>
                                          <p:attrName>ppt_x</p:attrName>
                                        </p:attrNameLst>
                                      </p:cBhvr>
                                      <p:tavLst>
                                        <p:tav tm="0">
                                          <p:val>
                                            <p:strVal val="#ppt_x"/>
                                          </p:val>
                                        </p:tav>
                                        <p:tav tm="100000">
                                          <p:val>
                                            <p:strVal val="#ppt_x"/>
                                          </p:val>
                                        </p:tav>
                                      </p:tavLst>
                                    </p:anim>
                                    <p:anim calcmode="lin" valueType="num">
                                      <p:cBhvr>
                                        <p:cTn id="102" dur="1000" fill="hold"/>
                                        <p:tgtEl>
                                          <p:spTgt spid="73"/>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67"/>
                                        </p:tgtEl>
                                        <p:attrNameLst>
                                          <p:attrName>style.visibility</p:attrName>
                                        </p:attrNameLst>
                                      </p:cBhvr>
                                      <p:to>
                                        <p:strVal val="visible"/>
                                      </p:to>
                                    </p:set>
                                    <p:animEffect transition="in" filter="fade">
                                      <p:cBhvr>
                                        <p:cTn id="105" dur="1000"/>
                                        <p:tgtEl>
                                          <p:spTgt spid="67"/>
                                        </p:tgtEl>
                                      </p:cBhvr>
                                    </p:animEffect>
                                    <p:anim calcmode="lin" valueType="num">
                                      <p:cBhvr>
                                        <p:cTn id="106" dur="1000" fill="hold"/>
                                        <p:tgtEl>
                                          <p:spTgt spid="67"/>
                                        </p:tgtEl>
                                        <p:attrNameLst>
                                          <p:attrName>ppt_x</p:attrName>
                                        </p:attrNameLst>
                                      </p:cBhvr>
                                      <p:tavLst>
                                        <p:tav tm="0">
                                          <p:val>
                                            <p:strVal val="#ppt_x"/>
                                          </p:val>
                                        </p:tav>
                                        <p:tav tm="100000">
                                          <p:val>
                                            <p:strVal val="#ppt_x"/>
                                          </p:val>
                                        </p:tav>
                                      </p:tavLst>
                                    </p:anim>
                                    <p:anim calcmode="lin" valueType="num">
                                      <p:cBhvr>
                                        <p:cTn id="107" dur="1000" fill="hold"/>
                                        <p:tgtEl>
                                          <p:spTgt spid="67"/>
                                        </p:tgtEl>
                                        <p:attrNameLst>
                                          <p:attrName>ppt_y</p:attrName>
                                        </p:attrNameLst>
                                      </p:cBhvr>
                                      <p:tavLst>
                                        <p:tav tm="0">
                                          <p:val>
                                            <p:strVal val="#ppt_y+.1"/>
                                          </p:val>
                                        </p:tav>
                                        <p:tav tm="100000">
                                          <p:val>
                                            <p:strVal val="#ppt_y"/>
                                          </p:val>
                                        </p:tav>
                                      </p:tavLst>
                                    </p:anim>
                                  </p:childTnLst>
                                </p:cTn>
                              </p:par>
                              <p:par>
                                <p:cTn id="108" presetID="42" presetClass="entr" presetSubtype="0" fill="hold" nodeType="withEffect">
                                  <p:stCondLst>
                                    <p:cond delay="0"/>
                                  </p:stCondLst>
                                  <p:childTnLst>
                                    <p:set>
                                      <p:cBhvr>
                                        <p:cTn id="109" dur="1" fill="hold">
                                          <p:stCondLst>
                                            <p:cond delay="0"/>
                                          </p:stCondLst>
                                        </p:cTn>
                                        <p:tgtEl>
                                          <p:spTgt spid="75"/>
                                        </p:tgtEl>
                                        <p:attrNameLst>
                                          <p:attrName>style.visibility</p:attrName>
                                        </p:attrNameLst>
                                      </p:cBhvr>
                                      <p:to>
                                        <p:strVal val="visible"/>
                                      </p:to>
                                    </p:set>
                                    <p:animEffect transition="in" filter="fade">
                                      <p:cBhvr>
                                        <p:cTn id="110" dur="1000"/>
                                        <p:tgtEl>
                                          <p:spTgt spid="75"/>
                                        </p:tgtEl>
                                      </p:cBhvr>
                                    </p:animEffect>
                                    <p:anim calcmode="lin" valueType="num">
                                      <p:cBhvr>
                                        <p:cTn id="111" dur="1000" fill="hold"/>
                                        <p:tgtEl>
                                          <p:spTgt spid="75"/>
                                        </p:tgtEl>
                                        <p:attrNameLst>
                                          <p:attrName>ppt_x</p:attrName>
                                        </p:attrNameLst>
                                      </p:cBhvr>
                                      <p:tavLst>
                                        <p:tav tm="0">
                                          <p:val>
                                            <p:strVal val="#ppt_x"/>
                                          </p:val>
                                        </p:tav>
                                        <p:tav tm="100000">
                                          <p:val>
                                            <p:strVal val="#ppt_x"/>
                                          </p:val>
                                        </p:tav>
                                      </p:tavLst>
                                    </p:anim>
                                    <p:anim calcmode="lin" valueType="num">
                                      <p:cBhvr>
                                        <p:cTn id="112" dur="1000" fill="hold"/>
                                        <p:tgtEl>
                                          <p:spTgt spid="75"/>
                                        </p:tgtEl>
                                        <p:attrNameLst>
                                          <p:attrName>ppt_y</p:attrName>
                                        </p:attrNameLst>
                                      </p:cBhvr>
                                      <p:tavLst>
                                        <p:tav tm="0">
                                          <p:val>
                                            <p:strVal val="#ppt_y+.1"/>
                                          </p:val>
                                        </p:tav>
                                        <p:tav tm="100000">
                                          <p:val>
                                            <p:strVal val="#ppt_y"/>
                                          </p:val>
                                        </p:tav>
                                      </p:tavLst>
                                    </p:anim>
                                  </p:childTnLst>
                                </p:cTn>
                              </p:par>
                              <p:par>
                                <p:cTn id="113" presetID="42"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animEffect transition="in" filter="fade">
                                      <p:cBhvr>
                                        <p:cTn id="115" dur="1000"/>
                                        <p:tgtEl>
                                          <p:spTgt spid="68"/>
                                        </p:tgtEl>
                                      </p:cBhvr>
                                    </p:animEffect>
                                    <p:anim calcmode="lin" valueType="num">
                                      <p:cBhvr>
                                        <p:cTn id="116" dur="1000" fill="hold"/>
                                        <p:tgtEl>
                                          <p:spTgt spid="68"/>
                                        </p:tgtEl>
                                        <p:attrNameLst>
                                          <p:attrName>ppt_x</p:attrName>
                                        </p:attrNameLst>
                                      </p:cBhvr>
                                      <p:tavLst>
                                        <p:tav tm="0">
                                          <p:val>
                                            <p:strVal val="#ppt_x"/>
                                          </p:val>
                                        </p:tav>
                                        <p:tav tm="100000">
                                          <p:val>
                                            <p:strVal val="#ppt_x"/>
                                          </p:val>
                                        </p:tav>
                                      </p:tavLst>
                                    </p:anim>
                                    <p:anim calcmode="lin" valueType="num">
                                      <p:cBhvr>
                                        <p:cTn id="117" dur="1000" fill="hold"/>
                                        <p:tgtEl>
                                          <p:spTgt spid="68"/>
                                        </p:tgtEl>
                                        <p:attrNameLst>
                                          <p:attrName>ppt_y</p:attrName>
                                        </p:attrNameLst>
                                      </p:cBhvr>
                                      <p:tavLst>
                                        <p:tav tm="0">
                                          <p:val>
                                            <p:strVal val="#ppt_y+.1"/>
                                          </p:val>
                                        </p:tav>
                                        <p:tav tm="100000">
                                          <p:val>
                                            <p:strVal val="#ppt_y"/>
                                          </p:val>
                                        </p:tav>
                                      </p:tavLst>
                                    </p:anim>
                                  </p:childTnLst>
                                </p:cTn>
                              </p:par>
                              <p:par>
                                <p:cTn id="118" presetID="42" presetClass="entr" presetSubtype="0" fill="hold" nodeType="withEffect">
                                  <p:stCondLst>
                                    <p:cond delay="0"/>
                                  </p:stCondLst>
                                  <p:childTnLst>
                                    <p:set>
                                      <p:cBhvr>
                                        <p:cTn id="119" dur="1" fill="hold">
                                          <p:stCondLst>
                                            <p:cond delay="0"/>
                                          </p:stCondLst>
                                        </p:cTn>
                                        <p:tgtEl>
                                          <p:spTgt spid="74"/>
                                        </p:tgtEl>
                                        <p:attrNameLst>
                                          <p:attrName>style.visibility</p:attrName>
                                        </p:attrNameLst>
                                      </p:cBhvr>
                                      <p:to>
                                        <p:strVal val="visible"/>
                                      </p:to>
                                    </p:set>
                                    <p:animEffect transition="in" filter="fade">
                                      <p:cBhvr>
                                        <p:cTn id="120" dur="1000"/>
                                        <p:tgtEl>
                                          <p:spTgt spid="74"/>
                                        </p:tgtEl>
                                      </p:cBhvr>
                                    </p:animEffect>
                                    <p:anim calcmode="lin" valueType="num">
                                      <p:cBhvr>
                                        <p:cTn id="121" dur="1000" fill="hold"/>
                                        <p:tgtEl>
                                          <p:spTgt spid="74"/>
                                        </p:tgtEl>
                                        <p:attrNameLst>
                                          <p:attrName>ppt_x</p:attrName>
                                        </p:attrNameLst>
                                      </p:cBhvr>
                                      <p:tavLst>
                                        <p:tav tm="0">
                                          <p:val>
                                            <p:strVal val="#ppt_x"/>
                                          </p:val>
                                        </p:tav>
                                        <p:tav tm="100000">
                                          <p:val>
                                            <p:strVal val="#ppt_x"/>
                                          </p:val>
                                        </p:tav>
                                      </p:tavLst>
                                    </p:anim>
                                    <p:anim calcmode="lin" valueType="num">
                                      <p:cBhvr>
                                        <p:cTn id="122" dur="1000" fill="hold"/>
                                        <p:tgtEl>
                                          <p:spTgt spid="74"/>
                                        </p:tgtEl>
                                        <p:attrNameLst>
                                          <p:attrName>ppt_y</p:attrName>
                                        </p:attrNameLst>
                                      </p:cBhvr>
                                      <p:tavLst>
                                        <p:tav tm="0">
                                          <p:val>
                                            <p:strVal val="#ppt_y+.1"/>
                                          </p:val>
                                        </p:tav>
                                        <p:tav tm="100000">
                                          <p:val>
                                            <p:strVal val="#ppt_y"/>
                                          </p:val>
                                        </p:tav>
                                      </p:tavLst>
                                    </p:anim>
                                  </p:childTnLst>
                                </p:cTn>
                              </p:par>
                              <p:par>
                                <p:cTn id="123" presetID="42" presetClass="entr" presetSubtype="0" fill="hold" nodeType="withEffect">
                                  <p:stCondLst>
                                    <p:cond delay="0"/>
                                  </p:stCondLst>
                                  <p:childTnLst>
                                    <p:set>
                                      <p:cBhvr>
                                        <p:cTn id="124" dur="1" fill="hold">
                                          <p:stCondLst>
                                            <p:cond delay="0"/>
                                          </p:stCondLst>
                                        </p:cTn>
                                        <p:tgtEl>
                                          <p:spTgt spid="76"/>
                                        </p:tgtEl>
                                        <p:attrNameLst>
                                          <p:attrName>style.visibility</p:attrName>
                                        </p:attrNameLst>
                                      </p:cBhvr>
                                      <p:to>
                                        <p:strVal val="visible"/>
                                      </p:to>
                                    </p:set>
                                    <p:animEffect transition="in" filter="fade">
                                      <p:cBhvr>
                                        <p:cTn id="125" dur="1000"/>
                                        <p:tgtEl>
                                          <p:spTgt spid="76"/>
                                        </p:tgtEl>
                                      </p:cBhvr>
                                    </p:animEffect>
                                    <p:anim calcmode="lin" valueType="num">
                                      <p:cBhvr>
                                        <p:cTn id="126" dur="1000" fill="hold"/>
                                        <p:tgtEl>
                                          <p:spTgt spid="76"/>
                                        </p:tgtEl>
                                        <p:attrNameLst>
                                          <p:attrName>ppt_x</p:attrName>
                                        </p:attrNameLst>
                                      </p:cBhvr>
                                      <p:tavLst>
                                        <p:tav tm="0">
                                          <p:val>
                                            <p:strVal val="#ppt_x"/>
                                          </p:val>
                                        </p:tav>
                                        <p:tav tm="100000">
                                          <p:val>
                                            <p:strVal val="#ppt_x"/>
                                          </p:val>
                                        </p:tav>
                                      </p:tavLst>
                                    </p:anim>
                                    <p:anim calcmode="lin" valueType="num">
                                      <p:cBhvr>
                                        <p:cTn id="127" dur="1000" fill="hold"/>
                                        <p:tgtEl>
                                          <p:spTgt spid="76"/>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69"/>
                                        </p:tgtEl>
                                        <p:attrNameLst>
                                          <p:attrName>style.visibility</p:attrName>
                                        </p:attrNameLst>
                                      </p:cBhvr>
                                      <p:to>
                                        <p:strVal val="visible"/>
                                      </p:to>
                                    </p:set>
                                    <p:animEffect transition="in" filter="fade">
                                      <p:cBhvr>
                                        <p:cTn id="130" dur="1000"/>
                                        <p:tgtEl>
                                          <p:spTgt spid="69"/>
                                        </p:tgtEl>
                                      </p:cBhvr>
                                    </p:animEffect>
                                    <p:anim calcmode="lin" valueType="num">
                                      <p:cBhvr>
                                        <p:cTn id="131" dur="1000" fill="hold"/>
                                        <p:tgtEl>
                                          <p:spTgt spid="69"/>
                                        </p:tgtEl>
                                        <p:attrNameLst>
                                          <p:attrName>ppt_x</p:attrName>
                                        </p:attrNameLst>
                                      </p:cBhvr>
                                      <p:tavLst>
                                        <p:tav tm="0">
                                          <p:val>
                                            <p:strVal val="#ppt_x"/>
                                          </p:val>
                                        </p:tav>
                                        <p:tav tm="100000">
                                          <p:val>
                                            <p:strVal val="#ppt_x"/>
                                          </p:val>
                                        </p:tav>
                                      </p:tavLst>
                                    </p:anim>
                                    <p:anim calcmode="lin" valueType="num">
                                      <p:cBhvr>
                                        <p:cTn id="132" dur="1000" fill="hold"/>
                                        <p:tgtEl>
                                          <p:spTgt spid="69"/>
                                        </p:tgtEl>
                                        <p:attrNameLst>
                                          <p:attrName>ppt_y</p:attrName>
                                        </p:attrNameLst>
                                      </p:cBhvr>
                                      <p:tavLst>
                                        <p:tav tm="0">
                                          <p:val>
                                            <p:strVal val="#ppt_y+.1"/>
                                          </p:val>
                                        </p:tav>
                                        <p:tav tm="100000">
                                          <p:val>
                                            <p:strVal val="#ppt_y"/>
                                          </p:val>
                                        </p:tav>
                                      </p:tavLst>
                                    </p:anim>
                                  </p:childTnLst>
                                </p:cTn>
                              </p:par>
                              <p:par>
                                <p:cTn id="133" presetID="42" presetClass="entr" presetSubtype="0"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Effect transition="in" filter="fade">
                                      <p:cBhvr>
                                        <p:cTn id="135" dur="1000"/>
                                        <p:tgtEl>
                                          <p:spTgt spid="70"/>
                                        </p:tgtEl>
                                      </p:cBhvr>
                                    </p:animEffect>
                                    <p:anim calcmode="lin" valueType="num">
                                      <p:cBhvr>
                                        <p:cTn id="136" dur="1000" fill="hold"/>
                                        <p:tgtEl>
                                          <p:spTgt spid="70"/>
                                        </p:tgtEl>
                                        <p:attrNameLst>
                                          <p:attrName>ppt_x</p:attrName>
                                        </p:attrNameLst>
                                      </p:cBhvr>
                                      <p:tavLst>
                                        <p:tav tm="0">
                                          <p:val>
                                            <p:strVal val="#ppt_x"/>
                                          </p:val>
                                        </p:tav>
                                        <p:tav tm="100000">
                                          <p:val>
                                            <p:strVal val="#ppt_x"/>
                                          </p:val>
                                        </p:tav>
                                      </p:tavLst>
                                    </p:anim>
                                    <p:anim calcmode="lin" valueType="num">
                                      <p:cBhvr>
                                        <p:cTn id="137" dur="1000" fill="hold"/>
                                        <p:tgtEl>
                                          <p:spTgt spid="70"/>
                                        </p:tgtEl>
                                        <p:attrNameLst>
                                          <p:attrName>ppt_y</p:attrName>
                                        </p:attrNameLst>
                                      </p:cBhvr>
                                      <p:tavLst>
                                        <p:tav tm="0">
                                          <p:val>
                                            <p:strVal val="#ppt_y+.1"/>
                                          </p:val>
                                        </p:tav>
                                        <p:tav tm="100000">
                                          <p:val>
                                            <p:strVal val="#ppt_y"/>
                                          </p:val>
                                        </p:tav>
                                      </p:tavLst>
                                    </p:anim>
                                  </p:childTnLst>
                                </p:cTn>
                              </p:par>
                              <p:par>
                                <p:cTn id="138" presetID="42" presetClass="entr" presetSubtype="0" fill="hold" nodeType="withEffect">
                                  <p:stCondLst>
                                    <p:cond delay="0"/>
                                  </p:stCondLst>
                                  <p:childTnLst>
                                    <p:set>
                                      <p:cBhvr>
                                        <p:cTn id="139" dur="1" fill="hold">
                                          <p:stCondLst>
                                            <p:cond delay="0"/>
                                          </p:stCondLst>
                                        </p:cTn>
                                        <p:tgtEl>
                                          <p:spTgt spid="77"/>
                                        </p:tgtEl>
                                        <p:attrNameLst>
                                          <p:attrName>style.visibility</p:attrName>
                                        </p:attrNameLst>
                                      </p:cBhvr>
                                      <p:to>
                                        <p:strVal val="visible"/>
                                      </p:to>
                                    </p:set>
                                    <p:animEffect transition="in" filter="fade">
                                      <p:cBhvr>
                                        <p:cTn id="140" dur="1000"/>
                                        <p:tgtEl>
                                          <p:spTgt spid="77"/>
                                        </p:tgtEl>
                                      </p:cBhvr>
                                    </p:animEffect>
                                    <p:anim calcmode="lin" valueType="num">
                                      <p:cBhvr>
                                        <p:cTn id="141" dur="1000" fill="hold"/>
                                        <p:tgtEl>
                                          <p:spTgt spid="77"/>
                                        </p:tgtEl>
                                        <p:attrNameLst>
                                          <p:attrName>ppt_x</p:attrName>
                                        </p:attrNameLst>
                                      </p:cBhvr>
                                      <p:tavLst>
                                        <p:tav tm="0">
                                          <p:val>
                                            <p:strVal val="#ppt_x"/>
                                          </p:val>
                                        </p:tav>
                                        <p:tav tm="100000">
                                          <p:val>
                                            <p:strVal val="#ppt_x"/>
                                          </p:val>
                                        </p:tav>
                                      </p:tavLst>
                                    </p:anim>
                                    <p:anim calcmode="lin" valueType="num">
                                      <p:cBhvr>
                                        <p:cTn id="142" dur="1000" fill="hold"/>
                                        <p:tgtEl>
                                          <p:spTgt spid="77"/>
                                        </p:tgtEl>
                                        <p:attrNameLst>
                                          <p:attrName>ppt_y</p:attrName>
                                        </p:attrNameLst>
                                      </p:cBhvr>
                                      <p:tavLst>
                                        <p:tav tm="0">
                                          <p:val>
                                            <p:strVal val="#ppt_y+.1"/>
                                          </p:val>
                                        </p:tav>
                                        <p:tav tm="100000">
                                          <p:val>
                                            <p:strVal val="#ppt_y"/>
                                          </p:val>
                                        </p:tav>
                                      </p:tavLst>
                                    </p:anim>
                                  </p:childTnLst>
                                </p:cTn>
                              </p:par>
                              <p:par>
                                <p:cTn id="143" presetID="42" presetClass="entr" presetSubtype="0" fill="hold" grpId="0" nodeType="withEffect">
                                  <p:stCondLst>
                                    <p:cond delay="0"/>
                                  </p:stCondLst>
                                  <p:childTnLst>
                                    <p:set>
                                      <p:cBhvr>
                                        <p:cTn id="144" dur="1" fill="hold">
                                          <p:stCondLst>
                                            <p:cond delay="0"/>
                                          </p:stCondLst>
                                        </p:cTn>
                                        <p:tgtEl>
                                          <p:spTgt spid="71"/>
                                        </p:tgtEl>
                                        <p:attrNameLst>
                                          <p:attrName>style.visibility</p:attrName>
                                        </p:attrNameLst>
                                      </p:cBhvr>
                                      <p:to>
                                        <p:strVal val="visible"/>
                                      </p:to>
                                    </p:set>
                                    <p:animEffect transition="in" filter="fade">
                                      <p:cBhvr>
                                        <p:cTn id="145" dur="1000"/>
                                        <p:tgtEl>
                                          <p:spTgt spid="71"/>
                                        </p:tgtEl>
                                      </p:cBhvr>
                                    </p:animEffect>
                                    <p:anim calcmode="lin" valueType="num">
                                      <p:cBhvr>
                                        <p:cTn id="146" dur="1000" fill="hold"/>
                                        <p:tgtEl>
                                          <p:spTgt spid="71"/>
                                        </p:tgtEl>
                                        <p:attrNameLst>
                                          <p:attrName>ppt_x</p:attrName>
                                        </p:attrNameLst>
                                      </p:cBhvr>
                                      <p:tavLst>
                                        <p:tav tm="0">
                                          <p:val>
                                            <p:strVal val="#ppt_x"/>
                                          </p:val>
                                        </p:tav>
                                        <p:tav tm="100000">
                                          <p:val>
                                            <p:strVal val="#ppt_x"/>
                                          </p:val>
                                        </p:tav>
                                      </p:tavLst>
                                    </p:anim>
                                    <p:anim calcmode="lin" valueType="num">
                                      <p:cBhvr>
                                        <p:cTn id="147" dur="1000" fill="hold"/>
                                        <p:tgtEl>
                                          <p:spTgt spid="71"/>
                                        </p:tgtEl>
                                        <p:attrNameLst>
                                          <p:attrName>ppt_y</p:attrName>
                                        </p:attrNameLst>
                                      </p:cBhvr>
                                      <p:tavLst>
                                        <p:tav tm="0">
                                          <p:val>
                                            <p:strVal val="#ppt_y+.1"/>
                                          </p:val>
                                        </p:tav>
                                        <p:tav tm="100000">
                                          <p:val>
                                            <p:strVal val="#ppt_y"/>
                                          </p:val>
                                        </p:tav>
                                      </p:tavLst>
                                    </p:anim>
                                  </p:childTnLst>
                                </p:cTn>
                              </p:par>
                              <p:par>
                                <p:cTn id="148" presetID="42" presetClass="entr" presetSubtype="0" fill="hold" nodeType="withEffect">
                                  <p:stCondLst>
                                    <p:cond delay="0"/>
                                  </p:stCondLst>
                                  <p:childTnLst>
                                    <p:set>
                                      <p:cBhvr>
                                        <p:cTn id="149" dur="1" fill="hold">
                                          <p:stCondLst>
                                            <p:cond delay="0"/>
                                          </p:stCondLst>
                                        </p:cTn>
                                        <p:tgtEl>
                                          <p:spTgt spid="78"/>
                                        </p:tgtEl>
                                        <p:attrNameLst>
                                          <p:attrName>style.visibility</p:attrName>
                                        </p:attrNameLst>
                                      </p:cBhvr>
                                      <p:to>
                                        <p:strVal val="visible"/>
                                      </p:to>
                                    </p:set>
                                    <p:animEffect transition="in" filter="fade">
                                      <p:cBhvr>
                                        <p:cTn id="150" dur="1000"/>
                                        <p:tgtEl>
                                          <p:spTgt spid="78"/>
                                        </p:tgtEl>
                                      </p:cBhvr>
                                    </p:animEffect>
                                    <p:anim calcmode="lin" valueType="num">
                                      <p:cBhvr>
                                        <p:cTn id="151" dur="1000" fill="hold"/>
                                        <p:tgtEl>
                                          <p:spTgt spid="78"/>
                                        </p:tgtEl>
                                        <p:attrNameLst>
                                          <p:attrName>ppt_x</p:attrName>
                                        </p:attrNameLst>
                                      </p:cBhvr>
                                      <p:tavLst>
                                        <p:tav tm="0">
                                          <p:val>
                                            <p:strVal val="#ppt_x"/>
                                          </p:val>
                                        </p:tav>
                                        <p:tav tm="100000">
                                          <p:val>
                                            <p:strVal val="#ppt_x"/>
                                          </p:val>
                                        </p:tav>
                                      </p:tavLst>
                                    </p:anim>
                                    <p:anim calcmode="lin" valueType="num">
                                      <p:cBhvr>
                                        <p:cTn id="152" dur="1000" fill="hold"/>
                                        <p:tgtEl>
                                          <p:spTgt spid="78"/>
                                        </p:tgtEl>
                                        <p:attrNameLst>
                                          <p:attrName>ppt_y</p:attrName>
                                        </p:attrNameLst>
                                      </p:cBhvr>
                                      <p:tavLst>
                                        <p:tav tm="0">
                                          <p:val>
                                            <p:strVal val="#ppt_y+.1"/>
                                          </p:val>
                                        </p:tav>
                                        <p:tav tm="100000">
                                          <p:val>
                                            <p:strVal val="#ppt_y"/>
                                          </p:val>
                                        </p:tav>
                                      </p:tavLst>
                                    </p:anim>
                                  </p:childTnLst>
                                </p:cTn>
                              </p:par>
                              <p:par>
                                <p:cTn id="153" presetID="42" presetClass="entr" presetSubtype="0" fill="hold" grpId="0" nodeType="withEffect">
                                  <p:stCondLst>
                                    <p:cond delay="0"/>
                                  </p:stCondLst>
                                  <p:childTnLst>
                                    <p:set>
                                      <p:cBhvr>
                                        <p:cTn id="154" dur="1" fill="hold">
                                          <p:stCondLst>
                                            <p:cond delay="0"/>
                                          </p:stCondLst>
                                        </p:cTn>
                                        <p:tgtEl>
                                          <p:spTgt spid="72"/>
                                        </p:tgtEl>
                                        <p:attrNameLst>
                                          <p:attrName>style.visibility</p:attrName>
                                        </p:attrNameLst>
                                      </p:cBhvr>
                                      <p:to>
                                        <p:strVal val="visible"/>
                                      </p:to>
                                    </p:set>
                                    <p:animEffect transition="in" filter="fade">
                                      <p:cBhvr>
                                        <p:cTn id="155" dur="1000"/>
                                        <p:tgtEl>
                                          <p:spTgt spid="72"/>
                                        </p:tgtEl>
                                      </p:cBhvr>
                                    </p:animEffect>
                                    <p:anim calcmode="lin" valueType="num">
                                      <p:cBhvr>
                                        <p:cTn id="156" dur="1000" fill="hold"/>
                                        <p:tgtEl>
                                          <p:spTgt spid="72"/>
                                        </p:tgtEl>
                                        <p:attrNameLst>
                                          <p:attrName>ppt_x</p:attrName>
                                        </p:attrNameLst>
                                      </p:cBhvr>
                                      <p:tavLst>
                                        <p:tav tm="0">
                                          <p:val>
                                            <p:strVal val="#ppt_x"/>
                                          </p:val>
                                        </p:tav>
                                        <p:tav tm="100000">
                                          <p:val>
                                            <p:strVal val="#ppt_x"/>
                                          </p:val>
                                        </p:tav>
                                      </p:tavLst>
                                    </p:anim>
                                    <p:anim calcmode="lin" valueType="num">
                                      <p:cBhvr>
                                        <p:cTn id="157" dur="1000" fill="hold"/>
                                        <p:tgtEl>
                                          <p:spTgt spid="72"/>
                                        </p:tgtEl>
                                        <p:attrNameLst>
                                          <p:attrName>ppt_y</p:attrName>
                                        </p:attrNameLst>
                                      </p:cBhvr>
                                      <p:tavLst>
                                        <p:tav tm="0">
                                          <p:val>
                                            <p:strVal val="#ppt_y+.1"/>
                                          </p:val>
                                        </p:tav>
                                        <p:tav tm="100000">
                                          <p:val>
                                            <p:strVal val="#ppt_y"/>
                                          </p:val>
                                        </p:tav>
                                      </p:tavLst>
                                    </p:anim>
                                  </p:childTnLst>
                                </p:cTn>
                              </p:par>
                            </p:childTnLst>
                          </p:cTn>
                        </p:par>
                      </p:childTnLst>
                    </p:cTn>
                  </p:par>
                  <p:par>
                    <p:cTn id="158" fill="hold">
                      <p:stCondLst>
                        <p:cond delay="indefinite"/>
                      </p:stCondLst>
                      <p:childTnLst>
                        <p:par>
                          <p:cTn id="159" fill="hold">
                            <p:stCondLst>
                              <p:cond delay="0"/>
                            </p:stCondLst>
                            <p:childTnLst>
                              <p:par>
                                <p:cTn id="160" presetID="42" presetClass="entr" presetSubtype="0" fill="hold" grpId="0" nodeType="clickEffect">
                                  <p:stCondLst>
                                    <p:cond delay="0"/>
                                  </p:stCondLst>
                                  <p:childTnLst>
                                    <p:set>
                                      <p:cBhvr>
                                        <p:cTn id="161" dur="1" fill="hold">
                                          <p:stCondLst>
                                            <p:cond delay="0"/>
                                          </p:stCondLst>
                                        </p:cTn>
                                        <p:tgtEl>
                                          <p:spTgt spid="94"/>
                                        </p:tgtEl>
                                        <p:attrNameLst>
                                          <p:attrName>style.visibility</p:attrName>
                                        </p:attrNameLst>
                                      </p:cBhvr>
                                      <p:to>
                                        <p:strVal val="visible"/>
                                      </p:to>
                                    </p:set>
                                    <p:animEffect transition="in" filter="fade">
                                      <p:cBhvr>
                                        <p:cTn id="162" dur="1000"/>
                                        <p:tgtEl>
                                          <p:spTgt spid="94"/>
                                        </p:tgtEl>
                                      </p:cBhvr>
                                    </p:animEffect>
                                    <p:anim calcmode="lin" valueType="num">
                                      <p:cBhvr>
                                        <p:cTn id="163" dur="1000" fill="hold"/>
                                        <p:tgtEl>
                                          <p:spTgt spid="94"/>
                                        </p:tgtEl>
                                        <p:attrNameLst>
                                          <p:attrName>ppt_x</p:attrName>
                                        </p:attrNameLst>
                                      </p:cBhvr>
                                      <p:tavLst>
                                        <p:tav tm="0">
                                          <p:val>
                                            <p:strVal val="#ppt_x"/>
                                          </p:val>
                                        </p:tav>
                                        <p:tav tm="100000">
                                          <p:val>
                                            <p:strVal val="#ppt_x"/>
                                          </p:val>
                                        </p:tav>
                                      </p:tavLst>
                                    </p:anim>
                                    <p:anim calcmode="lin" valueType="num">
                                      <p:cBhvr>
                                        <p:cTn id="164"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42" presetClass="entr" presetSubtype="0" fill="hold" grpId="0" nodeType="clickEffect">
                                  <p:stCondLst>
                                    <p:cond delay="0"/>
                                  </p:stCondLst>
                                  <p:childTnLst>
                                    <p:set>
                                      <p:cBhvr>
                                        <p:cTn id="168" dur="1" fill="hold">
                                          <p:stCondLst>
                                            <p:cond delay="0"/>
                                          </p:stCondLst>
                                        </p:cTn>
                                        <p:tgtEl>
                                          <p:spTgt spid="95"/>
                                        </p:tgtEl>
                                        <p:attrNameLst>
                                          <p:attrName>style.visibility</p:attrName>
                                        </p:attrNameLst>
                                      </p:cBhvr>
                                      <p:to>
                                        <p:strVal val="visible"/>
                                      </p:to>
                                    </p:set>
                                    <p:animEffect transition="in" filter="fade">
                                      <p:cBhvr>
                                        <p:cTn id="169" dur="1000"/>
                                        <p:tgtEl>
                                          <p:spTgt spid="95"/>
                                        </p:tgtEl>
                                      </p:cBhvr>
                                    </p:animEffect>
                                    <p:anim calcmode="lin" valueType="num">
                                      <p:cBhvr>
                                        <p:cTn id="170" dur="1000" fill="hold"/>
                                        <p:tgtEl>
                                          <p:spTgt spid="95"/>
                                        </p:tgtEl>
                                        <p:attrNameLst>
                                          <p:attrName>ppt_x</p:attrName>
                                        </p:attrNameLst>
                                      </p:cBhvr>
                                      <p:tavLst>
                                        <p:tav tm="0">
                                          <p:val>
                                            <p:strVal val="#ppt_x"/>
                                          </p:val>
                                        </p:tav>
                                        <p:tav tm="100000">
                                          <p:val>
                                            <p:strVal val="#ppt_x"/>
                                          </p:val>
                                        </p:tav>
                                      </p:tavLst>
                                    </p:anim>
                                    <p:anim calcmode="lin" valueType="num">
                                      <p:cBhvr>
                                        <p:cTn id="171" dur="1000" fill="hold"/>
                                        <p:tgtEl>
                                          <p:spTgt spid="95"/>
                                        </p:tgtEl>
                                        <p:attrNameLst>
                                          <p:attrName>ppt_y</p:attrName>
                                        </p:attrNameLst>
                                      </p:cBhvr>
                                      <p:tavLst>
                                        <p:tav tm="0">
                                          <p:val>
                                            <p:strVal val="#ppt_y+.1"/>
                                          </p:val>
                                        </p:tav>
                                        <p:tav tm="100000">
                                          <p:val>
                                            <p:strVal val="#ppt_y"/>
                                          </p:val>
                                        </p:tav>
                                      </p:tavLst>
                                    </p:anim>
                                  </p:childTnLst>
                                </p:cTn>
                              </p:par>
                              <p:par>
                                <p:cTn id="172" presetID="42" presetClass="entr" presetSubtype="0" fill="hold" nodeType="withEffect">
                                  <p:stCondLst>
                                    <p:cond delay="0"/>
                                  </p:stCondLst>
                                  <p:childTnLst>
                                    <p:set>
                                      <p:cBhvr>
                                        <p:cTn id="173" dur="1" fill="hold">
                                          <p:stCondLst>
                                            <p:cond delay="0"/>
                                          </p:stCondLst>
                                        </p:cTn>
                                        <p:tgtEl>
                                          <p:spTgt spid="102"/>
                                        </p:tgtEl>
                                        <p:attrNameLst>
                                          <p:attrName>style.visibility</p:attrName>
                                        </p:attrNameLst>
                                      </p:cBhvr>
                                      <p:to>
                                        <p:strVal val="visible"/>
                                      </p:to>
                                    </p:set>
                                    <p:animEffect transition="in" filter="fade">
                                      <p:cBhvr>
                                        <p:cTn id="174" dur="1000"/>
                                        <p:tgtEl>
                                          <p:spTgt spid="102"/>
                                        </p:tgtEl>
                                      </p:cBhvr>
                                    </p:animEffect>
                                    <p:anim calcmode="lin" valueType="num">
                                      <p:cBhvr>
                                        <p:cTn id="175" dur="1000" fill="hold"/>
                                        <p:tgtEl>
                                          <p:spTgt spid="102"/>
                                        </p:tgtEl>
                                        <p:attrNameLst>
                                          <p:attrName>ppt_x</p:attrName>
                                        </p:attrNameLst>
                                      </p:cBhvr>
                                      <p:tavLst>
                                        <p:tav tm="0">
                                          <p:val>
                                            <p:strVal val="#ppt_x"/>
                                          </p:val>
                                        </p:tav>
                                        <p:tav tm="100000">
                                          <p:val>
                                            <p:strVal val="#ppt_x"/>
                                          </p:val>
                                        </p:tav>
                                      </p:tavLst>
                                    </p:anim>
                                    <p:anim calcmode="lin" valueType="num">
                                      <p:cBhvr>
                                        <p:cTn id="176" dur="1000" fill="hold"/>
                                        <p:tgtEl>
                                          <p:spTgt spid="102"/>
                                        </p:tgtEl>
                                        <p:attrNameLst>
                                          <p:attrName>ppt_y</p:attrName>
                                        </p:attrNameLst>
                                      </p:cBhvr>
                                      <p:tavLst>
                                        <p:tav tm="0">
                                          <p:val>
                                            <p:strVal val="#ppt_y+.1"/>
                                          </p:val>
                                        </p:tav>
                                        <p:tav tm="100000">
                                          <p:val>
                                            <p:strVal val="#ppt_y"/>
                                          </p:val>
                                        </p:tav>
                                      </p:tavLst>
                                    </p:anim>
                                  </p:childTnLst>
                                </p:cTn>
                              </p:par>
                              <p:par>
                                <p:cTn id="177" presetID="42" presetClass="entr" presetSubtype="0" fill="hold" nodeType="withEffect">
                                  <p:stCondLst>
                                    <p:cond delay="0"/>
                                  </p:stCondLst>
                                  <p:childTnLst>
                                    <p:set>
                                      <p:cBhvr>
                                        <p:cTn id="178" dur="1" fill="hold">
                                          <p:stCondLst>
                                            <p:cond delay="0"/>
                                          </p:stCondLst>
                                        </p:cTn>
                                        <p:tgtEl>
                                          <p:spTgt spid="104"/>
                                        </p:tgtEl>
                                        <p:attrNameLst>
                                          <p:attrName>style.visibility</p:attrName>
                                        </p:attrNameLst>
                                      </p:cBhvr>
                                      <p:to>
                                        <p:strVal val="visible"/>
                                      </p:to>
                                    </p:set>
                                    <p:animEffect transition="in" filter="fade">
                                      <p:cBhvr>
                                        <p:cTn id="179" dur="1000"/>
                                        <p:tgtEl>
                                          <p:spTgt spid="104"/>
                                        </p:tgtEl>
                                      </p:cBhvr>
                                    </p:animEffect>
                                    <p:anim calcmode="lin" valueType="num">
                                      <p:cBhvr>
                                        <p:cTn id="180" dur="1000" fill="hold"/>
                                        <p:tgtEl>
                                          <p:spTgt spid="104"/>
                                        </p:tgtEl>
                                        <p:attrNameLst>
                                          <p:attrName>ppt_x</p:attrName>
                                        </p:attrNameLst>
                                      </p:cBhvr>
                                      <p:tavLst>
                                        <p:tav tm="0">
                                          <p:val>
                                            <p:strVal val="#ppt_x"/>
                                          </p:val>
                                        </p:tav>
                                        <p:tav tm="100000">
                                          <p:val>
                                            <p:strVal val="#ppt_x"/>
                                          </p:val>
                                        </p:tav>
                                      </p:tavLst>
                                    </p:anim>
                                    <p:anim calcmode="lin" valueType="num">
                                      <p:cBhvr>
                                        <p:cTn id="181" dur="1000" fill="hold"/>
                                        <p:tgtEl>
                                          <p:spTgt spid="104"/>
                                        </p:tgtEl>
                                        <p:attrNameLst>
                                          <p:attrName>ppt_y</p:attrName>
                                        </p:attrNameLst>
                                      </p:cBhvr>
                                      <p:tavLst>
                                        <p:tav tm="0">
                                          <p:val>
                                            <p:strVal val="#ppt_y+.1"/>
                                          </p:val>
                                        </p:tav>
                                        <p:tav tm="100000">
                                          <p:val>
                                            <p:strVal val="#ppt_y"/>
                                          </p:val>
                                        </p:tav>
                                      </p:tavLst>
                                    </p:anim>
                                  </p:childTnLst>
                                </p:cTn>
                              </p:par>
                              <p:par>
                                <p:cTn id="182" presetID="42" presetClass="entr" presetSubtype="0" fill="hold" grpId="0" nodeType="withEffect">
                                  <p:stCondLst>
                                    <p:cond delay="0"/>
                                  </p:stCondLst>
                                  <p:childTnLst>
                                    <p:set>
                                      <p:cBhvr>
                                        <p:cTn id="183" dur="1" fill="hold">
                                          <p:stCondLst>
                                            <p:cond delay="0"/>
                                          </p:stCondLst>
                                        </p:cTn>
                                        <p:tgtEl>
                                          <p:spTgt spid="96"/>
                                        </p:tgtEl>
                                        <p:attrNameLst>
                                          <p:attrName>style.visibility</p:attrName>
                                        </p:attrNameLst>
                                      </p:cBhvr>
                                      <p:to>
                                        <p:strVal val="visible"/>
                                      </p:to>
                                    </p:set>
                                    <p:animEffect transition="in" filter="fade">
                                      <p:cBhvr>
                                        <p:cTn id="184" dur="1000"/>
                                        <p:tgtEl>
                                          <p:spTgt spid="96"/>
                                        </p:tgtEl>
                                      </p:cBhvr>
                                    </p:animEffect>
                                    <p:anim calcmode="lin" valueType="num">
                                      <p:cBhvr>
                                        <p:cTn id="185" dur="1000" fill="hold"/>
                                        <p:tgtEl>
                                          <p:spTgt spid="96"/>
                                        </p:tgtEl>
                                        <p:attrNameLst>
                                          <p:attrName>ppt_x</p:attrName>
                                        </p:attrNameLst>
                                      </p:cBhvr>
                                      <p:tavLst>
                                        <p:tav tm="0">
                                          <p:val>
                                            <p:strVal val="#ppt_x"/>
                                          </p:val>
                                        </p:tav>
                                        <p:tav tm="100000">
                                          <p:val>
                                            <p:strVal val="#ppt_x"/>
                                          </p:val>
                                        </p:tav>
                                      </p:tavLst>
                                    </p:anim>
                                    <p:anim calcmode="lin" valueType="num">
                                      <p:cBhvr>
                                        <p:cTn id="186" dur="1000" fill="hold"/>
                                        <p:tgtEl>
                                          <p:spTgt spid="96"/>
                                        </p:tgtEl>
                                        <p:attrNameLst>
                                          <p:attrName>ppt_y</p:attrName>
                                        </p:attrNameLst>
                                      </p:cBhvr>
                                      <p:tavLst>
                                        <p:tav tm="0">
                                          <p:val>
                                            <p:strVal val="#ppt_y+.1"/>
                                          </p:val>
                                        </p:tav>
                                        <p:tav tm="100000">
                                          <p:val>
                                            <p:strVal val="#ppt_y"/>
                                          </p:val>
                                        </p:tav>
                                      </p:tavLst>
                                    </p:anim>
                                  </p:childTnLst>
                                </p:cTn>
                              </p:par>
                              <p:par>
                                <p:cTn id="187" presetID="42" presetClass="entr" presetSubtype="0" fill="hold" grpId="0" nodeType="withEffect">
                                  <p:stCondLst>
                                    <p:cond delay="0"/>
                                  </p:stCondLst>
                                  <p:childTnLst>
                                    <p:set>
                                      <p:cBhvr>
                                        <p:cTn id="188" dur="1" fill="hold">
                                          <p:stCondLst>
                                            <p:cond delay="0"/>
                                          </p:stCondLst>
                                        </p:cTn>
                                        <p:tgtEl>
                                          <p:spTgt spid="97"/>
                                        </p:tgtEl>
                                        <p:attrNameLst>
                                          <p:attrName>style.visibility</p:attrName>
                                        </p:attrNameLst>
                                      </p:cBhvr>
                                      <p:to>
                                        <p:strVal val="visible"/>
                                      </p:to>
                                    </p:set>
                                    <p:animEffect transition="in" filter="fade">
                                      <p:cBhvr>
                                        <p:cTn id="189" dur="1000"/>
                                        <p:tgtEl>
                                          <p:spTgt spid="97"/>
                                        </p:tgtEl>
                                      </p:cBhvr>
                                    </p:animEffect>
                                    <p:anim calcmode="lin" valueType="num">
                                      <p:cBhvr>
                                        <p:cTn id="190" dur="1000" fill="hold"/>
                                        <p:tgtEl>
                                          <p:spTgt spid="97"/>
                                        </p:tgtEl>
                                        <p:attrNameLst>
                                          <p:attrName>ppt_x</p:attrName>
                                        </p:attrNameLst>
                                      </p:cBhvr>
                                      <p:tavLst>
                                        <p:tav tm="0">
                                          <p:val>
                                            <p:strVal val="#ppt_x"/>
                                          </p:val>
                                        </p:tav>
                                        <p:tav tm="100000">
                                          <p:val>
                                            <p:strVal val="#ppt_x"/>
                                          </p:val>
                                        </p:tav>
                                      </p:tavLst>
                                    </p:anim>
                                    <p:anim calcmode="lin" valueType="num">
                                      <p:cBhvr>
                                        <p:cTn id="191" dur="1000" fill="hold"/>
                                        <p:tgtEl>
                                          <p:spTgt spid="97"/>
                                        </p:tgtEl>
                                        <p:attrNameLst>
                                          <p:attrName>ppt_y</p:attrName>
                                        </p:attrNameLst>
                                      </p:cBhvr>
                                      <p:tavLst>
                                        <p:tav tm="0">
                                          <p:val>
                                            <p:strVal val="#ppt_y+.1"/>
                                          </p:val>
                                        </p:tav>
                                        <p:tav tm="100000">
                                          <p:val>
                                            <p:strVal val="#ppt_y"/>
                                          </p:val>
                                        </p:tav>
                                      </p:tavLst>
                                    </p:anim>
                                  </p:childTnLst>
                                </p:cTn>
                              </p:par>
                              <p:par>
                                <p:cTn id="192" presetID="42" presetClass="entr" presetSubtype="0" fill="hold" nodeType="withEffect">
                                  <p:stCondLst>
                                    <p:cond delay="0"/>
                                  </p:stCondLst>
                                  <p:childTnLst>
                                    <p:set>
                                      <p:cBhvr>
                                        <p:cTn id="193" dur="1" fill="hold">
                                          <p:stCondLst>
                                            <p:cond delay="0"/>
                                          </p:stCondLst>
                                        </p:cTn>
                                        <p:tgtEl>
                                          <p:spTgt spid="103"/>
                                        </p:tgtEl>
                                        <p:attrNameLst>
                                          <p:attrName>style.visibility</p:attrName>
                                        </p:attrNameLst>
                                      </p:cBhvr>
                                      <p:to>
                                        <p:strVal val="visible"/>
                                      </p:to>
                                    </p:set>
                                    <p:animEffect transition="in" filter="fade">
                                      <p:cBhvr>
                                        <p:cTn id="194" dur="1000"/>
                                        <p:tgtEl>
                                          <p:spTgt spid="103"/>
                                        </p:tgtEl>
                                      </p:cBhvr>
                                    </p:animEffect>
                                    <p:anim calcmode="lin" valueType="num">
                                      <p:cBhvr>
                                        <p:cTn id="195" dur="1000" fill="hold"/>
                                        <p:tgtEl>
                                          <p:spTgt spid="103"/>
                                        </p:tgtEl>
                                        <p:attrNameLst>
                                          <p:attrName>ppt_x</p:attrName>
                                        </p:attrNameLst>
                                      </p:cBhvr>
                                      <p:tavLst>
                                        <p:tav tm="0">
                                          <p:val>
                                            <p:strVal val="#ppt_x"/>
                                          </p:val>
                                        </p:tav>
                                        <p:tav tm="100000">
                                          <p:val>
                                            <p:strVal val="#ppt_x"/>
                                          </p:val>
                                        </p:tav>
                                      </p:tavLst>
                                    </p:anim>
                                    <p:anim calcmode="lin" valueType="num">
                                      <p:cBhvr>
                                        <p:cTn id="196" dur="1000" fill="hold"/>
                                        <p:tgtEl>
                                          <p:spTgt spid="103"/>
                                        </p:tgtEl>
                                        <p:attrNameLst>
                                          <p:attrName>ppt_y</p:attrName>
                                        </p:attrNameLst>
                                      </p:cBhvr>
                                      <p:tavLst>
                                        <p:tav tm="0">
                                          <p:val>
                                            <p:strVal val="#ppt_y+.1"/>
                                          </p:val>
                                        </p:tav>
                                        <p:tav tm="100000">
                                          <p:val>
                                            <p:strVal val="#ppt_y"/>
                                          </p:val>
                                        </p:tav>
                                      </p:tavLst>
                                    </p:anim>
                                  </p:childTnLst>
                                </p:cTn>
                              </p:par>
                              <p:par>
                                <p:cTn id="197" presetID="42" presetClass="entr" presetSubtype="0" fill="hold" nodeType="withEffect">
                                  <p:stCondLst>
                                    <p:cond delay="0"/>
                                  </p:stCondLst>
                                  <p:childTnLst>
                                    <p:set>
                                      <p:cBhvr>
                                        <p:cTn id="198" dur="1" fill="hold">
                                          <p:stCondLst>
                                            <p:cond delay="0"/>
                                          </p:stCondLst>
                                        </p:cTn>
                                        <p:tgtEl>
                                          <p:spTgt spid="105"/>
                                        </p:tgtEl>
                                        <p:attrNameLst>
                                          <p:attrName>style.visibility</p:attrName>
                                        </p:attrNameLst>
                                      </p:cBhvr>
                                      <p:to>
                                        <p:strVal val="visible"/>
                                      </p:to>
                                    </p:set>
                                    <p:animEffect transition="in" filter="fade">
                                      <p:cBhvr>
                                        <p:cTn id="199" dur="1000"/>
                                        <p:tgtEl>
                                          <p:spTgt spid="105"/>
                                        </p:tgtEl>
                                      </p:cBhvr>
                                    </p:animEffect>
                                    <p:anim calcmode="lin" valueType="num">
                                      <p:cBhvr>
                                        <p:cTn id="200" dur="1000" fill="hold"/>
                                        <p:tgtEl>
                                          <p:spTgt spid="105"/>
                                        </p:tgtEl>
                                        <p:attrNameLst>
                                          <p:attrName>ppt_x</p:attrName>
                                        </p:attrNameLst>
                                      </p:cBhvr>
                                      <p:tavLst>
                                        <p:tav tm="0">
                                          <p:val>
                                            <p:strVal val="#ppt_x"/>
                                          </p:val>
                                        </p:tav>
                                        <p:tav tm="100000">
                                          <p:val>
                                            <p:strVal val="#ppt_x"/>
                                          </p:val>
                                        </p:tav>
                                      </p:tavLst>
                                    </p:anim>
                                    <p:anim calcmode="lin" valueType="num">
                                      <p:cBhvr>
                                        <p:cTn id="201" dur="1000" fill="hold"/>
                                        <p:tgtEl>
                                          <p:spTgt spid="105"/>
                                        </p:tgtEl>
                                        <p:attrNameLst>
                                          <p:attrName>ppt_y</p:attrName>
                                        </p:attrNameLst>
                                      </p:cBhvr>
                                      <p:tavLst>
                                        <p:tav tm="0">
                                          <p:val>
                                            <p:strVal val="#ppt_y+.1"/>
                                          </p:val>
                                        </p:tav>
                                        <p:tav tm="100000">
                                          <p:val>
                                            <p:strVal val="#ppt_y"/>
                                          </p:val>
                                        </p:tav>
                                      </p:tavLst>
                                    </p:anim>
                                  </p:childTnLst>
                                </p:cTn>
                              </p:par>
                              <p:par>
                                <p:cTn id="202" presetID="42" presetClass="entr" presetSubtype="0" fill="hold" nodeType="withEffect">
                                  <p:stCondLst>
                                    <p:cond delay="0"/>
                                  </p:stCondLst>
                                  <p:childTnLst>
                                    <p:set>
                                      <p:cBhvr>
                                        <p:cTn id="203" dur="1" fill="hold">
                                          <p:stCondLst>
                                            <p:cond delay="0"/>
                                          </p:stCondLst>
                                        </p:cTn>
                                        <p:tgtEl>
                                          <p:spTgt spid="106"/>
                                        </p:tgtEl>
                                        <p:attrNameLst>
                                          <p:attrName>style.visibility</p:attrName>
                                        </p:attrNameLst>
                                      </p:cBhvr>
                                      <p:to>
                                        <p:strVal val="visible"/>
                                      </p:to>
                                    </p:set>
                                    <p:animEffect transition="in" filter="fade">
                                      <p:cBhvr>
                                        <p:cTn id="204" dur="1000"/>
                                        <p:tgtEl>
                                          <p:spTgt spid="106"/>
                                        </p:tgtEl>
                                      </p:cBhvr>
                                    </p:animEffect>
                                    <p:anim calcmode="lin" valueType="num">
                                      <p:cBhvr>
                                        <p:cTn id="205" dur="1000" fill="hold"/>
                                        <p:tgtEl>
                                          <p:spTgt spid="106"/>
                                        </p:tgtEl>
                                        <p:attrNameLst>
                                          <p:attrName>ppt_x</p:attrName>
                                        </p:attrNameLst>
                                      </p:cBhvr>
                                      <p:tavLst>
                                        <p:tav tm="0">
                                          <p:val>
                                            <p:strVal val="#ppt_x"/>
                                          </p:val>
                                        </p:tav>
                                        <p:tav tm="100000">
                                          <p:val>
                                            <p:strVal val="#ppt_x"/>
                                          </p:val>
                                        </p:tav>
                                      </p:tavLst>
                                    </p:anim>
                                    <p:anim calcmode="lin" valueType="num">
                                      <p:cBhvr>
                                        <p:cTn id="206" dur="1000" fill="hold"/>
                                        <p:tgtEl>
                                          <p:spTgt spid="106"/>
                                        </p:tgtEl>
                                        <p:attrNameLst>
                                          <p:attrName>ppt_y</p:attrName>
                                        </p:attrNameLst>
                                      </p:cBhvr>
                                      <p:tavLst>
                                        <p:tav tm="0">
                                          <p:val>
                                            <p:strVal val="#ppt_y+.1"/>
                                          </p:val>
                                        </p:tav>
                                        <p:tav tm="100000">
                                          <p:val>
                                            <p:strVal val="#ppt_y"/>
                                          </p:val>
                                        </p:tav>
                                      </p:tavLst>
                                    </p:anim>
                                  </p:childTnLst>
                                </p:cTn>
                              </p:par>
                              <p:par>
                                <p:cTn id="207" presetID="42" presetClass="entr" presetSubtype="0" fill="hold" nodeType="withEffect">
                                  <p:stCondLst>
                                    <p:cond delay="0"/>
                                  </p:stCondLst>
                                  <p:childTnLst>
                                    <p:set>
                                      <p:cBhvr>
                                        <p:cTn id="208" dur="1" fill="hold">
                                          <p:stCondLst>
                                            <p:cond delay="0"/>
                                          </p:stCondLst>
                                        </p:cTn>
                                        <p:tgtEl>
                                          <p:spTgt spid="107"/>
                                        </p:tgtEl>
                                        <p:attrNameLst>
                                          <p:attrName>style.visibility</p:attrName>
                                        </p:attrNameLst>
                                      </p:cBhvr>
                                      <p:to>
                                        <p:strVal val="visible"/>
                                      </p:to>
                                    </p:set>
                                    <p:animEffect transition="in" filter="fade">
                                      <p:cBhvr>
                                        <p:cTn id="209" dur="1000"/>
                                        <p:tgtEl>
                                          <p:spTgt spid="107"/>
                                        </p:tgtEl>
                                      </p:cBhvr>
                                    </p:animEffect>
                                    <p:anim calcmode="lin" valueType="num">
                                      <p:cBhvr>
                                        <p:cTn id="210" dur="1000" fill="hold"/>
                                        <p:tgtEl>
                                          <p:spTgt spid="107"/>
                                        </p:tgtEl>
                                        <p:attrNameLst>
                                          <p:attrName>ppt_x</p:attrName>
                                        </p:attrNameLst>
                                      </p:cBhvr>
                                      <p:tavLst>
                                        <p:tav tm="0">
                                          <p:val>
                                            <p:strVal val="#ppt_x"/>
                                          </p:val>
                                        </p:tav>
                                        <p:tav tm="100000">
                                          <p:val>
                                            <p:strVal val="#ppt_x"/>
                                          </p:val>
                                        </p:tav>
                                      </p:tavLst>
                                    </p:anim>
                                    <p:anim calcmode="lin" valueType="num">
                                      <p:cBhvr>
                                        <p:cTn id="211" dur="1000" fill="hold"/>
                                        <p:tgtEl>
                                          <p:spTgt spid="107"/>
                                        </p:tgtEl>
                                        <p:attrNameLst>
                                          <p:attrName>ppt_y</p:attrName>
                                        </p:attrNameLst>
                                      </p:cBhvr>
                                      <p:tavLst>
                                        <p:tav tm="0">
                                          <p:val>
                                            <p:strVal val="#ppt_y+.1"/>
                                          </p:val>
                                        </p:tav>
                                        <p:tav tm="100000">
                                          <p:val>
                                            <p:strVal val="#ppt_y"/>
                                          </p:val>
                                        </p:tav>
                                      </p:tavLst>
                                    </p:anim>
                                  </p:childTnLst>
                                </p:cTn>
                              </p:par>
                              <p:par>
                                <p:cTn id="212" presetID="42" presetClass="entr" presetSubtype="0" fill="hold" grpId="0" nodeType="withEffect">
                                  <p:stCondLst>
                                    <p:cond delay="0"/>
                                  </p:stCondLst>
                                  <p:childTnLst>
                                    <p:set>
                                      <p:cBhvr>
                                        <p:cTn id="213" dur="1" fill="hold">
                                          <p:stCondLst>
                                            <p:cond delay="0"/>
                                          </p:stCondLst>
                                        </p:cTn>
                                        <p:tgtEl>
                                          <p:spTgt spid="98"/>
                                        </p:tgtEl>
                                        <p:attrNameLst>
                                          <p:attrName>style.visibility</p:attrName>
                                        </p:attrNameLst>
                                      </p:cBhvr>
                                      <p:to>
                                        <p:strVal val="visible"/>
                                      </p:to>
                                    </p:set>
                                    <p:animEffect transition="in" filter="fade">
                                      <p:cBhvr>
                                        <p:cTn id="214" dur="1000"/>
                                        <p:tgtEl>
                                          <p:spTgt spid="98"/>
                                        </p:tgtEl>
                                      </p:cBhvr>
                                    </p:animEffect>
                                    <p:anim calcmode="lin" valueType="num">
                                      <p:cBhvr>
                                        <p:cTn id="215" dur="1000" fill="hold"/>
                                        <p:tgtEl>
                                          <p:spTgt spid="98"/>
                                        </p:tgtEl>
                                        <p:attrNameLst>
                                          <p:attrName>ppt_x</p:attrName>
                                        </p:attrNameLst>
                                      </p:cBhvr>
                                      <p:tavLst>
                                        <p:tav tm="0">
                                          <p:val>
                                            <p:strVal val="#ppt_x"/>
                                          </p:val>
                                        </p:tav>
                                        <p:tav tm="100000">
                                          <p:val>
                                            <p:strVal val="#ppt_x"/>
                                          </p:val>
                                        </p:tav>
                                      </p:tavLst>
                                    </p:anim>
                                    <p:anim calcmode="lin" valueType="num">
                                      <p:cBhvr>
                                        <p:cTn id="216" dur="1000" fill="hold"/>
                                        <p:tgtEl>
                                          <p:spTgt spid="98"/>
                                        </p:tgtEl>
                                        <p:attrNameLst>
                                          <p:attrName>ppt_y</p:attrName>
                                        </p:attrNameLst>
                                      </p:cBhvr>
                                      <p:tavLst>
                                        <p:tav tm="0">
                                          <p:val>
                                            <p:strVal val="#ppt_y+.1"/>
                                          </p:val>
                                        </p:tav>
                                        <p:tav tm="100000">
                                          <p:val>
                                            <p:strVal val="#ppt_y"/>
                                          </p:val>
                                        </p:tav>
                                      </p:tavLst>
                                    </p:anim>
                                  </p:childTnLst>
                                </p:cTn>
                              </p:par>
                              <p:par>
                                <p:cTn id="217" presetID="42" presetClass="entr" presetSubtype="0" fill="hold" grpId="0" nodeType="withEffect">
                                  <p:stCondLst>
                                    <p:cond delay="0"/>
                                  </p:stCondLst>
                                  <p:childTnLst>
                                    <p:set>
                                      <p:cBhvr>
                                        <p:cTn id="218" dur="1" fill="hold">
                                          <p:stCondLst>
                                            <p:cond delay="0"/>
                                          </p:stCondLst>
                                        </p:cTn>
                                        <p:tgtEl>
                                          <p:spTgt spid="99"/>
                                        </p:tgtEl>
                                        <p:attrNameLst>
                                          <p:attrName>style.visibility</p:attrName>
                                        </p:attrNameLst>
                                      </p:cBhvr>
                                      <p:to>
                                        <p:strVal val="visible"/>
                                      </p:to>
                                    </p:set>
                                    <p:animEffect transition="in" filter="fade">
                                      <p:cBhvr>
                                        <p:cTn id="219" dur="1000"/>
                                        <p:tgtEl>
                                          <p:spTgt spid="99"/>
                                        </p:tgtEl>
                                      </p:cBhvr>
                                    </p:animEffect>
                                    <p:anim calcmode="lin" valueType="num">
                                      <p:cBhvr>
                                        <p:cTn id="220" dur="1000" fill="hold"/>
                                        <p:tgtEl>
                                          <p:spTgt spid="99"/>
                                        </p:tgtEl>
                                        <p:attrNameLst>
                                          <p:attrName>ppt_x</p:attrName>
                                        </p:attrNameLst>
                                      </p:cBhvr>
                                      <p:tavLst>
                                        <p:tav tm="0">
                                          <p:val>
                                            <p:strVal val="#ppt_x"/>
                                          </p:val>
                                        </p:tav>
                                        <p:tav tm="100000">
                                          <p:val>
                                            <p:strVal val="#ppt_x"/>
                                          </p:val>
                                        </p:tav>
                                      </p:tavLst>
                                    </p:anim>
                                    <p:anim calcmode="lin" valueType="num">
                                      <p:cBhvr>
                                        <p:cTn id="221" dur="1000" fill="hold"/>
                                        <p:tgtEl>
                                          <p:spTgt spid="99"/>
                                        </p:tgtEl>
                                        <p:attrNameLst>
                                          <p:attrName>ppt_y</p:attrName>
                                        </p:attrNameLst>
                                      </p:cBhvr>
                                      <p:tavLst>
                                        <p:tav tm="0">
                                          <p:val>
                                            <p:strVal val="#ppt_y+.1"/>
                                          </p:val>
                                        </p:tav>
                                        <p:tav tm="100000">
                                          <p:val>
                                            <p:strVal val="#ppt_y"/>
                                          </p:val>
                                        </p:tav>
                                      </p:tavLst>
                                    </p:anim>
                                  </p:childTnLst>
                                </p:cTn>
                              </p:par>
                              <p:par>
                                <p:cTn id="222" presetID="42" presetClass="entr" presetSubtype="0" fill="hold" grpId="0" nodeType="withEffect">
                                  <p:stCondLst>
                                    <p:cond delay="0"/>
                                  </p:stCondLst>
                                  <p:childTnLst>
                                    <p:set>
                                      <p:cBhvr>
                                        <p:cTn id="223" dur="1" fill="hold">
                                          <p:stCondLst>
                                            <p:cond delay="0"/>
                                          </p:stCondLst>
                                        </p:cTn>
                                        <p:tgtEl>
                                          <p:spTgt spid="100"/>
                                        </p:tgtEl>
                                        <p:attrNameLst>
                                          <p:attrName>style.visibility</p:attrName>
                                        </p:attrNameLst>
                                      </p:cBhvr>
                                      <p:to>
                                        <p:strVal val="visible"/>
                                      </p:to>
                                    </p:set>
                                    <p:animEffect transition="in" filter="fade">
                                      <p:cBhvr>
                                        <p:cTn id="224" dur="1000"/>
                                        <p:tgtEl>
                                          <p:spTgt spid="100"/>
                                        </p:tgtEl>
                                      </p:cBhvr>
                                    </p:animEffect>
                                    <p:anim calcmode="lin" valueType="num">
                                      <p:cBhvr>
                                        <p:cTn id="225" dur="1000" fill="hold"/>
                                        <p:tgtEl>
                                          <p:spTgt spid="100"/>
                                        </p:tgtEl>
                                        <p:attrNameLst>
                                          <p:attrName>ppt_x</p:attrName>
                                        </p:attrNameLst>
                                      </p:cBhvr>
                                      <p:tavLst>
                                        <p:tav tm="0">
                                          <p:val>
                                            <p:strVal val="#ppt_x"/>
                                          </p:val>
                                        </p:tav>
                                        <p:tav tm="100000">
                                          <p:val>
                                            <p:strVal val="#ppt_x"/>
                                          </p:val>
                                        </p:tav>
                                      </p:tavLst>
                                    </p:anim>
                                    <p:anim calcmode="lin" valueType="num">
                                      <p:cBhvr>
                                        <p:cTn id="226" dur="1000" fill="hold"/>
                                        <p:tgtEl>
                                          <p:spTgt spid="100"/>
                                        </p:tgtEl>
                                        <p:attrNameLst>
                                          <p:attrName>ppt_y</p:attrName>
                                        </p:attrNameLst>
                                      </p:cBhvr>
                                      <p:tavLst>
                                        <p:tav tm="0">
                                          <p:val>
                                            <p:strVal val="#ppt_y+.1"/>
                                          </p:val>
                                        </p:tav>
                                        <p:tav tm="100000">
                                          <p:val>
                                            <p:strVal val="#ppt_y"/>
                                          </p:val>
                                        </p:tav>
                                      </p:tavLst>
                                    </p:anim>
                                  </p:childTnLst>
                                </p:cTn>
                              </p:par>
                              <p:par>
                                <p:cTn id="227" presetID="42" presetClass="entr" presetSubtype="0" fill="hold" grpId="0" nodeType="withEffect">
                                  <p:stCondLst>
                                    <p:cond delay="0"/>
                                  </p:stCondLst>
                                  <p:childTnLst>
                                    <p:set>
                                      <p:cBhvr>
                                        <p:cTn id="228" dur="1" fill="hold">
                                          <p:stCondLst>
                                            <p:cond delay="0"/>
                                          </p:stCondLst>
                                        </p:cTn>
                                        <p:tgtEl>
                                          <p:spTgt spid="101"/>
                                        </p:tgtEl>
                                        <p:attrNameLst>
                                          <p:attrName>style.visibility</p:attrName>
                                        </p:attrNameLst>
                                      </p:cBhvr>
                                      <p:to>
                                        <p:strVal val="visible"/>
                                      </p:to>
                                    </p:set>
                                    <p:animEffect transition="in" filter="fade">
                                      <p:cBhvr>
                                        <p:cTn id="229" dur="1000"/>
                                        <p:tgtEl>
                                          <p:spTgt spid="101"/>
                                        </p:tgtEl>
                                      </p:cBhvr>
                                    </p:animEffect>
                                    <p:anim calcmode="lin" valueType="num">
                                      <p:cBhvr>
                                        <p:cTn id="230" dur="1000" fill="hold"/>
                                        <p:tgtEl>
                                          <p:spTgt spid="101"/>
                                        </p:tgtEl>
                                        <p:attrNameLst>
                                          <p:attrName>ppt_x</p:attrName>
                                        </p:attrNameLst>
                                      </p:cBhvr>
                                      <p:tavLst>
                                        <p:tav tm="0">
                                          <p:val>
                                            <p:strVal val="#ppt_x"/>
                                          </p:val>
                                        </p:tav>
                                        <p:tav tm="100000">
                                          <p:val>
                                            <p:strVal val="#ppt_x"/>
                                          </p:val>
                                        </p:tav>
                                      </p:tavLst>
                                    </p:anim>
                                    <p:anim calcmode="lin" valueType="num">
                                      <p:cBhvr>
                                        <p:cTn id="231" dur="1000" fill="hold"/>
                                        <p:tgtEl>
                                          <p:spTgt spid="10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6" grpId="0" animBg="1"/>
      <p:bldP spid="17" grpId="0" animBg="1"/>
      <p:bldP spid="18" grpId="0" animBg="1"/>
      <p:bldP spid="19" grpId="0" animBg="1"/>
      <p:bldP spid="66" grpId="0" animBg="1"/>
      <p:bldP spid="67" grpId="0" animBg="1"/>
      <p:bldP spid="68" grpId="0" animBg="1"/>
      <p:bldP spid="69" grpId="0" animBg="1"/>
      <p:bldP spid="70" grpId="0" animBg="1"/>
      <p:bldP spid="71" grpId="0" animBg="1"/>
      <p:bldP spid="72"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0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456421"/>
            <a:ext cx="10058400" cy="823740"/>
          </a:xfrm>
        </p:spPr>
        <p:txBody>
          <a:bodyPr/>
          <a:lstStyle/>
          <a:p>
            <a:pPr algn="ctr"/>
            <a:r>
              <a:rPr lang="en-US" dirty="0" smtClean="0">
                <a:solidFill>
                  <a:schemeClr val="accent2"/>
                </a:solidFill>
                <a:latin typeface="Times New Roman" panose="02020603050405020304" pitchFamily="18" charset="0"/>
                <a:cs typeface="Times New Roman" panose="02020603050405020304" pitchFamily="18" charset="0"/>
              </a:rPr>
              <a:t>Drawbacks</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50627" y="1737360"/>
            <a:ext cx="10645254" cy="4445076"/>
          </a:xfrm>
        </p:spPr>
        <p:txBody>
          <a:bodyPr anchor="t">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While Greedy Algorithms are simple and efficient, they do not always guarantee the best solution.</a:t>
            </a:r>
            <a:endParaRPr lang="en-US" sz="1800" dirty="0" smtClean="0">
              <a:latin typeface="Times New Roman" panose="02020603050405020304" pitchFamily="18" charset="0"/>
              <a:cs typeface="Times New Roman" panose="02020603050405020304" pitchFamily="18" charset="0"/>
            </a:endParaRPr>
          </a:p>
        </p:txBody>
      </p:sp>
      <p:sp>
        <p:nvSpPr>
          <p:cNvPr id="10" name="Flowchart: Connector 9"/>
          <p:cNvSpPr/>
          <p:nvPr/>
        </p:nvSpPr>
        <p:spPr>
          <a:xfrm>
            <a:off x="2003261" y="344838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a:t>
            </a:r>
            <a:endParaRPr lang="en-US" b="1" dirty="0"/>
          </a:p>
        </p:txBody>
      </p:sp>
      <p:sp>
        <p:nvSpPr>
          <p:cNvPr id="12" name="Flowchart: Connector 11"/>
          <p:cNvSpPr/>
          <p:nvPr/>
        </p:nvSpPr>
        <p:spPr>
          <a:xfrm>
            <a:off x="1329967"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13" name="Flowchart: Connector 12"/>
          <p:cNvSpPr/>
          <p:nvPr/>
        </p:nvSpPr>
        <p:spPr>
          <a:xfrm>
            <a:off x="2712943"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16" name="Flowchart: Connector 15"/>
          <p:cNvSpPr/>
          <p:nvPr/>
        </p:nvSpPr>
        <p:spPr>
          <a:xfrm>
            <a:off x="902340"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a:t>
            </a:r>
            <a:endParaRPr lang="en-US" b="1" dirty="0"/>
          </a:p>
        </p:txBody>
      </p:sp>
      <p:sp>
        <p:nvSpPr>
          <p:cNvPr id="17" name="Flowchart: Connector 16"/>
          <p:cNvSpPr/>
          <p:nvPr/>
        </p:nvSpPr>
        <p:spPr>
          <a:xfrm>
            <a:off x="1698458"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9</a:t>
            </a:r>
            <a:endParaRPr lang="en-US" b="1" dirty="0"/>
          </a:p>
        </p:txBody>
      </p:sp>
      <p:sp>
        <p:nvSpPr>
          <p:cNvPr id="18" name="Flowchart: Connector 17"/>
          <p:cNvSpPr/>
          <p:nvPr/>
        </p:nvSpPr>
        <p:spPr>
          <a:xfrm>
            <a:off x="2326257"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9" name="Flowchart: Connector 18"/>
          <p:cNvSpPr/>
          <p:nvPr/>
        </p:nvSpPr>
        <p:spPr>
          <a:xfrm>
            <a:off x="3122375"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21" name="Straight Connector 20"/>
          <p:cNvCxnSpPr>
            <a:stCxn id="10" idx="3"/>
            <a:endCxn id="12" idx="7"/>
          </p:cNvCxnSpPr>
          <p:nvPr/>
        </p:nvCxnSpPr>
        <p:spPr>
          <a:xfrm flipH="1">
            <a:off x="1668136" y="3808299"/>
            <a:ext cx="393146"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2" idx="3"/>
            <a:endCxn id="16" idx="0"/>
          </p:cNvCxnSpPr>
          <p:nvPr/>
        </p:nvCxnSpPr>
        <p:spPr>
          <a:xfrm flipH="1">
            <a:off x="1100435" y="4347335"/>
            <a:ext cx="287553"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0" idx="5"/>
            <a:endCxn id="13" idx="1"/>
          </p:cNvCxnSpPr>
          <p:nvPr/>
        </p:nvCxnSpPr>
        <p:spPr>
          <a:xfrm>
            <a:off x="2341430" y="3808299"/>
            <a:ext cx="429534"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2" idx="5"/>
            <a:endCxn id="17" idx="0"/>
          </p:cNvCxnSpPr>
          <p:nvPr/>
        </p:nvCxnSpPr>
        <p:spPr>
          <a:xfrm>
            <a:off x="1668136" y="4347335"/>
            <a:ext cx="228417"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3"/>
            <a:endCxn id="18" idx="0"/>
          </p:cNvCxnSpPr>
          <p:nvPr/>
        </p:nvCxnSpPr>
        <p:spPr>
          <a:xfrm flipH="1">
            <a:off x="2524352" y="4347335"/>
            <a:ext cx="246612"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3" idx="5"/>
            <a:endCxn id="19" idx="0"/>
          </p:cNvCxnSpPr>
          <p:nvPr/>
        </p:nvCxnSpPr>
        <p:spPr>
          <a:xfrm>
            <a:off x="3051112" y="4347335"/>
            <a:ext cx="269358" cy="226080"/>
          </a:xfrm>
          <a:prstGeom prst="line">
            <a:avLst/>
          </a:prstGeom>
        </p:spPr>
        <p:style>
          <a:lnRef idx="1">
            <a:schemeClr val="accent1"/>
          </a:lnRef>
          <a:fillRef idx="0">
            <a:schemeClr val="accent1"/>
          </a:fillRef>
          <a:effectRef idx="0">
            <a:schemeClr val="accent1"/>
          </a:effectRef>
          <a:fontRef idx="minor">
            <a:schemeClr val="tx1"/>
          </a:fontRef>
        </p:style>
      </p:cxnSp>
      <p:sp>
        <p:nvSpPr>
          <p:cNvPr id="66" name="Flowchart: Connector 65"/>
          <p:cNvSpPr/>
          <p:nvPr/>
        </p:nvSpPr>
        <p:spPr>
          <a:xfrm>
            <a:off x="5375786" y="3448385"/>
            <a:ext cx="396190" cy="421666"/>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a:t>
            </a:r>
            <a:endParaRPr lang="en-US" b="1" dirty="0"/>
          </a:p>
        </p:txBody>
      </p:sp>
      <p:sp>
        <p:nvSpPr>
          <p:cNvPr id="67" name="Flowchart: Connector 66"/>
          <p:cNvSpPr/>
          <p:nvPr/>
        </p:nvSpPr>
        <p:spPr>
          <a:xfrm>
            <a:off x="4702492"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68" name="Flowchart: Connector 67"/>
          <p:cNvSpPr/>
          <p:nvPr/>
        </p:nvSpPr>
        <p:spPr>
          <a:xfrm>
            <a:off x="6085468" y="3987421"/>
            <a:ext cx="396190" cy="421666"/>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69" name="Flowchart: Connector 68"/>
          <p:cNvSpPr/>
          <p:nvPr/>
        </p:nvSpPr>
        <p:spPr>
          <a:xfrm>
            <a:off x="4274865"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a:t>
            </a:r>
            <a:endParaRPr lang="en-US" b="1" dirty="0"/>
          </a:p>
        </p:txBody>
      </p:sp>
      <p:sp>
        <p:nvSpPr>
          <p:cNvPr id="70" name="Flowchart: Connector 69"/>
          <p:cNvSpPr/>
          <p:nvPr/>
        </p:nvSpPr>
        <p:spPr>
          <a:xfrm>
            <a:off x="5070983"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9</a:t>
            </a:r>
            <a:endParaRPr lang="en-US" b="1" dirty="0"/>
          </a:p>
        </p:txBody>
      </p:sp>
      <p:sp>
        <p:nvSpPr>
          <p:cNvPr id="71" name="Flowchart: Connector 70"/>
          <p:cNvSpPr/>
          <p:nvPr/>
        </p:nvSpPr>
        <p:spPr>
          <a:xfrm>
            <a:off x="5698782"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72" name="Flowchart: Connector 71"/>
          <p:cNvSpPr/>
          <p:nvPr/>
        </p:nvSpPr>
        <p:spPr>
          <a:xfrm>
            <a:off x="6494900" y="4573415"/>
            <a:ext cx="396190" cy="421666"/>
          </a:xfrm>
          <a:prstGeom prst="flowChartConnector">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73" name="Straight Connector 72"/>
          <p:cNvCxnSpPr>
            <a:stCxn id="66" idx="3"/>
            <a:endCxn id="67" idx="7"/>
          </p:cNvCxnSpPr>
          <p:nvPr/>
        </p:nvCxnSpPr>
        <p:spPr>
          <a:xfrm flipH="1">
            <a:off x="5040661" y="3808299"/>
            <a:ext cx="393146"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7" idx="3"/>
            <a:endCxn id="69" idx="0"/>
          </p:cNvCxnSpPr>
          <p:nvPr/>
        </p:nvCxnSpPr>
        <p:spPr>
          <a:xfrm flipH="1">
            <a:off x="4472960" y="4347335"/>
            <a:ext cx="287553"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a:stCxn id="66" idx="5"/>
            <a:endCxn id="68" idx="1"/>
          </p:cNvCxnSpPr>
          <p:nvPr/>
        </p:nvCxnSpPr>
        <p:spPr>
          <a:xfrm>
            <a:off x="5713955" y="3808299"/>
            <a:ext cx="429534" cy="240874"/>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7" idx="5"/>
            <a:endCxn id="70" idx="0"/>
          </p:cNvCxnSpPr>
          <p:nvPr/>
        </p:nvCxnSpPr>
        <p:spPr>
          <a:xfrm>
            <a:off x="5040661" y="4347335"/>
            <a:ext cx="228417"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8" idx="3"/>
            <a:endCxn id="71" idx="0"/>
          </p:cNvCxnSpPr>
          <p:nvPr/>
        </p:nvCxnSpPr>
        <p:spPr>
          <a:xfrm flipH="1">
            <a:off x="5896877" y="4347335"/>
            <a:ext cx="246612"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68" idx="5"/>
            <a:endCxn id="72" idx="0"/>
          </p:cNvCxnSpPr>
          <p:nvPr/>
        </p:nvCxnSpPr>
        <p:spPr>
          <a:xfrm>
            <a:off x="6423637" y="4347335"/>
            <a:ext cx="269358" cy="22608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
        <p:nvSpPr>
          <p:cNvPr id="79" name="Flowchart: Connector 78"/>
          <p:cNvSpPr/>
          <p:nvPr/>
        </p:nvSpPr>
        <p:spPr>
          <a:xfrm>
            <a:off x="8936294" y="3448385"/>
            <a:ext cx="396190" cy="42166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0</a:t>
            </a:r>
            <a:endParaRPr lang="en-US" b="1" dirty="0"/>
          </a:p>
        </p:txBody>
      </p:sp>
      <p:sp>
        <p:nvSpPr>
          <p:cNvPr id="80" name="Flowchart: Connector 79"/>
          <p:cNvSpPr/>
          <p:nvPr/>
        </p:nvSpPr>
        <p:spPr>
          <a:xfrm>
            <a:off x="8263000" y="3987421"/>
            <a:ext cx="396190" cy="42166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5</a:t>
            </a:r>
          </a:p>
        </p:txBody>
      </p:sp>
      <p:sp>
        <p:nvSpPr>
          <p:cNvPr id="81" name="Flowchart: Connector 80"/>
          <p:cNvSpPr/>
          <p:nvPr/>
        </p:nvSpPr>
        <p:spPr>
          <a:xfrm>
            <a:off x="9645976" y="3987421"/>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8</a:t>
            </a:r>
            <a:endParaRPr lang="en-US" b="1" dirty="0"/>
          </a:p>
        </p:txBody>
      </p:sp>
      <p:sp>
        <p:nvSpPr>
          <p:cNvPr id="82" name="Flowchart: Connector 81"/>
          <p:cNvSpPr/>
          <p:nvPr/>
        </p:nvSpPr>
        <p:spPr>
          <a:xfrm>
            <a:off x="7835373"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7</a:t>
            </a:r>
            <a:endParaRPr lang="en-US" b="1" dirty="0"/>
          </a:p>
        </p:txBody>
      </p:sp>
      <p:sp>
        <p:nvSpPr>
          <p:cNvPr id="83" name="Flowchart: Connector 82"/>
          <p:cNvSpPr/>
          <p:nvPr/>
        </p:nvSpPr>
        <p:spPr>
          <a:xfrm>
            <a:off x="8631491" y="4573415"/>
            <a:ext cx="396190" cy="421666"/>
          </a:xfrm>
          <a:prstGeom prst="flowChartConnector">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9</a:t>
            </a:r>
            <a:endParaRPr lang="en-US" b="1" dirty="0"/>
          </a:p>
        </p:txBody>
      </p:sp>
      <p:sp>
        <p:nvSpPr>
          <p:cNvPr id="84" name="Flowchart: Connector 83"/>
          <p:cNvSpPr/>
          <p:nvPr/>
        </p:nvSpPr>
        <p:spPr>
          <a:xfrm>
            <a:off x="9259290"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85" name="Flowchart: Connector 84"/>
          <p:cNvSpPr/>
          <p:nvPr/>
        </p:nvSpPr>
        <p:spPr>
          <a:xfrm>
            <a:off x="10055408" y="4573415"/>
            <a:ext cx="396190" cy="421666"/>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cxnSp>
        <p:nvCxnSpPr>
          <p:cNvPr id="86" name="Straight Connector 85"/>
          <p:cNvCxnSpPr>
            <a:stCxn id="79" idx="3"/>
            <a:endCxn id="80" idx="7"/>
          </p:cNvCxnSpPr>
          <p:nvPr/>
        </p:nvCxnSpPr>
        <p:spPr>
          <a:xfrm flipH="1">
            <a:off x="8601169" y="3808299"/>
            <a:ext cx="393146"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Straight Connector 86"/>
          <p:cNvCxnSpPr>
            <a:stCxn id="80" idx="3"/>
            <a:endCxn id="82" idx="0"/>
          </p:cNvCxnSpPr>
          <p:nvPr/>
        </p:nvCxnSpPr>
        <p:spPr>
          <a:xfrm flipH="1">
            <a:off x="8033468" y="4347335"/>
            <a:ext cx="287553"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a:stCxn id="79" idx="5"/>
            <a:endCxn id="81" idx="1"/>
          </p:cNvCxnSpPr>
          <p:nvPr/>
        </p:nvCxnSpPr>
        <p:spPr>
          <a:xfrm>
            <a:off x="9274463" y="3808299"/>
            <a:ext cx="429534" cy="24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80" idx="5"/>
            <a:endCxn id="83" idx="0"/>
          </p:cNvCxnSpPr>
          <p:nvPr/>
        </p:nvCxnSpPr>
        <p:spPr>
          <a:xfrm>
            <a:off x="8601169" y="4347335"/>
            <a:ext cx="228417"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1" idx="3"/>
            <a:endCxn id="84" idx="0"/>
          </p:cNvCxnSpPr>
          <p:nvPr/>
        </p:nvCxnSpPr>
        <p:spPr>
          <a:xfrm flipH="1">
            <a:off x="9457385" y="4347335"/>
            <a:ext cx="246612" cy="226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81" idx="5"/>
            <a:endCxn id="85" idx="0"/>
          </p:cNvCxnSpPr>
          <p:nvPr/>
        </p:nvCxnSpPr>
        <p:spPr>
          <a:xfrm>
            <a:off x="9984145" y="4347335"/>
            <a:ext cx="269358" cy="226080"/>
          </a:xfrm>
          <a:prstGeom prst="line">
            <a:avLst/>
          </a:prstGeom>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739807" y="5519323"/>
            <a:ext cx="973136" cy="369332"/>
          </a:xfrm>
          <a:prstGeom prst="rect">
            <a:avLst/>
          </a:prstGeom>
          <a:noFill/>
          <a:ln w="2857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Graph</a:t>
            </a:r>
            <a:endParaRPr lang="en-US" b="1" dirty="0">
              <a:latin typeface="Times New Roman" panose="02020603050405020304" pitchFamily="18" charset="0"/>
              <a:cs typeface="Times New Roman" panose="02020603050405020304" pitchFamily="18" charset="0"/>
            </a:endParaRPr>
          </a:p>
        </p:txBody>
      </p:sp>
      <p:sp>
        <p:nvSpPr>
          <p:cNvPr id="93" name="TextBox 92"/>
          <p:cNvSpPr txBox="1"/>
          <p:nvPr/>
        </p:nvSpPr>
        <p:spPr>
          <a:xfrm>
            <a:off x="5250397" y="5486483"/>
            <a:ext cx="1013925" cy="369332"/>
          </a:xfrm>
          <a:prstGeom prst="rect">
            <a:avLst/>
          </a:prstGeom>
          <a:noFill/>
          <a:ln w="2857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Greedy</a:t>
            </a:r>
            <a:endParaRPr lang="en-US" b="1" dirty="0">
              <a:latin typeface="Times New Roman" panose="02020603050405020304" pitchFamily="18" charset="0"/>
              <a:cs typeface="Times New Roman" panose="02020603050405020304" pitchFamily="18" charset="0"/>
            </a:endParaRPr>
          </a:p>
        </p:txBody>
      </p:sp>
      <p:sp>
        <p:nvSpPr>
          <p:cNvPr id="94" name="TextBox 93"/>
          <p:cNvSpPr txBox="1"/>
          <p:nvPr/>
        </p:nvSpPr>
        <p:spPr>
          <a:xfrm>
            <a:off x="8659190" y="5486483"/>
            <a:ext cx="996290" cy="369332"/>
          </a:xfrm>
          <a:prstGeom prst="rect">
            <a:avLst/>
          </a:prstGeom>
          <a:noFill/>
          <a:ln w="28575">
            <a:solidFill>
              <a:schemeClr val="tx1"/>
            </a:solidFill>
          </a:ln>
        </p:spPr>
        <p:txBody>
          <a:bodyPr wrap="square" rtlCol="0">
            <a:spAutoFit/>
          </a:bodyPr>
          <a:lstStyle/>
          <a:p>
            <a:pPr algn="ctr"/>
            <a:r>
              <a:rPr lang="en-US" b="1" dirty="0" smtClean="0">
                <a:latin typeface="Times New Roman" panose="02020603050405020304" pitchFamily="18" charset="0"/>
                <a:cs typeface="Times New Roman" panose="02020603050405020304" pitchFamily="18" charset="0"/>
              </a:rPr>
              <a:t>Optimal</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3723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1000"/>
                                        <p:tgtEl>
                                          <p:spTgt spid="21"/>
                                        </p:tgtEl>
                                      </p:cBhvr>
                                    </p:animEffect>
                                    <p:anim calcmode="lin" valueType="num">
                                      <p:cBhvr>
                                        <p:cTn id="20" dur="1000" fill="hold"/>
                                        <p:tgtEl>
                                          <p:spTgt spid="21"/>
                                        </p:tgtEl>
                                        <p:attrNameLst>
                                          <p:attrName>ppt_x</p:attrName>
                                        </p:attrNameLst>
                                      </p:cBhvr>
                                      <p:tavLst>
                                        <p:tav tm="0">
                                          <p:val>
                                            <p:strVal val="#ppt_x"/>
                                          </p:val>
                                        </p:tav>
                                        <p:tav tm="100000">
                                          <p:val>
                                            <p:strVal val="#ppt_x"/>
                                          </p:val>
                                        </p:tav>
                                      </p:tavLst>
                                    </p:anim>
                                    <p:anim calcmode="lin" valueType="num">
                                      <p:cBhvr>
                                        <p:cTn id="21" dur="1000" fill="hold"/>
                                        <p:tgtEl>
                                          <p:spTgt spid="21"/>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1000"/>
                                        <p:tgtEl>
                                          <p:spTgt spid="13"/>
                                        </p:tgtEl>
                                      </p:cBhvr>
                                    </p:animEffect>
                                    <p:anim calcmode="lin" valueType="num">
                                      <p:cBhvr>
                                        <p:cTn id="35" dur="1000" fill="hold"/>
                                        <p:tgtEl>
                                          <p:spTgt spid="13"/>
                                        </p:tgtEl>
                                        <p:attrNameLst>
                                          <p:attrName>ppt_x</p:attrName>
                                        </p:attrNameLst>
                                      </p:cBhvr>
                                      <p:tavLst>
                                        <p:tav tm="0">
                                          <p:val>
                                            <p:strVal val="#ppt_x"/>
                                          </p:val>
                                        </p:tav>
                                        <p:tav tm="100000">
                                          <p:val>
                                            <p:strVal val="#ppt_x"/>
                                          </p:val>
                                        </p:tav>
                                      </p:tavLst>
                                    </p:anim>
                                    <p:anim calcmode="lin" valueType="num">
                                      <p:cBhvr>
                                        <p:cTn id="36" dur="1000" fill="hold"/>
                                        <p:tgtEl>
                                          <p:spTgt spid="13"/>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fade">
                                      <p:cBhvr>
                                        <p:cTn id="39" dur="1000"/>
                                        <p:tgtEl>
                                          <p:spTgt spid="23"/>
                                        </p:tgtEl>
                                      </p:cBhvr>
                                    </p:animEffect>
                                    <p:anim calcmode="lin" valueType="num">
                                      <p:cBhvr>
                                        <p:cTn id="40" dur="1000" fill="hold"/>
                                        <p:tgtEl>
                                          <p:spTgt spid="23"/>
                                        </p:tgtEl>
                                        <p:attrNameLst>
                                          <p:attrName>ppt_x</p:attrName>
                                        </p:attrNameLst>
                                      </p:cBhvr>
                                      <p:tavLst>
                                        <p:tav tm="0">
                                          <p:val>
                                            <p:strVal val="#ppt_x"/>
                                          </p:val>
                                        </p:tav>
                                        <p:tav tm="100000">
                                          <p:val>
                                            <p:strVal val="#ppt_x"/>
                                          </p:val>
                                        </p:tav>
                                      </p:tavLst>
                                    </p:anim>
                                    <p:anim calcmode="lin" valueType="num">
                                      <p:cBhvr>
                                        <p:cTn id="41" dur="1000" fill="hold"/>
                                        <p:tgtEl>
                                          <p:spTgt spid="23"/>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1000"/>
                                        <p:tgtEl>
                                          <p:spTgt spid="27"/>
                                        </p:tgtEl>
                                      </p:cBhvr>
                                    </p:animEffect>
                                    <p:anim calcmode="lin" valueType="num">
                                      <p:cBhvr>
                                        <p:cTn id="45" dur="1000" fill="hold"/>
                                        <p:tgtEl>
                                          <p:spTgt spid="27"/>
                                        </p:tgtEl>
                                        <p:attrNameLst>
                                          <p:attrName>ppt_x</p:attrName>
                                        </p:attrNameLst>
                                      </p:cBhvr>
                                      <p:tavLst>
                                        <p:tav tm="0">
                                          <p:val>
                                            <p:strVal val="#ppt_x"/>
                                          </p:val>
                                        </p:tav>
                                        <p:tav tm="100000">
                                          <p:val>
                                            <p:strVal val="#ppt_x"/>
                                          </p:val>
                                        </p:tav>
                                      </p:tavLst>
                                    </p:anim>
                                    <p:anim calcmode="lin" valueType="num">
                                      <p:cBhvr>
                                        <p:cTn id="46" dur="1000" fill="hold"/>
                                        <p:tgtEl>
                                          <p:spTgt spid="2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fade">
                                      <p:cBhvr>
                                        <p:cTn id="59" dur="1000"/>
                                        <p:tgtEl>
                                          <p:spTgt spid="29"/>
                                        </p:tgtEl>
                                      </p:cBhvr>
                                    </p:animEffect>
                                    <p:anim calcmode="lin" valueType="num">
                                      <p:cBhvr>
                                        <p:cTn id="60" dur="1000" fill="hold"/>
                                        <p:tgtEl>
                                          <p:spTgt spid="29"/>
                                        </p:tgtEl>
                                        <p:attrNameLst>
                                          <p:attrName>ppt_x</p:attrName>
                                        </p:attrNameLst>
                                      </p:cBhvr>
                                      <p:tavLst>
                                        <p:tav tm="0">
                                          <p:val>
                                            <p:strVal val="#ppt_x"/>
                                          </p:val>
                                        </p:tav>
                                        <p:tav tm="100000">
                                          <p:val>
                                            <p:strVal val="#ppt_x"/>
                                          </p:val>
                                        </p:tav>
                                      </p:tavLst>
                                    </p:anim>
                                    <p:anim calcmode="lin" valueType="num">
                                      <p:cBhvr>
                                        <p:cTn id="61" dur="1000" fill="hold"/>
                                        <p:tgtEl>
                                          <p:spTgt spid="29"/>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fade">
                                      <p:cBhvr>
                                        <p:cTn id="64" dur="1000"/>
                                        <p:tgtEl>
                                          <p:spTgt spid="18"/>
                                        </p:tgtEl>
                                      </p:cBhvr>
                                    </p:animEffect>
                                    <p:anim calcmode="lin" valueType="num">
                                      <p:cBhvr>
                                        <p:cTn id="65" dur="1000" fill="hold"/>
                                        <p:tgtEl>
                                          <p:spTgt spid="18"/>
                                        </p:tgtEl>
                                        <p:attrNameLst>
                                          <p:attrName>ppt_x</p:attrName>
                                        </p:attrNameLst>
                                      </p:cBhvr>
                                      <p:tavLst>
                                        <p:tav tm="0">
                                          <p:val>
                                            <p:strVal val="#ppt_x"/>
                                          </p:val>
                                        </p:tav>
                                        <p:tav tm="100000">
                                          <p:val>
                                            <p:strVal val="#ppt_x"/>
                                          </p:val>
                                        </p:tav>
                                      </p:tavLst>
                                    </p:anim>
                                    <p:anim calcmode="lin" valueType="num">
                                      <p:cBhvr>
                                        <p:cTn id="66" dur="1000" fill="hold"/>
                                        <p:tgtEl>
                                          <p:spTgt spid="18"/>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fade">
                                      <p:cBhvr>
                                        <p:cTn id="69" dur="1000"/>
                                        <p:tgtEl>
                                          <p:spTgt spid="33"/>
                                        </p:tgtEl>
                                      </p:cBhvr>
                                    </p:animEffect>
                                    <p:anim calcmode="lin" valueType="num">
                                      <p:cBhvr>
                                        <p:cTn id="70" dur="1000" fill="hold"/>
                                        <p:tgtEl>
                                          <p:spTgt spid="33"/>
                                        </p:tgtEl>
                                        <p:attrNameLst>
                                          <p:attrName>ppt_x</p:attrName>
                                        </p:attrNameLst>
                                      </p:cBhvr>
                                      <p:tavLst>
                                        <p:tav tm="0">
                                          <p:val>
                                            <p:strVal val="#ppt_x"/>
                                          </p:val>
                                        </p:tav>
                                        <p:tav tm="100000">
                                          <p:val>
                                            <p:strVal val="#ppt_x"/>
                                          </p:val>
                                        </p:tav>
                                      </p:tavLst>
                                    </p:anim>
                                    <p:anim calcmode="lin" valueType="num">
                                      <p:cBhvr>
                                        <p:cTn id="71" dur="1000" fill="hold"/>
                                        <p:tgtEl>
                                          <p:spTgt spid="33"/>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19"/>
                                        </p:tgtEl>
                                        <p:attrNameLst>
                                          <p:attrName>style.visibility</p:attrName>
                                        </p:attrNameLst>
                                      </p:cBhvr>
                                      <p:to>
                                        <p:strVal val="visible"/>
                                      </p:to>
                                    </p:set>
                                    <p:animEffect transition="in" filter="fade">
                                      <p:cBhvr>
                                        <p:cTn id="74" dur="1000"/>
                                        <p:tgtEl>
                                          <p:spTgt spid="19"/>
                                        </p:tgtEl>
                                      </p:cBhvr>
                                    </p:animEffect>
                                    <p:anim calcmode="lin" valueType="num">
                                      <p:cBhvr>
                                        <p:cTn id="75" dur="1000" fill="hold"/>
                                        <p:tgtEl>
                                          <p:spTgt spid="19"/>
                                        </p:tgtEl>
                                        <p:attrNameLst>
                                          <p:attrName>ppt_x</p:attrName>
                                        </p:attrNameLst>
                                      </p:cBhvr>
                                      <p:tavLst>
                                        <p:tav tm="0">
                                          <p:val>
                                            <p:strVal val="#ppt_x"/>
                                          </p:val>
                                        </p:tav>
                                        <p:tav tm="100000">
                                          <p:val>
                                            <p:strVal val="#ppt_x"/>
                                          </p:val>
                                        </p:tav>
                                      </p:tavLst>
                                    </p:anim>
                                    <p:anim calcmode="lin" valueType="num">
                                      <p:cBhvr>
                                        <p:cTn id="76" dur="1000" fill="hold"/>
                                        <p:tgtEl>
                                          <p:spTgt spid="19"/>
                                        </p:tgtEl>
                                        <p:attrNameLst>
                                          <p:attrName>ppt_y</p:attrName>
                                        </p:attrNameLst>
                                      </p:cBhvr>
                                      <p:tavLst>
                                        <p:tav tm="0">
                                          <p:val>
                                            <p:strVal val="#ppt_y+.1"/>
                                          </p:val>
                                        </p:tav>
                                        <p:tav tm="100000">
                                          <p:val>
                                            <p:strVal val="#ppt_y"/>
                                          </p:val>
                                        </p:tav>
                                      </p:tavLst>
                                    </p:anim>
                                  </p:childTnLst>
                                </p:cTn>
                              </p:par>
                              <p:par>
                                <p:cTn id="77" presetID="42" presetClass="entr" presetSubtype="0" fill="hold" grpId="0" nodeType="withEffect">
                                  <p:stCondLst>
                                    <p:cond delay="0"/>
                                  </p:stCondLst>
                                  <p:childTnLst>
                                    <p:set>
                                      <p:cBhvr>
                                        <p:cTn id="78" dur="1" fill="hold">
                                          <p:stCondLst>
                                            <p:cond delay="0"/>
                                          </p:stCondLst>
                                        </p:cTn>
                                        <p:tgtEl>
                                          <p:spTgt spid="92"/>
                                        </p:tgtEl>
                                        <p:attrNameLst>
                                          <p:attrName>style.visibility</p:attrName>
                                        </p:attrNameLst>
                                      </p:cBhvr>
                                      <p:to>
                                        <p:strVal val="visible"/>
                                      </p:to>
                                    </p:set>
                                    <p:animEffect transition="in" filter="fade">
                                      <p:cBhvr>
                                        <p:cTn id="79" dur="1000"/>
                                        <p:tgtEl>
                                          <p:spTgt spid="92"/>
                                        </p:tgtEl>
                                      </p:cBhvr>
                                    </p:animEffect>
                                    <p:anim calcmode="lin" valueType="num">
                                      <p:cBhvr>
                                        <p:cTn id="80" dur="1000" fill="hold"/>
                                        <p:tgtEl>
                                          <p:spTgt spid="92"/>
                                        </p:tgtEl>
                                        <p:attrNameLst>
                                          <p:attrName>ppt_x</p:attrName>
                                        </p:attrNameLst>
                                      </p:cBhvr>
                                      <p:tavLst>
                                        <p:tav tm="0">
                                          <p:val>
                                            <p:strVal val="#ppt_x"/>
                                          </p:val>
                                        </p:tav>
                                        <p:tav tm="100000">
                                          <p:val>
                                            <p:strVal val="#ppt_x"/>
                                          </p:val>
                                        </p:tav>
                                      </p:tavLst>
                                    </p:anim>
                                    <p:anim calcmode="lin" valueType="num">
                                      <p:cBhvr>
                                        <p:cTn id="81" dur="1000" fill="hold"/>
                                        <p:tgtEl>
                                          <p:spTgt spid="92"/>
                                        </p:tgtEl>
                                        <p:attrNameLst>
                                          <p:attrName>ppt_y</p:attrName>
                                        </p:attrNameLst>
                                      </p:cBhvr>
                                      <p:tavLst>
                                        <p:tav tm="0">
                                          <p:val>
                                            <p:strVal val="#ppt_y+.1"/>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42" presetClass="entr" presetSubtype="0" fill="hold" grpId="0" nodeType="clickEffect">
                                  <p:stCondLst>
                                    <p:cond delay="0"/>
                                  </p:stCondLst>
                                  <p:childTnLst>
                                    <p:set>
                                      <p:cBhvr>
                                        <p:cTn id="85" dur="1" fill="hold">
                                          <p:stCondLst>
                                            <p:cond delay="0"/>
                                          </p:stCondLst>
                                        </p:cTn>
                                        <p:tgtEl>
                                          <p:spTgt spid="66"/>
                                        </p:tgtEl>
                                        <p:attrNameLst>
                                          <p:attrName>style.visibility</p:attrName>
                                        </p:attrNameLst>
                                      </p:cBhvr>
                                      <p:to>
                                        <p:strVal val="visible"/>
                                      </p:to>
                                    </p:set>
                                    <p:animEffect transition="in" filter="fade">
                                      <p:cBhvr>
                                        <p:cTn id="86" dur="1000"/>
                                        <p:tgtEl>
                                          <p:spTgt spid="66"/>
                                        </p:tgtEl>
                                      </p:cBhvr>
                                    </p:animEffect>
                                    <p:anim calcmode="lin" valueType="num">
                                      <p:cBhvr>
                                        <p:cTn id="87" dur="1000" fill="hold"/>
                                        <p:tgtEl>
                                          <p:spTgt spid="66"/>
                                        </p:tgtEl>
                                        <p:attrNameLst>
                                          <p:attrName>ppt_x</p:attrName>
                                        </p:attrNameLst>
                                      </p:cBhvr>
                                      <p:tavLst>
                                        <p:tav tm="0">
                                          <p:val>
                                            <p:strVal val="#ppt_x"/>
                                          </p:val>
                                        </p:tav>
                                        <p:tav tm="100000">
                                          <p:val>
                                            <p:strVal val="#ppt_x"/>
                                          </p:val>
                                        </p:tav>
                                      </p:tavLst>
                                    </p:anim>
                                    <p:anim calcmode="lin" valueType="num">
                                      <p:cBhvr>
                                        <p:cTn id="88" dur="1000" fill="hold"/>
                                        <p:tgtEl>
                                          <p:spTgt spid="66"/>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73"/>
                                        </p:tgtEl>
                                        <p:attrNameLst>
                                          <p:attrName>style.visibility</p:attrName>
                                        </p:attrNameLst>
                                      </p:cBhvr>
                                      <p:to>
                                        <p:strVal val="visible"/>
                                      </p:to>
                                    </p:set>
                                    <p:animEffect transition="in" filter="fade">
                                      <p:cBhvr>
                                        <p:cTn id="91" dur="1000"/>
                                        <p:tgtEl>
                                          <p:spTgt spid="73"/>
                                        </p:tgtEl>
                                      </p:cBhvr>
                                    </p:animEffect>
                                    <p:anim calcmode="lin" valueType="num">
                                      <p:cBhvr>
                                        <p:cTn id="92" dur="1000" fill="hold"/>
                                        <p:tgtEl>
                                          <p:spTgt spid="73"/>
                                        </p:tgtEl>
                                        <p:attrNameLst>
                                          <p:attrName>ppt_x</p:attrName>
                                        </p:attrNameLst>
                                      </p:cBhvr>
                                      <p:tavLst>
                                        <p:tav tm="0">
                                          <p:val>
                                            <p:strVal val="#ppt_x"/>
                                          </p:val>
                                        </p:tav>
                                        <p:tav tm="100000">
                                          <p:val>
                                            <p:strVal val="#ppt_x"/>
                                          </p:val>
                                        </p:tav>
                                      </p:tavLst>
                                    </p:anim>
                                    <p:anim calcmode="lin" valueType="num">
                                      <p:cBhvr>
                                        <p:cTn id="93" dur="1000" fill="hold"/>
                                        <p:tgtEl>
                                          <p:spTgt spid="73"/>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75"/>
                                        </p:tgtEl>
                                        <p:attrNameLst>
                                          <p:attrName>style.visibility</p:attrName>
                                        </p:attrNameLst>
                                      </p:cBhvr>
                                      <p:to>
                                        <p:strVal val="visible"/>
                                      </p:to>
                                    </p:set>
                                    <p:animEffect transition="in" filter="fade">
                                      <p:cBhvr>
                                        <p:cTn id="96" dur="1000"/>
                                        <p:tgtEl>
                                          <p:spTgt spid="75"/>
                                        </p:tgtEl>
                                      </p:cBhvr>
                                    </p:animEffect>
                                    <p:anim calcmode="lin" valueType="num">
                                      <p:cBhvr>
                                        <p:cTn id="97" dur="1000" fill="hold"/>
                                        <p:tgtEl>
                                          <p:spTgt spid="75"/>
                                        </p:tgtEl>
                                        <p:attrNameLst>
                                          <p:attrName>ppt_x</p:attrName>
                                        </p:attrNameLst>
                                      </p:cBhvr>
                                      <p:tavLst>
                                        <p:tav tm="0">
                                          <p:val>
                                            <p:strVal val="#ppt_x"/>
                                          </p:val>
                                        </p:tav>
                                        <p:tav tm="100000">
                                          <p:val>
                                            <p:strVal val="#ppt_x"/>
                                          </p:val>
                                        </p:tav>
                                      </p:tavLst>
                                    </p:anim>
                                    <p:anim calcmode="lin" valueType="num">
                                      <p:cBhvr>
                                        <p:cTn id="98" dur="1000" fill="hold"/>
                                        <p:tgtEl>
                                          <p:spTgt spid="75"/>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67"/>
                                        </p:tgtEl>
                                        <p:attrNameLst>
                                          <p:attrName>style.visibility</p:attrName>
                                        </p:attrNameLst>
                                      </p:cBhvr>
                                      <p:to>
                                        <p:strVal val="visible"/>
                                      </p:to>
                                    </p:set>
                                    <p:animEffect transition="in" filter="fade">
                                      <p:cBhvr>
                                        <p:cTn id="101" dur="1000"/>
                                        <p:tgtEl>
                                          <p:spTgt spid="67"/>
                                        </p:tgtEl>
                                      </p:cBhvr>
                                    </p:animEffect>
                                    <p:anim calcmode="lin" valueType="num">
                                      <p:cBhvr>
                                        <p:cTn id="102" dur="1000" fill="hold"/>
                                        <p:tgtEl>
                                          <p:spTgt spid="67"/>
                                        </p:tgtEl>
                                        <p:attrNameLst>
                                          <p:attrName>ppt_x</p:attrName>
                                        </p:attrNameLst>
                                      </p:cBhvr>
                                      <p:tavLst>
                                        <p:tav tm="0">
                                          <p:val>
                                            <p:strVal val="#ppt_x"/>
                                          </p:val>
                                        </p:tav>
                                        <p:tav tm="100000">
                                          <p:val>
                                            <p:strVal val="#ppt_x"/>
                                          </p:val>
                                        </p:tav>
                                      </p:tavLst>
                                    </p:anim>
                                    <p:anim calcmode="lin" valueType="num">
                                      <p:cBhvr>
                                        <p:cTn id="103" dur="1000" fill="hold"/>
                                        <p:tgtEl>
                                          <p:spTgt spid="67"/>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68"/>
                                        </p:tgtEl>
                                        <p:attrNameLst>
                                          <p:attrName>style.visibility</p:attrName>
                                        </p:attrNameLst>
                                      </p:cBhvr>
                                      <p:to>
                                        <p:strVal val="visible"/>
                                      </p:to>
                                    </p:set>
                                    <p:animEffect transition="in" filter="fade">
                                      <p:cBhvr>
                                        <p:cTn id="106" dur="1000"/>
                                        <p:tgtEl>
                                          <p:spTgt spid="68"/>
                                        </p:tgtEl>
                                      </p:cBhvr>
                                    </p:animEffect>
                                    <p:anim calcmode="lin" valueType="num">
                                      <p:cBhvr>
                                        <p:cTn id="107" dur="1000" fill="hold"/>
                                        <p:tgtEl>
                                          <p:spTgt spid="68"/>
                                        </p:tgtEl>
                                        <p:attrNameLst>
                                          <p:attrName>ppt_x</p:attrName>
                                        </p:attrNameLst>
                                      </p:cBhvr>
                                      <p:tavLst>
                                        <p:tav tm="0">
                                          <p:val>
                                            <p:strVal val="#ppt_x"/>
                                          </p:val>
                                        </p:tav>
                                        <p:tav tm="100000">
                                          <p:val>
                                            <p:strVal val="#ppt_x"/>
                                          </p:val>
                                        </p:tav>
                                      </p:tavLst>
                                    </p:anim>
                                    <p:anim calcmode="lin" valueType="num">
                                      <p:cBhvr>
                                        <p:cTn id="108" dur="1000" fill="hold"/>
                                        <p:tgtEl>
                                          <p:spTgt spid="68"/>
                                        </p:tgtEl>
                                        <p:attrNameLst>
                                          <p:attrName>ppt_y</p:attrName>
                                        </p:attrNameLst>
                                      </p:cBhvr>
                                      <p:tavLst>
                                        <p:tav tm="0">
                                          <p:val>
                                            <p:strVal val="#ppt_y+.1"/>
                                          </p:val>
                                        </p:tav>
                                        <p:tav tm="100000">
                                          <p:val>
                                            <p:strVal val="#ppt_y"/>
                                          </p:val>
                                        </p:tav>
                                      </p:tavLst>
                                    </p:anim>
                                  </p:childTnLst>
                                </p:cTn>
                              </p:par>
                              <p:par>
                                <p:cTn id="109" presetID="42"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animEffect transition="in" filter="fade">
                                      <p:cBhvr>
                                        <p:cTn id="111" dur="1000"/>
                                        <p:tgtEl>
                                          <p:spTgt spid="69"/>
                                        </p:tgtEl>
                                      </p:cBhvr>
                                    </p:animEffect>
                                    <p:anim calcmode="lin" valueType="num">
                                      <p:cBhvr>
                                        <p:cTn id="112" dur="1000" fill="hold"/>
                                        <p:tgtEl>
                                          <p:spTgt spid="69"/>
                                        </p:tgtEl>
                                        <p:attrNameLst>
                                          <p:attrName>ppt_x</p:attrName>
                                        </p:attrNameLst>
                                      </p:cBhvr>
                                      <p:tavLst>
                                        <p:tav tm="0">
                                          <p:val>
                                            <p:strVal val="#ppt_x"/>
                                          </p:val>
                                        </p:tav>
                                        <p:tav tm="100000">
                                          <p:val>
                                            <p:strVal val="#ppt_x"/>
                                          </p:val>
                                        </p:tav>
                                      </p:tavLst>
                                    </p:anim>
                                    <p:anim calcmode="lin" valueType="num">
                                      <p:cBhvr>
                                        <p:cTn id="113" dur="1000" fill="hold"/>
                                        <p:tgtEl>
                                          <p:spTgt spid="69"/>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74"/>
                                        </p:tgtEl>
                                        <p:attrNameLst>
                                          <p:attrName>style.visibility</p:attrName>
                                        </p:attrNameLst>
                                      </p:cBhvr>
                                      <p:to>
                                        <p:strVal val="visible"/>
                                      </p:to>
                                    </p:set>
                                    <p:animEffect transition="in" filter="fade">
                                      <p:cBhvr>
                                        <p:cTn id="116" dur="1000"/>
                                        <p:tgtEl>
                                          <p:spTgt spid="74"/>
                                        </p:tgtEl>
                                      </p:cBhvr>
                                    </p:animEffect>
                                    <p:anim calcmode="lin" valueType="num">
                                      <p:cBhvr>
                                        <p:cTn id="117" dur="1000" fill="hold"/>
                                        <p:tgtEl>
                                          <p:spTgt spid="74"/>
                                        </p:tgtEl>
                                        <p:attrNameLst>
                                          <p:attrName>ppt_x</p:attrName>
                                        </p:attrNameLst>
                                      </p:cBhvr>
                                      <p:tavLst>
                                        <p:tav tm="0">
                                          <p:val>
                                            <p:strVal val="#ppt_x"/>
                                          </p:val>
                                        </p:tav>
                                        <p:tav tm="100000">
                                          <p:val>
                                            <p:strVal val="#ppt_x"/>
                                          </p:val>
                                        </p:tav>
                                      </p:tavLst>
                                    </p:anim>
                                    <p:anim calcmode="lin" valueType="num">
                                      <p:cBhvr>
                                        <p:cTn id="118" dur="1000" fill="hold"/>
                                        <p:tgtEl>
                                          <p:spTgt spid="74"/>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76"/>
                                        </p:tgtEl>
                                        <p:attrNameLst>
                                          <p:attrName>style.visibility</p:attrName>
                                        </p:attrNameLst>
                                      </p:cBhvr>
                                      <p:to>
                                        <p:strVal val="visible"/>
                                      </p:to>
                                    </p:set>
                                    <p:animEffect transition="in" filter="fade">
                                      <p:cBhvr>
                                        <p:cTn id="121" dur="1000"/>
                                        <p:tgtEl>
                                          <p:spTgt spid="76"/>
                                        </p:tgtEl>
                                      </p:cBhvr>
                                    </p:animEffect>
                                    <p:anim calcmode="lin" valueType="num">
                                      <p:cBhvr>
                                        <p:cTn id="122" dur="1000" fill="hold"/>
                                        <p:tgtEl>
                                          <p:spTgt spid="76"/>
                                        </p:tgtEl>
                                        <p:attrNameLst>
                                          <p:attrName>ppt_x</p:attrName>
                                        </p:attrNameLst>
                                      </p:cBhvr>
                                      <p:tavLst>
                                        <p:tav tm="0">
                                          <p:val>
                                            <p:strVal val="#ppt_x"/>
                                          </p:val>
                                        </p:tav>
                                        <p:tav tm="100000">
                                          <p:val>
                                            <p:strVal val="#ppt_x"/>
                                          </p:val>
                                        </p:tav>
                                      </p:tavLst>
                                    </p:anim>
                                    <p:anim calcmode="lin" valueType="num">
                                      <p:cBhvr>
                                        <p:cTn id="123" dur="1000" fill="hold"/>
                                        <p:tgtEl>
                                          <p:spTgt spid="76"/>
                                        </p:tgtEl>
                                        <p:attrNameLst>
                                          <p:attrName>ppt_y</p:attrName>
                                        </p:attrNameLst>
                                      </p:cBhvr>
                                      <p:tavLst>
                                        <p:tav tm="0">
                                          <p:val>
                                            <p:strVal val="#ppt_y+.1"/>
                                          </p:val>
                                        </p:tav>
                                        <p:tav tm="100000">
                                          <p:val>
                                            <p:strVal val="#ppt_y"/>
                                          </p:val>
                                        </p:tav>
                                      </p:tavLst>
                                    </p:anim>
                                  </p:childTnLst>
                                </p:cTn>
                              </p:par>
                              <p:par>
                                <p:cTn id="124" presetID="42" presetClass="entr" presetSubtype="0" fill="hold" grpId="0" nodeType="withEffect">
                                  <p:stCondLst>
                                    <p:cond delay="0"/>
                                  </p:stCondLst>
                                  <p:childTnLst>
                                    <p:set>
                                      <p:cBhvr>
                                        <p:cTn id="125" dur="1" fill="hold">
                                          <p:stCondLst>
                                            <p:cond delay="0"/>
                                          </p:stCondLst>
                                        </p:cTn>
                                        <p:tgtEl>
                                          <p:spTgt spid="70"/>
                                        </p:tgtEl>
                                        <p:attrNameLst>
                                          <p:attrName>style.visibility</p:attrName>
                                        </p:attrNameLst>
                                      </p:cBhvr>
                                      <p:to>
                                        <p:strVal val="visible"/>
                                      </p:to>
                                    </p:set>
                                    <p:animEffect transition="in" filter="fade">
                                      <p:cBhvr>
                                        <p:cTn id="126" dur="1000"/>
                                        <p:tgtEl>
                                          <p:spTgt spid="70"/>
                                        </p:tgtEl>
                                      </p:cBhvr>
                                    </p:animEffect>
                                    <p:anim calcmode="lin" valueType="num">
                                      <p:cBhvr>
                                        <p:cTn id="127" dur="1000" fill="hold"/>
                                        <p:tgtEl>
                                          <p:spTgt spid="70"/>
                                        </p:tgtEl>
                                        <p:attrNameLst>
                                          <p:attrName>ppt_x</p:attrName>
                                        </p:attrNameLst>
                                      </p:cBhvr>
                                      <p:tavLst>
                                        <p:tav tm="0">
                                          <p:val>
                                            <p:strVal val="#ppt_x"/>
                                          </p:val>
                                        </p:tav>
                                        <p:tav tm="100000">
                                          <p:val>
                                            <p:strVal val="#ppt_x"/>
                                          </p:val>
                                        </p:tav>
                                      </p:tavLst>
                                    </p:anim>
                                    <p:anim calcmode="lin" valueType="num">
                                      <p:cBhvr>
                                        <p:cTn id="128" dur="1000" fill="hold"/>
                                        <p:tgtEl>
                                          <p:spTgt spid="70"/>
                                        </p:tgtEl>
                                        <p:attrNameLst>
                                          <p:attrName>ppt_y</p:attrName>
                                        </p:attrNameLst>
                                      </p:cBhvr>
                                      <p:tavLst>
                                        <p:tav tm="0">
                                          <p:val>
                                            <p:strVal val="#ppt_y+.1"/>
                                          </p:val>
                                        </p:tav>
                                        <p:tav tm="100000">
                                          <p:val>
                                            <p:strVal val="#ppt_y"/>
                                          </p:val>
                                        </p:tav>
                                      </p:tavLst>
                                    </p:anim>
                                  </p:childTnLst>
                                </p:cTn>
                              </p:par>
                              <p:par>
                                <p:cTn id="129" presetID="42" presetClass="entr" presetSubtype="0" fill="hold" nodeType="withEffect">
                                  <p:stCondLst>
                                    <p:cond delay="0"/>
                                  </p:stCondLst>
                                  <p:childTnLst>
                                    <p:set>
                                      <p:cBhvr>
                                        <p:cTn id="130" dur="1" fill="hold">
                                          <p:stCondLst>
                                            <p:cond delay="0"/>
                                          </p:stCondLst>
                                        </p:cTn>
                                        <p:tgtEl>
                                          <p:spTgt spid="77"/>
                                        </p:tgtEl>
                                        <p:attrNameLst>
                                          <p:attrName>style.visibility</p:attrName>
                                        </p:attrNameLst>
                                      </p:cBhvr>
                                      <p:to>
                                        <p:strVal val="visible"/>
                                      </p:to>
                                    </p:set>
                                    <p:animEffect transition="in" filter="fade">
                                      <p:cBhvr>
                                        <p:cTn id="131" dur="1000"/>
                                        <p:tgtEl>
                                          <p:spTgt spid="77"/>
                                        </p:tgtEl>
                                      </p:cBhvr>
                                    </p:animEffect>
                                    <p:anim calcmode="lin" valueType="num">
                                      <p:cBhvr>
                                        <p:cTn id="132" dur="1000" fill="hold"/>
                                        <p:tgtEl>
                                          <p:spTgt spid="77"/>
                                        </p:tgtEl>
                                        <p:attrNameLst>
                                          <p:attrName>ppt_x</p:attrName>
                                        </p:attrNameLst>
                                      </p:cBhvr>
                                      <p:tavLst>
                                        <p:tav tm="0">
                                          <p:val>
                                            <p:strVal val="#ppt_x"/>
                                          </p:val>
                                        </p:tav>
                                        <p:tav tm="100000">
                                          <p:val>
                                            <p:strVal val="#ppt_x"/>
                                          </p:val>
                                        </p:tav>
                                      </p:tavLst>
                                    </p:anim>
                                    <p:anim calcmode="lin" valueType="num">
                                      <p:cBhvr>
                                        <p:cTn id="133" dur="1000" fill="hold"/>
                                        <p:tgtEl>
                                          <p:spTgt spid="77"/>
                                        </p:tgtEl>
                                        <p:attrNameLst>
                                          <p:attrName>ppt_y</p:attrName>
                                        </p:attrNameLst>
                                      </p:cBhvr>
                                      <p:tavLst>
                                        <p:tav tm="0">
                                          <p:val>
                                            <p:strVal val="#ppt_y+.1"/>
                                          </p:val>
                                        </p:tav>
                                        <p:tav tm="100000">
                                          <p:val>
                                            <p:strVal val="#ppt_y"/>
                                          </p:val>
                                        </p:tav>
                                      </p:tavLst>
                                    </p:anim>
                                  </p:childTnLst>
                                </p:cTn>
                              </p:par>
                              <p:par>
                                <p:cTn id="134" presetID="42" presetClass="entr" presetSubtype="0" fill="hold" grpId="0" nodeType="with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fade">
                                      <p:cBhvr>
                                        <p:cTn id="136" dur="1000"/>
                                        <p:tgtEl>
                                          <p:spTgt spid="71"/>
                                        </p:tgtEl>
                                      </p:cBhvr>
                                    </p:animEffect>
                                    <p:anim calcmode="lin" valueType="num">
                                      <p:cBhvr>
                                        <p:cTn id="137" dur="1000" fill="hold"/>
                                        <p:tgtEl>
                                          <p:spTgt spid="71"/>
                                        </p:tgtEl>
                                        <p:attrNameLst>
                                          <p:attrName>ppt_x</p:attrName>
                                        </p:attrNameLst>
                                      </p:cBhvr>
                                      <p:tavLst>
                                        <p:tav tm="0">
                                          <p:val>
                                            <p:strVal val="#ppt_x"/>
                                          </p:val>
                                        </p:tav>
                                        <p:tav tm="100000">
                                          <p:val>
                                            <p:strVal val="#ppt_x"/>
                                          </p:val>
                                        </p:tav>
                                      </p:tavLst>
                                    </p:anim>
                                    <p:anim calcmode="lin" valueType="num">
                                      <p:cBhvr>
                                        <p:cTn id="138" dur="1000" fill="hold"/>
                                        <p:tgtEl>
                                          <p:spTgt spid="71"/>
                                        </p:tgtEl>
                                        <p:attrNameLst>
                                          <p:attrName>ppt_y</p:attrName>
                                        </p:attrNameLst>
                                      </p:cBhvr>
                                      <p:tavLst>
                                        <p:tav tm="0">
                                          <p:val>
                                            <p:strVal val="#ppt_y+.1"/>
                                          </p:val>
                                        </p:tav>
                                        <p:tav tm="100000">
                                          <p:val>
                                            <p:strVal val="#ppt_y"/>
                                          </p:val>
                                        </p:tav>
                                      </p:tavLst>
                                    </p:anim>
                                  </p:childTnLst>
                                </p:cTn>
                              </p:par>
                              <p:par>
                                <p:cTn id="139" presetID="42" presetClass="entr" presetSubtype="0" fill="hold" nodeType="withEffect">
                                  <p:stCondLst>
                                    <p:cond delay="0"/>
                                  </p:stCondLst>
                                  <p:childTnLst>
                                    <p:set>
                                      <p:cBhvr>
                                        <p:cTn id="140" dur="1" fill="hold">
                                          <p:stCondLst>
                                            <p:cond delay="0"/>
                                          </p:stCondLst>
                                        </p:cTn>
                                        <p:tgtEl>
                                          <p:spTgt spid="78"/>
                                        </p:tgtEl>
                                        <p:attrNameLst>
                                          <p:attrName>style.visibility</p:attrName>
                                        </p:attrNameLst>
                                      </p:cBhvr>
                                      <p:to>
                                        <p:strVal val="visible"/>
                                      </p:to>
                                    </p:set>
                                    <p:animEffect transition="in" filter="fade">
                                      <p:cBhvr>
                                        <p:cTn id="141" dur="1000"/>
                                        <p:tgtEl>
                                          <p:spTgt spid="78"/>
                                        </p:tgtEl>
                                      </p:cBhvr>
                                    </p:animEffect>
                                    <p:anim calcmode="lin" valueType="num">
                                      <p:cBhvr>
                                        <p:cTn id="142" dur="1000" fill="hold"/>
                                        <p:tgtEl>
                                          <p:spTgt spid="78"/>
                                        </p:tgtEl>
                                        <p:attrNameLst>
                                          <p:attrName>ppt_x</p:attrName>
                                        </p:attrNameLst>
                                      </p:cBhvr>
                                      <p:tavLst>
                                        <p:tav tm="0">
                                          <p:val>
                                            <p:strVal val="#ppt_x"/>
                                          </p:val>
                                        </p:tav>
                                        <p:tav tm="100000">
                                          <p:val>
                                            <p:strVal val="#ppt_x"/>
                                          </p:val>
                                        </p:tav>
                                      </p:tavLst>
                                    </p:anim>
                                    <p:anim calcmode="lin" valueType="num">
                                      <p:cBhvr>
                                        <p:cTn id="143" dur="1000" fill="hold"/>
                                        <p:tgtEl>
                                          <p:spTgt spid="78"/>
                                        </p:tgtEl>
                                        <p:attrNameLst>
                                          <p:attrName>ppt_y</p:attrName>
                                        </p:attrNameLst>
                                      </p:cBhvr>
                                      <p:tavLst>
                                        <p:tav tm="0">
                                          <p:val>
                                            <p:strVal val="#ppt_y+.1"/>
                                          </p:val>
                                        </p:tav>
                                        <p:tav tm="100000">
                                          <p:val>
                                            <p:strVal val="#ppt_y"/>
                                          </p:val>
                                        </p:tav>
                                      </p:tavLst>
                                    </p:anim>
                                  </p:childTnLst>
                                </p:cTn>
                              </p:par>
                              <p:par>
                                <p:cTn id="144" presetID="42" presetClass="entr" presetSubtype="0" fill="hold" grpId="0" nodeType="withEffect">
                                  <p:stCondLst>
                                    <p:cond delay="0"/>
                                  </p:stCondLst>
                                  <p:childTnLst>
                                    <p:set>
                                      <p:cBhvr>
                                        <p:cTn id="145" dur="1" fill="hold">
                                          <p:stCondLst>
                                            <p:cond delay="0"/>
                                          </p:stCondLst>
                                        </p:cTn>
                                        <p:tgtEl>
                                          <p:spTgt spid="72"/>
                                        </p:tgtEl>
                                        <p:attrNameLst>
                                          <p:attrName>style.visibility</p:attrName>
                                        </p:attrNameLst>
                                      </p:cBhvr>
                                      <p:to>
                                        <p:strVal val="visible"/>
                                      </p:to>
                                    </p:set>
                                    <p:animEffect transition="in" filter="fade">
                                      <p:cBhvr>
                                        <p:cTn id="146" dur="1000"/>
                                        <p:tgtEl>
                                          <p:spTgt spid="72"/>
                                        </p:tgtEl>
                                      </p:cBhvr>
                                    </p:animEffect>
                                    <p:anim calcmode="lin" valueType="num">
                                      <p:cBhvr>
                                        <p:cTn id="147" dur="1000" fill="hold"/>
                                        <p:tgtEl>
                                          <p:spTgt spid="72"/>
                                        </p:tgtEl>
                                        <p:attrNameLst>
                                          <p:attrName>ppt_x</p:attrName>
                                        </p:attrNameLst>
                                      </p:cBhvr>
                                      <p:tavLst>
                                        <p:tav tm="0">
                                          <p:val>
                                            <p:strVal val="#ppt_x"/>
                                          </p:val>
                                        </p:tav>
                                        <p:tav tm="100000">
                                          <p:val>
                                            <p:strVal val="#ppt_x"/>
                                          </p:val>
                                        </p:tav>
                                      </p:tavLst>
                                    </p:anim>
                                    <p:anim calcmode="lin" valueType="num">
                                      <p:cBhvr>
                                        <p:cTn id="148" dur="1000" fill="hold"/>
                                        <p:tgtEl>
                                          <p:spTgt spid="72"/>
                                        </p:tgtEl>
                                        <p:attrNameLst>
                                          <p:attrName>ppt_y</p:attrName>
                                        </p:attrNameLst>
                                      </p:cBhvr>
                                      <p:tavLst>
                                        <p:tav tm="0">
                                          <p:val>
                                            <p:strVal val="#ppt_y+.1"/>
                                          </p:val>
                                        </p:tav>
                                        <p:tav tm="100000">
                                          <p:val>
                                            <p:strVal val="#ppt_y"/>
                                          </p:val>
                                        </p:tav>
                                      </p:tavLst>
                                    </p:anim>
                                  </p:childTnLst>
                                </p:cTn>
                              </p:par>
                              <p:par>
                                <p:cTn id="149" presetID="42" presetClass="entr" presetSubtype="0" fill="hold" grpId="0" nodeType="withEffect">
                                  <p:stCondLst>
                                    <p:cond delay="0"/>
                                  </p:stCondLst>
                                  <p:childTnLst>
                                    <p:set>
                                      <p:cBhvr>
                                        <p:cTn id="150" dur="1" fill="hold">
                                          <p:stCondLst>
                                            <p:cond delay="0"/>
                                          </p:stCondLst>
                                        </p:cTn>
                                        <p:tgtEl>
                                          <p:spTgt spid="93"/>
                                        </p:tgtEl>
                                        <p:attrNameLst>
                                          <p:attrName>style.visibility</p:attrName>
                                        </p:attrNameLst>
                                      </p:cBhvr>
                                      <p:to>
                                        <p:strVal val="visible"/>
                                      </p:to>
                                    </p:set>
                                    <p:animEffect transition="in" filter="fade">
                                      <p:cBhvr>
                                        <p:cTn id="151" dur="1000"/>
                                        <p:tgtEl>
                                          <p:spTgt spid="93"/>
                                        </p:tgtEl>
                                      </p:cBhvr>
                                    </p:animEffect>
                                    <p:anim calcmode="lin" valueType="num">
                                      <p:cBhvr>
                                        <p:cTn id="152" dur="1000" fill="hold"/>
                                        <p:tgtEl>
                                          <p:spTgt spid="93"/>
                                        </p:tgtEl>
                                        <p:attrNameLst>
                                          <p:attrName>ppt_x</p:attrName>
                                        </p:attrNameLst>
                                      </p:cBhvr>
                                      <p:tavLst>
                                        <p:tav tm="0">
                                          <p:val>
                                            <p:strVal val="#ppt_x"/>
                                          </p:val>
                                        </p:tav>
                                        <p:tav tm="100000">
                                          <p:val>
                                            <p:strVal val="#ppt_x"/>
                                          </p:val>
                                        </p:tav>
                                      </p:tavLst>
                                    </p:anim>
                                    <p:anim calcmode="lin" valueType="num">
                                      <p:cBhvr>
                                        <p:cTn id="153"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54" fill="hold">
                      <p:stCondLst>
                        <p:cond delay="indefinite"/>
                      </p:stCondLst>
                      <p:childTnLst>
                        <p:par>
                          <p:cTn id="155" fill="hold">
                            <p:stCondLst>
                              <p:cond delay="0"/>
                            </p:stCondLst>
                            <p:childTnLst>
                              <p:par>
                                <p:cTn id="156" presetID="42" presetClass="entr" presetSubtype="0" fill="hold" grpId="0" nodeType="clickEffect">
                                  <p:stCondLst>
                                    <p:cond delay="0"/>
                                  </p:stCondLst>
                                  <p:childTnLst>
                                    <p:set>
                                      <p:cBhvr>
                                        <p:cTn id="157" dur="1" fill="hold">
                                          <p:stCondLst>
                                            <p:cond delay="0"/>
                                          </p:stCondLst>
                                        </p:cTn>
                                        <p:tgtEl>
                                          <p:spTgt spid="79"/>
                                        </p:tgtEl>
                                        <p:attrNameLst>
                                          <p:attrName>style.visibility</p:attrName>
                                        </p:attrNameLst>
                                      </p:cBhvr>
                                      <p:to>
                                        <p:strVal val="visible"/>
                                      </p:to>
                                    </p:set>
                                    <p:animEffect transition="in" filter="fade">
                                      <p:cBhvr>
                                        <p:cTn id="158" dur="1000"/>
                                        <p:tgtEl>
                                          <p:spTgt spid="79"/>
                                        </p:tgtEl>
                                      </p:cBhvr>
                                    </p:animEffect>
                                    <p:anim calcmode="lin" valueType="num">
                                      <p:cBhvr>
                                        <p:cTn id="159" dur="1000" fill="hold"/>
                                        <p:tgtEl>
                                          <p:spTgt spid="79"/>
                                        </p:tgtEl>
                                        <p:attrNameLst>
                                          <p:attrName>ppt_x</p:attrName>
                                        </p:attrNameLst>
                                      </p:cBhvr>
                                      <p:tavLst>
                                        <p:tav tm="0">
                                          <p:val>
                                            <p:strVal val="#ppt_x"/>
                                          </p:val>
                                        </p:tav>
                                        <p:tav tm="100000">
                                          <p:val>
                                            <p:strVal val="#ppt_x"/>
                                          </p:val>
                                        </p:tav>
                                      </p:tavLst>
                                    </p:anim>
                                    <p:anim calcmode="lin" valueType="num">
                                      <p:cBhvr>
                                        <p:cTn id="160" dur="1000" fill="hold"/>
                                        <p:tgtEl>
                                          <p:spTgt spid="79"/>
                                        </p:tgtEl>
                                        <p:attrNameLst>
                                          <p:attrName>ppt_y</p:attrName>
                                        </p:attrNameLst>
                                      </p:cBhvr>
                                      <p:tavLst>
                                        <p:tav tm="0">
                                          <p:val>
                                            <p:strVal val="#ppt_y+.1"/>
                                          </p:val>
                                        </p:tav>
                                        <p:tav tm="100000">
                                          <p:val>
                                            <p:strVal val="#ppt_y"/>
                                          </p:val>
                                        </p:tav>
                                      </p:tavLst>
                                    </p:anim>
                                  </p:childTnLst>
                                </p:cTn>
                              </p:par>
                              <p:par>
                                <p:cTn id="161" presetID="42" presetClass="entr" presetSubtype="0" fill="hold" nodeType="withEffect">
                                  <p:stCondLst>
                                    <p:cond delay="0"/>
                                  </p:stCondLst>
                                  <p:childTnLst>
                                    <p:set>
                                      <p:cBhvr>
                                        <p:cTn id="162" dur="1" fill="hold">
                                          <p:stCondLst>
                                            <p:cond delay="0"/>
                                          </p:stCondLst>
                                        </p:cTn>
                                        <p:tgtEl>
                                          <p:spTgt spid="86"/>
                                        </p:tgtEl>
                                        <p:attrNameLst>
                                          <p:attrName>style.visibility</p:attrName>
                                        </p:attrNameLst>
                                      </p:cBhvr>
                                      <p:to>
                                        <p:strVal val="visible"/>
                                      </p:to>
                                    </p:set>
                                    <p:animEffect transition="in" filter="fade">
                                      <p:cBhvr>
                                        <p:cTn id="163" dur="1000"/>
                                        <p:tgtEl>
                                          <p:spTgt spid="86"/>
                                        </p:tgtEl>
                                      </p:cBhvr>
                                    </p:animEffect>
                                    <p:anim calcmode="lin" valueType="num">
                                      <p:cBhvr>
                                        <p:cTn id="164" dur="1000" fill="hold"/>
                                        <p:tgtEl>
                                          <p:spTgt spid="86"/>
                                        </p:tgtEl>
                                        <p:attrNameLst>
                                          <p:attrName>ppt_x</p:attrName>
                                        </p:attrNameLst>
                                      </p:cBhvr>
                                      <p:tavLst>
                                        <p:tav tm="0">
                                          <p:val>
                                            <p:strVal val="#ppt_x"/>
                                          </p:val>
                                        </p:tav>
                                        <p:tav tm="100000">
                                          <p:val>
                                            <p:strVal val="#ppt_x"/>
                                          </p:val>
                                        </p:tav>
                                      </p:tavLst>
                                    </p:anim>
                                    <p:anim calcmode="lin" valueType="num">
                                      <p:cBhvr>
                                        <p:cTn id="165" dur="1000" fill="hold"/>
                                        <p:tgtEl>
                                          <p:spTgt spid="86"/>
                                        </p:tgtEl>
                                        <p:attrNameLst>
                                          <p:attrName>ppt_y</p:attrName>
                                        </p:attrNameLst>
                                      </p:cBhvr>
                                      <p:tavLst>
                                        <p:tav tm="0">
                                          <p:val>
                                            <p:strVal val="#ppt_y+.1"/>
                                          </p:val>
                                        </p:tav>
                                        <p:tav tm="100000">
                                          <p:val>
                                            <p:strVal val="#ppt_y"/>
                                          </p:val>
                                        </p:tav>
                                      </p:tavLst>
                                    </p:anim>
                                  </p:childTnLst>
                                </p:cTn>
                              </p:par>
                              <p:par>
                                <p:cTn id="166" presetID="42" presetClass="entr" presetSubtype="0" fill="hold" nodeType="withEffect">
                                  <p:stCondLst>
                                    <p:cond delay="0"/>
                                  </p:stCondLst>
                                  <p:childTnLst>
                                    <p:set>
                                      <p:cBhvr>
                                        <p:cTn id="167" dur="1" fill="hold">
                                          <p:stCondLst>
                                            <p:cond delay="0"/>
                                          </p:stCondLst>
                                        </p:cTn>
                                        <p:tgtEl>
                                          <p:spTgt spid="88"/>
                                        </p:tgtEl>
                                        <p:attrNameLst>
                                          <p:attrName>style.visibility</p:attrName>
                                        </p:attrNameLst>
                                      </p:cBhvr>
                                      <p:to>
                                        <p:strVal val="visible"/>
                                      </p:to>
                                    </p:set>
                                    <p:animEffect transition="in" filter="fade">
                                      <p:cBhvr>
                                        <p:cTn id="168" dur="1000"/>
                                        <p:tgtEl>
                                          <p:spTgt spid="88"/>
                                        </p:tgtEl>
                                      </p:cBhvr>
                                    </p:animEffect>
                                    <p:anim calcmode="lin" valueType="num">
                                      <p:cBhvr>
                                        <p:cTn id="169" dur="1000" fill="hold"/>
                                        <p:tgtEl>
                                          <p:spTgt spid="88"/>
                                        </p:tgtEl>
                                        <p:attrNameLst>
                                          <p:attrName>ppt_x</p:attrName>
                                        </p:attrNameLst>
                                      </p:cBhvr>
                                      <p:tavLst>
                                        <p:tav tm="0">
                                          <p:val>
                                            <p:strVal val="#ppt_x"/>
                                          </p:val>
                                        </p:tav>
                                        <p:tav tm="100000">
                                          <p:val>
                                            <p:strVal val="#ppt_x"/>
                                          </p:val>
                                        </p:tav>
                                      </p:tavLst>
                                    </p:anim>
                                    <p:anim calcmode="lin" valueType="num">
                                      <p:cBhvr>
                                        <p:cTn id="170" dur="1000" fill="hold"/>
                                        <p:tgtEl>
                                          <p:spTgt spid="88"/>
                                        </p:tgtEl>
                                        <p:attrNameLst>
                                          <p:attrName>ppt_y</p:attrName>
                                        </p:attrNameLst>
                                      </p:cBhvr>
                                      <p:tavLst>
                                        <p:tav tm="0">
                                          <p:val>
                                            <p:strVal val="#ppt_y+.1"/>
                                          </p:val>
                                        </p:tav>
                                        <p:tav tm="100000">
                                          <p:val>
                                            <p:strVal val="#ppt_y"/>
                                          </p:val>
                                        </p:tav>
                                      </p:tavLst>
                                    </p:anim>
                                  </p:childTnLst>
                                </p:cTn>
                              </p:par>
                              <p:par>
                                <p:cTn id="171" presetID="42" presetClass="entr" presetSubtype="0" fill="hold" grpId="0" nodeType="withEffect">
                                  <p:stCondLst>
                                    <p:cond delay="0"/>
                                  </p:stCondLst>
                                  <p:childTnLst>
                                    <p:set>
                                      <p:cBhvr>
                                        <p:cTn id="172" dur="1" fill="hold">
                                          <p:stCondLst>
                                            <p:cond delay="0"/>
                                          </p:stCondLst>
                                        </p:cTn>
                                        <p:tgtEl>
                                          <p:spTgt spid="80"/>
                                        </p:tgtEl>
                                        <p:attrNameLst>
                                          <p:attrName>style.visibility</p:attrName>
                                        </p:attrNameLst>
                                      </p:cBhvr>
                                      <p:to>
                                        <p:strVal val="visible"/>
                                      </p:to>
                                    </p:set>
                                    <p:animEffect transition="in" filter="fade">
                                      <p:cBhvr>
                                        <p:cTn id="173" dur="1000"/>
                                        <p:tgtEl>
                                          <p:spTgt spid="80"/>
                                        </p:tgtEl>
                                      </p:cBhvr>
                                    </p:animEffect>
                                    <p:anim calcmode="lin" valueType="num">
                                      <p:cBhvr>
                                        <p:cTn id="174" dur="1000" fill="hold"/>
                                        <p:tgtEl>
                                          <p:spTgt spid="80"/>
                                        </p:tgtEl>
                                        <p:attrNameLst>
                                          <p:attrName>ppt_x</p:attrName>
                                        </p:attrNameLst>
                                      </p:cBhvr>
                                      <p:tavLst>
                                        <p:tav tm="0">
                                          <p:val>
                                            <p:strVal val="#ppt_x"/>
                                          </p:val>
                                        </p:tav>
                                        <p:tav tm="100000">
                                          <p:val>
                                            <p:strVal val="#ppt_x"/>
                                          </p:val>
                                        </p:tav>
                                      </p:tavLst>
                                    </p:anim>
                                    <p:anim calcmode="lin" valueType="num">
                                      <p:cBhvr>
                                        <p:cTn id="175" dur="1000" fill="hold"/>
                                        <p:tgtEl>
                                          <p:spTgt spid="80"/>
                                        </p:tgtEl>
                                        <p:attrNameLst>
                                          <p:attrName>ppt_y</p:attrName>
                                        </p:attrNameLst>
                                      </p:cBhvr>
                                      <p:tavLst>
                                        <p:tav tm="0">
                                          <p:val>
                                            <p:strVal val="#ppt_y+.1"/>
                                          </p:val>
                                        </p:tav>
                                        <p:tav tm="100000">
                                          <p:val>
                                            <p:strVal val="#ppt_y"/>
                                          </p:val>
                                        </p:tav>
                                      </p:tavLst>
                                    </p:anim>
                                  </p:childTnLst>
                                </p:cTn>
                              </p:par>
                              <p:par>
                                <p:cTn id="176" presetID="42" presetClass="entr" presetSubtype="0" fill="hold" grpId="0" nodeType="withEffect">
                                  <p:stCondLst>
                                    <p:cond delay="0"/>
                                  </p:stCondLst>
                                  <p:childTnLst>
                                    <p:set>
                                      <p:cBhvr>
                                        <p:cTn id="177" dur="1" fill="hold">
                                          <p:stCondLst>
                                            <p:cond delay="0"/>
                                          </p:stCondLst>
                                        </p:cTn>
                                        <p:tgtEl>
                                          <p:spTgt spid="81"/>
                                        </p:tgtEl>
                                        <p:attrNameLst>
                                          <p:attrName>style.visibility</p:attrName>
                                        </p:attrNameLst>
                                      </p:cBhvr>
                                      <p:to>
                                        <p:strVal val="visible"/>
                                      </p:to>
                                    </p:set>
                                    <p:animEffect transition="in" filter="fade">
                                      <p:cBhvr>
                                        <p:cTn id="178" dur="1000"/>
                                        <p:tgtEl>
                                          <p:spTgt spid="81"/>
                                        </p:tgtEl>
                                      </p:cBhvr>
                                    </p:animEffect>
                                    <p:anim calcmode="lin" valueType="num">
                                      <p:cBhvr>
                                        <p:cTn id="179" dur="1000" fill="hold"/>
                                        <p:tgtEl>
                                          <p:spTgt spid="81"/>
                                        </p:tgtEl>
                                        <p:attrNameLst>
                                          <p:attrName>ppt_x</p:attrName>
                                        </p:attrNameLst>
                                      </p:cBhvr>
                                      <p:tavLst>
                                        <p:tav tm="0">
                                          <p:val>
                                            <p:strVal val="#ppt_x"/>
                                          </p:val>
                                        </p:tav>
                                        <p:tav tm="100000">
                                          <p:val>
                                            <p:strVal val="#ppt_x"/>
                                          </p:val>
                                        </p:tav>
                                      </p:tavLst>
                                    </p:anim>
                                    <p:anim calcmode="lin" valueType="num">
                                      <p:cBhvr>
                                        <p:cTn id="180" dur="1000" fill="hold"/>
                                        <p:tgtEl>
                                          <p:spTgt spid="81"/>
                                        </p:tgtEl>
                                        <p:attrNameLst>
                                          <p:attrName>ppt_y</p:attrName>
                                        </p:attrNameLst>
                                      </p:cBhvr>
                                      <p:tavLst>
                                        <p:tav tm="0">
                                          <p:val>
                                            <p:strVal val="#ppt_y+.1"/>
                                          </p:val>
                                        </p:tav>
                                        <p:tav tm="100000">
                                          <p:val>
                                            <p:strVal val="#ppt_y"/>
                                          </p:val>
                                        </p:tav>
                                      </p:tavLst>
                                    </p:anim>
                                  </p:childTnLst>
                                </p:cTn>
                              </p:par>
                              <p:par>
                                <p:cTn id="181" presetID="42" presetClass="entr" presetSubtype="0" fill="hold" nodeType="withEffect">
                                  <p:stCondLst>
                                    <p:cond delay="0"/>
                                  </p:stCondLst>
                                  <p:childTnLst>
                                    <p:set>
                                      <p:cBhvr>
                                        <p:cTn id="182" dur="1" fill="hold">
                                          <p:stCondLst>
                                            <p:cond delay="0"/>
                                          </p:stCondLst>
                                        </p:cTn>
                                        <p:tgtEl>
                                          <p:spTgt spid="87"/>
                                        </p:tgtEl>
                                        <p:attrNameLst>
                                          <p:attrName>style.visibility</p:attrName>
                                        </p:attrNameLst>
                                      </p:cBhvr>
                                      <p:to>
                                        <p:strVal val="visible"/>
                                      </p:to>
                                    </p:set>
                                    <p:animEffect transition="in" filter="fade">
                                      <p:cBhvr>
                                        <p:cTn id="183" dur="1000"/>
                                        <p:tgtEl>
                                          <p:spTgt spid="87"/>
                                        </p:tgtEl>
                                      </p:cBhvr>
                                    </p:animEffect>
                                    <p:anim calcmode="lin" valueType="num">
                                      <p:cBhvr>
                                        <p:cTn id="184" dur="1000" fill="hold"/>
                                        <p:tgtEl>
                                          <p:spTgt spid="87"/>
                                        </p:tgtEl>
                                        <p:attrNameLst>
                                          <p:attrName>ppt_x</p:attrName>
                                        </p:attrNameLst>
                                      </p:cBhvr>
                                      <p:tavLst>
                                        <p:tav tm="0">
                                          <p:val>
                                            <p:strVal val="#ppt_x"/>
                                          </p:val>
                                        </p:tav>
                                        <p:tav tm="100000">
                                          <p:val>
                                            <p:strVal val="#ppt_x"/>
                                          </p:val>
                                        </p:tav>
                                      </p:tavLst>
                                    </p:anim>
                                    <p:anim calcmode="lin" valueType="num">
                                      <p:cBhvr>
                                        <p:cTn id="185" dur="1000" fill="hold"/>
                                        <p:tgtEl>
                                          <p:spTgt spid="87"/>
                                        </p:tgtEl>
                                        <p:attrNameLst>
                                          <p:attrName>ppt_y</p:attrName>
                                        </p:attrNameLst>
                                      </p:cBhvr>
                                      <p:tavLst>
                                        <p:tav tm="0">
                                          <p:val>
                                            <p:strVal val="#ppt_y+.1"/>
                                          </p:val>
                                        </p:tav>
                                        <p:tav tm="100000">
                                          <p:val>
                                            <p:strVal val="#ppt_y"/>
                                          </p:val>
                                        </p:tav>
                                      </p:tavLst>
                                    </p:anim>
                                  </p:childTnLst>
                                </p:cTn>
                              </p:par>
                              <p:par>
                                <p:cTn id="186" presetID="42" presetClass="entr" presetSubtype="0" fill="hold" nodeType="withEffect">
                                  <p:stCondLst>
                                    <p:cond delay="0"/>
                                  </p:stCondLst>
                                  <p:childTnLst>
                                    <p:set>
                                      <p:cBhvr>
                                        <p:cTn id="187" dur="1" fill="hold">
                                          <p:stCondLst>
                                            <p:cond delay="0"/>
                                          </p:stCondLst>
                                        </p:cTn>
                                        <p:tgtEl>
                                          <p:spTgt spid="89"/>
                                        </p:tgtEl>
                                        <p:attrNameLst>
                                          <p:attrName>style.visibility</p:attrName>
                                        </p:attrNameLst>
                                      </p:cBhvr>
                                      <p:to>
                                        <p:strVal val="visible"/>
                                      </p:to>
                                    </p:set>
                                    <p:animEffect transition="in" filter="fade">
                                      <p:cBhvr>
                                        <p:cTn id="188" dur="1000"/>
                                        <p:tgtEl>
                                          <p:spTgt spid="89"/>
                                        </p:tgtEl>
                                      </p:cBhvr>
                                    </p:animEffect>
                                    <p:anim calcmode="lin" valueType="num">
                                      <p:cBhvr>
                                        <p:cTn id="189" dur="1000" fill="hold"/>
                                        <p:tgtEl>
                                          <p:spTgt spid="89"/>
                                        </p:tgtEl>
                                        <p:attrNameLst>
                                          <p:attrName>ppt_x</p:attrName>
                                        </p:attrNameLst>
                                      </p:cBhvr>
                                      <p:tavLst>
                                        <p:tav tm="0">
                                          <p:val>
                                            <p:strVal val="#ppt_x"/>
                                          </p:val>
                                        </p:tav>
                                        <p:tav tm="100000">
                                          <p:val>
                                            <p:strVal val="#ppt_x"/>
                                          </p:val>
                                        </p:tav>
                                      </p:tavLst>
                                    </p:anim>
                                    <p:anim calcmode="lin" valueType="num">
                                      <p:cBhvr>
                                        <p:cTn id="190" dur="1000" fill="hold"/>
                                        <p:tgtEl>
                                          <p:spTgt spid="89"/>
                                        </p:tgtEl>
                                        <p:attrNameLst>
                                          <p:attrName>ppt_y</p:attrName>
                                        </p:attrNameLst>
                                      </p:cBhvr>
                                      <p:tavLst>
                                        <p:tav tm="0">
                                          <p:val>
                                            <p:strVal val="#ppt_y+.1"/>
                                          </p:val>
                                        </p:tav>
                                        <p:tav tm="100000">
                                          <p:val>
                                            <p:strVal val="#ppt_y"/>
                                          </p:val>
                                        </p:tav>
                                      </p:tavLst>
                                    </p:anim>
                                  </p:childTnLst>
                                </p:cTn>
                              </p:par>
                              <p:par>
                                <p:cTn id="191" presetID="42" presetClass="entr" presetSubtype="0" fill="hold" nodeType="withEffect">
                                  <p:stCondLst>
                                    <p:cond delay="0"/>
                                  </p:stCondLst>
                                  <p:childTnLst>
                                    <p:set>
                                      <p:cBhvr>
                                        <p:cTn id="192" dur="1" fill="hold">
                                          <p:stCondLst>
                                            <p:cond delay="0"/>
                                          </p:stCondLst>
                                        </p:cTn>
                                        <p:tgtEl>
                                          <p:spTgt spid="90"/>
                                        </p:tgtEl>
                                        <p:attrNameLst>
                                          <p:attrName>style.visibility</p:attrName>
                                        </p:attrNameLst>
                                      </p:cBhvr>
                                      <p:to>
                                        <p:strVal val="visible"/>
                                      </p:to>
                                    </p:set>
                                    <p:animEffect transition="in" filter="fade">
                                      <p:cBhvr>
                                        <p:cTn id="193" dur="1000"/>
                                        <p:tgtEl>
                                          <p:spTgt spid="90"/>
                                        </p:tgtEl>
                                      </p:cBhvr>
                                    </p:animEffect>
                                    <p:anim calcmode="lin" valueType="num">
                                      <p:cBhvr>
                                        <p:cTn id="194" dur="1000" fill="hold"/>
                                        <p:tgtEl>
                                          <p:spTgt spid="90"/>
                                        </p:tgtEl>
                                        <p:attrNameLst>
                                          <p:attrName>ppt_x</p:attrName>
                                        </p:attrNameLst>
                                      </p:cBhvr>
                                      <p:tavLst>
                                        <p:tav tm="0">
                                          <p:val>
                                            <p:strVal val="#ppt_x"/>
                                          </p:val>
                                        </p:tav>
                                        <p:tav tm="100000">
                                          <p:val>
                                            <p:strVal val="#ppt_x"/>
                                          </p:val>
                                        </p:tav>
                                      </p:tavLst>
                                    </p:anim>
                                    <p:anim calcmode="lin" valueType="num">
                                      <p:cBhvr>
                                        <p:cTn id="195" dur="1000" fill="hold"/>
                                        <p:tgtEl>
                                          <p:spTgt spid="90"/>
                                        </p:tgtEl>
                                        <p:attrNameLst>
                                          <p:attrName>ppt_y</p:attrName>
                                        </p:attrNameLst>
                                      </p:cBhvr>
                                      <p:tavLst>
                                        <p:tav tm="0">
                                          <p:val>
                                            <p:strVal val="#ppt_y+.1"/>
                                          </p:val>
                                        </p:tav>
                                        <p:tav tm="100000">
                                          <p:val>
                                            <p:strVal val="#ppt_y"/>
                                          </p:val>
                                        </p:tav>
                                      </p:tavLst>
                                    </p:anim>
                                  </p:childTnLst>
                                </p:cTn>
                              </p:par>
                              <p:par>
                                <p:cTn id="196" presetID="42" presetClass="entr" presetSubtype="0" fill="hold" nodeType="withEffect">
                                  <p:stCondLst>
                                    <p:cond delay="0"/>
                                  </p:stCondLst>
                                  <p:childTnLst>
                                    <p:set>
                                      <p:cBhvr>
                                        <p:cTn id="197" dur="1" fill="hold">
                                          <p:stCondLst>
                                            <p:cond delay="0"/>
                                          </p:stCondLst>
                                        </p:cTn>
                                        <p:tgtEl>
                                          <p:spTgt spid="91"/>
                                        </p:tgtEl>
                                        <p:attrNameLst>
                                          <p:attrName>style.visibility</p:attrName>
                                        </p:attrNameLst>
                                      </p:cBhvr>
                                      <p:to>
                                        <p:strVal val="visible"/>
                                      </p:to>
                                    </p:set>
                                    <p:animEffect transition="in" filter="fade">
                                      <p:cBhvr>
                                        <p:cTn id="198" dur="1000"/>
                                        <p:tgtEl>
                                          <p:spTgt spid="91"/>
                                        </p:tgtEl>
                                      </p:cBhvr>
                                    </p:animEffect>
                                    <p:anim calcmode="lin" valueType="num">
                                      <p:cBhvr>
                                        <p:cTn id="199" dur="1000" fill="hold"/>
                                        <p:tgtEl>
                                          <p:spTgt spid="91"/>
                                        </p:tgtEl>
                                        <p:attrNameLst>
                                          <p:attrName>ppt_x</p:attrName>
                                        </p:attrNameLst>
                                      </p:cBhvr>
                                      <p:tavLst>
                                        <p:tav tm="0">
                                          <p:val>
                                            <p:strVal val="#ppt_x"/>
                                          </p:val>
                                        </p:tav>
                                        <p:tav tm="100000">
                                          <p:val>
                                            <p:strVal val="#ppt_x"/>
                                          </p:val>
                                        </p:tav>
                                      </p:tavLst>
                                    </p:anim>
                                    <p:anim calcmode="lin" valueType="num">
                                      <p:cBhvr>
                                        <p:cTn id="200" dur="1000" fill="hold"/>
                                        <p:tgtEl>
                                          <p:spTgt spid="91"/>
                                        </p:tgtEl>
                                        <p:attrNameLst>
                                          <p:attrName>ppt_y</p:attrName>
                                        </p:attrNameLst>
                                      </p:cBhvr>
                                      <p:tavLst>
                                        <p:tav tm="0">
                                          <p:val>
                                            <p:strVal val="#ppt_y+.1"/>
                                          </p:val>
                                        </p:tav>
                                        <p:tav tm="100000">
                                          <p:val>
                                            <p:strVal val="#ppt_y"/>
                                          </p:val>
                                        </p:tav>
                                      </p:tavLst>
                                    </p:anim>
                                  </p:childTnLst>
                                </p:cTn>
                              </p:par>
                              <p:par>
                                <p:cTn id="201" presetID="42" presetClass="entr" presetSubtype="0" fill="hold" grpId="0" nodeType="withEffect">
                                  <p:stCondLst>
                                    <p:cond delay="0"/>
                                  </p:stCondLst>
                                  <p:childTnLst>
                                    <p:set>
                                      <p:cBhvr>
                                        <p:cTn id="202" dur="1" fill="hold">
                                          <p:stCondLst>
                                            <p:cond delay="0"/>
                                          </p:stCondLst>
                                        </p:cTn>
                                        <p:tgtEl>
                                          <p:spTgt spid="82"/>
                                        </p:tgtEl>
                                        <p:attrNameLst>
                                          <p:attrName>style.visibility</p:attrName>
                                        </p:attrNameLst>
                                      </p:cBhvr>
                                      <p:to>
                                        <p:strVal val="visible"/>
                                      </p:to>
                                    </p:set>
                                    <p:animEffect transition="in" filter="fade">
                                      <p:cBhvr>
                                        <p:cTn id="203" dur="1000"/>
                                        <p:tgtEl>
                                          <p:spTgt spid="82"/>
                                        </p:tgtEl>
                                      </p:cBhvr>
                                    </p:animEffect>
                                    <p:anim calcmode="lin" valueType="num">
                                      <p:cBhvr>
                                        <p:cTn id="204" dur="1000" fill="hold"/>
                                        <p:tgtEl>
                                          <p:spTgt spid="82"/>
                                        </p:tgtEl>
                                        <p:attrNameLst>
                                          <p:attrName>ppt_x</p:attrName>
                                        </p:attrNameLst>
                                      </p:cBhvr>
                                      <p:tavLst>
                                        <p:tav tm="0">
                                          <p:val>
                                            <p:strVal val="#ppt_x"/>
                                          </p:val>
                                        </p:tav>
                                        <p:tav tm="100000">
                                          <p:val>
                                            <p:strVal val="#ppt_x"/>
                                          </p:val>
                                        </p:tav>
                                      </p:tavLst>
                                    </p:anim>
                                    <p:anim calcmode="lin" valueType="num">
                                      <p:cBhvr>
                                        <p:cTn id="205" dur="1000" fill="hold"/>
                                        <p:tgtEl>
                                          <p:spTgt spid="82"/>
                                        </p:tgtEl>
                                        <p:attrNameLst>
                                          <p:attrName>ppt_y</p:attrName>
                                        </p:attrNameLst>
                                      </p:cBhvr>
                                      <p:tavLst>
                                        <p:tav tm="0">
                                          <p:val>
                                            <p:strVal val="#ppt_y+.1"/>
                                          </p:val>
                                        </p:tav>
                                        <p:tav tm="100000">
                                          <p:val>
                                            <p:strVal val="#ppt_y"/>
                                          </p:val>
                                        </p:tav>
                                      </p:tavLst>
                                    </p:anim>
                                  </p:childTnLst>
                                </p:cTn>
                              </p:par>
                              <p:par>
                                <p:cTn id="206" presetID="42" presetClass="entr" presetSubtype="0" fill="hold" grpId="0" nodeType="withEffect">
                                  <p:stCondLst>
                                    <p:cond delay="0"/>
                                  </p:stCondLst>
                                  <p:childTnLst>
                                    <p:set>
                                      <p:cBhvr>
                                        <p:cTn id="207" dur="1" fill="hold">
                                          <p:stCondLst>
                                            <p:cond delay="0"/>
                                          </p:stCondLst>
                                        </p:cTn>
                                        <p:tgtEl>
                                          <p:spTgt spid="83"/>
                                        </p:tgtEl>
                                        <p:attrNameLst>
                                          <p:attrName>style.visibility</p:attrName>
                                        </p:attrNameLst>
                                      </p:cBhvr>
                                      <p:to>
                                        <p:strVal val="visible"/>
                                      </p:to>
                                    </p:set>
                                    <p:animEffect transition="in" filter="fade">
                                      <p:cBhvr>
                                        <p:cTn id="208" dur="1000"/>
                                        <p:tgtEl>
                                          <p:spTgt spid="83"/>
                                        </p:tgtEl>
                                      </p:cBhvr>
                                    </p:animEffect>
                                    <p:anim calcmode="lin" valueType="num">
                                      <p:cBhvr>
                                        <p:cTn id="209" dur="1000" fill="hold"/>
                                        <p:tgtEl>
                                          <p:spTgt spid="83"/>
                                        </p:tgtEl>
                                        <p:attrNameLst>
                                          <p:attrName>ppt_x</p:attrName>
                                        </p:attrNameLst>
                                      </p:cBhvr>
                                      <p:tavLst>
                                        <p:tav tm="0">
                                          <p:val>
                                            <p:strVal val="#ppt_x"/>
                                          </p:val>
                                        </p:tav>
                                        <p:tav tm="100000">
                                          <p:val>
                                            <p:strVal val="#ppt_x"/>
                                          </p:val>
                                        </p:tav>
                                      </p:tavLst>
                                    </p:anim>
                                    <p:anim calcmode="lin" valueType="num">
                                      <p:cBhvr>
                                        <p:cTn id="210" dur="1000" fill="hold"/>
                                        <p:tgtEl>
                                          <p:spTgt spid="83"/>
                                        </p:tgtEl>
                                        <p:attrNameLst>
                                          <p:attrName>ppt_y</p:attrName>
                                        </p:attrNameLst>
                                      </p:cBhvr>
                                      <p:tavLst>
                                        <p:tav tm="0">
                                          <p:val>
                                            <p:strVal val="#ppt_y+.1"/>
                                          </p:val>
                                        </p:tav>
                                        <p:tav tm="100000">
                                          <p:val>
                                            <p:strVal val="#ppt_y"/>
                                          </p:val>
                                        </p:tav>
                                      </p:tavLst>
                                    </p:anim>
                                  </p:childTnLst>
                                </p:cTn>
                              </p:par>
                              <p:par>
                                <p:cTn id="211" presetID="42" presetClass="entr" presetSubtype="0" fill="hold" grpId="0" nodeType="withEffect">
                                  <p:stCondLst>
                                    <p:cond delay="0"/>
                                  </p:stCondLst>
                                  <p:childTnLst>
                                    <p:set>
                                      <p:cBhvr>
                                        <p:cTn id="212" dur="1" fill="hold">
                                          <p:stCondLst>
                                            <p:cond delay="0"/>
                                          </p:stCondLst>
                                        </p:cTn>
                                        <p:tgtEl>
                                          <p:spTgt spid="84"/>
                                        </p:tgtEl>
                                        <p:attrNameLst>
                                          <p:attrName>style.visibility</p:attrName>
                                        </p:attrNameLst>
                                      </p:cBhvr>
                                      <p:to>
                                        <p:strVal val="visible"/>
                                      </p:to>
                                    </p:set>
                                    <p:animEffect transition="in" filter="fade">
                                      <p:cBhvr>
                                        <p:cTn id="213" dur="1000"/>
                                        <p:tgtEl>
                                          <p:spTgt spid="84"/>
                                        </p:tgtEl>
                                      </p:cBhvr>
                                    </p:animEffect>
                                    <p:anim calcmode="lin" valueType="num">
                                      <p:cBhvr>
                                        <p:cTn id="214" dur="1000" fill="hold"/>
                                        <p:tgtEl>
                                          <p:spTgt spid="84"/>
                                        </p:tgtEl>
                                        <p:attrNameLst>
                                          <p:attrName>ppt_x</p:attrName>
                                        </p:attrNameLst>
                                      </p:cBhvr>
                                      <p:tavLst>
                                        <p:tav tm="0">
                                          <p:val>
                                            <p:strVal val="#ppt_x"/>
                                          </p:val>
                                        </p:tav>
                                        <p:tav tm="100000">
                                          <p:val>
                                            <p:strVal val="#ppt_x"/>
                                          </p:val>
                                        </p:tav>
                                      </p:tavLst>
                                    </p:anim>
                                    <p:anim calcmode="lin" valueType="num">
                                      <p:cBhvr>
                                        <p:cTn id="215" dur="1000" fill="hold"/>
                                        <p:tgtEl>
                                          <p:spTgt spid="84"/>
                                        </p:tgtEl>
                                        <p:attrNameLst>
                                          <p:attrName>ppt_y</p:attrName>
                                        </p:attrNameLst>
                                      </p:cBhvr>
                                      <p:tavLst>
                                        <p:tav tm="0">
                                          <p:val>
                                            <p:strVal val="#ppt_y+.1"/>
                                          </p:val>
                                        </p:tav>
                                        <p:tav tm="100000">
                                          <p:val>
                                            <p:strVal val="#ppt_y"/>
                                          </p:val>
                                        </p:tav>
                                      </p:tavLst>
                                    </p:anim>
                                  </p:childTnLst>
                                </p:cTn>
                              </p:par>
                              <p:par>
                                <p:cTn id="216" presetID="42" presetClass="entr" presetSubtype="0" fill="hold" grpId="0" nodeType="withEffect">
                                  <p:stCondLst>
                                    <p:cond delay="0"/>
                                  </p:stCondLst>
                                  <p:childTnLst>
                                    <p:set>
                                      <p:cBhvr>
                                        <p:cTn id="217" dur="1" fill="hold">
                                          <p:stCondLst>
                                            <p:cond delay="0"/>
                                          </p:stCondLst>
                                        </p:cTn>
                                        <p:tgtEl>
                                          <p:spTgt spid="85"/>
                                        </p:tgtEl>
                                        <p:attrNameLst>
                                          <p:attrName>style.visibility</p:attrName>
                                        </p:attrNameLst>
                                      </p:cBhvr>
                                      <p:to>
                                        <p:strVal val="visible"/>
                                      </p:to>
                                    </p:set>
                                    <p:animEffect transition="in" filter="fade">
                                      <p:cBhvr>
                                        <p:cTn id="218" dur="1000"/>
                                        <p:tgtEl>
                                          <p:spTgt spid="85"/>
                                        </p:tgtEl>
                                      </p:cBhvr>
                                    </p:animEffect>
                                    <p:anim calcmode="lin" valueType="num">
                                      <p:cBhvr>
                                        <p:cTn id="219" dur="1000" fill="hold"/>
                                        <p:tgtEl>
                                          <p:spTgt spid="85"/>
                                        </p:tgtEl>
                                        <p:attrNameLst>
                                          <p:attrName>ppt_x</p:attrName>
                                        </p:attrNameLst>
                                      </p:cBhvr>
                                      <p:tavLst>
                                        <p:tav tm="0">
                                          <p:val>
                                            <p:strVal val="#ppt_x"/>
                                          </p:val>
                                        </p:tav>
                                        <p:tav tm="100000">
                                          <p:val>
                                            <p:strVal val="#ppt_x"/>
                                          </p:val>
                                        </p:tav>
                                      </p:tavLst>
                                    </p:anim>
                                    <p:anim calcmode="lin" valueType="num">
                                      <p:cBhvr>
                                        <p:cTn id="220" dur="1000" fill="hold"/>
                                        <p:tgtEl>
                                          <p:spTgt spid="85"/>
                                        </p:tgtEl>
                                        <p:attrNameLst>
                                          <p:attrName>ppt_y</p:attrName>
                                        </p:attrNameLst>
                                      </p:cBhvr>
                                      <p:tavLst>
                                        <p:tav tm="0">
                                          <p:val>
                                            <p:strVal val="#ppt_y+.1"/>
                                          </p:val>
                                        </p:tav>
                                        <p:tav tm="100000">
                                          <p:val>
                                            <p:strVal val="#ppt_y"/>
                                          </p:val>
                                        </p:tav>
                                      </p:tavLst>
                                    </p:anim>
                                  </p:childTnLst>
                                </p:cTn>
                              </p:par>
                              <p:par>
                                <p:cTn id="221" presetID="42" presetClass="entr" presetSubtype="0" fill="hold" grpId="0" nodeType="withEffect">
                                  <p:stCondLst>
                                    <p:cond delay="0"/>
                                  </p:stCondLst>
                                  <p:childTnLst>
                                    <p:set>
                                      <p:cBhvr>
                                        <p:cTn id="222" dur="1" fill="hold">
                                          <p:stCondLst>
                                            <p:cond delay="0"/>
                                          </p:stCondLst>
                                        </p:cTn>
                                        <p:tgtEl>
                                          <p:spTgt spid="94"/>
                                        </p:tgtEl>
                                        <p:attrNameLst>
                                          <p:attrName>style.visibility</p:attrName>
                                        </p:attrNameLst>
                                      </p:cBhvr>
                                      <p:to>
                                        <p:strVal val="visible"/>
                                      </p:to>
                                    </p:set>
                                    <p:animEffect transition="in" filter="fade">
                                      <p:cBhvr>
                                        <p:cTn id="223" dur="1000"/>
                                        <p:tgtEl>
                                          <p:spTgt spid="94"/>
                                        </p:tgtEl>
                                      </p:cBhvr>
                                    </p:animEffect>
                                    <p:anim calcmode="lin" valueType="num">
                                      <p:cBhvr>
                                        <p:cTn id="224" dur="1000" fill="hold"/>
                                        <p:tgtEl>
                                          <p:spTgt spid="94"/>
                                        </p:tgtEl>
                                        <p:attrNameLst>
                                          <p:attrName>ppt_x</p:attrName>
                                        </p:attrNameLst>
                                      </p:cBhvr>
                                      <p:tavLst>
                                        <p:tav tm="0">
                                          <p:val>
                                            <p:strVal val="#ppt_x"/>
                                          </p:val>
                                        </p:tav>
                                        <p:tav tm="100000">
                                          <p:val>
                                            <p:strVal val="#ppt_x"/>
                                          </p:val>
                                        </p:tav>
                                      </p:tavLst>
                                    </p:anim>
                                    <p:anim calcmode="lin" valueType="num">
                                      <p:cBhvr>
                                        <p:cTn id="225" dur="1000" fill="hold"/>
                                        <p:tgtEl>
                                          <p:spTgt spid="9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3" grpId="0" animBg="1"/>
      <p:bldP spid="16" grpId="0" animBg="1"/>
      <p:bldP spid="17" grpId="0" animBg="1"/>
      <p:bldP spid="18" grpId="0" animBg="1"/>
      <p:bldP spid="19" grpId="0" animBg="1"/>
      <p:bldP spid="66" grpId="0" animBg="1"/>
      <p:bldP spid="67" grpId="0" animBg="1"/>
      <p:bldP spid="68" grpId="0" animBg="1"/>
      <p:bldP spid="69" grpId="0" animBg="1"/>
      <p:bldP spid="70" grpId="0" animBg="1"/>
      <p:bldP spid="71" grpId="0" animBg="1"/>
      <p:bldP spid="72" grpId="0" animBg="1"/>
      <p:bldP spid="79" grpId="0" animBg="1"/>
      <p:bldP spid="80" grpId="0" animBg="1"/>
      <p:bldP spid="81" grpId="0" animBg="1"/>
      <p:bldP spid="82" grpId="0" animBg="1"/>
      <p:bldP spid="83" grpId="0" animBg="1"/>
      <p:bldP spid="84" grpId="0" animBg="1"/>
      <p:bldP spid="85" grpId="0" animBg="1"/>
      <p:bldP spid="92" grpId="0" animBg="1"/>
      <p:bldP spid="93" grpId="0" animBg="1"/>
      <p:bldP spid="9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Candidate set: </a:t>
            </a:r>
            <a:r>
              <a:rPr lang="en-US" dirty="0">
                <a:latin typeface="Times New Roman" panose="02020603050405020304" pitchFamily="18" charset="0"/>
                <a:cs typeface="Times New Roman" panose="02020603050405020304" pitchFamily="18" charset="0"/>
              </a:rPr>
              <a:t>A solution that is created from the set is known as a candidate set.</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Selection function: </a:t>
            </a:r>
            <a:r>
              <a:rPr lang="en-US" dirty="0">
                <a:latin typeface="Times New Roman" panose="02020603050405020304" pitchFamily="18" charset="0"/>
                <a:cs typeface="Times New Roman" panose="02020603050405020304" pitchFamily="18" charset="0"/>
              </a:rPr>
              <a:t>This function is used to choose the candidate or subset which can be added in the solution.</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Feasibility function: </a:t>
            </a:r>
            <a:r>
              <a:rPr lang="en-US" dirty="0">
                <a:latin typeface="Times New Roman" panose="02020603050405020304" pitchFamily="18" charset="0"/>
                <a:cs typeface="Times New Roman" panose="02020603050405020304" pitchFamily="18" charset="0"/>
              </a:rPr>
              <a:t>A function that is used to determine whether the candidate or subset can be used to contribute to the solution or not.</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Objective function: </a:t>
            </a:r>
            <a:r>
              <a:rPr lang="en-US" dirty="0">
                <a:latin typeface="Times New Roman" panose="02020603050405020304" pitchFamily="18" charset="0"/>
                <a:cs typeface="Times New Roman" panose="02020603050405020304" pitchFamily="18" charset="0"/>
              </a:rPr>
              <a:t>A function is used to assign the value to the solution or the partial solution.</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Solution function: </a:t>
            </a:r>
            <a:r>
              <a:rPr lang="en-US" dirty="0">
                <a:latin typeface="Times New Roman" panose="02020603050405020304" pitchFamily="18" charset="0"/>
                <a:cs typeface="Times New Roman" panose="02020603050405020304" pitchFamily="18" charset="0"/>
              </a:rPr>
              <a:t>This function is used to intimate whether the complete function has been reached or not.</a:t>
            </a:r>
          </a:p>
        </p:txBody>
      </p:sp>
      <p:sp>
        <p:nvSpPr>
          <p:cNvPr id="5" name="Title 1"/>
          <p:cNvSpPr>
            <a:spLocks noGrp="1"/>
          </p:cNvSpPr>
          <p:nvPr>
            <p:ph type="title"/>
          </p:nvPr>
        </p:nvSpPr>
        <p:spPr>
          <a:xfrm>
            <a:off x="1097280" y="456421"/>
            <a:ext cx="10058400" cy="823740"/>
          </a:xfrm>
        </p:spPr>
        <p:txBody>
          <a:bodyPr/>
          <a:lstStyle/>
          <a:p>
            <a:pPr algn="ctr"/>
            <a:r>
              <a:rPr lang="en-US" dirty="0">
                <a:solidFill>
                  <a:schemeClr val="accent2"/>
                </a:solidFill>
                <a:latin typeface="Times New Roman" panose="02020603050405020304" pitchFamily="18" charset="0"/>
                <a:cs typeface="Times New Roman" panose="02020603050405020304" pitchFamily="18" charset="0"/>
              </a:rPr>
              <a:t>Components of Greedy Algorithm</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3675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7921" y="2728036"/>
            <a:ext cx="10699845" cy="3549934"/>
          </a:xfrm>
        </p:spPr>
        <p:txBody>
          <a:bodyPr anchor="ctr">
            <a:normAutofit fontScale="85000" lnSpcReduction="10000"/>
          </a:bodyPr>
          <a:lstStyle/>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Candidate set: </a:t>
            </a:r>
            <a:r>
              <a:rPr lang="en-US" dirty="0">
                <a:latin typeface="Times New Roman" panose="02020603050405020304" pitchFamily="18" charset="0"/>
                <a:cs typeface="Times New Roman" panose="02020603050405020304" pitchFamily="18" charset="0"/>
              </a:rPr>
              <a:t>The set of all items </a:t>
            </a:r>
            <a:r>
              <a:rPr lang="en-US" i="1" dirty="0">
                <a:latin typeface="Times New Roman" panose="02020603050405020304" pitchFamily="18" charset="0"/>
                <a:cs typeface="Times New Roman" panose="02020603050405020304" pitchFamily="18" charset="0"/>
              </a:rPr>
              <a:t>{(w[</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v[</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that can be put into the knapsack.</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Selection function: </a:t>
            </a:r>
            <a:r>
              <a:rPr lang="en-US" dirty="0">
                <a:latin typeface="Times New Roman" panose="02020603050405020304" pitchFamily="18" charset="0"/>
                <a:cs typeface="Times New Roman" panose="02020603050405020304" pitchFamily="18" charset="0"/>
              </a:rPr>
              <a:t>Select the item with the highest value-to-weight ratio </a:t>
            </a:r>
            <a:r>
              <a:rPr lang="en-US" i="1" dirty="0">
                <a:latin typeface="Times New Roman" panose="02020603050405020304" pitchFamily="18" charset="0"/>
                <a:cs typeface="Times New Roman" panose="02020603050405020304" pitchFamily="18" charset="0"/>
              </a:rPr>
              <a:t>(v[</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 / w[</a:t>
            </a:r>
            <a:r>
              <a:rPr lang="en-US" i="1" dirty="0" err="1">
                <a:latin typeface="Times New Roman" panose="02020603050405020304" pitchFamily="18" charset="0"/>
                <a:cs typeface="Times New Roman" panose="02020603050405020304" pitchFamily="18" charset="0"/>
              </a:rPr>
              <a:t>i</a:t>
            </a:r>
            <a:r>
              <a:rPr lang="en-US" i="1" dirty="0">
                <a:latin typeface="Times New Roman" panose="02020603050405020304" pitchFamily="18" charset="0"/>
                <a:cs typeface="Times New Roman" panose="02020603050405020304" pitchFamily="18" charset="0"/>
              </a:rPr>
              <a:t>]).</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Feasibility function: </a:t>
            </a:r>
            <a:r>
              <a:rPr lang="en-US" dirty="0">
                <a:latin typeface="Times New Roman" panose="02020603050405020304" pitchFamily="18" charset="0"/>
                <a:cs typeface="Times New Roman" panose="02020603050405020304" pitchFamily="18" charset="0"/>
              </a:rPr>
              <a:t>Before adding an item, check if adding the whole item exceeds the weight capacity W</a:t>
            </a:r>
            <a:r>
              <a:rPr lang="en-US" dirty="0" smtClean="0">
                <a:latin typeface="Times New Roman" panose="02020603050405020304" pitchFamily="18" charset="0"/>
                <a:cs typeface="Times New Roman" panose="02020603050405020304" pitchFamily="18" charset="0"/>
              </a:rPr>
              <a:t>:</a:t>
            </a:r>
          </a:p>
          <a:p>
            <a:pPr lvl="7"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If </a:t>
            </a:r>
            <a:r>
              <a:rPr lang="en-US" sz="1900" dirty="0">
                <a:latin typeface="Times New Roman" panose="02020603050405020304" pitchFamily="18" charset="0"/>
                <a:cs typeface="Times New Roman" panose="02020603050405020304" pitchFamily="18" charset="0"/>
              </a:rPr>
              <a:t>yes, take only a fraction of it</a:t>
            </a:r>
            <a:r>
              <a:rPr lang="en-US" sz="1900" dirty="0" smtClean="0">
                <a:latin typeface="Times New Roman" panose="02020603050405020304" pitchFamily="18" charset="0"/>
                <a:cs typeface="Times New Roman" panose="02020603050405020304" pitchFamily="18" charset="0"/>
              </a:rPr>
              <a:t>.</a:t>
            </a:r>
          </a:p>
          <a:p>
            <a:pPr lvl="7"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If </a:t>
            </a:r>
            <a:r>
              <a:rPr lang="en-US" sz="1900" dirty="0">
                <a:latin typeface="Times New Roman" panose="02020603050405020304" pitchFamily="18" charset="0"/>
                <a:cs typeface="Times New Roman" panose="02020603050405020304" pitchFamily="18" charset="0"/>
              </a:rPr>
              <a:t>no, add the whole item</a:t>
            </a:r>
            <a:r>
              <a:rPr lang="en-US" sz="1900" dirty="0" smtClean="0">
                <a:latin typeface="Times New Roman" panose="02020603050405020304" pitchFamily="18" charset="0"/>
                <a:cs typeface="Times New Roman" panose="02020603050405020304" pitchFamily="18" charset="0"/>
              </a:rPr>
              <a:t>.</a:t>
            </a:r>
          </a:p>
          <a:p>
            <a:pPr indent="-274320" algn="just">
              <a:buFont typeface="Wingdings" panose="05000000000000000000" pitchFamily="2" charset="2"/>
              <a:buChar char="Ø"/>
            </a:pPr>
            <a:r>
              <a:rPr lang="en-US" b="1" dirty="0" smtClean="0">
                <a:solidFill>
                  <a:schemeClr val="accent1"/>
                </a:solidFill>
                <a:latin typeface="Times New Roman" panose="02020603050405020304" pitchFamily="18" charset="0"/>
                <a:cs typeface="Times New Roman" panose="02020603050405020304" pitchFamily="18" charset="0"/>
              </a:rPr>
              <a:t>Objective </a:t>
            </a:r>
            <a:r>
              <a:rPr lang="en-US" b="1" dirty="0">
                <a:solidFill>
                  <a:schemeClr val="accent1"/>
                </a:solidFill>
                <a:latin typeface="Times New Roman" panose="02020603050405020304" pitchFamily="18" charset="0"/>
                <a:cs typeface="Times New Roman" panose="02020603050405020304" pitchFamily="18" charset="0"/>
              </a:rPr>
              <a:t>function: </a:t>
            </a:r>
            <a:endParaRPr lang="en-US" b="1" dirty="0" smtClean="0">
              <a:solidFill>
                <a:schemeClr val="accent1"/>
              </a:solidFill>
              <a:latin typeface="Times New Roman" panose="02020603050405020304" pitchFamily="18" charset="0"/>
              <a:cs typeface="Times New Roman" panose="02020603050405020304" pitchFamily="18" charset="0"/>
            </a:endParaRPr>
          </a:p>
          <a:p>
            <a:pPr lvl="7"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Keep </a:t>
            </a:r>
            <a:r>
              <a:rPr lang="en-US" sz="1900" dirty="0">
                <a:latin typeface="Times New Roman" panose="02020603050405020304" pitchFamily="18" charset="0"/>
                <a:cs typeface="Times New Roman" panose="02020603050405020304" pitchFamily="18" charset="0"/>
              </a:rPr>
              <a:t>track of the total value accumulated in the knapsack</a:t>
            </a:r>
            <a:r>
              <a:rPr lang="en-US" sz="1900" dirty="0" smtClean="0">
                <a:latin typeface="Times New Roman" panose="02020603050405020304" pitchFamily="18" charset="0"/>
                <a:cs typeface="Times New Roman" panose="02020603050405020304" pitchFamily="18" charset="0"/>
              </a:rPr>
              <a:t>.</a:t>
            </a:r>
          </a:p>
          <a:p>
            <a:pPr lvl="7"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Stop </a:t>
            </a:r>
            <a:r>
              <a:rPr lang="en-US" sz="1900" dirty="0">
                <a:latin typeface="Times New Roman" panose="02020603050405020304" pitchFamily="18" charset="0"/>
                <a:cs typeface="Times New Roman" panose="02020603050405020304" pitchFamily="18" charset="0"/>
              </a:rPr>
              <a:t>when the knapsack is full (or all items are considered).</a:t>
            </a:r>
          </a:p>
          <a:p>
            <a:pPr indent="-274320" algn="just">
              <a:buFont typeface="Wingdings" panose="05000000000000000000" pitchFamily="2" charset="2"/>
              <a:buChar char="Ø"/>
            </a:pPr>
            <a:r>
              <a:rPr lang="en-US" b="1" dirty="0">
                <a:solidFill>
                  <a:schemeClr val="accent1"/>
                </a:solidFill>
                <a:latin typeface="Times New Roman" panose="02020603050405020304" pitchFamily="18" charset="0"/>
                <a:cs typeface="Times New Roman" panose="02020603050405020304" pitchFamily="18" charset="0"/>
              </a:rPr>
              <a:t>Solution function: </a:t>
            </a:r>
            <a:r>
              <a:rPr lang="en-US" dirty="0">
                <a:latin typeface="Times New Roman" panose="02020603050405020304" pitchFamily="18" charset="0"/>
                <a:cs typeface="Times New Roman" panose="02020603050405020304" pitchFamily="18" charset="0"/>
              </a:rPr>
              <a:t>The problem can be broken down into smaller </a:t>
            </a:r>
            <a:r>
              <a:rPr lang="en-US" dirty="0" err="1">
                <a:latin typeface="Times New Roman" panose="02020603050405020304" pitchFamily="18" charset="0"/>
                <a:cs typeface="Times New Roman" panose="02020603050405020304" pitchFamily="18" charset="0"/>
              </a:rPr>
              <a:t>subproblems</a:t>
            </a:r>
            <a:r>
              <a:rPr lang="en-US" dirty="0" smtClean="0">
                <a:latin typeface="Times New Roman" panose="02020603050405020304" pitchFamily="18" charset="0"/>
                <a:cs typeface="Times New Roman" panose="02020603050405020304" pitchFamily="18" charset="0"/>
              </a:rPr>
              <a:t>:</a:t>
            </a:r>
          </a:p>
          <a:p>
            <a:pPr lvl="7"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If </a:t>
            </a:r>
            <a:r>
              <a:rPr lang="en-US" sz="1900" dirty="0">
                <a:latin typeface="Times New Roman" panose="02020603050405020304" pitchFamily="18" charset="0"/>
                <a:cs typeface="Times New Roman" panose="02020603050405020304" pitchFamily="18" charset="0"/>
              </a:rPr>
              <a:t>we remove the most valuable item, the remaining problem is the same as before but with a smaller capacity</a:t>
            </a:r>
            <a:r>
              <a:rPr lang="en-US" sz="1900" dirty="0" smtClean="0">
                <a:latin typeface="Times New Roman" panose="02020603050405020304" pitchFamily="18" charset="0"/>
                <a:cs typeface="Times New Roman" panose="02020603050405020304" pitchFamily="18" charset="0"/>
              </a:rPr>
              <a:t>.</a:t>
            </a:r>
          </a:p>
          <a:p>
            <a:pPr lvl="7"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The </a:t>
            </a:r>
            <a:r>
              <a:rPr lang="en-US" sz="1900" dirty="0">
                <a:latin typeface="Times New Roman" panose="02020603050405020304" pitchFamily="18" charset="0"/>
                <a:cs typeface="Times New Roman" panose="02020603050405020304" pitchFamily="18" charset="0"/>
              </a:rPr>
              <a:t>optimal solution to the </a:t>
            </a:r>
            <a:r>
              <a:rPr lang="en-US" sz="1900" dirty="0" err="1">
                <a:latin typeface="Times New Roman" panose="02020603050405020304" pitchFamily="18" charset="0"/>
                <a:cs typeface="Times New Roman" panose="02020603050405020304" pitchFamily="18" charset="0"/>
              </a:rPr>
              <a:t>subproblem</a:t>
            </a:r>
            <a:r>
              <a:rPr lang="en-US" sz="1900" dirty="0">
                <a:latin typeface="Times New Roman" panose="02020603050405020304" pitchFamily="18" charset="0"/>
                <a:cs typeface="Times New Roman" panose="02020603050405020304" pitchFamily="18" charset="0"/>
              </a:rPr>
              <a:t> contributes to the optimal solution of the main problem.</a:t>
            </a:r>
          </a:p>
        </p:txBody>
      </p:sp>
      <p:sp>
        <p:nvSpPr>
          <p:cNvPr id="5" name="Title 1"/>
          <p:cNvSpPr>
            <a:spLocks noGrp="1"/>
          </p:cNvSpPr>
          <p:nvPr>
            <p:ph type="title"/>
          </p:nvPr>
        </p:nvSpPr>
        <p:spPr>
          <a:xfrm>
            <a:off x="1097280" y="456421"/>
            <a:ext cx="10058400" cy="823740"/>
          </a:xfrm>
        </p:spPr>
        <p:txBody>
          <a:bodyPr>
            <a:normAutofit fontScale="90000"/>
          </a:bodyPr>
          <a:lstStyle/>
          <a:p>
            <a:pPr algn="ctr"/>
            <a:r>
              <a:rPr lang="en-US" dirty="0">
                <a:solidFill>
                  <a:schemeClr val="accent2"/>
                </a:solidFill>
                <a:latin typeface="Times New Roman" panose="02020603050405020304" pitchFamily="18" charset="0"/>
                <a:cs typeface="Times New Roman" panose="02020603050405020304" pitchFamily="18" charset="0"/>
              </a:rPr>
              <a:t>Components of Greedy </a:t>
            </a:r>
            <a:r>
              <a:rPr lang="en-US" dirty="0" smtClean="0">
                <a:solidFill>
                  <a:schemeClr val="accent2"/>
                </a:solidFill>
                <a:latin typeface="Times New Roman" panose="02020603050405020304" pitchFamily="18" charset="0"/>
                <a:cs typeface="Times New Roman" panose="02020603050405020304" pitchFamily="18" charset="0"/>
              </a:rPr>
              <a:t>Algorithm Cont’d</a:t>
            </a:r>
            <a:endParaRPr lang="en-US" dirty="0">
              <a:solidFill>
                <a:schemeClr val="accent2"/>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77921" y="1897039"/>
            <a:ext cx="10699845" cy="830997"/>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Problem Statement (Fractional Knapsack</a:t>
            </a:r>
            <a:r>
              <a:rPr lang="en-US" sz="1600" dirty="0" smtClean="0">
                <a:latin typeface="Times New Roman" panose="02020603050405020304" pitchFamily="18" charset="0"/>
                <a:cs typeface="Times New Roman" panose="02020603050405020304" pitchFamily="18" charset="0"/>
              </a:rPr>
              <a:t>) Given </a:t>
            </a:r>
            <a:r>
              <a:rPr lang="en-US" sz="1600" b="1" i="1" dirty="0">
                <a:latin typeface="Times New Roman" panose="02020603050405020304" pitchFamily="18" charset="0"/>
                <a:cs typeface="Times New Roman" panose="02020603050405020304" pitchFamily="18" charset="0"/>
              </a:rPr>
              <a:t>n</a:t>
            </a:r>
            <a:r>
              <a:rPr lang="en-US" sz="1600" dirty="0">
                <a:latin typeface="Times New Roman" panose="02020603050405020304" pitchFamily="18" charset="0"/>
                <a:cs typeface="Times New Roman" panose="02020603050405020304" pitchFamily="18" charset="0"/>
              </a:rPr>
              <a:t> items, each with a weight </a:t>
            </a:r>
            <a:r>
              <a:rPr lang="en-US" sz="1600" b="1" i="1" dirty="0">
                <a:latin typeface="Times New Roman" panose="02020603050405020304" pitchFamily="18" charset="0"/>
                <a:cs typeface="Times New Roman" panose="02020603050405020304" pitchFamily="18" charset="0"/>
              </a:rPr>
              <a:t>w[</a:t>
            </a:r>
            <a:r>
              <a:rPr lang="en-US" sz="1600" b="1" i="1" dirty="0" err="1">
                <a:latin typeface="Times New Roman" panose="02020603050405020304" pitchFamily="18" charset="0"/>
                <a:cs typeface="Times New Roman" panose="02020603050405020304" pitchFamily="18" charset="0"/>
              </a:rPr>
              <a:t>i</a:t>
            </a:r>
            <a:r>
              <a:rPr lang="en-US" sz="1600" b="1" i="1"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and a value </a:t>
            </a:r>
            <a:r>
              <a:rPr lang="en-US" sz="1600" b="1" i="1" dirty="0">
                <a:latin typeface="Times New Roman" panose="02020603050405020304" pitchFamily="18" charset="0"/>
                <a:cs typeface="Times New Roman" panose="02020603050405020304" pitchFamily="18" charset="0"/>
              </a:rPr>
              <a:t>v[</a:t>
            </a:r>
            <a:r>
              <a:rPr lang="en-US" sz="1600" b="1" i="1" dirty="0" err="1">
                <a:latin typeface="Times New Roman" panose="02020603050405020304" pitchFamily="18" charset="0"/>
                <a:cs typeface="Times New Roman" panose="02020603050405020304" pitchFamily="18" charset="0"/>
              </a:rPr>
              <a:t>i</a:t>
            </a:r>
            <a:r>
              <a:rPr lang="en-US" sz="1600" b="1" i="1"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and a knapsack that can carry a maximum weight </a:t>
            </a:r>
            <a:r>
              <a:rPr lang="en-US" sz="1600" b="1" i="1" dirty="0">
                <a:latin typeface="Times New Roman" panose="02020603050405020304" pitchFamily="18" charset="0"/>
                <a:cs typeface="Times New Roman" panose="02020603050405020304" pitchFamily="18" charset="0"/>
              </a:rPr>
              <a:t>W</a:t>
            </a:r>
            <a:r>
              <a:rPr lang="en-US" sz="1600" dirty="0">
                <a:latin typeface="Times New Roman" panose="02020603050405020304" pitchFamily="18" charset="0"/>
                <a:cs typeface="Times New Roman" panose="02020603050405020304" pitchFamily="18" charset="0"/>
              </a:rPr>
              <a:t>, determine the maximum value that can be obtained by putting items (or fractions of them) into the knapsack.</a:t>
            </a:r>
          </a:p>
        </p:txBody>
      </p:sp>
    </p:spTree>
    <p:extLst>
      <p:ext uri="{BB962C8B-B14F-4D97-AF65-F5344CB8AC3E}">
        <p14:creationId xmlns:p14="http://schemas.microsoft.com/office/powerpoint/2010/main" val="13628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1000"/>
                                        <p:tgtEl>
                                          <p:spTgt spid="3">
                                            <p:txEl>
                                              <p:pRg st="4" end="4"/>
                                            </p:txEl>
                                          </p:spTgt>
                                        </p:tgtEl>
                                      </p:cBhvr>
                                    </p:animEffect>
                                    <p:anim calcmode="lin" valueType="num">
                                      <p:cBhvr>
                                        <p:cTn id="3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1000"/>
                                        <p:tgtEl>
                                          <p:spTgt spid="3">
                                            <p:txEl>
                                              <p:pRg st="5" end="5"/>
                                            </p:txEl>
                                          </p:spTgt>
                                        </p:tgtEl>
                                      </p:cBhvr>
                                    </p:animEffect>
                                    <p:anim calcmode="lin" valueType="num">
                                      <p:cBhvr>
                                        <p:cTn id="3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0"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Effect transition="in" filter="fade">
                                      <p:cBhvr>
                                        <p:cTn id="43" dur="1000"/>
                                        <p:tgtEl>
                                          <p:spTgt spid="3">
                                            <p:txEl>
                                              <p:pRg st="6" end="6"/>
                                            </p:txEl>
                                          </p:spTgt>
                                        </p:tgtEl>
                                      </p:cBhvr>
                                    </p:animEffect>
                                    <p:anim calcmode="lin" valueType="num">
                                      <p:cBhvr>
                                        <p:cTn id="44"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5"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3">
                                            <p:txEl>
                                              <p:pRg st="7" end="7"/>
                                            </p:txEl>
                                          </p:spTgt>
                                        </p:tgtEl>
                                        <p:attrNameLst>
                                          <p:attrName>style.visibility</p:attrName>
                                        </p:attrNameLst>
                                      </p:cBhvr>
                                      <p:to>
                                        <p:strVal val="visible"/>
                                      </p:to>
                                    </p:set>
                                    <p:animEffect transition="in" filter="fade">
                                      <p:cBhvr>
                                        <p:cTn id="48" dur="1000"/>
                                        <p:tgtEl>
                                          <p:spTgt spid="3">
                                            <p:txEl>
                                              <p:pRg st="7" end="7"/>
                                            </p:txEl>
                                          </p:spTgt>
                                        </p:tgtEl>
                                      </p:cBhvr>
                                    </p:animEffect>
                                    <p:anim calcmode="lin" valueType="num">
                                      <p:cBhvr>
                                        <p:cTn id="49"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Effect transition="in" filter="fade">
                                      <p:cBhvr>
                                        <p:cTn id="55" dur="1000"/>
                                        <p:tgtEl>
                                          <p:spTgt spid="3">
                                            <p:txEl>
                                              <p:pRg st="8" end="8"/>
                                            </p:txEl>
                                          </p:spTgt>
                                        </p:tgtEl>
                                      </p:cBhvr>
                                    </p:animEffect>
                                    <p:anim calcmode="lin" valueType="num">
                                      <p:cBhvr>
                                        <p:cTn id="5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8" end="8"/>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3">
                                            <p:txEl>
                                              <p:pRg st="9" end="9"/>
                                            </p:txEl>
                                          </p:spTgt>
                                        </p:tgtEl>
                                        <p:attrNameLst>
                                          <p:attrName>style.visibility</p:attrName>
                                        </p:attrNameLst>
                                      </p:cBhvr>
                                      <p:to>
                                        <p:strVal val="visible"/>
                                      </p:to>
                                    </p:set>
                                    <p:animEffect transition="in" filter="fade">
                                      <p:cBhvr>
                                        <p:cTn id="60" dur="1000"/>
                                        <p:tgtEl>
                                          <p:spTgt spid="3">
                                            <p:txEl>
                                              <p:pRg st="9" end="9"/>
                                            </p:txEl>
                                          </p:spTgt>
                                        </p:tgtEl>
                                      </p:cBhvr>
                                    </p:animEffect>
                                    <p:anim calcmode="lin" valueType="num">
                                      <p:cBhvr>
                                        <p:cTn id="61"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3">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3">
                                            <p:txEl>
                                              <p:pRg st="10" end="10"/>
                                            </p:txEl>
                                          </p:spTgt>
                                        </p:tgtEl>
                                        <p:attrNameLst>
                                          <p:attrName>style.visibility</p:attrName>
                                        </p:attrNameLst>
                                      </p:cBhvr>
                                      <p:to>
                                        <p:strVal val="visible"/>
                                      </p:to>
                                    </p:set>
                                    <p:animEffect transition="in" filter="fade">
                                      <p:cBhvr>
                                        <p:cTn id="65" dur="1000"/>
                                        <p:tgtEl>
                                          <p:spTgt spid="3">
                                            <p:txEl>
                                              <p:pRg st="10" end="10"/>
                                            </p:txEl>
                                          </p:spTgt>
                                        </p:tgtEl>
                                      </p:cBhvr>
                                    </p:animEffect>
                                    <p:anim calcmode="lin" valueType="num">
                                      <p:cBhvr>
                                        <p:cTn id="66"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4651" y="1746913"/>
            <a:ext cx="10263115" cy="4531057"/>
          </a:xfrm>
        </p:spPr>
        <p:txBody>
          <a:bodyPr anchor="ctr">
            <a:normAutofit/>
          </a:bodyPr>
          <a:lstStyle/>
          <a:p>
            <a:pPr indent="-274320"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Fractional Knapsack Problem</a:t>
            </a:r>
            <a:endParaRPr lang="en-US" sz="1900" dirty="0" smtClean="0">
              <a:latin typeface="Times New Roman" panose="02020603050405020304" pitchFamily="18" charset="0"/>
              <a:cs typeface="Times New Roman" panose="02020603050405020304" pitchFamily="18" charset="0"/>
            </a:endParaRPr>
          </a:p>
          <a:p>
            <a:pPr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Activity </a:t>
            </a:r>
            <a:r>
              <a:rPr lang="en-US" sz="1900" dirty="0">
                <a:latin typeface="Times New Roman" panose="02020603050405020304" pitchFamily="18" charset="0"/>
                <a:cs typeface="Times New Roman" panose="02020603050405020304" pitchFamily="18" charset="0"/>
              </a:rPr>
              <a:t>Selection </a:t>
            </a:r>
            <a:r>
              <a:rPr lang="en-US" sz="1900" dirty="0" smtClean="0">
                <a:latin typeface="Times New Roman" panose="02020603050405020304" pitchFamily="18" charset="0"/>
                <a:cs typeface="Times New Roman" panose="02020603050405020304" pitchFamily="18" charset="0"/>
              </a:rPr>
              <a:t>Problem</a:t>
            </a:r>
          </a:p>
          <a:p>
            <a:pPr indent="-274320"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Job Sequencing Problem</a:t>
            </a:r>
          </a:p>
          <a:p>
            <a:pPr indent="-274320"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Data Compression </a:t>
            </a:r>
            <a:r>
              <a:rPr lang="en-US" sz="1900" dirty="0" smtClean="0">
                <a:latin typeface="Times New Roman" panose="02020603050405020304" pitchFamily="18" charset="0"/>
                <a:cs typeface="Times New Roman" panose="02020603050405020304" pitchFamily="18" charset="0"/>
              </a:rPr>
              <a:t>(</a:t>
            </a:r>
            <a:r>
              <a:rPr lang="en-US" sz="1900" dirty="0">
                <a:latin typeface="Times New Roman" panose="02020603050405020304" pitchFamily="18" charset="0"/>
                <a:cs typeface="Times New Roman" panose="02020603050405020304" pitchFamily="18" charset="0"/>
              </a:rPr>
              <a:t>Huffman Coding </a:t>
            </a:r>
            <a:r>
              <a:rPr lang="en-US" sz="1900" dirty="0" smtClean="0">
                <a:latin typeface="Times New Roman" panose="02020603050405020304" pitchFamily="18" charset="0"/>
                <a:cs typeface="Times New Roman" panose="02020603050405020304" pitchFamily="18" charset="0"/>
              </a:rPr>
              <a:t>)</a:t>
            </a:r>
          </a:p>
          <a:p>
            <a:pPr indent="-274320"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Minimum Spanning Tree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Kruskal’s</a:t>
            </a:r>
            <a:r>
              <a:rPr lang="en-US" sz="1900" dirty="0">
                <a:latin typeface="Times New Roman" panose="02020603050405020304" pitchFamily="18" charset="0"/>
                <a:cs typeface="Times New Roman" panose="02020603050405020304" pitchFamily="18" charset="0"/>
              </a:rPr>
              <a:t> </a:t>
            </a:r>
            <a:r>
              <a:rPr lang="en-US" sz="1900" dirty="0" smtClean="0">
                <a:latin typeface="Times New Roman" panose="02020603050405020304" pitchFamily="18" charset="0"/>
                <a:cs typeface="Times New Roman" panose="02020603050405020304" pitchFamily="18" charset="0"/>
              </a:rPr>
              <a:t>Algorithm, </a:t>
            </a:r>
            <a:r>
              <a:rPr lang="en-US" sz="1900" dirty="0">
                <a:latin typeface="Times New Roman" panose="02020603050405020304" pitchFamily="18" charset="0"/>
                <a:cs typeface="Times New Roman" panose="02020603050405020304" pitchFamily="18" charset="0"/>
              </a:rPr>
              <a:t>Prim’s </a:t>
            </a:r>
            <a:r>
              <a:rPr lang="en-US" sz="1900" dirty="0" smtClean="0">
                <a:latin typeface="Times New Roman" panose="02020603050405020304" pitchFamily="18" charset="0"/>
                <a:cs typeface="Times New Roman" panose="02020603050405020304" pitchFamily="18" charset="0"/>
              </a:rPr>
              <a:t>Algorithm)</a:t>
            </a:r>
          </a:p>
          <a:p>
            <a:pPr indent="-274320" algn="just">
              <a:buFont typeface="Wingdings" panose="05000000000000000000" pitchFamily="2" charset="2"/>
              <a:buChar char="Ø"/>
            </a:pPr>
            <a:r>
              <a:rPr lang="en-US" sz="1900" dirty="0" smtClean="0">
                <a:latin typeface="Times New Roman" panose="02020603050405020304" pitchFamily="18" charset="0"/>
                <a:cs typeface="Times New Roman" panose="02020603050405020304" pitchFamily="18" charset="0"/>
              </a:rPr>
              <a:t>Shortest </a:t>
            </a:r>
            <a:r>
              <a:rPr lang="en-US" sz="1900" dirty="0">
                <a:latin typeface="Times New Roman" panose="02020603050405020304" pitchFamily="18" charset="0"/>
                <a:cs typeface="Times New Roman" panose="02020603050405020304" pitchFamily="18" charset="0"/>
              </a:rPr>
              <a:t>Path </a:t>
            </a:r>
            <a:r>
              <a:rPr lang="en-US" sz="1900" dirty="0" smtClean="0">
                <a:latin typeface="Times New Roman" panose="02020603050405020304" pitchFamily="18" charset="0"/>
                <a:cs typeface="Times New Roman" panose="02020603050405020304" pitchFamily="18" charset="0"/>
              </a:rPr>
              <a:t>(</a:t>
            </a:r>
            <a:r>
              <a:rPr lang="en-US" sz="1900" dirty="0" err="1">
                <a:latin typeface="Times New Roman" panose="02020603050405020304" pitchFamily="18" charset="0"/>
                <a:cs typeface="Times New Roman" panose="02020603050405020304" pitchFamily="18" charset="0"/>
              </a:rPr>
              <a:t>Dijkstra’s</a:t>
            </a:r>
            <a:r>
              <a:rPr lang="en-US" sz="1900" dirty="0">
                <a:latin typeface="Times New Roman" panose="02020603050405020304" pitchFamily="18" charset="0"/>
                <a:cs typeface="Times New Roman" panose="02020603050405020304" pitchFamily="18" charset="0"/>
              </a:rPr>
              <a:t> Algorithm</a:t>
            </a:r>
            <a:r>
              <a:rPr lang="en-US" sz="1900" dirty="0" smtClean="0">
                <a:latin typeface="Times New Roman" panose="02020603050405020304" pitchFamily="18" charset="0"/>
                <a:cs typeface="Times New Roman" panose="02020603050405020304" pitchFamily="18" charset="0"/>
              </a:rPr>
              <a:t>)</a:t>
            </a:r>
          </a:p>
        </p:txBody>
      </p:sp>
      <p:sp>
        <p:nvSpPr>
          <p:cNvPr id="5" name="Title 1"/>
          <p:cNvSpPr>
            <a:spLocks noGrp="1"/>
          </p:cNvSpPr>
          <p:nvPr>
            <p:ph type="title"/>
          </p:nvPr>
        </p:nvSpPr>
        <p:spPr>
          <a:xfrm>
            <a:off x="1097280" y="456421"/>
            <a:ext cx="10058400" cy="823740"/>
          </a:xfrm>
        </p:spPr>
        <p:txBody>
          <a:bodyPr>
            <a:normAutofit/>
          </a:bodyPr>
          <a:lstStyle/>
          <a:p>
            <a:pPr algn="ctr"/>
            <a:r>
              <a:rPr lang="en-US" dirty="0">
                <a:solidFill>
                  <a:schemeClr val="accent2"/>
                </a:solidFill>
                <a:latin typeface="Times New Roman" panose="02020603050405020304" pitchFamily="18" charset="0"/>
                <a:cs typeface="Times New Roman" panose="02020603050405020304" pitchFamily="18" charset="0"/>
              </a:rPr>
              <a:t>Applications</a:t>
            </a:r>
            <a:endParaRPr lang="en-US"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340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406" y="732826"/>
            <a:ext cx="10058400" cy="3617106"/>
          </a:xfrm>
        </p:spPr>
        <p:txBody>
          <a:bodyPr anchor="ctr"/>
          <a:lstStyle/>
          <a:p>
            <a:pPr algn="ctr"/>
            <a:r>
              <a:rPr lang="en-US" sz="11500" i="1" dirty="0" smtClean="0">
                <a:solidFill>
                  <a:schemeClr val="accent2"/>
                </a:solidFill>
                <a:latin typeface="Algerian" panose="04020705040A02060702" pitchFamily="82" charset="0"/>
              </a:rPr>
              <a:t>Thank You</a:t>
            </a:r>
            <a:endParaRPr lang="en-US" i="1" dirty="0">
              <a:solidFill>
                <a:schemeClr val="accent2"/>
              </a:solidFill>
              <a:latin typeface="Algerian" panose="04020705040A02060702" pitchFamily="82" charset="0"/>
            </a:endParaRPr>
          </a:p>
        </p:txBody>
      </p:sp>
    </p:spTree>
    <p:extLst>
      <p:ext uri="{BB962C8B-B14F-4D97-AF65-F5344CB8AC3E}">
        <p14:creationId xmlns:p14="http://schemas.microsoft.com/office/powerpoint/2010/main" val="3486878974"/>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345F1FEB1D4549AFF96577088AAEDF" ma:contentTypeVersion="8" ma:contentTypeDescription="Create a new document." ma:contentTypeScope="" ma:versionID="e21a8b964ff8ef659f1c98dc3431ea58">
  <xsd:schema xmlns:xsd="http://www.w3.org/2001/XMLSchema" xmlns:xs="http://www.w3.org/2001/XMLSchema" xmlns:p="http://schemas.microsoft.com/office/2006/metadata/properties" xmlns:ns2="a82347ac-d68e-4148-b55b-060c302b9218" targetNamespace="http://schemas.microsoft.com/office/2006/metadata/properties" ma:root="true" ma:fieldsID="31972b6ae0e9ff71d915931ba171f708" ns2:_="">
    <xsd:import namespace="a82347ac-d68e-4148-b55b-060c302b921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2347ac-d68e-4148-b55b-060c302b921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8BC558B-8437-4CED-A579-AE4FBE7CFF33}"/>
</file>

<file path=customXml/itemProps2.xml><?xml version="1.0" encoding="utf-8"?>
<ds:datastoreItem xmlns:ds="http://schemas.openxmlformats.org/officeDocument/2006/customXml" ds:itemID="{F4F3861E-B509-4974-9F20-4C11B753B847}"/>
</file>

<file path=customXml/itemProps3.xml><?xml version="1.0" encoding="utf-8"?>
<ds:datastoreItem xmlns:ds="http://schemas.openxmlformats.org/officeDocument/2006/customXml" ds:itemID="{A4D59833-4225-4B0E-ABAA-72A29EDCC6ED}"/>
</file>

<file path=docProps/app.xml><?xml version="1.0" encoding="utf-8"?>
<Properties xmlns="http://schemas.openxmlformats.org/officeDocument/2006/extended-properties" xmlns:vt="http://schemas.openxmlformats.org/officeDocument/2006/docPropsVTypes">
  <Template>Retrospect</Template>
  <TotalTime>266</TotalTime>
  <Words>479</Words>
  <Application>Microsoft Office PowerPoint</Application>
  <PresentationFormat>Widescreen</PresentationFormat>
  <Paragraphs>84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Algerian</vt:lpstr>
      <vt:lpstr>Calibri</vt:lpstr>
      <vt:lpstr>Calibri Light</vt:lpstr>
      <vt:lpstr>Times New Roman</vt:lpstr>
      <vt:lpstr>Wingdings</vt:lpstr>
      <vt:lpstr>Retrospect</vt:lpstr>
      <vt:lpstr>Introduction to Greedy Algorithms</vt:lpstr>
      <vt:lpstr>Definition</vt:lpstr>
      <vt:lpstr>Drawbacks</vt:lpstr>
      <vt:lpstr>Components of Greedy Algorithm</vt:lpstr>
      <vt:lpstr>Components of Greedy Algorithm Cont’d</vt:lpstr>
      <vt:lpstr>Applications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dc:title>
  <dc:creator>Lecturer-nth</dc:creator>
  <cp:lastModifiedBy>Lecturer-nth</cp:lastModifiedBy>
  <cp:revision>24</cp:revision>
  <dcterms:created xsi:type="dcterms:W3CDTF">2024-12-10T03:43:05Z</dcterms:created>
  <dcterms:modified xsi:type="dcterms:W3CDTF">2025-03-17T06:14:20Z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0x0101006C345F1FEB1D4549AFF96577088AAEDF</vt:lpwstr>
  </property>
</Properties>
</file>