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9" r:id="rId3"/>
    <p:sldId id="271" r:id="rId4"/>
    <p:sldId id="273" r:id="rId5"/>
    <p:sldId id="274" r:id="rId6"/>
    <p:sldId id="275" r:id="rId7"/>
    <p:sldId id="276" r:id="rId8"/>
    <p:sldId id="277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72" r:id="rId18"/>
    <p:sldId id="2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33"/>
    <a:srgbClr val="CCFF66"/>
    <a:srgbClr val="FCFC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81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62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744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384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891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29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79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635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46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5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BE5508E-E1D3-475E-8780-56C170824F1A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22BA33B-ECCF-49B1-A1A7-9E2740BD509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94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258568"/>
          </a:xfrm>
        </p:spPr>
        <p:txBody>
          <a:bodyPr anchor="ctr"/>
          <a:lstStyle/>
          <a:p>
            <a:pPr algn="ctr"/>
            <a:r>
              <a:rPr lang="en-US" sz="6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Fractional Knapsack Problem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125" y="3265715"/>
            <a:ext cx="9914710" cy="2834639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</a:t>
            </a:r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Muktar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Hossain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</a:p>
          <a:p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Dept. of CSE</a:t>
            </a:r>
          </a:p>
          <a:p>
            <a:r>
              <a:rPr lang="en-US" sz="2800" b="1" dirty="0" err="1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Varendra</a:t>
            </a:r>
            <a:r>
              <a:rPr lang="en-US" sz="2800" b="1" dirty="0" smtClean="0">
                <a:solidFill>
                  <a:schemeClr val="bg2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US" sz="2800" b="1" dirty="0">
              <a:solidFill>
                <a:schemeClr val="bg2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99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93471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93471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2099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93471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17393471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4068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80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5849674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5849674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1033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990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5849674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5849674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4645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990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78867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78867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29095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1075.7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78867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078867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8266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00753" y="4266661"/>
            <a:ext cx="4026090" cy="395749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53975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Return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1075.7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90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3844696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63844696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CCFF3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" name="TextBox 1"/>
          <p:cNvSpPr txBox="1"/>
          <p:nvPr/>
        </p:nvSpPr>
        <p:spPr>
          <a:xfrm>
            <a:off x="4053385" y="4926201"/>
            <a:ext cx="2797791" cy="369332"/>
          </a:xfrm>
          <a:prstGeom prst="rect">
            <a:avLst/>
          </a:prstGeom>
          <a:solidFill>
            <a:srgbClr val="92D050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1075.7</a:t>
            </a:r>
          </a:p>
        </p:txBody>
      </p:sp>
    </p:spTree>
    <p:extLst>
      <p:ext uri="{BB962C8B-B14F-4D97-AF65-F5344CB8AC3E}">
        <p14:creationId xmlns:p14="http://schemas.microsoft.com/office/powerpoint/2010/main" val="151587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639" y="1845734"/>
            <a:ext cx="10372297" cy="4418588"/>
          </a:xfrm>
        </p:spPr>
        <p:txBody>
          <a:bodyPr anchor="ctr">
            <a:normAutofit lnSpcReduction="10000"/>
          </a:bodyPr>
          <a:lstStyle/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Optimizing project selection, investment planning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Cargo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Loading &amp; Logistics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Maximizing value while staying within weight limits in transport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Reducing waste in material cutting (wood, textiles, metals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CPU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Scheduling &amp; Memory Management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Efficient job scheduling in operating systems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Financial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Optimization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Selecting the best assets under a budget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Network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Allocation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Distributing bandwidth efficiently in telecommunications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Cryptography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Used in encryption algorithms (e.g.,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Merkle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–Hellman Knapsack Cryptosystem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Selecting cost-effective ads under a budget constraint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Robotics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AI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Optimizing object carrying and path planning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indent="-274320" algn="just">
              <a:buFont typeface="Wingdings" panose="05000000000000000000" pitchFamily="2" charset="2"/>
              <a:buChar char="§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Selecting scientific instruments for space missions with weight limits.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417942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3406" y="732826"/>
            <a:ext cx="10058400" cy="3617106"/>
          </a:xfrm>
        </p:spPr>
        <p:txBody>
          <a:bodyPr anchor="ctr"/>
          <a:lstStyle/>
          <a:p>
            <a:pPr algn="ctr"/>
            <a:r>
              <a:rPr lang="en-US" sz="11500" i="1" dirty="0" smtClean="0">
                <a:solidFill>
                  <a:schemeClr val="accent2"/>
                </a:solidFill>
                <a:latin typeface="Algerian" panose="04020705040A02060702" pitchFamily="82" charset="0"/>
              </a:rPr>
              <a:t>Thank You</a:t>
            </a:r>
            <a:endParaRPr lang="en-US" i="1" dirty="0">
              <a:solidFill>
                <a:schemeClr val="accent2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78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endParaRPr lang="en-US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with a maximum weight capacity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set of </a:t>
            </a:r>
            <a:r>
              <a:rPr lang="en-US" sz="19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1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items, where each item has: </a:t>
            </a: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weight </a:t>
            </a:r>
            <a:r>
              <a:rPr lang="en-US" sz="2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0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000" b="1" i="1" baseline="-25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5830" lvl="2" indent="-285750">
              <a:buFont typeface="Arial" panose="020B0604020202020204" pitchFamily="34" charset="0"/>
              <a:buChar char="•"/>
            </a:pP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 </a:t>
            </a:r>
            <a:r>
              <a:rPr lang="en-U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endParaRPr lang="en-US" sz="1800" b="1" i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value that can be carried in the knapsack without exceeding the weight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Unlike the 0/1 Knapsack Problem, fractions of items can be taken (i.e., items can be divided).</a:t>
            </a:r>
          </a:p>
          <a:p>
            <a:r>
              <a:rPr lang="en-US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≤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(large input sizes possible)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≤ 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W, </a:t>
            </a:r>
            <a:r>
              <a:rPr lang="en-US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b="1" i="1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v</a:t>
            </a:r>
            <a:r>
              <a:rPr lang="en-US" b="1" i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≤ 10</a:t>
            </a:r>
            <a:r>
              <a:rPr lang="en-US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752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 anchor="ctr">
                <a:normAutofit/>
              </a:bodyPr>
              <a:lstStyle/>
              <a:p>
                <a:pPr indent="-274320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Calculate the value-to-weight ratio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each item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indent="-274320" algn="ctr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𝑟𝑎𝑡𝑖𝑜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indent="-274320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Sort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items in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descending order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the ratio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-274320">
                  <a:buFont typeface="Wingdings" panose="05000000000000000000" pitchFamily="2" charset="2"/>
                  <a:buChar char="§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Iterate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the sorted list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 marL="858752" lvl="8" indent="-274320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item can be fully added (i.e., weight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≤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𝑊), 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 it entirely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858752" lvl="8" indent="-274320">
                  <a:buFont typeface="Wingdings" panose="05000000000000000000" pitchFamily="2" charset="2"/>
                  <a:buChar char="§"/>
                </a:pP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</a:t>
                </a:r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take the fractional part that fits in the remaining weight</a:t>
                </a:r>
                <a:r>
                  <a:rPr lang="en-US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indent="-274320">
                  <a:buFont typeface="Wingdings" panose="05000000000000000000" pitchFamily="2" charset="2"/>
                  <a:buChar char="§"/>
                </a:pPr>
                <a:r>
                  <a:rPr lang="en-US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Stop</a:t>
                </a:r>
                <a:r>
                  <a:rPr lang="en-US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the knapsack is full.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</a:p>
        </p:txBody>
      </p:sp>
    </p:spTree>
    <p:extLst>
      <p:ext uri="{BB962C8B-B14F-4D97-AF65-F5344CB8AC3E}">
        <p14:creationId xmlns:p14="http://schemas.microsoft.com/office/powerpoint/2010/main" val="427201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1" y="1774209"/>
            <a:ext cx="7200558" cy="4476465"/>
          </a:xfrm>
        </p:spPr>
        <p:txBody>
          <a:bodyPr anchor="ctr">
            <a:normAutofit fontScale="85000" lnSpcReduction="20000"/>
          </a:bodyPr>
          <a:lstStyle/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FractionalKnapsack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(W, weights[], values[], n)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1. For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to n-1: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 Calculate ratio[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values[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/ weights[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2. Sort ratio[] in descending order</a:t>
            </a: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3. Initialize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0.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4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For each item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a. If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ii. Update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b. Else: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item: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+= (W -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ii. Break loop.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5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Return </a:t>
            </a:r>
            <a:r>
              <a:rPr lang="en-US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297839" y="2934269"/>
            <a:ext cx="3630304" cy="1800493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000" b="1" dirty="0">
                <a:solidFill>
                  <a:schemeClr val="accent1"/>
                </a:solidFill>
              </a:rPr>
              <a:t>Time Complexity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Sorting the items</a:t>
            </a:r>
            <a:r>
              <a:rPr lang="pt-BR" dirty="0"/>
              <a:t>: O(nlog⁡</a:t>
            </a:r>
            <a:r>
              <a:rPr lang="pt-BR" dirty="0" smtClean="0"/>
              <a:t>n)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 smtClean="0"/>
              <a:t>Iterating </a:t>
            </a:r>
            <a:r>
              <a:rPr lang="pt-BR" b="1" dirty="0"/>
              <a:t>through items</a:t>
            </a:r>
            <a:r>
              <a:rPr lang="pt-BR" dirty="0"/>
              <a:t>: O(n</a:t>
            </a:r>
            <a:r>
              <a:rPr lang="pt-BR" dirty="0" smtClean="0"/>
              <a:t>)</a:t>
            </a:r>
            <a:endParaRPr lang="pt-BR" dirty="0"/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Overall Complexity</a:t>
            </a:r>
            <a:r>
              <a:rPr lang="pt-BR" dirty="0"/>
              <a:t>: O(nlog⁡n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5996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774209"/>
            <a:ext cx="10058399" cy="4476465"/>
          </a:xfrm>
        </p:spPr>
        <p:txBody>
          <a:bodyPr anchor="t">
            <a:normAutofit/>
          </a:bodyPr>
          <a:lstStyle/>
          <a:p>
            <a:pPr marL="182880" indent="0" algn="just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knapsack is available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maximum weight capacity of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100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kg. There are 6 items, each with a given weight and value.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to maximize the total value in the knapsack without exceeding its weight capacity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82880" indent="0" algn="just">
              <a:lnSpc>
                <a:spcPct val="120000"/>
              </a:lnSpc>
              <a:spcBef>
                <a:spcPts val="0"/>
              </a:spcBef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2971695"/>
              </p:ext>
            </p:extLst>
          </p:nvPr>
        </p:nvGraphicFramePr>
        <p:xfrm>
          <a:off x="3527399" y="3060805"/>
          <a:ext cx="5289054" cy="3012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3018"/>
                <a:gridCol w="1763018"/>
                <a:gridCol w="1763018"/>
              </a:tblGrid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 (kg)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 ($)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  <a:tr h="43035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400</a:t>
                      </a:r>
                    </a:p>
                  </a:txBody>
                  <a:tcPr marL="28575" marR="28575" marT="19050" marB="190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3816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Content Placehold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029617"/>
                  </p:ext>
                </p:extLst>
              </p:nvPr>
            </p:nvGraphicFramePr>
            <p:xfrm>
              <a:off x="5199796" y="1938598"/>
              <a:ext cx="6810236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425"/>
                    <a:gridCol w="692428"/>
                    <a:gridCol w="846819"/>
                    <a:gridCol w="972891"/>
                    <a:gridCol w="972891"/>
                    <a:gridCol w="972891"/>
                    <a:gridCol w="97289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20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20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2" name="Content Placeholder 1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238029617"/>
                  </p:ext>
                </p:extLst>
              </p:nvPr>
            </p:nvGraphicFramePr>
            <p:xfrm>
              <a:off x="5199796" y="1938598"/>
              <a:ext cx="6810236" cy="15087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79425"/>
                    <a:gridCol w="692428"/>
                    <a:gridCol w="846819"/>
                    <a:gridCol w="972891"/>
                    <a:gridCol w="972891"/>
                    <a:gridCol w="972891"/>
                    <a:gridCol w="972891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marL="0" indent="0"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b="1" dirty="0" smtClean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41" t="-289231" r="-393833" b="-1830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en-US" b="1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97280" y="2358752"/>
            <a:ext cx="4028819" cy="757130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 to n-1: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Calculate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/ weights[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97280" y="3996598"/>
            <a:ext cx="4028819" cy="395749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 ratio[] in descending order.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2249627"/>
                  </p:ext>
                </p:extLst>
              </p:nvPr>
            </p:nvGraphicFramePr>
            <p:xfrm>
              <a:off x="5199797" y="3562066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9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252249627"/>
                  </p:ext>
                </p:extLst>
              </p:nvPr>
            </p:nvGraphicFramePr>
            <p:xfrm>
              <a:off x="5199797" y="3562066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439" t="-308197" r="-394298" b="-1770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10" name="TextBox 9"/>
          <p:cNvSpPr txBox="1"/>
          <p:nvPr/>
        </p:nvSpPr>
        <p:spPr>
          <a:xfrm>
            <a:off x="1097279" y="5273063"/>
            <a:ext cx="4157109" cy="42473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Initialize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841242" y="5273063"/>
            <a:ext cx="3384645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4763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1" y="4450888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6436562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10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506436562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917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415616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415616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29698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097280" y="456421"/>
            <a:ext cx="10058400" cy="82374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 Cont’d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9810" y="3411941"/>
            <a:ext cx="4026090" cy="2751522"/>
          </a:xfrm>
          <a:prstGeom prst="rect">
            <a:avLst/>
          </a:prstGeom>
          <a:solidFill>
            <a:schemeClr val="bg2"/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item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sorted ratio[]: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weights[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&lt;= W: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Add values[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to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Update </a:t>
            </a:r>
            <a:r>
              <a:rPr lang="en-US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Else: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Take fraction of item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 (W 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* ratio[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Break loop.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84192" y="4464536"/>
            <a:ext cx="3384645" cy="92333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 = 100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totalValue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400</a:t>
            </a:r>
          </a:p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currentWeight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30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415616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type m:val="lin"/>
                                    <m:ctrlPr>
                                      <a:rPr lang="en-US" sz="1800" b="1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𝒗</m:t>
                                        </m:r>
                                      </m:e>
                                      <m:sub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b="1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𝒘</m:t>
                                        </m:r>
                                      </m:e>
                                      <m:sub>
                                        <m:r>
                                          <a:rPr lang="en-US" sz="1800" b="1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𝒊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en-US" b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8" name="Content Placeholder 1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74156168"/>
                  </p:ext>
                </p:extLst>
              </p:nvPr>
            </p:nvGraphicFramePr>
            <p:xfrm>
              <a:off x="2920621" y="1845734"/>
              <a:ext cx="684572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86613"/>
                    <a:gridCol w="756085"/>
                    <a:gridCol w="791182"/>
                    <a:gridCol w="977960"/>
                    <a:gridCol w="977960"/>
                    <a:gridCol w="977960"/>
                    <a:gridCol w="977960"/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Item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tx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(kg)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25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800" b="1" dirty="0" smtClean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Value ($)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2"/>
                        </a:solidFill>
                      </a:tcPr>
                    </a:tc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439" t="-309836" r="-393860" b="-1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13.33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8.57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en-US" sz="1800" b="1" dirty="0">
                              <a:solidFill>
                                <a:schemeClr val="tx1"/>
                              </a:solidFill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8.00</a:t>
                          </a:r>
                        </a:p>
                      </a:txBody>
                      <a:tcPr marL="28575" marR="28575" marT="19050" marB="1905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C000"/>
                        </a:solidFill>
                      </a:tcPr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52759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C345F1FEB1D4549AFF96577088AAEDF" ma:contentTypeVersion="8" ma:contentTypeDescription="Create a new document." ma:contentTypeScope="" ma:versionID="e21a8b964ff8ef659f1c98dc3431ea58">
  <xsd:schema xmlns:xsd="http://www.w3.org/2001/XMLSchema" xmlns:xs="http://www.w3.org/2001/XMLSchema" xmlns:p="http://schemas.microsoft.com/office/2006/metadata/properties" xmlns:ns2="a82347ac-d68e-4148-b55b-060c302b9218" targetNamespace="http://schemas.microsoft.com/office/2006/metadata/properties" ma:root="true" ma:fieldsID="31972b6ae0e9ff71d915931ba171f708" ns2:_="">
    <xsd:import namespace="a82347ac-d68e-4148-b55b-060c302b921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2347ac-d68e-4148-b55b-060c302b92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639F468-70F0-4E7E-8242-89D93101BC2D}"/>
</file>

<file path=customXml/itemProps2.xml><?xml version="1.0" encoding="utf-8"?>
<ds:datastoreItem xmlns:ds="http://schemas.openxmlformats.org/officeDocument/2006/customXml" ds:itemID="{BA573945-925D-4B85-971E-9E207F7B8D1A}"/>
</file>

<file path=customXml/itemProps3.xml><?xml version="1.0" encoding="utf-8"?>
<ds:datastoreItem xmlns:ds="http://schemas.openxmlformats.org/officeDocument/2006/customXml" ds:itemID="{B79DABBD-15BF-4C5C-BE25-E536A9F0CA4E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439</TotalTime>
  <Words>1564</Words>
  <Application>Microsoft Office PowerPoint</Application>
  <PresentationFormat>Widescreen</PresentationFormat>
  <Paragraphs>536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Algerian</vt:lpstr>
      <vt:lpstr>Arial</vt:lpstr>
      <vt:lpstr>Calibri</vt:lpstr>
      <vt:lpstr>Calibri Light</vt:lpstr>
      <vt:lpstr>Cambria Math</vt:lpstr>
      <vt:lpstr>Times New Roman</vt:lpstr>
      <vt:lpstr>Wingdings</vt:lpstr>
      <vt:lpstr>Retrospect</vt:lpstr>
      <vt:lpstr>Fractional Knapsack Problem</vt:lpstr>
      <vt:lpstr>Problem Statement</vt:lpstr>
      <vt:lpstr>Algorithm</vt:lpstr>
      <vt:lpstr>Pseudocode</vt:lpstr>
      <vt:lpstr>Example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Example Cont’d</vt:lpstr>
      <vt:lpstr>Applications 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Algorithms</dc:title>
  <dc:creator>Lecturer-nth</dc:creator>
  <cp:lastModifiedBy>Lecturer-nth</cp:lastModifiedBy>
  <cp:revision>40</cp:revision>
  <dcterms:created xsi:type="dcterms:W3CDTF">2024-12-10T03:43:05Z</dcterms:created>
  <dcterms:modified xsi:type="dcterms:W3CDTF">2025-03-19T03:57:20Z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0x0101006C345F1FEB1D4549AFF96577088AAEDF</vt:lpwstr>
  </property>
</Properties>
</file>