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9" r:id="rId6"/>
    <p:sldId id="273" r:id="rId7"/>
    <p:sldId id="274" r:id="rId8"/>
    <p:sldId id="275" r:id="rId9"/>
    <p:sldId id="276" r:id="rId10"/>
    <p:sldId id="272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CCFF6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FDA1F-5C41-490D-A019-F34FA9147407}" v="2" dt="2025-04-26T10:42:11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ISLAM SORMI" userId="S::232311041@vu.edu.bd::020caf11-0506-4a29-a2c8-d2b89015f446" providerId="AD" clId="Web-{C4BFDA1F-5C41-490D-A019-F34FA9147407}"/>
    <pc:docChg chg="addSld delSld">
      <pc:chgData name="ANIKA ISLAM SORMI" userId="S::232311041@vu.edu.bd::020caf11-0506-4a29-a2c8-d2b89015f446" providerId="AD" clId="Web-{C4BFDA1F-5C41-490D-A019-F34FA9147407}" dt="2025-04-26T10:42:11.403" v="1"/>
      <pc:docMkLst>
        <pc:docMk/>
      </pc:docMkLst>
      <pc:sldChg chg="new del">
        <pc:chgData name="ANIKA ISLAM SORMI" userId="S::232311041@vu.edu.bd::020caf11-0506-4a29-a2c8-d2b89015f446" providerId="AD" clId="Web-{C4BFDA1F-5C41-490D-A019-F34FA9147407}" dt="2025-04-26T10:42:11.403" v="1"/>
        <pc:sldMkLst>
          <pc:docMk/>
          <pc:sldMk cId="2311886502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1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5508E-E1D3-475E-8780-56C170824F1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199199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501" y="2472131"/>
            <a:ext cx="701949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more than one node in the queue: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two nodes with the lowest frequency.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internal node with these two as children and a frequency equal to their sum.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back into the priority queue.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0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4898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831540"/>
              </p:ext>
            </p:extLst>
          </p:nvPr>
        </p:nvGraphicFramePr>
        <p:xfrm>
          <a:off x="2054898" y="19343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y: 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d: 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p: 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n: 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 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 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Flowchart: Connector 13"/>
          <p:cNvSpPr/>
          <p:nvPr/>
        </p:nvSpPr>
        <p:spPr>
          <a:xfrm>
            <a:off x="1678675" y="4864430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Straight Connector 15"/>
          <p:cNvCxnSpPr>
            <a:stCxn id="8" idx="0"/>
            <a:endCxn id="14" idx="3"/>
          </p:cNvCxnSpPr>
          <p:nvPr/>
        </p:nvCxnSpPr>
        <p:spPr>
          <a:xfrm flipV="1">
            <a:off x="1387978" y="5197280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4" idx="5"/>
          </p:cNvCxnSpPr>
          <p:nvPr/>
        </p:nvCxnSpPr>
        <p:spPr>
          <a:xfrm flipH="1" flipV="1">
            <a:off x="1999801" y="5197280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67514"/>
              </p:ext>
            </p:extLst>
          </p:nvPr>
        </p:nvGraphicFramePr>
        <p:xfrm>
          <a:off x="3962400" y="4145864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p: 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n: 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sp: 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 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501" y="2472131"/>
            <a:ext cx="701949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more than one node in the queue: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two nodes with the lowest frequency.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internal node with these two as children and a frequency equal to their sum.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back into the priority queue.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0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4898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678675" y="4864430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Straight Connector 15"/>
          <p:cNvCxnSpPr>
            <a:stCxn id="8" idx="0"/>
            <a:endCxn id="14" idx="3"/>
          </p:cNvCxnSpPr>
          <p:nvPr/>
        </p:nvCxnSpPr>
        <p:spPr>
          <a:xfrm flipV="1">
            <a:off x="1387978" y="5197280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4" idx="5"/>
          </p:cNvCxnSpPr>
          <p:nvPr/>
        </p:nvCxnSpPr>
        <p:spPr>
          <a:xfrm flipH="1" flipV="1">
            <a:off x="1999801" y="5197280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67464"/>
              </p:ext>
            </p:extLst>
          </p:nvPr>
        </p:nvGraphicFramePr>
        <p:xfrm>
          <a:off x="4876800" y="4239899"/>
          <a:ext cx="7315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n: 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 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 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20912"/>
              </p:ext>
            </p:extLst>
          </p:nvPr>
        </p:nvGraphicFramePr>
        <p:xfrm>
          <a:off x="2636293" y="1925471"/>
          <a:ext cx="73027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p: 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n: 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sp: 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 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61545" y="4902460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p: 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257414" y="4092469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Connector 19"/>
          <p:cNvCxnSpPr>
            <a:endCxn id="17" idx="3"/>
          </p:cNvCxnSpPr>
          <p:nvPr/>
        </p:nvCxnSpPr>
        <p:spPr>
          <a:xfrm flipV="1">
            <a:off x="966717" y="4425319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7" idx="5"/>
          </p:cNvCxnSpPr>
          <p:nvPr/>
        </p:nvCxnSpPr>
        <p:spPr>
          <a:xfrm flipH="1" flipV="1">
            <a:off x="1578540" y="4425319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0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501" y="2472131"/>
            <a:ext cx="701949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more than one node in the queue: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two nodes with the lowest frequency.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internal node with these two as children and a frequency equal to their sum.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back into the priority queue.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0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4898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678675" y="4864430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Straight Connector 15"/>
          <p:cNvCxnSpPr>
            <a:stCxn id="8" idx="0"/>
            <a:endCxn id="14" idx="3"/>
          </p:cNvCxnSpPr>
          <p:nvPr/>
        </p:nvCxnSpPr>
        <p:spPr>
          <a:xfrm flipV="1">
            <a:off x="1387978" y="5197280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4" idx="5"/>
          </p:cNvCxnSpPr>
          <p:nvPr/>
        </p:nvCxnSpPr>
        <p:spPr>
          <a:xfrm flipH="1" flipV="1">
            <a:off x="1999801" y="5197280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50633"/>
              </p:ext>
            </p:extLst>
          </p:nvPr>
        </p:nvGraphicFramePr>
        <p:xfrm>
          <a:off x="5977719" y="4239899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n: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 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 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61545" y="4902460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p: 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257414" y="4092469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Connector 19"/>
          <p:cNvCxnSpPr>
            <a:endCxn id="17" idx="3"/>
          </p:cNvCxnSpPr>
          <p:nvPr/>
        </p:nvCxnSpPr>
        <p:spPr>
          <a:xfrm flipV="1">
            <a:off x="966717" y="4425319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7" idx="5"/>
          </p:cNvCxnSpPr>
          <p:nvPr/>
        </p:nvCxnSpPr>
        <p:spPr>
          <a:xfrm flipH="1" flipV="1">
            <a:off x="1578540" y="4425319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94449"/>
              </p:ext>
            </p:extLst>
          </p:nvPr>
        </p:nvGraphicFramePr>
        <p:xfrm>
          <a:off x="3291384" y="1935702"/>
          <a:ext cx="6646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n: 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 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 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778229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35847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t: 2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3359624" y="4864430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Connector 25"/>
          <p:cNvCxnSpPr>
            <a:stCxn id="23" idx="0"/>
            <a:endCxn id="25" idx="3"/>
          </p:cNvCxnSpPr>
          <p:nvPr/>
        </p:nvCxnSpPr>
        <p:spPr>
          <a:xfrm flipV="1">
            <a:off x="3068927" y="5197280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25" idx="5"/>
          </p:cNvCxnSpPr>
          <p:nvPr/>
        </p:nvCxnSpPr>
        <p:spPr>
          <a:xfrm flipH="1" flipV="1">
            <a:off x="3680750" y="5197280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68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501" y="2472131"/>
            <a:ext cx="701949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more than one node in the queue: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two nodes with the lowest frequency.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internal node with these two as children and a frequency equal to their sum.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back into the priority queue.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0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4898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678675" y="4864430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Straight Connector 15"/>
          <p:cNvCxnSpPr>
            <a:stCxn id="8" idx="0"/>
            <a:endCxn id="14" idx="3"/>
          </p:cNvCxnSpPr>
          <p:nvPr/>
        </p:nvCxnSpPr>
        <p:spPr>
          <a:xfrm flipV="1">
            <a:off x="1387978" y="5197280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4" idx="5"/>
          </p:cNvCxnSpPr>
          <p:nvPr/>
        </p:nvCxnSpPr>
        <p:spPr>
          <a:xfrm flipH="1" flipV="1">
            <a:off x="1999801" y="5197280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95725"/>
              </p:ext>
            </p:extLst>
          </p:nvPr>
        </p:nvGraphicFramePr>
        <p:xfrm>
          <a:off x="6705599" y="4239899"/>
          <a:ext cx="548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 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61545" y="4902460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p: 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257414" y="4092469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Connector 19"/>
          <p:cNvCxnSpPr>
            <a:endCxn id="17" idx="3"/>
          </p:cNvCxnSpPr>
          <p:nvPr/>
        </p:nvCxnSpPr>
        <p:spPr>
          <a:xfrm flipV="1">
            <a:off x="966717" y="4425319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7" idx="5"/>
          </p:cNvCxnSpPr>
          <p:nvPr/>
        </p:nvCxnSpPr>
        <p:spPr>
          <a:xfrm flipH="1" flipV="1">
            <a:off x="1578540" y="4425319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78229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35847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t: 2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3359624" y="4864430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Connector 25"/>
          <p:cNvCxnSpPr>
            <a:stCxn id="23" idx="0"/>
            <a:endCxn id="25" idx="3"/>
          </p:cNvCxnSpPr>
          <p:nvPr/>
        </p:nvCxnSpPr>
        <p:spPr>
          <a:xfrm flipV="1">
            <a:off x="3068927" y="5197280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25" idx="5"/>
          </p:cNvCxnSpPr>
          <p:nvPr/>
        </p:nvCxnSpPr>
        <p:spPr>
          <a:xfrm flipH="1" flipV="1">
            <a:off x="3680750" y="5197280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02237"/>
              </p:ext>
            </p:extLst>
          </p:nvPr>
        </p:nvGraphicFramePr>
        <p:xfrm>
          <a:off x="3735847" y="1867463"/>
          <a:ext cx="58412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n: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 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 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2014410" y="4119369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 3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1696340" y="3310838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1" name="Straight Connector 30"/>
          <p:cNvCxnSpPr>
            <a:endCxn id="30" idx="3"/>
          </p:cNvCxnSpPr>
          <p:nvPr/>
        </p:nvCxnSpPr>
        <p:spPr>
          <a:xfrm flipV="1">
            <a:off x="1405643" y="3643688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0" idx="5"/>
          </p:cNvCxnSpPr>
          <p:nvPr/>
        </p:nvCxnSpPr>
        <p:spPr>
          <a:xfrm flipH="1" flipV="1">
            <a:off x="2017466" y="3643688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8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501" y="2472131"/>
            <a:ext cx="701949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more than one node in the queue: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two nodes with the lowest frequency.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internal node with these two as children and a frequency equal to their sum.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back into the priority queue.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0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4898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678675" y="4864430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Straight Connector 15"/>
          <p:cNvCxnSpPr>
            <a:stCxn id="8" idx="0"/>
            <a:endCxn id="14" idx="3"/>
          </p:cNvCxnSpPr>
          <p:nvPr/>
        </p:nvCxnSpPr>
        <p:spPr>
          <a:xfrm flipV="1">
            <a:off x="1387978" y="5197280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4" idx="5"/>
          </p:cNvCxnSpPr>
          <p:nvPr/>
        </p:nvCxnSpPr>
        <p:spPr>
          <a:xfrm flipH="1" flipV="1">
            <a:off x="1999801" y="5197280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6411"/>
              </p:ext>
            </p:extLst>
          </p:nvPr>
        </p:nvGraphicFramePr>
        <p:xfrm>
          <a:off x="6796585" y="4239899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 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61545" y="4902460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p: 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257414" y="4092469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Connector 19"/>
          <p:cNvCxnSpPr>
            <a:endCxn id="17" idx="3"/>
          </p:cNvCxnSpPr>
          <p:nvPr/>
        </p:nvCxnSpPr>
        <p:spPr>
          <a:xfrm flipV="1">
            <a:off x="966717" y="4425319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7" idx="5"/>
          </p:cNvCxnSpPr>
          <p:nvPr/>
        </p:nvCxnSpPr>
        <p:spPr>
          <a:xfrm flipH="1" flipV="1">
            <a:off x="1578540" y="4425319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78229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35847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t: 2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3359624" y="4864430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Connector 25"/>
          <p:cNvCxnSpPr>
            <a:stCxn id="23" idx="0"/>
            <a:endCxn id="25" idx="3"/>
          </p:cNvCxnSpPr>
          <p:nvPr/>
        </p:nvCxnSpPr>
        <p:spPr>
          <a:xfrm flipV="1">
            <a:off x="3068927" y="5197280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25" idx="5"/>
          </p:cNvCxnSpPr>
          <p:nvPr/>
        </p:nvCxnSpPr>
        <p:spPr>
          <a:xfrm flipH="1" flipV="1">
            <a:off x="3680750" y="5197280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14410" y="4119369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 3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1696340" y="3310838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1" name="Straight Connector 30"/>
          <p:cNvCxnSpPr>
            <a:endCxn id="30" idx="3"/>
          </p:cNvCxnSpPr>
          <p:nvPr/>
        </p:nvCxnSpPr>
        <p:spPr>
          <a:xfrm flipV="1">
            <a:off x="1405643" y="3643688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0" idx="5"/>
          </p:cNvCxnSpPr>
          <p:nvPr/>
        </p:nvCxnSpPr>
        <p:spPr>
          <a:xfrm flipH="1" flipV="1">
            <a:off x="2017466" y="3643688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30540"/>
              </p:ext>
            </p:extLst>
          </p:nvPr>
        </p:nvGraphicFramePr>
        <p:xfrm>
          <a:off x="3905534" y="1867464"/>
          <a:ext cx="50223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7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: 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2406253" y="4898214"/>
            <a:ext cx="698664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</a:t>
            </a:r>
            <a:r>
              <a:rPr lang="en-US" dirty="0"/>
              <a:t>: 4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2912849" y="4035361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6" name="Straight Connector 35"/>
          <p:cNvCxnSpPr>
            <a:endCxn id="35" idx="3"/>
          </p:cNvCxnSpPr>
          <p:nvPr/>
        </p:nvCxnSpPr>
        <p:spPr>
          <a:xfrm flipV="1">
            <a:off x="2622152" y="4368211"/>
            <a:ext cx="345794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5" idx="5"/>
          </p:cNvCxnSpPr>
          <p:nvPr/>
        </p:nvCxnSpPr>
        <p:spPr>
          <a:xfrm flipH="1" flipV="1">
            <a:off x="3233975" y="4368211"/>
            <a:ext cx="345795" cy="5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95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501" y="2472131"/>
            <a:ext cx="701949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more than one node in the queue: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two nodes with the lowest frequency.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internal node with these two as children and a frequency equal to their sum.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back into the priority queue.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0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4898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678675" y="5118966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Straight Connector 15"/>
          <p:cNvCxnSpPr>
            <a:stCxn id="8" idx="0"/>
            <a:endCxn id="14" idx="3"/>
          </p:cNvCxnSpPr>
          <p:nvPr/>
        </p:nvCxnSpPr>
        <p:spPr>
          <a:xfrm flipV="1">
            <a:off x="1387978" y="5451816"/>
            <a:ext cx="345794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4" idx="5"/>
          </p:cNvCxnSpPr>
          <p:nvPr/>
        </p:nvCxnSpPr>
        <p:spPr>
          <a:xfrm flipH="1" flipV="1">
            <a:off x="1999801" y="5451816"/>
            <a:ext cx="345795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84462"/>
              </p:ext>
            </p:extLst>
          </p:nvPr>
        </p:nvGraphicFramePr>
        <p:xfrm>
          <a:off x="7192371" y="4602907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47371" y="5156996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p: 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1284972" y="4511902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Connector 19"/>
          <p:cNvCxnSpPr>
            <a:stCxn id="15" idx="0"/>
            <a:endCxn id="17" idx="3"/>
          </p:cNvCxnSpPr>
          <p:nvPr/>
        </p:nvCxnSpPr>
        <p:spPr>
          <a:xfrm flipV="1">
            <a:off x="1038069" y="4844752"/>
            <a:ext cx="302000" cy="3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7" idx="5"/>
          </p:cNvCxnSpPr>
          <p:nvPr/>
        </p:nvCxnSpPr>
        <p:spPr>
          <a:xfrm flipH="1" flipV="1">
            <a:off x="1606098" y="4844752"/>
            <a:ext cx="260689" cy="27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78229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35847" y="574570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t: 2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3359624" y="5148652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Connector 25"/>
          <p:cNvCxnSpPr>
            <a:stCxn id="23" idx="0"/>
            <a:endCxn id="25" idx="3"/>
          </p:cNvCxnSpPr>
          <p:nvPr/>
        </p:nvCxnSpPr>
        <p:spPr>
          <a:xfrm flipV="1">
            <a:off x="3068927" y="5481502"/>
            <a:ext cx="345794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25" idx="5"/>
          </p:cNvCxnSpPr>
          <p:nvPr/>
        </p:nvCxnSpPr>
        <p:spPr>
          <a:xfrm flipH="1" flipV="1">
            <a:off x="3680750" y="5481502"/>
            <a:ext cx="345795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72768" y="4542254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 3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1626344" y="3979941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1" name="Straight Connector 30"/>
          <p:cNvCxnSpPr>
            <a:stCxn id="17" idx="0"/>
          </p:cNvCxnSpPr>
          <p:nvPr/>
        </p:nvCxnSpPr>
        <p:spPr>
          <a:xfrm flipV="1">
            <a:off x="1473084" y="4299270"/>
            <a:ext cx="221972" cy="2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30" idx="5"/>
          </p:cNvCxnSpPr>
          <p:nvPr/>
        </p:nvCxnSpPr>
        <p:spPr>
          <a:xfrm flipH="1" flipV="1">
            <a:off x="1947470" y="4312791"/>
            <a:ext cx="315996" cy="22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387159" y="5148652"/>
            <a:ext cx="698664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</a:t>
            </a:r>
            <a:r>
              <a:rPr lang="en-US" dirty="0"/>
              <a:t>: 4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2966113" y="4540988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6" name="Straight Connector 35"/>
          <p:cNvCxnSpPr>
            <a:stCxn id="34" idx="0"/>
            <a:endCxn id="35" idx="3"/>
          </p:cNvCxnSpPr>
          <p:nvPr/>
        </p:nvCxnSpPr>
        <p:spPr>
          <a:xfrm flipV="1">
            <a:off x="2736491" y="4873838"/>
            <a:ext cx="284719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0"/>
            <a:endCxn id="35" idx="5"/>
          </p:cNvCxnSpPr>
          <p:nvPr/>
        </p:nvCxnSpPr>
        <p:spPr>
          <a:xfrm flipH="1" flipV="1">
            <a:off x="3287239" y="4873838"/>
            <a:ext cx="260497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8049" y="4073323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l: 5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1071283" y="3502492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9" name="Straight Connector 38"/>
          <p:cNvCxnSpPr>
            <a:stCxn id="28" idx="0"/>
            <a:endCxn id="38" idx="3"/>
          </p:cNvCxnSpPr>
          <p:nvPr/>
        </p:nvCxnSpPr>
        <p:spPr>
          <a:xfrm flipV="1">
            <a:off x="958747" y="3839586"/>
            <a:ext cx="200266" cy="23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0"/>
            <a:endCxn id="38" idx="5"/>
          </p:cNvCxnSpPr>
          <p:nvPr/>
        </p:nvCxnSpPr>
        <p:spPr>
          <a:xfrm flipH="1" flipV="1">
            <a:off x="1582613" y="3839586"/>
            <a:ext cx="231843" cy="14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61388"/>
              </p:ext>
            </p:extLst>
          </p:nvPr>
        </p:nvGraphicFramePr>
        <p:xfrm>
          <a:off x="4178489" y="1881111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 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501" y="2472131"/>
            <a:ext cx="701949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more than one node in the queue: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two nodes with the lowest frequency.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internal node with these two as children and a frequency equal to their sum.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back into the priority queue.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9226" y="5797745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96844" y="5797745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2920621" y="5171003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Straight Connector 15"/>
          <p:cNvCxnSpPr>
            <a:stCxn id="8" idx="0"/>
            <a:endCxn id="14" idx="3"/>
          </p:cNvCxnSpPr>
          <p:nvPr/>
        </p:nvCxnSpPr>
        <p:spPr>
          <a:xfrm flipV="1">
            <a:off x="2629924" y="5503853"/>
            <a:ext cx="345794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4" idx="5"/>
          </p:cNvCxnSpPr>
          <p:nvPr/>
        </p:nvCxnSpPr>
        <p:spPr>
          <a:xfrm flipH="1" flipV="1">
            <a:off x="3241747" y="5503853"/>
            <a:ext cx="345795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79742"/>
              </p:ext>
            </p:extLst>
          </p:nvPr>
        </p:nvGraphicFramePr>
        <p:xfrm>
          <a:off x="7310650" y="4453622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989317" y="5209033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p: 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2526918" y="4563939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Connector 19"/>
          <p:cNvCxnSpPr>
            <a:stCxn id="15" idx="0"/>
            <a:endCxn id="17" idx="3"/>
          </p:cNvCxnSpPr>
          <p:nvPr/>
        </p:nvCxnSpPr>
        <p:spPr>
          <a:xfrm flipV="1">
            <a:off x="2280015" y="4896789"/>
            <a:ext cx="302000" cy="3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7" idx="5"/>
          </p:cNvCxnSpPr>
          <p:nvPr/>
        </p:nvCxnSpPr>
        <p:spPr>
          <a:xfrm flipH="1" flipV="1">
            <a:off x="2848044" y="4896789"/>
            <a:ext cx="260689" cy="27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20175" y="5797745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77793" y="5797745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t: 2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4601570" y="5200689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Connector 25"/>
          <p:cNvCxnSpPr>
            <a:stCxn id="23" idx="0"/>
            <a:endCxn id="25" idx="3"/>
          </p:cNvCxnSpPr>
          <p:nvPr/>
        </p:nvCxnSpPr>
        <p:spPr>
          <a:xfrm flipV="1">
            <a:off x="4310873" y="5533539"/>
            <a:ext cx="345794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25" idx="5"/>
          </p:cNvCxnSpPr>
          <p:nvPr/>
        </p:nvCxnSpPr>
        <p:spPr>
          <a:xfrm flipH="1" flipV="1">
            <a:off x="4922696" y="5533539"/>
            <a:ext cx="345795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214714" y="4594291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 3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2868290" y="4031978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1" name="Straight Connector 30"/>
          <p:cNvCxnSpPr>
            <a:stCxn id="17" idx="0"/>
          </p:cNvCxnSpPr>
          <p:nvPr/>
        </p:nvCxnSpPr>
        <p:spPr>
          <a:xfrm flipV="1">
            <a:off x="2715030" y="4351307"/>
            <a:ext cx="221972" cy="2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30" idx="5"/>
          </p:cNvCxnSpPr>
          <p:nvPr/>
        </p:nvCxnSpPr>
        <p:spPr>
          <a:xfrm flipH="1" flipV="1">
            <a:off x="3189416" y="4364828"/>
            <a:ext cx="315996" cy="22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629105" y="5200689"/>
            <a:ext cx="698664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</a:t>
            </a:r>
            <a:r>
              <a:rPr lang="en-US" dirty="0"/>
              <a:t>: 4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4208059" y="4593025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6" name="Straight Connector 35"/>
          <p:cNvCxnSpPr>
            <a:stCxn id="34" idx="0"/>
            <a:endCxn id="35" idx="3"/>
          </p:cNvCxnSpPr>
          <p:nvPr/>
        </p:nvCxnSpPr>
        <p:spPr>
          <a:xfrm flipV="1">
            <a:off x="3978437" y="4925875"/>
            <a:ext cx="284719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0"/>
            <a:endCxn id="35" idx="5"/>
          </p:cNvCxnSpPr>
          <p:nvPr/>
        </p:nvCxnSpPr>
        <p:spPr>
          <a:xfrm flipH="1" flipV="1">
            <a:off x="4529185" y="4925875"/>
            <a:ext cx="260497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09995" y="4125360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l: 5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2313229" y="3554529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9" name="Straight Connector 38"/>
          <p:cNvCxnSpPr>
            <a:stCxn id="28" idx="0"/>
            <a:endCxn id="38" idx="3"/>
          </p:cNvCxnSpPr>
          <p:nvPr/>
        </p:nvCxnSpPr>
        <p:spPr>
          <a:xfrm flipV="1">
            <a:off x="2200693" y="3891623"/>
            <a:ext cx="200266" cy="23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0"/>
            <a:endCxn id="38" idx="5"/>
          </p:cNvCxnSpPr>
          <p:nvPr/>
        </p:nvCxnSpPr>
        <p:spPr>
          <a:xfrm flipH="1" flipV="1">
            <a:off x="2824559" y="3891623"/>
            <a:ext cx="231843" cy="14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31641"/>
              </p:ext>
            </p:extLst>
          </p:nvPr>
        </p:nvGraphicFramePr>
        <p:xfrm>
          <a:off x="4478741" y="1889278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Flowchart: Connector 40"/>
          <p:cNvSpPr/>
          <p:nvPr/>
        </p:nvSpPr>
        <p:spPr>
          <a:xfrm>
            <a:off x="3410812" y="2905553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42" name="Straight Connector 41"/>
          <p:cNvCxnSpPr>
            <a:stCxn id="38" idx="7"/>
            <a:endCxn id="41" idx="3"/>
          </p:cNvCxnSpPr>
          <p:nvPr/>
        </p:nvCxnSpPr>
        <p:spPr>
          <a:xfrm flipV="1">
            <a:off x="2824559" y="3242647"/>
            <a:ext cx="673983" cy="36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0"/>
            <a:endCxn id="41" idx="5"/>
          </p:cNvCxnSpPr>
          <p:nvPr/>
        </p:nvCxnSpPr>
        <p:spPr>
          <a:xfrm flipH="1" flipV="1">
            <a:off x="3922142" y="3242647"/>
            <a:ext cx="474029" cy="135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5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501" y="2472131"/>
            <a:ext cx="701949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more than one node in the queue: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two nodes with the lowest frequency.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internal node with these two as children and a frequency equal to their sum.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back into the priority queue.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256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0874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214651" y="5157356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Straight Connector 15"/>
          <p:cNvCxnSpPr>
            <a:stCxn id="8" idx="0"/>
            <a:endCxn id="14" idx="3"/>
          </p:cNvCxnSpPr>
          <p:nvPr/>
        </p:nvCxnSpPr>
        <p:spPr>
          <a:xfrm flipV="1">
            <a:off x="923954" y="5490206"/>
            <a:ext cx="345794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4" idx="5"/>
          </p:cNvCxnSpPr>
          <p:nvPr/>
        </p:nvCxnSpPr>
        <p:spPr>
          <a:xfrm flipH="1" flipV="1">
            <a:off x="1535777" y="5490206"/>
            <a:ext cx="345795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7118"/>
              </p:ext>
            </p:extLst>
          </p:nvPr>
        </p:nvGraphicFramePr>
        <p:xfrm>
          <a:off x="7310650" y="4453622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3347" y="5195386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p: 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820948" y="4550292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Connector 19"/>
          <p:cNvCxnSpPr>
            <a:stCxn id="15" idx="0"/>
            <a:endCxn id="17" idx="3"/>
          </p:cNvCxnSpPr>
          <p:nvPr/>
        </p:nvCxnSpPr>
        <p:spPr>
          <a:xfrm flipV="1">
            <a:off x="574045" y="4883142"/>
            <a:ext cx="302000" cy="3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7" idx="5"/>
          </p:cNvCxnSpPr>
          <p:nvPr/>
        </p:nvCxnSpPr>
        <p:spPr>
          <a:xfrm flipH="1" flipV="1">
            <a:off x="1142074" y="4883142"/>
            <a:ext cx="260689" cy="27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14205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71823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t: 2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2895600" y="5187042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Connector 25"/>
          <p:cNvCxnSpPr>
            <a:stCxn id="23" idx="0"/>
            <a:endCxn id="25" idx="3"/>
          </p:cNvCxnSpPr>
          <p:nvPr/>
        </p:nvCxnSpPr>
        <p:spPr>
          <a:xfrm flipV="1">
            <a:off x="2604903" y="5519892"/>
            <a:ext cx="345794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25" idx="5"/>
          </p:cNvCxnSpPr>
          <p:nvPr/>
        </p:nvCxnSpPr>
        <p:spPr>
          <a:xfrm flipH="1" flipV="1">
            <a:off x="3216726" y="5519892"/>
            <a:ext cx="345795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08744" y="4580644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 3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1162320" y="4018331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1" name="Straight Connector 30"/>
          <p:cNvCxnSpPr>
            <a:stCxn id="17" idx="0"/>
          </p:cNvCxnSpPr>
          <p:nvPr/>
        </p:nvCxnSpPr>
        <p:spPr>
          <a:xfrm flipV="1">
            <a:off x="1009060" y="4337660"/>
            <a:ext cx="221972" cy="2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30" idx="5"/>
          </p:cNvCxnSpPr>
          <p:nvPr/>
        </p:nvCxnSpPr>
        <p:spPr>
          <a:xfrm flipH="1" flipV="1">
            <a:off x="1483446" y="4351181"/>
            <a:ext cx="315996" cy="22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23135" y="5187042"/>
            <a:ext cx="698664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</a:t>
            </a:r>
            <a:r>
              <a:rPr lang="en-US" dirty="0"/>
              <a:t>: 4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2502089" y="4579378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6" name="Straight Connector 35"/>
          <p:cNvCxnSpPr>
            <a:stCxn id="34" idx="0"/>
            <a:endCxn id="35" idx="3"/>
          </p:cNvCxnSpPr>
          <p:nvPr/>
        </p:nvCxnSpPr>
        <p:spPr>
          <a:xfrm flipV="1">
            <a:off x="2272467" y="4912228"/>
            <a:ext cx="284719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0"/>
            <a:endCxn id="35" idx="5"/>
          </p:cNvCxnSpPr>
          <p:nvPr/>
        </p:nvCxnSpPr>
        <p:spPr>
          <a:xfrm flipH="1" flipV="1">
            <a:off x="2823215" y="4912228"/>
            <a:ext cx="260497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4025" y="4111713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l: 5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607259" y="3540882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9" name="Straight Connector 38"/>
          <p:cNvCxnSpPr>
            <a:stCxn id="28" idx="0"/>
            <a:endCxn id="38" idx="3"/>
          </p:cNvCxnSpPr>
          <p:nvPr/>
        </p:nvCxnSpPr>
        <p:spPr>
          <a:xfrm flipV="1">
            <a:off x="494723" y="3877976"/>
            <a:ext cx="200266" cy="23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0"/>
            <a:endCxn id="38" idx="5"/>
          </p:cNvCxnSpPr>
          <p:nvPr/>
        </p:nvCxnSpPr>
        <p:spPr>
          <a:xfrm flipH="1" flipV="1">
            <a:off x="1118589" y="3877976"/>
            <a:ext cx="231843" cy="14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1704842" y="2891906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42" name="Straight Connector 41"/>
          <p:cNvCxnSpPr>
            <a:stCxn id="38" idx="7"/>
            <a:endCxn id="41" idx="3"/>
          </p:cNvCxnSpPr>
          <p:nvPr/>
        </p:nvCxnSpPr>
        <p:spPr>
          <a:xfrm flipV="1">
            <a:off x="1118589" y="3229000"/>
            <a:ext cx="673983" cy="36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0"/>
            <a:endCxn id="41" idx="5"/>
          </p:cNvCxnSpPr>
          <p:nvPr/>
        </p:nvCxnSpPr>
        <p:spPr>
          <a:xfrm flipH="1" flipV="1">
            <a:off x="2216172" y="3229000"/>
            <a:ext cx="474029" cy="135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59512"/>
              </p:ext>
            </p:extLst>
          </p:nvPr>
        </p:nvGraphicFramePr>
        <p:xfrm>
          <a:off x="5172501" y="1876469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3037438" y="4137417"/>
            <a:ext cx="662609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e: 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86448" y="4137417"/>
            <a:ext cx="647331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s: 17</a:t>
            </a:r>
          </a:p>
        </p:txBody>
      </p:sp>
      <p:sp>
        <p:nvSpPr>
          <p:cNvPr id="49" name="Flowchart: Connector 48"/>
          <p:cNvSpPr/>
          <p:nvPr/>
        </p:nvSpPr>
        <p:spPr>
          <a:xfrm>
            <a:off x="3547698" y="3345382"/>
            <a:ext cx="611040" cy="5849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cxnSp>
        <p:nvCxnSpPr>
          <p:cNvPr id="50" name="Straight Connector 49"/>
          <p:cNvCxnSpPr>
            <a:stCxn id="47" idx="0"/>
            <a:endCxn id="49" idx="3"/>
          </p:cNvCxnSpPr>
          <p:nvPr/>
        </p:nvCxnSpPr>
        <p:spPr>
          <a:xfrm flipV="1">
            <a:off x="3368743" y="3844657"/>
            <a:ext cx="268440" cy="2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0"/>
            <a:endCxn id="49" idx="5"/>
          </p:cNvCxnSpPr>
          <p:nvPr/>
        </p:nvCxnSpPr>
        <p:spPr>
          <a:xfrm flipH="1" flipV="1">
            <a:off x="4069253" y="3844657"/>
            <a:ext cx="340861" cy="2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501" y="2472131"/>
            <a:ext cx="7019498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more than one node in the queue: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two nodes with the lowest frequency.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internal node with these two as children and a frequency equal to their sum.</a:t>
            </a:r>
          </a:p>
          <a:p>
            <a:pPr marL="573088" lvl="5" indent="-2730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back into the priority queue.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256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0874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214651" y="5157356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Straight Connector 15"/>
          <p:cNvCxnSpPr>
            <a:stCxn id="8" idx="0"/>
            <a:endCxn id="14" idx="3"/>
          </p:cNvCxnSpPr>
          <p:nvPr/>
        </p:nvCxnSpPr>
        <p:spPr>
          <a:xfrm flipV="1">
            <a:off x="923954" y="5490206"/>
            <a:ext cx="345794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4" idx="5"/>
          </p:cNvCxnSpPr>
          <p:nvPr/>
        </p:nvCxnSpPr>
        <p:spPr>
          <a:xfrm flipH="1" flipV="1">
            <a:off x="1535777" y="5490206"/>
            <a:ext cx="345795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71525"/>
              </p:ext>
            </p:extLst>
          </p:nvPr>
        </p:nvGraphicFramePr>
        <p:xfrm>
          <a:off x="7310650" y="4453622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3347" y="5195386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p: 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820948" y="4550292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Connector 19"/>
          <p:cNvCxnSpPr>
            <a:stCxn id="15" idx="0"/>
            <a:endCxn id="17" idx="3"/>
          </p:cNvCxnSpPr>
          <p:nvPr/>
        </p:nvCxnSpPr>
        <p:spPr>
          <a:xfrm flipV="1">
            <a:off x="574045" y="4883142"/>
            <a:ext cx="302000" cy="3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7" idx="5"/>
          </p:cNvCxnSpPr>
          <p:nvPr/>
        </p:nvCxnSpPr>
        <p:spPr>
          <a:xfrm flipH="1" flipV="1">
            <a:off x="1142074" y="4883142"/>
            <a:ext cx="260689" cy="27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14205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71823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t: 2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2895600" y="5187042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Connector 25"/>
          <p:cNvCxnSpPr>
            <a:stCxn id="23" idx="0"/>
            <a:endCxn id="25" idx="3"/>
          </p:cNvCxnSpPr>
          <p:nvPr/>
        </p:nvCxnSpPr>
        <p:spPr>
          <a:xfrm flipV="1">
            <a:off x="2604903" y="5519892"/>
            <a:ext cx="345794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25" idx="5"/>
          </p:cNvCxnSpPr>
          <p:nvPr/>
        </p:nvCxnSpPr>
        <p:spPr>
          <a:xfrm flipH="1" flipV="1">
            <a:off x="3216726" y="5519892"/>
            <a:ext cx="345795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08744" y="4580644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 3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1162320" y="4018331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1" name="Straight Connector 30"/>
          <p:cNvCxnSpPr>
            <a:stCxn id="17" idx="0"/>
          </p:cNvCxnSpPr>
          <p:nvPr/>
        </p:nvCxnSpPr>
        <p:spPr>
          <a:xfrm flipV="1">
            <a:off x="1009060" y="4337660"/>
            <a:ext cx="221972" cy="2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30" idx="5"/>
          </p:cNvCxnSpPr>
          <p:nvPr/>
        </p:nvCxnSpPr>
        <p:spPr>
          <a:xfrm flipH="1" flipV="1">
            <a:off x="1483446" y="4351181"/>
            <a:ext cx="315996" cy="22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23135" y="5187042"/>
            <a:ext cx="698664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</a:t>
            </a:r>
            <a:r>
              <a:rPr lang="en-US" dirty="0"/>
              <a:t>: 4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2502089" y="4579378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6" name="Straight Connector 35"/>
          <p:cNvCxnSpPr>
            <a:stCxn id="34" idx="0"/>
            <a:endCxn id="35" idx="3"/>
          </p:cNvCxnSpPr>
          <p:nvPr/>
        </p:nvCxnSpPr>
        <p:spPr>
          <a:xfrm flipV="1">
            <a:off x="2272467" y="4912228"/>
            <a:ext cx="284719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0"/>
            <a:endCxn id="35" idx="5"/>
          </p:cNvCxnSpPr>
          <p:nvPr/>
        </p:nvCxnSpPr>
        <p:spPr>
          <a:xfrm flipH="1" flipV="1">
            <a:off x="2823215" y="4912228"/>
            <a:ext cx="260497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4025" y="4111713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l: 5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607259" y="3540882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9" name="Straight Connector 38"/>
          <p:cNvCxnSpPr>
            <a:stCxn id="28" idx="0"/>
            <a:endCxn id="38" idx="3"/>
          </p:cNvCxnSpPr>
          <p:nvPr/>
        </p:nvCxnSpPr>
        <p:spPr>
          <a:xfrm flipV="1">
            <a:off x="494723" y="3877976"/>
            <a:ext cx="200266" cy="23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0"/>
            <a:endCxn id="38" idx="5"/>
          </p:cNvCxnSpPr>
          <p:nvPr/>
        </p:nvCxnSpPr>
        <p:spPr>
          <a:xfrm flipH="1" flipV="1">
            <a:off x="1118589" y="3877976"/>
            <a:ext cx="231843" cy="14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1704842" y="2891906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42" name="Straight Connector 41"/>
          <p:cNvCxnSpPr>
            <a:stCxn id="38" idx="7"/>
            <a:endCxn id="41" idx="3"/>
          </p:cNvCxnSpPr>
          <p:nvPr/>
        </p:nvCxnSpPr>
        <p:spPr>
          <a:xfrm flipV="1">
            <a:off x="1118589" y="3229000"/>
            <a:ext cx="673983" cy="36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0"/>
            <a:endCxn id="41" idx="5"/>
          </p:cNvCxnSpPr>
          <p:nvPr/>
        </p:nvCxnSpPr>
        <p:spPr>
          <a:xfrm flipH="1" flipV="1">
            <a:off x="2216172" y="3229000"/>
            <a:ext cx="474029" cy="135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37438" y="4137417"/>
            <a:ext cx="662609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e: 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86448" y="4137417"/>
            <a:ext cx="647331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s: 17</a:t>
            </a:r>
          </a:p>
        </p:txBody>
      </p:sp>
      <p:sp>
        <p:nvSpPr>
          <p:cNvPr id="49" name="Flowchart: Connector 48"/>
          <p:cNvSpPr/>
          <p:nvPr/>
        </p:nvSpPr>
        <p:spPr>
          <a:xfrm>
            <a:off x="3547698" y="3345382"/>
            <a:ext cx="611040" cy="5849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cxnSp>
        <p:nvCxnSpPr>
          <p:cNvPr id="50" name="Straight Connector 49"/>
          <p:cNvCxnSpPr>
            <a:stCxn id="47" idx="0"/>
            <a:endCxn id="49" idx="3"/>
          </p:cNvCxnSpPr>
          <p:nvPr/>
        </p:nvCxnSpPr>
        <p:spPr>
          <a:xfrm flipV="1">
            <a:off x="3368743" y="3844657"/>
            <a:ext cx="268440" cy="2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0"/>
            <a:endCxn id="49" idx="5"/>
          </p:cNvCxnSpPr>
          <p:nvPr/>
        </p:nvCxnSpPr>
        <p:spPr>
          <a:xfrm flipH="1" flipV="1">
            <a:off x="4069253" y="3844657"/>
            <a:ext cx="340861" cy="2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2672763" y="2057115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6" name="Straight Connector 45"/>
          <p:cNvCxnSpPr>
            <a:stCxn id="41" idx="0"/>
            <a:endCxn id="45" idx="3"/>
          </p:cNvCxnSpPr>
          <p:nvPr/>
        </p:nvCxnSpPr>
        <p:spPr>
          <a:xfrm flipV="1">
            <a:off x="2004372" y="2394209"/>
            <a:ext cx="756121" cy="49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0"/>
            <a:endCxn id="45" idx="5"/>
          </p:cNvCxnSpPr>
          <p:nvPr/>
        </p:nvCxnSpPr>
        <p:spPr>
          <a:xfrm flipH="1" flipV="1">
            <a:off x="3184093" y="2394209"/>
            <a:ext cx="669125" cy="95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55102"/>
              </p:ext>
            </p:extLst>
          </p:nvPr>
        </p:nvGraphicFramePr>
        <p:xfrm>
          <a:off x="5566011" y="1871695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581933" y="5157356"/>
            <a:ext cx="581394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remaining node is the root of the Huffman tree.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79596"/>
              </p:ext>
            </p:extLst>
          </p:nvPr>
        </p:nvGraphicFramePr>
        <p:xfrm>
          <a:off x="7381163" y="5785576"/>
          <a:ext cx="914400" cy="31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21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281242" y="3229000"/>
            <a:ext cx="211800" cy="1649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6172" y="2452044"/>
            <a:ext cx="209645" cy="1635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502" y="1863502"/>
            <a:ext cx="70194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binary codes by traversing the Huffman tree.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256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0874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214651" y="5157356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Straight Connector 15"/>
          <p:cNvCxnSpPr>
            <a:stCxn id="8" idx="0"/>
            <a:endCxn id="14" idx="3"/>
          </p:cNvCxnSpPr>
          <p:nvPr/>
        </p:nvCxnSpPr>
        <p:spPr>
          <a:xfrm flipV="1">
            <a:off x="923954" y="5490206"/>
            <a:ext cx="345794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4" idx="5"/>
          </p:cNvCxnSpPr>
          <p:nvPr/>
        </p:nvCxnSpPr>
        <p:spPr>
          <a:xfrm flipH="1" flipV="1">
            <a:off x="1535777" y="5490206"/>
            <a:ext cx="345795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3347" y="5195386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p: 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820948" y="4550292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Connector 19"/>
          <p:cNvCxnSpPr>
            <a:stCxn id="15" idx="0"/>
            <a:endCxn id="17" idx="3"/>
          </p:cNvCxnSpPr>
          <p:nvPr/>
        </p:nvCxnSpPr>
        <p:spPr>
          <a:xfrm flipV="1">
            <a:off x="574045" y="4883142"/>
            <a:ext cx="302000" cy="3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7" idx="5"/>
          </p:cNvCxnSpPr>
          <p:nvPr/>
        </p:nvCxnSpPr>
        <p:spPr>
          <a:xfrm flipH="1" flipV="1">
            <a:off x="1142074" y="4883142"/>
            <a:ext cx="260689" cy="27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14205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71823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t: 2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2895600" y="5187042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Connector 25"/>
          <p:cNvCxnSpPr>
            <a:stCxn id="23" idx="0"/>
            <a:endCxn id="25" idx="3"/>
          </p:cNvCxnSpPr>
          <p:nvPr/>
        </p:nvCxnSpPr>
        <p:spPr>
          <a:xfrm flipV="1">
            <a:off x="2604903" y="5519892"/>
            <a:ext cx="345794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25" idx="5"/>
          </p:cNvCxnSpPr>
          <p:nvPr/>
        </p:nvCxnSpPr>
        <p:spPr>
          <a:xfrm flipH="1" flipV="1">
            <a:off x="3216726" y="5519892"/>
            <a:ext cx="345795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08744" y="4580644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 3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1162320" y="4018331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1" name="Straight Connector 30"/>
          <p:cNvCxnSpPr>
            <a:stCxn id="17" idx="0"/>
          </p:cNvCxnSpPr>
          <p:nvPr/>
        </p:nvCxnSpPr>
        <p:spPr>
          <a:xfrm flipV="1">
            <a:off x="1009060" y="4337660"/>
            <a:ext cx="221972" cy="2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30" idx="5"/>
          </p:cNvCxnSpPr>
          <p:nvPr/>
        </p:nvCxnSpPr>
        <p:spPr>
          <a:xfrm flipH="1" flipV="1">
            <a:off x="1483446" y="4351181"/>
            <a:ext cx="315996" cy="22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23135" y="5187042"/>
            <a:ext cx="698664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</a:t>
            </a:r>
            <a:r>
              <a:rPr lang="en-US" dirty="0"/>
              <a:t>: 4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2502089" y="4579378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6" name="Straight Connector 35"/>
          <p:cNvCxnSpPr>
            <a:stCxn id="34" idx="0"/>
            <a:endCxn id="35" idx="3"/>
          </p:cNvCxnSpPr>
          <p:nvPr/>
        </p:nvCxnSpPr>
        <p:spPr>
          <a:xfrm flipV="1">
            <a:off x="2272467" y="4912228"/>
            <a:ext cx="284719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0"/>
            <a:endCxn id="35" idx="5"/>
          </p:cNvCxnSpPr>
          <p:nvPr/>
        </p:nvCxnSpPr>
        <p:spPr>
          <a:xfrm flipH="1" flipV="1">
            <a:off x="2823215" y="4912228"/>
            <a:ext cx="260497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4025" y="4111713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l: 5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607259" y="3540882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9" name="Straight Connector 38"/>
          <p:cNvCxnSpPr>
            <a:stCxn id="28" idx="0"/>
            <a:endCxn id="38" idx="3"/>
          </p:cNvCxnSpPr>
          <p:nvPr/>
        </p:nvCxnSpPr>
        <p:spPr>
          <a:xfrm flipV="1">
            <a:off x="494723" y="3877976"/>
            <a:ext cx="200266" cy="23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0"/>
            <a:endCxn id="38" idx="5"/>
          </p:cNvCxnSpPr>
          <p:nvPr/>
        </p:nvCxnSpPr>
        <p:spPr>
          <a:xfrm flipH="1" flipV="1">
            <a:off x="1118589" y="3877976"/>
            <a:ext cx="231843" cy="14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1704842" y="2891906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42" name="Straight Connector 41"/>
          <p:cNvCxnSpPr>
            <a:stCxn id="38" idx="7"/>
            <a:endCxn id="41" idx="3"/>
          </p:cNvCxnSpPr>
          <p:nvPr/>
        </p:nvCxnSpPr>
        <p:spPr>
          <a:xfrm flipV="1">
            <a:off x="1118589" y="3229000"/>
            <a:ext cx="673983" cy="36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0"/>
            <a:endCxn id="41" idx="5"/>
          </p:cNvCxnSpPr>
          <p:nvPr/>
        </p:nvCxnSpPr>
        <p:spPr>
          <a:xfrm flipH="1" flipV="1">
            <a:off x="2216172" y="3229000"/>
            <a:ext cx="474029" cy="135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37438" y="4137417"/>
            <a:ext cx="662609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e: 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86448" y="4137417"/>
            <a:ext cx="647331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s: 17</a:t>
            </a:r>
          </a:p>
        </p:txBody>
      </p:sp>
      <p:sp>
        <p:nvSpPr>
          <p:cNvPr id="49" name="Flowchart: Connector 48"/>
          <p:cNvSpPr/>
          <p:nvPr/>
        </p:nvSpPr>
        <p:spPr>
          <a:xfrm>
            <a:off x="3547698" y="3345382"/>
            <a:ext cx="611040" cy="5849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cxnSp>
        <p:nvCxnSpPr>
          <p:cNvPr id="50" name="Straight Connector 49"/>
          <p:cNvCxnSpPr>
            <a:stCxn id="47" idx="0"/>
            <a:endCxn id="49" idx="3"/>
          </p:cNvCxnSpPr>
          <p:nvPr/>
        </p:nvCxnSpPr>
        <p:spPr>
          <a:xfrm flipV="1">
            <a:off x="3368743" y="3844657"/>
            <a:ext cx="268440" cy="2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0"/>
            <a:endCxn id="49" idx="5"/>
          </p:cNvCxnSpPr>
          <p:nvPr/>
        </p:nvCxnSpPr>
        <p:spPr>
          <a:xfrm flipH="1" flipV="1">
            <a:off x="4069253" y="3844657"/>
            <a:ext cx="340861" cy="2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2672763" y="2057115"/>
            <a:ext cx="599060" cy="39493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6" name="Straight Connector 45"/>
          <p:cNvCxnSpPr>
            <a:stCxn id="41" idx="0"/>
            <a:endCxn id="45" idx="3"/>
          </p:cNvCxnSpPr>
          <p:nvPr/>
        </p:nvCxnSpPr>
        <p:spPr>
          <a:xfrm flipV="1">
            <a:off x="2004372" y="2394209"/>
            <a:ext cx="756121" cy="49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0"/>
            <a:endCxn id="45" idx="5"/>
          </p:cNvCxnSpPr>
          <p:nvPr/>
        </p:nvCxnSpPr>
        <p:spPr>
          <a:xfrm flipH="1" flipV="1">
            <a:off x="3184093" y="2394209"/>
            <a:ext cx="669125" cy="95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71823" y="3844656"/>
            <a:ext cx="181760" cy="1763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6360" y="3836899"/>
            <a:ext cx="227685" cy="2103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95199" y="4293145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15964" y="4858691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25477" y="5469092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07854" y="4907519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90200" y="5469093"/>
            <a:ext cx="148447" cy="177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62520" y="2728789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50892" y="3848760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446149" y="3769058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18593" y="3798629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630035" y="4293144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69001" y="5021808"/>
            <a:ext cx="195484" cy="1451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703565" y="5469092"/>
            <a:ext cx="107520" cy="133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00607" y="4923329"/>
            <a:ext cx="107520" cy="133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53583" y="5480397"/>
            <a:ext cx="107520" cy="133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93498"/>
              </p:ext>
            </p:extLst>
          </p:nvPr>
        </p:nvGraphicFramePr>
        <p:xfrm>
          <a:off x="6058090" y="2298040"/>
          <a:ext cx="31541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48412"/>
              </p:ext>
            </p:extLst>
          </p:nvPr>
        </p:nvGraphicFramePr>
        <p:xfrm>
          <a:off x="6064748" y="2628464"/>
          <a:ext cx="3140502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9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40536"/>
              </p:ext>
            </p:extLst>
          </p:nvPr>
        </p:nvGraphicFramePr>
        <p:xfrm>
          <a:off x="6064748" y="2943936"/>
          <a:ext cx="3140502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9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83100"/>
              </p:ext>
            </p:extLst>
          </p:nvPr>
        </p:nvGraphicFramePr>
        <p:xfrm>
          <a:off x="6064748" y="3624505"/>
          <a:ext cx="3140502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9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00100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33001"/>
              </p:ext>
            </p:extLst>
          </p:nvPr>
        </p:nvGraphicFramePr>
        <p:xfrm>
          <a:off x="6067023" y="3955557"/>
          <a:ext cx="3140502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9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0011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69836"/>
              </p:ext>
            </p:extLst>
          </p:nvPr>
        </p:nvGraphicFramePr>
        <p:xfrm>
          <a:off x="6067023" y="4282289"/>
          <a:ext cx="3140502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9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70750"/>
              </p:ext>
            </p:extLst>
          </p:nvPr>
        </p:nvGraphicFramePr>
        <p:xfrm>
          <a:off x="6067020" y="4609417"/>
          <a:ext cx="3140502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9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0111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07606"/>
              </p:ext>
            </p:extLst>
          </p:nvPr>
        </p:nvGraphicFramePr>
        <p:xfrm>
          <a:off x="6067022" y="4939376"/>
          <a:ext cx="3140502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9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0110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98477"/>
              </p:ext>
            </p:extLst>
          </p:nvPr>
        </p:nvGraphicFramePr>
        <p:xfrm>
          <a:off x="6069297" y="5256531"/>
          <a:ext cx="3140502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9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001011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87140"/>
              </p:ext>
            </p:extLst>
          </p:nvPr>
        </p:nvGraphicFramePr>
        <p:xfrm>
          <a:off x="6071570" y="5562478"/>
          <a:ext cx="3140502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9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001010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9282"/>
              </p:ext>
            </p:extLst>
          </p:nvPr>
        </p:nvGraphicFramePr>
        <p:xfrm>
          <a:off x="6067023" y="3286836"/>
          <a:ext cx="3140502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89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59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  <p:bldP spid="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is the process of reducing the size of data to save storage space or transmission time.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 Compression</a:t>
            </a:r>
          </a:p>
          <a:p>
            <a:pPr indent="-18288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 Compression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the original data exactly after decompression.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text files, program files, and medical imaging.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Huffman Coding, Run-Length Encoding</a:t>
            </a:r>
          </a:p>
          <a:p>
            <a:pPr indent="-182880" algn="just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Compression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data is lost, but the reduction in size is significant.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images, audio, and videos where perfect accuracy isn't needed.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JPEG, MP3, MPEG, H.264, H.265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</a:t>
            </a:r>
          </a:p>
        </p:txBody>
      </p:sp>
    </p:spTree>
    <p:extLst>
      <p:ext uri="{BB962C8B-B14F-4D97-AF65-F5344CB8AC3E}">
        <p14:creationId xmlns:p14="http://schemas.microsoft.com/office/powerpoint/2010/main" val="20367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281242" y="3229000"/>
            <a:ext cx="211800" cy="1649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" name="Rectangle 1"/>
          <p:cNvSpPr/>
          <p:nvPr/>
        </p:nvSpPr>
        <p:spPr>
          <a:xfrm>
            <a:off x="2216172" y="2452044"/>
            <a:ext cx="209645" cy="1635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2502" y="1863502"/>
            <a:ext cx="701949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binary codes by traversing the Huffman tree.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256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y: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90874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 1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214651" y="5157356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6" name="Straight Connector 15"/>
          <p:cNvCxnSpPr>
            <a:stCxn id="8" idx="0"/>
            <a:endCxn id="14" idx="3"/>
          </p:cNvCxnSpPr>
          <p:nvPr/>
        </p:nvCxnSpPr>
        <p:spPr>
          <a:xfrm flipV="1">
            <a:off x="923954" y="5490206"/>
            <a:ext cx="345794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4" idx="5"/>
          </p:cNvCxnSpPr>
          <p:nvPr/>
        </p:nvCxnSpPr>
        <p:spPr>
          <a:xfrm flipH="1" flipV="1">
            <a:off x="1535777" y="5490206"/>
            <a:ext cx="345795" cy="29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3347" y="5195386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p: 1</a:t>
            </a:r>
          </a:p>
        </p:txBody>
      </p:sp>
      <p:sp>
        <p:nvSpPr>
          <p:cNvPr id="17" name="Flowchart: Connector 16"/>
          <p:cNvSpPr/>
          <p:nvPr/>
        </p:nvSpPr>
        <p:spPr>
          <a:xfrm>
            <a:off x="820948" y="4550292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Connector 19"/>
          <p:cNvCxnSpPr>
            <a:stCxn id="15" idx="0"/>
            <a:endCxn id="17" idx="3"/>
          </p:cNvCxnSpPr>
          <p:nvPr/>
        </p:nvCxnSpPr>
        <p:spPr>
          <a:xfrm flipV="1">
            <a:off x="574045" y="4883142"/>
            <a:ext cx="302000" cy="3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7" idx="5"/>
          </p:cNvCxnSpPr>
          <p:nvPr/>
        </p:nvCxnSpPr>
        <p:spPr>
          <a:xfrm flipH="1" flipV="1">
            <a:off x="1142074" y="4883142"/>
            <a:ext cx="260689" cy="274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314205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71823" y="5784098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t: 2</a:t>
            </a:r>
          </a:p>
        </p:txBody>
      </p:sp>
      <p:sp>
        <p:nvSpPr>
          <p:cNvPr id="25" name="Flowchart: Connector 24"/>
          <p:cNvSpPr/>
          <p:nvPr/>
        </p:nvSpPr>
        <p:spPr>
          <a:xfrm>
            <a:off x="2895600" y="5187042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6" name="Straight Connector 25"/>
          <p:cNvCxnSpPr>
            <a:stCxn id="23" idx="0"/>
            <a:endCxn id="25" idx="3"/>
          </p:cNvCxnSpPr>
          <p:nvPr/>
        </p:nvCxnSpPr>
        <p:spPr>
          <a:xfrm flipV="1">
            <a:off x="2604903" y="5519892"/>
            <a:ext cx="345794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25" idx="5"/>
          </p:cNvCxnSpPr>
          <p:nvPr/>
        </p:nvCxnSpPr>
        <p:spPr>
          <a:xfrm flipH="1" flipV="1">
            <a:off x="3216726" y="5519892"/>
            <a:ext cx="345795" cy="26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508744" y="4580644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 3</a:t>
            </a:r>
          </a:p>
        </p:txBody>
      </p:sp>
      <p:sp>
        <p:nvSpPr>
          <p:cNvPr id="30" name="Flowchart: Connector 29"/>
          <p:cNvSpPr/>
          <p:nvPr/>
        </p:nvSpPr>
        <p:spPr>
          <a:xfrm>
            <a:off x="1162320" y="4018331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1" name="Straight Connector 30"/>
          <p:cNvCxnSpPr>
            <a:stCxn id="17" idx="0"/>
          </p:cNvCxnSpPr>
          <p:nvPr/>
        </p:nvCxnSpPr>
        <p:spPr>
          <a:xfrm flipV="1">
            <a:off x="1009060" y="4337660"/>
            <a:ext cx="221972" cy="2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0"/>
            <a:endCxn id="30" idx="5"/>
          </p:cNvCxnSpPr>
          <p:nvPr/>
        </p:nvCxnSpPr>
        <p:spPr>
          <a:xfrm flipH="1" flipV="1">
            <a:off x="1483446" y="4351181"/>
            <a:ext cx="315996" cy="22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23135" y="5187042"/>
            <a:ext cx="698664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sp</a:t>
            </a:r>
            <a:r>
              <a:rPr lang="en-US" dirty="0"/>
              <a:t>: 4</a:t>
            </a:r>
          </a:p>
        </p:txBody>
      </p:sp>
      <p:sp>
        <p:nvSpPr>
          <p:cNvPr id="35" name="Flowchart: Connector 34"/>
          <p:cNvSpPr/>
          <p:nvPr/>
        </p:nvSpPr>
        <p:spPr>
          <a:xfrm>
            <a:off x="2502089" y="4579378"/>
            <a:ext cx="376223" cy="3899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6" name="Straight Connector 35"/>
          <p:cNvCxnSpPr>
            <a:stCxn id="34" idx="0"/>
            <a:endCxn id="35" idx="3"/>
          </p:cNvCxnSpPr>
          <p:nvPr/>
        </p:nvCxnSpPr>
        <p:spPr>
          <a:xfrm flipV="1">
            <a:off x="2272467" y="4912228"/>
            <a:ext cx="284719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0"/>
            <a:endCxn id="35" idx="5"/>
          </p:cNvCxnSpPr>
          <p:nvPr/>
        </p:nvCxnSpPr>
        <p:spPr>
          <a:xfrm flipH="1" flipV="1">
            <a:off x="2823215" y="4912228"/>
            <a:ext cx="260497" cy="274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04025" y="4111713"/>
            <a:ext cx="581395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l: 5</a:t>
            </a:r>
          </a:p>
        </p:txBody>
      </p:sp>
      <p:sp>
        <p:nvSpPr>
          <p:cNvPr id="38" name="Flowchart: Connector 37"/>
          <p:cNvSpPr/>
          <p:nvPr/>
        </p:nvSpPr>
        <p:spPr>
          <a:xfrm>
            <a:off x="607259" y="3540882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39" name="Straight Connector 38"/>
          <p:cNvCxnSpPr>
            <a:stCxn id="28" idx="0"/>
            <a:endCxn id="38" idx="3"/>
          </p:cNvCxnSpPr>
          <p:nvPr/>
        </p:nvCxnSpPr>
        <p:spPr>
          <a:xfrm flipV="1">
            <a:off x="494723" y="3877976"/>
            <a:ext cx="200266" cy="233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0"/>
            <a:endCxn id="38" idx="5"/>
          </p:cNvCxnSpPr>
          <p:nvPr/>
        </p:nvCxnSpPr>
        <p:spPr>
          <a:xfrm flipH="1" flipV="1">
            <a:off x="1118589" y="3877976"/>
            <a:ext cx="231843" cy="140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1704842" y="2891906"/>
            <a:ext cx="599060" cy="3949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cxnSp>
        <p:nvCxnSpPr>
          <p:cNvPr id="42" name="Straight Connector 41"/>
          <p:cNvCxnSpPr>
            <a:stCxn id="38" idx="7"/>
            <a:endCxn id="41" idx="3"/>
          </p:cNvCxnSpPr>
          <p:nvPr/>
        </p:nvCxnSpPr>
        <p:spPr>
          <a:xfrm flipV="1">
            <a:off x="1118589" y="3229000"/>
            <a:ext cx="673983" cy="36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0"/>
            <a:endCxn id="41" idx="5"/>
          </p:cNvCxnSpPr>
          <p:nvPr/>
        </p:nvCxnSpPr>
        <p:spPr>
          <a:xfrm flipH="1" flipV="1">
            <a:off x="2216172" y="3229000"/>
            <a:ext cx="474029" cy="135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037438" y="4137417"/>
            <a:ext cx="662609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e: 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86448" y="4137417"/>
            <a:ext cx="647331" cy="31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s: 17</a:t>
            </a:r>
          </a:p>
        </p:txBody>
      </p:sp>
      <p:sp>
        <p:nvSpPr>
          <p:cNvPr id="49" name="Flowchart: Connector 48"/>
          <p:cNvSpPr/>
          <p:nvPr/>
        </p:nvSpPr>
        <p:spPr>
          <a:xfrm>
            <a:off x="3547698" y="3345382"/>
            <a:ext cx="611040" cy="5849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cxnSp>
        <p:nvCxnSpPr>
          <p:cNvPr id="50" name="Straight Connector 49"/>
          <p:cNvCxnSpPr>
            <a:stCxn id="47" idx="0"/>
            <a:endCxn id="49" idx="3"/>
          </p:cNvCxnSpPr>
          <p:nvPr/>
        </p:nvCxnSpPr>
        <p:spPr>
          <a:xfrm flipV="1">
            <a:off x="3368743" y="3844657"/>
            <a:ext cx="268440" cy="2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8" idx="0"/>
            <a:endCxn id="49" idx="5"/>
          </p:cNvCxnSpPr>
          <p:nvPr/>
        </p:nvCxnSpPr>
        <p:spPr>
          <a:xfrm flipH="1" flipV="1">
            <a:off x="4069253" y="3844657"/>
            <a:ext cx="340861" cy="2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2672763" y="2057115"/>
            <a:ext cx="599060" cy="39493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48</a:t>
            </a:r>
          </a:p>
        </p:txBody>
      </p:sp>
      <p:cxnSp>
        <p:nvCxnSpPr>
          <p:cNvPr id="46" name="Straight Connector 45"/>
          <p:cNvCxnSpPr>
            <a:stCxn id="41" idx="0"/>
            <a:endCxn id="45" idx="3"/>
          </p:cNvCxnSpPr>
          <p:nvPr/>
        </p:nvCxnSpPr>
        <p:spPr>
          <a:xfrm flipV="1">
            <a:off x="2004372" y="2394209"/>
            <a:ext cx="756121" cy="497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0"/>
            <a:endCxn id="45" idx="5"/>
          </p:cNvCxnSpPr>
          <p:nvPr/>
        </p:nvCxnSpPr>
        <p:spPr>
          <a:xfrm flipH="1" flipV="1">
            <a:off x="3184093" y="2394209"/>
            <a:ext cx="669125" cy="95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71823" y="3844656"/>
            <a:ext cx="181760" cy="1763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46360" y="3836899"/>
            <a:ext cx="227685" cy="2103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95199" y="4293145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15964" y="4858691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25477" y="5469092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07854" y="4907519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90200" y="5469093"/>
            <a:ext cx="148447" cy="177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562520" y="2728789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250892" y="3848760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446149" y="3769058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218593" y="3798629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630035" y="4293144"/>
            <a:ext cx="233746" cy="163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69001" y="5021808"/>
            <a:ext cx="195484" cy="1451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703565" y="5469092"/>
            <a:ext cx="107520" cy="133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00607" y="4923329"/>
            <a:ext cx="107520" cy="133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453583" y="5480397"/>
            <a:ext cx="107520" cy="1338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98180"/>
              </p:ext>
            </p:extLst>
          </p:nvPr>
        </p:nvGraphicFramePr>
        <p:xfrm>
          <a:off x="4899547" y="2253524"/>
          <a:ext cx="41352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9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2*17 = 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3*5 = 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2*12 = 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5*1 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4*3 =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3*4 =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4*2 =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4*2 =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6*1 =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6*1 =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116704" y="2885544"/>
            <a:ext cx="296156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Total Bits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116704" y="3757392"/>
                <a:ext cx="2961565" cy="113223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Bits per Character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𝑐h𝑎𝑟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𝟕𝟎𝟖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𝑏𝑖𝑡𝑠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𝑐h𝑎𝑟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704" y="3757392"/>
                <a:ext cx="2961565" cy="1132233"/>
              </a:xfrm>
              <a:prstGeom prst="rect">
                <a:avLst/>
              </a:prstGeom>
              <a:blipFill rotWithShape="0">
                <a:blip r:embed="rId2"/>
                <a:stretch>
                  <a:fillRect l="-1856" t="-2688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4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7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characters is a key part of lossless compression algorithms, where data is compressed without losing any information, and the original data can be perfectly reconstructed during decompression.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Character Encoding </a:t>
            </a:r>
          </a:p>
          <a:p>
            <a:pPr indent="-18288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Fixed-Length Encoding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or symbol is represented using a fixed number of bits.</a:t>
            </a:r>
          </a:p>
          <a:p>
            <a:pPr indent="-18288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 Encoding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characters or symbols are represented using a varying number of bits.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frequent symbols get shorter codes, while less frequent ones get longer codes.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Encoding Compression</a:t>
            </a:r>
          </a:p>
        </p:txBody>
      </p:sp>
    </p:spTree>
    <p:extLst>
      <p:ext uri="{BB962C8B-B14F-4D97-AF65-F5344CB8AC3E}">
        <p14:creationId xmlns:p14="http://schemas.microsoft.com/office/powerpoint/2010/main" val="225716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Fixed-Length Encoding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7399" y="1869743"/>
            <a:ext cx="5418162" cy="3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“Sleeplessness stresses restless senses endlessly”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18714"/>
              </p:ext>
            </p:extLst>
          </p:nvPr>
        </p:nvGraphicFramePr>
        <p:xfrm>
          <a:off x="2144367" y="2403144"/>
          <a:ext cx="8229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81925" y="3343702"/>
            <a:ext cx="328911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characters = 48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3930555"/>
            <a:ext cx="1024401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7-bit codes to represent characters (A-Z, a-z, 0-9, symbols).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bits to encode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48*7 = 336 bits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Fixed Code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is 10 different character, we can use 4 bits for each character to encode message M.</a:t>
            </a:r>
          </a:p>
          <a:p>
            <a:pPr marL="285750" indent="-18288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bits to encode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48*4 = 192 bits</a:t>
            </a:r>
          </a:p>
        </p:txBody>
      </p:sp>
    </p:spTree>
    <p:extLst>
      <p:ext uri="{BB962C8B-B14F-4D97-AF65-F5344CB8AC3E}">
        <p14:creationId xmlns:p14="http://schemas.microsoft.com/office/powerpoint/2010/main" val="306834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 Encoding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7399" y="1869743"/>
            <a:ext cx="5418162" cy="3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“Sleeplessness stresses restless senses endlessly”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08470"/>
              </p:ext>
            </p:extLst>
          </p:nvPr>
        </p:nvGraphicFramePr>
        <p:xfrm>
          <a:off x="2144367" y="2403144"/>
          <a:ext cx="8229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81925" y="3343702"/>
            <a:ext cx="328911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characters = 48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0325" y="4244454"/>
            <a:ext cx="60323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variable length encoding.</a:t>
            </a:r>
          </a:p>
        </p:txBody>
      </p:sp>
    </p:spTree>
    <p:extLst>
      <p:ext uri="{BB962C8B-B14F-4D97-AF65-F5344CB8AC3E}">
        <p14:creationId xmlns:p14="http://schemas.microsoft.com/office/powerpoint/2010/main" val="6862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3084394"/>
            <a:ext cx="100584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is a greedy algorithm used for lossless data compression.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assigns variable-length binary codes to input characters. [shorter codes assigned to more frequent characters and longer codes assigned to less frequent ones]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minimizes the overall length of the encoded message.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idea is to build a binary tree (Huffman tree) where each leaf node represents a character and its frequency. The tree is then traversed to assign binary codes.</a:t>
            </a:r>
          </a:p>
        </p:txBody>
      </p:sp>
    </p:spTree>
    <p:extLst>
      <p:ext uri="{BB962C8B-B14F-4D97-AF65-F5344CB8AC3E}">
        <p14:creationId xmlns:p14="http://schemas.microsoft.com/office/powerpoint/2010/main" val="289108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9" y="1845734"/>
            <a:ext cx="10372297" cy="4418588"/>
          </a:xfrm>
        </p:spPr>
        <p:txBody>
          <a:bodyPr anchor="ctr">
            <a:norm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Storage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disk space usage.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Transmission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 up data transfer.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Streaming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bandwidth requirements.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costs for large-scale data storage.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Backup &amp; Archiving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stores historical data.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17942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9" y="1845734"/>
            <a:ext cx="10372297" cy="4418588"/>
          </a:xfrm>
        </p:spPr>
        <p:txBody>
          <a:bodyPr anchor="ctr">
            <a:norm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frequency of each character in the input.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all characters and their frequencies into a priority queue (min-heap).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is more than one node in the queue:</a:t>
            </a:r>
          </a:p>
          <a:p>
            <a:pPr lvl="5" indent="-274320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two nodes with the lowest frequency.</a:t>
            </a:r>
          </a:p>
          <a:p>
            <a:pPr lvl="5" indent="-274320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internal node with these two as children and a frequency equal to their sum.</a:t>
            </a:r>
          </a:p>
          <a:p>
            <a:pPr lvl="5" indent="-274320"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new node back into the priority queue.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remaining node is the root of the Huffman tree.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binary codes by traversing the Huffman tree.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Algorithm</a:t>
            </a:r>
          </a:p>
        </p:txBody>
      </p:sp>
    </p:spTree>
    <p:extLst>
      <p:ext uri="{BB962C8B-B14F-4D97-AF65-F5344CB8AC3E}">
        <p14:creationId xmlns:p14="http://schemas.microsoft.com/office/powerpoint/2010/main" val="217452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Coding -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17399" y="1869743"/>
            <a:ext cx="5418162" cy="38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“Sleeplessness stresses restless senses endlessly”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65676"/>
              </p:ext>
            </p:extLst>
          </p:nvPr>
        </p:nvGraphicFramePr>
        <p:xfrm>
          <a:off x="2468880" y="3168654"/>
          <a:ext cx="73152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0898" y="2472131"/>
            <a:ext cx="603231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9144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frequency of each character in the input.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0898" y="4520236"/>
            <a:ext cx="730291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9144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all characters and their frequencies into a priority queue (min-heap).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27055"/>
              </p:ext>
            </p:extLst>
          </p:nvPr>
        </p:nvGraphicFramePr>
        <p:xfrm>
          <a:off x="1731750" y="51824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y: 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d: 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p: 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t: 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n: 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sp: 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l: 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e: 12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s: 17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8" ma:contentTypeDescription="Create a new document." ma:contentTypeScope="" ma:versionID="e21a8b964ff8ef659f1c98dc3431ea58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31972b6ae0e9ff71d915931ba171f708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ECC38A-294B-488C-841F-DCA69E3077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3C0EA-192C-4BC6-A4BE-115ECCFC00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842DA-4683-4B38-9C81-D1CAADA0EE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2347ac-d68e-4148-b55b-060c302b92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860</TotalTime>
  <Words>1833</Words>
  <Application>Microsoft Office PowerPoint</Application>
  <PresentationFormat>Widescreen</PresentationFormat>
  <Paragraphs>530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Huffman Coding</vt:lpstr>
      <vt:lpstr>Data Compression</vt:lpstr>
      <vt:lpstr>Character Encoding Compression</vt:lpstr>
      <vt:lpstr>Fixed-Length Encoding</vt:lpstr>
      <vt:lpstr>Variable-Length Encoding</vt:lpstr>
      <vt:lpstr>Huffman Coding - Introduction</vt:lpstr>
      <vt:lpstr>Huffman Coding - Applications </vt:lpstr>
      <vt:lpstr>Huffman Coding - Algorithm</vt:lpstr>
      <vt:lpstr>Huffman Coding - Example</vt:lpstr>
      <vt:lpstr>Huffman Coding - Example</vt:lpstr>
      <vt:lpstr>Huffman Coding - Example</vt:lpstr>
      <vt:lpstr>Huffman Coding - Example</vt:lpstr>
      <vt:lpstr>Huffman Coding - Example</vt:lpstr>
      <vt:lpstr>Huffman Coding - Example</vt:lpstr>
      <vt:lpstr>Huffman Coding - Example</vt:lpstr>
      <vt:lpstr>Huffman Coding - Example</vt:lpstr>
      <vt:lpstr>Huffman Coding - Example</vt:lpstr>
      <vt:lpstr>Huffman Coding - Example</vt:lpstr>
      <vt:lpstr>Huffman Coding - Example</vt:lpstr>
      <vt:lpstr>Huffman Coding -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Lecturer-nth</dc:creator>
  <cp:lastModifiedBy>Md. Muktar Hossain</cp:lastModifiedBy>
  <cp:revision>80</cp:revision>
  <dcterms:created xsi:type="dcterms:W3CDTF">2024-12-10T03:43:05Z</dcterms:created>
  <dcterms:modified xsi:type="dcterms:W3CDTF">2025-04-26T10:42:15Z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