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111F6-C9D0-46A5-A89E-28711C3870A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67187-E122-4615-B2F4-8B0BD943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7442D2-9601-4B26-A30E-9EE201E547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EACH SUB</a:t>
            </a:r>
          </a:p>
        </p:txBody>
      </p:sp>
    </p:spTree>
    <p:extLst>
      <p:ext uri="{BB962C8B-B14F-4D97-AF65-F5344CB8AC3E}">
        <p14:creationId xmlns:p14="http://schemas.microsoft.com/office/powerpoint/2010/main" val="112602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C7F3DE-14F8-4919-9906-0FA33F8290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2849192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3E191-18F3-4502-867E-C69FC6C48D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20595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7A787-6033-400D-9B74-5AB06D7C71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EACH SUB</a:t>
            </a:r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89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66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774CA7-B9EE-4C99-B6EF-501B44F2AE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DESC:</a:t>
            </a:r>
            <a:r>
              <a:rPr lang="en-US" smtClean="0">
                <a:latin typeface="Arial" pitchFamily="34" charset="0"/>
              </a:rPr>
              <a:t> </a:t>
            </a:r>
            <a:r>
              <a:rPr lang="en-US" b="1" smtClean="0">
                <a:latin typeface="Arial" pitchFamily="34" charset="0"/>
              </a:rPr>
              <a:t>1.</a:t>
            </a:r>
            <a:r>
              <a:rPr lang="en-US" smtClean="0">
                <a:latin typeface="Arial" pitchFamily="34" charset="0"/>
              </a:rPr>
              <a:t> interior nodes, </a:t>
            </a:r>
            <a:r>
              <a:rPr lang="en-US" b="1" smtClean="0">
                <a:latin typeface="Arial" pitchFamily="34" charset="0"/>
              </a:rPr>
              <a:t>2.</a:t>
            </a:r>
            <a:r>
              <a:rPr lang="en-US" smtClean="0">
                <a:latin typeface="Arial" pitchFamily="34" charset="0"/>
              </a:rPr>
              <a:t> leaf nodes, </a:t>
            </a:r>
            <a:r>
              <a:rPr lang="en-US" b="1" smtClean="0">
                <a:latin typeface="Arial" pitchFamily="34" charset="0"/>
              </a:rPr>
              <a:t>3.</a:t>
            </a:r>
            <a:r>
              <a:rPr lang="en-US" smtClean="0">
                <a:latin typeface="Arial" pitchFamily="34" charset="0"/>
              </a:rPr>
              <a:t> arcs</a:t>
            </a:r>
          </a:p>
        </p:txBody>
      </p:sp>
    </p:spTree>
    <p:extLst>
      <p:ext uri="{BB962C8B-B14F-4D97-AF65-F5344CB8AC3E}">
        <p14:creationId xmlns:p14="http://schemas.microsoft.com/office/powerpoint/2010/main" val="453299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6679B5-88F7-4EA5-B3F8-381E74CBCE0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2124625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9D5563-669A-4AA3-BE71-952904A814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2911612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A2FC85-A9EB-4735-A78C-47FE484B9F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1593763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4E94DC-7FC0-43C5-B5D3-0E260353F7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3845434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83C720-4588-4CB8-8E38-82D6A73E34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8885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1"/>
          <p:cNvSpPr txBox="1">
            <a:spLocks noChangeArrowheads="1"/>
          </p:cNvSpPr>
          <p:nvPr/>
        </p:nvSpPr>
        <p:spPr bwMode="auto">
          <a:xfrm>
            <a:off x="1549400" y="525463"/>
            <a:ext cx="6197600" cy="2628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3177" tIns="46589" rIns="93177" bIns="46589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body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00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0F8650-4D41-416D-83DB-7FF673ED45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1800565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DD81E3-0B57-46AD-888B-6B2BDE3E05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5492319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0D4693-BC65-48CC-B9F3-175BD1509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EACH SUB</a:t>
            </a:r>
          </a:p>
        </p:txBody>
      </p:sp>
    </p:spTree>
    <p:extLst>
      <p:ext uri="{BB962C8B-B14F-4D97-AF65-F5344CB8AC3E}">
        <p14:creationId xmlns:p14="http://schemas.microsoft.com/office/powerpoint/2010/main" val="290210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E0282F-0DB3-4151-BF5E-A77742015F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CLIKC ANIM:</a:t>
            </a:r>
            <a:r>
              <a:rPr lang="en-US" smtClean="0">
                <a:latin typeface="Arial" pitchFamily="34" charset="0"/>
              </a:rPr>
              <a:t> </a:t>
            </a:r>
            <a:r>
              <a:rPr lang="en-US" b="1" smtClean="0">
                <a:latin typeface="Arial" pitchFamily="34" charset="0"/>
              </a:rPr>
              <a:t>1.</a:t>
            </a:r>
            <a:r>
              <a:rPr lang="en-US" smtClean="0">
                <a:latin typeface="Arial" pitchFamily="34" charset="0"/>
              </a:rPr>
              <a:t> generalSearch, </a:t>
            </a:r>
            <a:r>
              <a:rPr lang="en-US" b="1" smtClean="0">
                <a:latin typeface="Arial" pitchFamily="34" charset="0"/>
              </a:rPr>
              <a:t>2.</a:t>
            </a:r>
            <a:r>
              <a:rPr lang="en-US" smtClean="0">
                <a:latin typeface="Arial" pitchFamily="34" charset="0"/>
              </a:rPr>
              <a:t> graph, </a:t>
            </a:r>
            <a:r>
              <a:rPr lang="en-US" b="1" smtClean="0">
                <a:latin typeface="Arial" pitchFamily="34" charset="0"/>
              </a:rPr>
              <a:t>3.</a:t>
            </a:r>
            <a:r>
              <a:rPr lang="en-US" smtClean="0">
                <a:latin typeface="Arial" pitchFamily="34" charset="0"/>
              </a:rPr>
              <a:t> table, </a:t>
            </a:r>
            <a:r>
              <a:rPr lang="en-US" b="1" smtClean="0">
                <a:latin typeface="Arial" pitchFamily="34" charset="0"/>
              </a:rPr>
              <a:t>4.</a:t>
            </a:r>
            <a:r>
              <a:rPr lang="en-US" smtClean="0">
                <a:latin typeface="Arial" pitchFamily="34" charset="0"/>
              </a:rPr>
              <a:t> # expanded</a:t>
            </a:r>
          </a:p>
        </p:txBody>
      </p:sp>
    </p:spTree>
    <p:extLst>
      <p:ext uri="{BB962C8B-B14F-4D97-AF65-F5344CB8AC3E}">
        <p14:creationId xmlns:p14="http://schemas.microsoft.com/office/powerpoint/2010/main" val="394536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9AB7F-FB47-4CB6-B6F0-59E5DC9B26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1734295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18EE8B-5887-4A24-8597-CC94D70776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3027515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AC9A37-1E4B-488B-B15C-B56A3BBB88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12462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BCC5-8236-48E4-AC57-B17372817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43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E6B05-2973-4356-90D2-3193075D06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17472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96C0E7-7ECC-4F31-A78A-862043C924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b="1" smtClean="0">
                <a:latin typeface="Arial" pitchFamily="34" charset="0"/>
              </a:rPr>
              <a:t>CLICK ONCE</a:t>
            </a:r>
          </a:p>
        </p:txBody>
      </p:sp>
    </p:spTree>
    <p:extLst>
      <p:ext uri="{BB962C8B-B14F-4D97-AF65-F5344CB8AC3E}">
        <p14:creationId xmlns:p14="http://schemas.microsoft.com/office/powerpoint/2010/main" val="2831585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14400" y="990600"/>
            <a:ext cx="69088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454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371600"/>
            <a:ext cx="10363200" cy="1143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0AA94D-4E61-42A8-8D8A-D619E00F8F30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0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FCC6C6-3A4F-4603-A77D-242903C40796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43C219-B862-47BE-8EDF-0B669D02F374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4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EBDBB5-6727-4465-96B4-6CBC8B5F3B57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6308F5-4D7A-4381-8169-6FA48B182354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068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4800" y="762000"/>
            <a:ext cx="2692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762000"/>
            <a:ext cx="78740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984559-7BE9-4536-8B43-D837FD052258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B0DC13-ACBF-42ED-B757-67C8D9807554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68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91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3366"/>
                </a:solidFill>
              </a:rPr>
              <a:t>Copywrite 2002  Andrew W. Moore</a:t>
            </a:r>
            <a:endParaRPr lang="en-US" altLang="en-US">
              <a:solidFill>
                <a:srgbClr val="003366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2701" y="5648147"/>
            <a:ext cx="783167" cy="1200328"/>
          </a:xfrm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smtClean="0">
                <a:solidFill>
                  <a:srgbClr val="FFFFFF"/>
                </a:solidFill>
              </a:rPr>
              <a:t>Slide </a:t>
            </a:r>
            <a:fld id="{19A1D780-5B2D-4457-B867-5C4B53B55F55}" type="slidenum">
              <a:rPr lang="en-US" alt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2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1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76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05000"/>
            <a:ext cx="10769600" cy="4419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1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EA5F7B-52C5-48A7-8461-75D12FEDF04B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CEA14D-E5F0-4832-8407-532747E12E7D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9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362200"/>
            <a:ext cx="5283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2362200"/>
            <a:ext cx="52832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316278-94C7-4A50-8E88-B98A5AE65517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2F171-3009-4151-8007-71D8B3CB4B7B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90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8110C6-EA68-4CF3-A14C-CEF8F5BBD88E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943EEE-BC1D-4BA5-9A51-4DD11201B3E7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5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A25E9-FCE2-4136-A92E-6B160541D838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2B2E49-543B-441B-92FF-0A1B3CA81D11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D0C105-F96A-4977-9714-A4B0280479F1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25326B-A741-47E4-9ECB-181DFC012AA4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4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565CFD-0DB5-4C3C-A53E-37C9337FFF4D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95B207-1AA3-4A99-B79E-BB4CCCD10C97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37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4267200" cy="6858000"/>
            <a:chOff x="0" y="0"/>
            <a:chExt cx="2016" cy="4320"/>
          </a:xfrm>
        </p:grpSpPr>
        <p:sp>
          <p:nvSpPr>
            <p:cNvPr id="1036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037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027" name="AutoShape 5"/>
          <p:cNvSpPr>
            <a:spLocks noChangeArrowheads="1"/>
          </p:cNvSpPr>
          <p:nvPr/>
        </p:nvSpPr>
        <p:spPr bwMode="auto">
          <a:xfrm>
            <a:off x="1016000" y="7620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762000"/>
            <a:ext cx="1076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2362200"/>
            <a:ext cx="1076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444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613526"/>
            <a:ext cx="2540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568A26-16F3-47B3-89E5-FD6523E55E7D}" type="datetime1">
              <a:rPr lang="en-US" smtClean="0">
                <a:solidFill>
                  <a:srgbClr val="003366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4/20/2025</a:t>
            </a:fld>
            <a:endParaRPr lang="en-US">
              <a:solidFill>
                <a:srgbClr val="003366"/>
              </a:solidFill>
            </a:endParaRPr>
          </a:p>
        </p:txBody>
      </p:sp>
      <p:grpSp>
        <p:nvGrpSpPr>
          <p:cNvPr id="1031" name="Group 9"/>
          <p:cNvGrpSpPr>
            <a:grpSpLocks/>
          </p:cNvGrpSpPr>
          <p:nvPr/>
        </p:nvGrpSpPr>
        <p:grpSpPr bwMode="auto">
          <a:xfrm>
            <a:off x="304801" y="1981200"/>
            <a:ext cx="10663767" cy="319088"/>
            <a:chOff x="144" y="1248"/>
            <a:chExt cx="4656" cy="201"/>
          </a:xfrm>
        </p:grpSpPr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4444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701" y="6391275"/>
            <a:ext cx="7831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44CC7-88A9-41A0-B230-A7E8779281AD}" type="slidenum">
              <a:rPr lang="en-US" sz="2400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444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613526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3366"/>
                </a:solidFill>
              </a:rPr>
              <a:t>©2001-2003 James D. Skrentny from notes by C. Dyer, et. al.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1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3430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34303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34303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34303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34303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34303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34303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34303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D3430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 b="1">
          <a:solidFill>
            <a:srgbClr val="11111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rgbClr val="111111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rgbClr val="111111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rgbClr val="11111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11111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11111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11111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11111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rgbClr val="11111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771CBA-4A07-4C5C-BDBE-085C4E8EEC98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8077200" cy="1143000"/>
          </a:xfrm>
        </p:spPr>
        <p:txBody>
          <a:bodyPr anchor="ctr"/>
          <a:lstStyle/>
          <a:p>
            <a:pPr algn="ctr" eaLnBrk="1" hangingPunct="1"/>
            <a:r>
              <a:rPr lang="en-US" sz="3600" dirty="0" smtClean="0"/>
              <a:t>BFS and DFS</a:t>
            </a:r>
            <a:endParaRPr lang="en-US" sz="36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77200" cy="4876800"/>
          </a:xfrm>
        </p:spPr>
        <p:txBody>
          <a:bodyPr anchor="ctr"/>
          <a:lstStyle/>
          <a:p>
            <a:pPr eaLnBrk="1" hangingPunct="1">
              <a:buFont typeface="Wingdings" pitchFamily="2" charset="2"/>
              <a:buNone/>
            </a:pPr>
            <a:endParaRPr lang="en-US" dirty="0" smtClean="0">
              <a:solidFill>
                <a:srgbClr val="CC33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</a:rPr>
              <a:t>BFS</a:t>
            </a:r>
            <a:r>
              <a:rPr lang="en-US" dirty="0" smtClean="0"/>
              <a:t>: breadth-first search</a:t>
            </a:r>
          </a:p>
          <a:p>
            <a:pPr lvl="1" eaLnBrk="1" hangingPunct="1"/>
            <a:r>
              <a:rPr lang="en-US" i="1" dirty="0" smtClean="0"/>
              <a:t>Queue </a:t>
            </a:r>
            <a:r>
              <a:rPr lang="en-US" dirty="0" smtClean="0"/>
              <a:t>(</a:t>
            </a:r>
            <a:r>
              <a:rPr lang="en-US" i="1" dirty="0" smtClean="0"/>
              <a:t>FIFO</a:t>
            </a:r>
            <a:r>
              <a:rPr lang="en-US" dirty="0" smtClean="0"/>
              <a:t>)</a:t>
            </a:r>
            <a:r>
              <a:rPr lang="en-US" i="1" dirty="0" smtClean="0"/>
              <a:t> used for the Frontier</a:t>
            </a:r>
          </a:p>
          <a:p>
            <a:pPr lvl="1" eaLnBrk="1" hangingPunct="1"/>
            <a:r>
              <a:rPr lang="en-US" dirty="0" smtClean="0"/>
              <a:t>remove from front, add to </a:t>
            </a:r>
            <a:r>
              <a:rPr lang="en-US" dirty="0" smtClean="0">
                <a:solidFill>
                  <a:srgbClr val="CC3300"/>
                </a:solidFill>
              </a:rPr>
              <a:t>back</a:t>
            </a:r>
          </a:p>
          <a:p>
            <a:pPr lvl="1" eaLnBrk="1" hangingPunct="1">
              <a:buFontTx/>
              <a:buNone/>
            </a:pPr>
            <a:endParaRPr lang="en-US" dirty="0" smtClean="0">
              <a:solidFill>
                <a:srgbClr val="CC33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CC3300"/>
                </a:solidFill>
              </a:rPr>
              <a:t>DFS</a:t>
            </a:r>
            <a:r>
              <a:rPr lang="en-US" dirty="0" smtClean="0"/>
              <a:t>: depth-first search</a:t>
            </a:r>
          </a:p>
          <a:p>
            <a:pPr lvl="1" eaLnBrk="1" hangingPunct="1"/>
            <a:r>
              <a:rPr lang="en-US" i="1" dirty="0" smtClean="0"/>
              <a:t>Stack </a:t>
            </a:r>
            <a:r>
              <a:rPr lang="en-US" dirty="0" smtClean="0"/>
              <a:t>(</a:t>
            </a:r>
            <a:r>
              <a:rPr lang="en-US" i="1" dirty="0" smtClean="0"/>
              <a:t>LIFO</a:t>
            </a:r>
            <a:r>
              <a:rPr lang="en-US" dirty="0" smtClean="0"/>
              <a:t>)</a:t>
            </a:r>
            <a:r>
              <a:rPr lang="en-US" i="1" dirty="0" smtClean="0"/>
              <a:t> used for the Frontier</a:t>
            </a:r>
          </a:p>
          <a:p>
            <a:pPr lvl="1" eaLnBrk="1" hangingPunct="1"/>
            <a:r>
              <a:rPr lang="en-US" dirty="0" smtClean="0"/>
              <a:t>remove from front, add to </a:t>
            </a:r>
            <a:r>
              <a:rPr lang="en-US" dirty="0" smtClean="0">
                <a:solidFill>
                  <a:srgbClr val="CC3300"/>
                </a:solidFill>
              </a:rPr>
              <a:t>front</a:t>
            </a:r>
            <a:endParaRPr lang="en-US" i="1" dirty="0" smtClean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33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BB089C-D341-4663-B517-4C259AC97CEC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419" name="Text Box 53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0420" name="Text Box 54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0421" name="Text Box 61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0422" name="Text Box 62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0423" name="Text Box 63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0424" name="Text Box 69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0425" name="Text Box 75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0426" name="Text Box 76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0427" name="Text Box 77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0428" name="Text Box 78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0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Breadth-First Search (BFS)</a:t>
            </a:r>
          </a:p>
        </p:txBody>
      </p:sp>
      <p:sp>
        <p:nvSpPr>
          <p:cNvPr id="60430" name="Text Box 3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7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6</a:t>
            </a:r>
          </a:p>
        </p:txBody>
      </p:sp>
      <p:graphicFrame>
        <p:nvGraphicFramePr>
          <p:cNvPr id="323588" name="Group 4"/>
          <p:cNvGraphicFramePr>
            <a:graphicFrameLocks noGrp="1"/>
          </p:cNvGraphicFramePr>
          <p:nvPr/>
        </p:nvGraphicFramePr>
        <p:xfrm>
          <a:off x="2514600" y="3124200"/>
          <a:ext cx="3505200" cy="2822578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{G,F,H,G}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goal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{F,H,G}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0461" name="Oval 50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60462" name="Oval 51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60463" name="AutoShape 52"/>
          <p:cNvCxnSpPr>
            <a:cxnSpLocks noChangeShapeType="1"/>
            <a:stCxn id="60461" idx="3"/>
            <a:endCxn id="60462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64" name="AutoShape 55"/>
          <p:cNvCxnSpPr>
            <a:cxnSpLocks noChangeShapeType="1"/>
            <a:stCxn id="60462" idx="4"/>
            <a:endCxn id="60465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65" name="Oval 56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60466" name="AutoShape 57"/>
          <p:cNvCxnSpPr>
            <a:cxnSpLocks noChangeShapeType="1"/>
            <a:stCxn id="60462" idx="3"/>
            <a:endCxn id="60467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67" name="Oval 58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60468" name="Oval 59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60469" name="AutoShape 60"/>
          <p:cNvCxnSpPr>
            <a:cxnSpLocks noChangeShapeType="1"/>
            <a:stCxn id="60473" idx="4"/>
            <a:endCxn id="60468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70" name="Oval 64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60471" name="AutoShape 65"/>
          <p:cNvCxnSpPr>
            <a:cxnSpLocks noChangeShapeType="1"/>
            <a:stCxn id="60470" idx="4"/>
            <a:endCxn id="60472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72" name="Oval 66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60473" name="Oval 67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60474" name="AutoShape 68"/>
          <p:cNvCxnSpPr>
            <a:cxnSpLocks noChangeShapeType="1"/>
            <a:stCxn id="60461" idx="5"/>
            <a:endCxn id="60473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75" name="AutoShape 70"/>
          <p:cNvCxnSpPr>
            <a:cxnSpLocks noChangeShapeType="1"/>
            <a:stCxn id="60465" idx="6"/>
            <a:endCxn id="60472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76" name="Oval 71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60477" name="AutoShape 72"/>
          <p:cNvCxnSpPr>
            <a:cxnSpLocks noChangeShapeType="1"/>
            <a:stCxn id="60467" idx="4"/>
            <a:endCxn id="60476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78" name="AutoShape 73"/>
          <p:cNvCxnSpPr>
            <a:cxnSpLocks noChangeShapeType="1"/>
            <a:stCxn id="60461" idx="4"/>
            <a:endCxn id="60470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479" name="AutoShape 74"/>
          <p:cNvCxnSpPr>
            <a:cxnSpLocks noChangeShapeType="1"/>
            <a:stCxn id="60468" idx="2"/>
            <a:endCxn id="60472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0480" name="Text Box 79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0449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2955D5-ECAE-4774-8EF3-90E2A2002948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443" name="Text Box 75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1444" name="Text Box 53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61445" name="Text Box 54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1446" name="Text Box 61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447" name="Text Box 62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61448" name="Text Box 63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1449" name="Text Box 69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61450" name="Text Box 76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61451" name="Text Box 77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61452" name="Text Box 78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61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Breadth-First Search (BFS)</a:t>
            </a:r>
          </a:p>
        </p:txBody>
      </p:sp>
      <p:sp>
        <p:nvSpPr>
          <p:cNvPr id="61454" name="Text Box 3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7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6</a:t>
            </a:r>
          </a:p>
        </p:txBody>
      </p:sp>
      <p:graphicFrame>
        <p:nvGraphicFramePr>
          <p:cNvPr id="315396" name="Group 4"/>
          <p:cNvGraphicFramePr>
            <a:graphicFrameLocks noGrp="1"/>
          </p:cNvGraphicFramePr>
          <p:nvPr/>
        </p:nvGraphicFramePr>
        <p:xfrm>
          <a:off x="2514600" y="3124200"/>
          <a:ext cx="3505200" cy="2822578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{G,F,H,G}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2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3" marB="18285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{F,H,G}</a:t>
                      </a:r>
                    </a:p>
                  </a:txBody>
                  <a:tcPr marR="18288" marT="9143" marB="18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485" name="Oval 50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61486" name="Oval 51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61487" name="AutoShape 52"/>
          <p:cNvCxnSpPr>
            <a:cxnSpLocks noChangeShapeType="1"/>
            <a:stCxn id="61485" idx="3"/>
            <a:endCxn id="61486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488" name="AutoShape 55"/>
          <p:cNvCxnSpPr>
            <a:cxnSpLocks noChangeShapeType="1"/>
            <a:stCxn id="61486" idx="4"/>
            <a:endCxn id="61489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89" name="Oval 56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61490" name="AutoShape 57"/>
          <p:cNvCxnSpPr>
            <a:cxnSpLocks noChangeShapeType="1"/>
            <a:stCxn id="61486" idx="3"/>
            <a:endCxn id="61491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91" name="Oval 58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61492" name="Oval 59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61493" name="AutoShape 60"/>
          <p:cNvCxnSpPr>
            <a:cxnSpLocks noChangeShapeType="1"/>
            <a:stCxn id="61497" idx="4"/>
            <a:endCxn id="61492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94" name="Oval 64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61495" name="AutoShape 65"/>
          <p:cNvCxnSpPr>
            <a:cxnSpLocks noChangeShapeType="1"/>
            <a:stCxn id="61494" idx="4"/>
            <a:endCxn id="61496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496" name="Oval 66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61497" name="Oval 67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61498" name="AutoShape 68"/>
          <p:cNvCxnSpPr>
            <a:cxnSpLocks noChangeShapeType="1"/>
            <a:stCxn id="61485" idx="5"/>
            <a:endCxn id="61497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499" name="AutoShape 70"/>
          <p:cNvCxnSpPr>
            <a:cxnSpLocks noChangeShapeType="1"/>
            <a:stCxn id="61489" idx="6"/>
            <a:endCxn id="61496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500" name="Oval 71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61501" name="AutoShape 72"/>
          <p:cNvCxnSpPr>
            <a:cxnSpLocks noChangeShapeType="1"/>
            <a:stCxn id="61491" idx="4"/>
            <a:endCxn id="61500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502" name="AutoShape 73"/>
          <p:cNvCxnSpPr>
            <a:cxnSpLocks noChangeShapeType="1"/>
            <a:stCxn id="61485" idx="4"/>
            <a:endCxn id="61494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503" name="AutoShape 74"/>
          <p:cNvCxnSpPr>
            <a:cxnSpLocks noChangeShapeType="1"/>
            <a:stCxn id="61492" idx="2"/>
            <a:endCxn id="61496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1504" name="Text Box 79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3095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94CECE-A359-4D70-B6E7-8E3341266A44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Evaluating Search Strategies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CC3300"/>
                </a:solidFill>
              </a:rPr>
              <a:t>Time Complexity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b="0" dirty="0" smtClean="0"/>
              <a:t>How long does it take to find a solution?</a:t>
            </a:r>
          </a:p>
          <a:p>
            <a:pPr lvl="1" eaLnBrk="1" hangingPunct="1"/>
            <a:r>
              <a:rPr lang="en-US" dirty="0" smtClean="0"/>
              <a:t>usually measured for worst case</a:t>
            </a:r>
          </a:p>
          <a:p>
            <a:pPr lvl="1" eaLnBrk="1" hangingPunct="1"/>
            <a:r>
              <a:rPr lang="en-US" dirty="0" smtClean="0"/>
              <a:t>measured by counting </a:t>
            </a:r>
            <a:r>
              <a:rPr lang="en-US" b="1" dirty="0" smtClean="0"/>
              <a:t>number of nodes expanded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800" dirty="0">
                <a:solidFill>
                  <a:srgbClr val="CC3300"/>
                </a:solidFill>
              </a:rPr>
              <a:t>Space Complexity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b="0" dirty="0" smtClean="0"/>
              <a:t>How much space is used by the algorithm?</a:t>
            </a:r>
          </a:p>
          <a:p>
            <a:pPr lvl="1" eaLnBrk="1" hangingPunct="1"/>
            <a:r>
              <a:rPr lang="en-US" dirty="0" smtClean="0"/>
              <a:t>measured in terms of the </a:t>
            </a:r>
            <a:r>
              <a:rPr lang="en-US" b="1" dirty="0" smtClean="0"/>
              <a:t>maximum size</a:t>
            </a:r>
            <a:br>
              <a:rPr lang="en-US" b="1" dirty="0" smtClean="0"/>
            </a:br>
            <a:r>
              <a:rPr lang="en-US" b="1" dirty="0" smtClean="0"/>
              <a:t>of the </a:t>
            </a:r>
            <a:r>
              <a:rPr lang="en-US" b="1" i="1" dirty="0" smtClean="0"/>
              <a:t>Frontier </a:t>
            </a:r>
            <a:r>
              <a:rPr lang="en-US" dirty="0" smtClean="0"/>
              <a:t>during the search</a:t>
            </a:r>
          </a:p>
        </p:txBody>
      </p:sp>
    </p:spTree>
    <p:extLst>
      <p:ext uri="{BB962C8B-B14F-4D97-AF65-F5344CB8AC3E}">
        <p14:creationId xmlns:p14="http://schemas.microsoft.com/office/powerpoint/2010/main" val="3993731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/>
              <a:t>Depth-First Search</a:t>
            </a:r>
          </a:p>
        </p:txBody>
      </p:sp>
      <p:grpSp>
        <p:nvGrpSpPr>
          <p:cNvPr id="69635" name="Group 1"/>
          <p:cNvGrpSpPr>
            <a:grpSpLocks/>
          </p:cNvGrpSpPr>
          <p:nvPr/>
        </p:nvGrpSpPr>
        <p:grpSpPr bwMode="auto">
          <a:xfrm>
            <a:off x="4419600" y="3146426"/>
            <a:ext cx="3690938" cy="3559175"/>
            <a:chOff x="2133600" y="2381250"/>
            <a:chExt cx="4452938" cy="4324350"/>
          </a:xfrm>
        </p:grpSpPr>
        <p:pic>
          <p:nvPicPr>
            <p:cNvPr id="69640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5063" y="2381250"/>
              <a:ext cx="4181475" cy="432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grpSp>
          <p:nvGrpSpPr>
            <p:cNvPr id="69641" name="Group 4"/>
            <p:cNvGrpSpPr>
              <a:grpSpLocks/>
            </p:cNvGrpSpPr>
            <p:nvPr/>
          </p:nvGrpSpPr>
          <p:grpSpPr bwMode="auto">
            <a:xfrm>
              <a:off x="2133600" y="4876800"/>
              <a:ext cx="1216025" cy="1219200"/>
              <a:chOff x="1824" y="3468"/>
              <a:chExt cx="286" cy="286"/>
            </a:xfrm>
          </p:grpSpPr>
          <p:sp>
            <p:nvSpPr>
              <p:cNvPr id="69645" name="Oval 5"/>
              <p:cNvSpPr>
                <a:spLocks noChangeArrowheads="1"/>
              </p:cNvSpPr>
              <p:nvPr/>
            </p:nvSpPr>
            <p:spPr bwMode="auto">
              <a:xfrm>
                <a:off x="1824" y="3468"/>
                <a:ext cx="287" cy="287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3366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9646" name="AutoShape 6"/>
              <p:cNvSpPr>
                <a:spLocks noChangeArrowheads="1"/>
              </p:cNvSpPr>
              <p:nvPr/>
            </p:nvSpPr>
            <p:spPr bwMode="auto">
              <a:xfrm>
                <a:off x="1867" y="3511"/>
                <a:ext cx="202" cy="202"/>
              </a:xfrm>
              <a:prstGeom prst="roundRect">
                <a:avLst>
                  <a:gd name="adj" fmla="val 491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 anchorCtr="1"/>
              <a:lstStyle/>
              <a:p>
                <a:pPr algn="ctr" fontAlgn="base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b="1">
                    <a:solidFill>
                      <a:srgbClr val="000000"/>
                    </a:solidFill>
                    <a:latin typeface="Times New Roman" pitchFamily="18" charset="0"/>
                  </a:rPr>
                  <a:t>Goal</a:t>
                </a:r>
              </a:p>
            </p:txBody>
          </p:sp>
        </p:grpSp>
        <p:sp>
          <p:nvSpPr>
            <p:cNvPr id="69642" name="Line 7"/>
            <p:cNvSpPr>
              <a:spLocks noChangeShapeType="1"/>
            </p:cNvSpPr>
            <p:nvPr/>
          </p:nvSpPr>
          <p:spPr bwMode="auto">
            <a:xfrm flipH="1" flipV="1">
              <a:off x="3959225" y="2606675"/>
              <a:ext cx="387350" cy="1758950"/>
            </a:xfrm>
            <a:prstGeom prst="line">
              <a:avLst/>
            </a:prstGeom>
            <a:noFill/>
            <a:ln w="76320">
              <a:solidFill>
                <a:srgbClr val="3333CC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69643" name="Line 8"/>
            <p:cNvSpPr>
              <a:spLocks noChangeShapeType="1"/>
            </p:cNvSpPr>
            <p:nvPr/>
          </p:nvSpPr>
          <p:spPr bwMode="auto">
            <a:xfrm flipV="1">
              <a:off x="4114800" y="2682875"/>
              <a:ext cx="1588" cy="46355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69644" name="Line 9"/>
            <p:cNvSpPr>
              <a:spLocks noChangeShapeType="1"/>
            </p:cNvSpPr>
            <p:nvPr/>
          </p:nvSpPr>
          <p:spPr bwMode="auto">
            <a:xfrm flipV="1">
              <a:off x="4191000" y="2682875"/>
              <a:ext cx="152400" cy="996950"/>
            </a:xfrm>
            <a:prstGeom prst="line">
              <a:avLst/>
            </a:prstGeom>
            <a:noFill/>
            <a:ln w="76320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</p:grpSp>
      <p:sp>
        <p:nvSpPr>
          <p:cNvPr id="69636" name="Line 10"/>
          <p:cNvSpPr>
            <a:spLocks noChangeShapeType="1"/>
          </p:cNvSpPr>
          <p:nvPr/>
        </p:nvSpPr>
        <p:spPr bwMode="auto">
          <a:xfrm flipH="1">
            <a:off x="8420100" y="1522414"/>
            <a:ext cx="1149350" cy="1587"/>
          </a:xfrm>
          <a:prstGeom prst="line">
            <a:avLst/>
          </a:prstGeom>
          <a:noFill/>
          <a:ln w="7632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69637" name="Line 11"/>
          <p:cNvSpPr>
            <a:spLocks noChangeShapeType="1"/>
          </p:cNvSpPr>
          <p:nvPr/>
        </p:nvSpPr>
        <p:spPr bwMode="auto">
          <a:xfrm flipH="1">
            <a:off x="6400800" y="1963739"/>
            <a:ext cx="920750" cy="1587"/>
          </a:xfrm>
          <a:prstGeom prst="line">
            <a:avLst/>
          </a:prstGeom>
          <a:noFill/>
          <a:ln w="7632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69638" name="Line 12"/>
          <p:cNvSpPr>
            <a:spLocks noChangeShapeType="1"/>
          </p:cNvSpPr>
          <p:nvPr/>
        </p:nvSpPr>
        <p:spPr bwMode="auto">
          <a:xfrm flipH="1">
            <a:off x="8440738" y="2381250"/>
            <a:ext cx="920750" cy="1588"/>
          </a:xfrm>
          <a:prstGeom prst="line">
            <a:avLst/>
          </a:prstGeom>
          <a:noFill/>
          <a:ln w="7632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838200"/>
            <a:ext cx="7772400" cy="5562600"/>
          </a:xfrm>
        </p:spPr>
        <p:txBody>
          <a:bodyPr/>
          <a:lstStyle/>
          <a:p>
            <a:pPr marL="457200" indent="-457200" eaLnBrk="1" hangingPunct="1">
              <a:lnSpc>
                <a:spcPct val="93000"/>
              </a:lnSpc>
              <a:buNone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</a:tabLst>
              <a:defRPr/>
            </a:pPr>
            <a:r>
              <a:rPr lang="en-US" b="0" dirty="0" smtClean="0"/>
              <a:t>Expand the </a:t>
            </a:r>
            <a:r>
              <a:rPr lang="en-US" i="1" dirty="0" smtClean="0"/>
              <a:t>deepest</a:t>
            </a:r>
            <a:r>
              <a:rPr lang="en-US" b="0" dirty="0" smtClean="0"/>
              <a:t> node first</a:t>
            </a:r>
          </a:p>
          <a:p>
            <a:pPr marL="457200" indent="-457200" eaLnBrk="1" hangingPunct="1">
              <a:buFont typeface="Arial" pitchFamily="34" charset="0"/>
              <a:buAutoNum type="arabicPeriod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</a:tabLst>
              <a:defRPr/>
            </a:pPr>
            <a:r>
              <a:rPr lang="en-US" b="0" dirty="0" smtClean="0"/>
              <a:t>Select a direction, go deep to the end</a:t>
            </a:r>
          </a:p>
          <a:p>
            <a:pPr marL="457200" indent="-457200" eaLnBrk="1" hangingPunct="1">
              <a:buFont typeface="Arial" pitchFamily="34" charset="0"/>
              <a:buAutoNum type="arabicPeriod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</a:tabLst>
              <a:defRPr/>
            </a:pPr>
            <a:r>
              <a:rPr lang="en-US" b="0" dirty="0" smtClean="0"/>
              <a:t>Slightly change the end</a:t>
            </a:r>
          </a:p>
          <a:p>
            <a:pPr marL="457200" indent="-457200" eaLnBrk="1" hangingPunct="1">
              <a:buFont typeface="Arial" pitchFamily="34" charset="0"/>
              <a:buAutoNum type="arabicPeriod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</a:tabLst>
              <a:defRPr/>
            </a:pPr>
            <a:r>
              <a:rPr lang="en-US" b="0" dirty="0" smtClean="0"/>
              <a:t>Slightly change the end some more…</a:t>
            </a:r>
          </a:p>
          <a:p>
            <a:pPr marL="0" indent="0" eaLnBrk="1" hangingPunct="1">
              <a:buNone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</a:tabLst>
              <a:defRPr/>
            </a:pPr>
            <a:r>
              <a:rPr lang="en-US" dirty="0" smtClean="0"/>
              <a:t>Use a Stack to order nodes on the </a:t>
            </a:r>
            <a:r>
              <a:rPr lang="en-US" i="1" dirty="0" smtClean="0"/>
              <a:t>Frontier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5002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876DE6-7E36-40AE-B932-D70D5A0516CC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659" name="Text Box 84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0660" name="Text Box 85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0661" name="Text Box 92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0662" name="Text Box 93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0663" name="Text Box 94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0664" name="Text Box 100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0665" name="Text Box 106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0666" name="Text Box 107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0667" name="Text Box 108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0668" name="Text Box 109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297071" name="Text Box 111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0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0</a:t>
            </a:r>
          </a:p>
        </p:txBody>
      </p:sp>
      <p:sp>
        <p:nvSpPr>
          <p:cNvPr id="706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Depth-First Search (DFS)</a:t>
            </a:r>
          </a:p>
        </p:txBody>
      </p:sp>
      <p:graphicFrame>
        <p:nvGraphicFramePr>
          <p:cNvPr id="297127" name="Group 167"/>
          <p:cNvGraphicFramePr>
            <a:graphicFrameLocks noGrp="1"/>
          </p:cNvGraphicFramePr>
          <p:nvPr>
            <p:extLst/>
          </p:nvPr>
        </p:nvGraphicFramePr>
        <p:xfrm>
          <a:off x="2514600" y="3124200"/>
          <a:ext cx="3505200" cy="603332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680" name="Oval 81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70681" name="Oval 82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70682" name="AutoShape 83"/>
          <p:cNvCxnSpPr>
            <a:cxnSpLocks noChangeShapeType="1"/>
            <a:stCxn id="70680" idx="3"/>
            <a:endCxn id="70681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683" name="AutoShape 86"/>
          <p:cNvCxnSpPr>
            <a:cxnSpLocks noChangeShapeType="1"/>
            <a:stCxn id="70681" idx="4"/>
            <a:endCxn id="70684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84" name="Oval 87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70685" name="AutoShape 88"/>
          <p:cNvCxnSpPr>
            <a:cxnSpLocks noChangeShapeType="1"/>
            <a:stCxn id="70681" idx="3"/>
            <a:endCxn id="70686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86" name="Oval 89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70687" name="Oval 90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70688" name="AutoShape 91"/>
          <p:cNvCxnSpPr>
            <a:cxnSpLocks noChangeShapeType="1"/>
            <a:stCxn id="70692" idx="4"/>
            <a:endCxn id="70687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89" name="Oval 95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70690" name="AutoShape 96"/>
          <p:cNvCxnSpPr>
            <a:cxnSpLocks noChangeShapeType="1"/>
            <a:stCxn id="70689" idx="4"/>
            <a:endCxn id="70691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91" name="Oval 97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70692" name="Oval 98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70693" name="AutoShape 99"/>
          <p:cNvCxnSpPr>
            <a:cxnSpLocks noChangeShapeType="1"/>
            <a:stCxn id="70680" idx="5"/>
            <a:endCxn id="70692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694" name="AutoShape 101"/>
          <p:cNvCxnSpPr>
            <a:cxnSpLocks noChangeShapeType="1"/>
            <a:stCxn id="70684" idx="6"/>
            <a:endCxn id="70691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695" name="Oval 102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70696" name="AutoShape 103"/>
          <p:cNvCxnSpPr>
            <a:cxnSpLocks noChangeShapeType="1"/>
            <a:stCxn id="70686" idx="4"/>
            <a:endCxn id="70695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697" name="AutoShape 104"/>
          <p:cNvCxnSpPr>
            <a:cxnSpLocks noChangeShapeType="1"/>
            <a:stCxn id="70680" idx="4"/>
            <a:endCxn id="70689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0698" name="AutoShape 105"/>
          <p:cNvCxnSpPr>
            <a:cxnSpLocks noChangeShapeType="1"/>
            <a:stCxn id="70687" idx="2"/>
            <a:endCxn id="70691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70" name="Text Box 110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49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1" grpId="0" autoUpdateAnimBg="0"/>
      <p:bldP spid="29707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32B7EB-336D-47AD-8A20-E5353C97AF0E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683" name="Text Box 50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1684" name="Text Box 51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1685" name="Text Box 58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1686" name="Text Box 59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1687" name="Text Box 60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1688" name="Text Box 66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1689" name="Text Box 72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1690" name="Text Box 73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1691" name="Text Box 74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1692" name="Text Box 75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1693" name="Text Box 2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1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1</a:t>
            </a:r>
          </a:p>
        </p:txBody>
      </p:sp>
      <p:sp>
        <p:nvSpPr>
          <p:cNvPr id="716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Depth-First Search (DFS)</a:t>
            </a:r>
          </a:p>
        </p:txBody>
      </p:sp>
      <p:graphicFrame>
        <p:nvGraphicFramePr>
          <p:cNvPr id="325717" name="Group 85"/>
          <p:cNvGraphicFramePr>
            <a:graphicFrameLocks noGrp="1"/>
          </p:cNvGraphicFramePr>
          <p:nvPr>
            <p:extLst/>
          </p:nvPr>
        </p:nvGraphicFramePr>
        <p:xfrm>
          <a:off x="2514600" y="3124200"/>
          <a:ext cx="3505200" cy="904998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07" name="Oval 47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71708" name="Oval 48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71709" name="AutoShape 49"/>
          <p:cNvCxnSpPr>
            <a:cxnSpLocks noChangeShapeType="1"/>
            <a:stCxn id="71707" idx="3"/>
            <a:endCxn id="71708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10" name="AutoShape 52"/>
          <p:cNvCxnSpPr>
            <a:cxnSpLocks noChangeShapeType="1"/>
            <a:stCxn id="71708" idx="4"/>
            <a:endCxn id="71711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11" name="Oval 53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71712" name="AutoShape 54"/>
          <p:cNvCxnSpPr>
            <a:cxnSpLocks noChangeShapeType="1"/>
            <a:stCxn id="71708" idx="3"/>
            <a:endCxn id="71713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13" name="Oval 55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71714" name="Oval 56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71715" name="AutoShape 57"/>
          <p:cNvCxnSpPr>
            <a:cxnSpLocks noChangeShapeType="1"/>
            <a:stCxn id="71719" idx="4"/>
            <a:endCxn id="71714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16" name="Oval 61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71717" name="AutoShape 62"/>
          <p:cNvCxnSpPr>
            <a:cxnSpLocks noChangeShapeType="1"/>
            <a:stCxn id="71716" idx="4"/>
            <a:endCxn id="71718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18" name="Oval 63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71719" name="Oval 64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71720" name="AutoShape 65"/>
          <p:cNvCxnSpPr>
            <a:cxnSpLocks noChangeShapeType="1"/>
            <a:stCxn id="71707" idx="5"/>
            <a:endCxn id="71719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21" name="AutoShape 67"/>
          <p:cNvCxnSpPr>
            <a:cxnSpLocks noChangeShapeType="1"/>
            <a:stCxn id="71711" idx="6"/>
            <a:endCxn id="71718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22" name="Oval 68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71723" name="AutoShape 69"/>
          <p:cNvCxnSpPr>
            <a:cxnSpLocks noChangeShapeType="1"/>
            <a:stCxn id="71713" idx="4"/>
            <a:endCxn id="71722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24" name="AutoShape 70"/>
          <p:cNvCxnSpPr>
            <a:cxnSpLocks noChangeShapeType="1"/>
            <a:stCxn id="71707" idx="4"/>
            <a:endCxn id="71716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25" name="AutoShape 71"/>
          <p:cNvCxnSpPr>
            <a:cxnSpLocks noChangeShapeType="1"/>
            <a:stCxn id="71714" idx="2"/>
            <a:endCxn id="71718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726" name="Text Box 76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968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FC359-A77C-4F73-9567-65E10407BCFB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707" name="Text Box 60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2708" name="Text Box 50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2709" name="Text Box 51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2710" name="Text Box 58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2711" name="Text Box 59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2712" name="Text Box 66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2713" name="Text Box 72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2714" name="Text Box 73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2715" name="Text Box 74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2716" name="Text Box 75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2717" name="Text Box 2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2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2</a:t>
            </a:r>
          </a:p>
        </p:txBody>
      </p:sp>
      <p:sp>
        <p:nvSpPr>
          <p:cNvPr id="727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Depth-First Search (DFS)</a:t>
            </a:r>
          </a:p>
        </p:txBody>
      </p:sp>
      <p:graphicFrame>
        <p:nvGraphicFramePr>
          <p:cNvPr id="327761" name="Group 81"/>
          <p:cNvGraphicFramePr>
            <a:graphicFrameLocks noGrp="1"/>
          </p:cNvGraphicFramePr>
          <p:nvPr>
            <p:extLst/>
          </p:nvPr>
        </p:nvGraphicFramePr>
        <p:xfrm>
          <a:off x="2514600" y="3124200"/>
          <a:ext cx="3505200" cy="1211268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D,E,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B,C}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734" name="Oval 47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72735" name="Oval 48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72736" name="AutoShape 49"/>
          <p:cNvCxnSpPr>
            <a:cxnSpLocks noChangeShapeType="1"/>
            <a:stCxn id="72734" idx="3"/>
            <a:endCxn id="72735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737" name="AutoShape 52"/>
          <p:cNvCxnSpPr>
            <a:cxnSpLocks noChangeShapeType="1"/>
            <a:stCxn id="72735" idx="4"/>
            <a:endCxn id="72738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38" name="Oval 53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72739" name="AutoShape 54"/>
          <p:cNvCxnSpPr>
            <a:cxnSpLocks noChangeShapeType="1"/>
            <a:stCxn id="72735" idx="3"/>
            <a:endCxn id="72740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40" name="Oval 55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72741" name="Oval 56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72742" name="AutoShape 57"/>
          <p:cNvCxnSpPr>
            <a:cxnSpLocks noChangeShapeType="1"/>
            <a:stCxn id="72746" idx="4"/>
            <a:endCxn id="72741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43" name="Oval 61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72744" name="AutoShape 62"/>
          <p:cNvCxnSpPr>
            <a:cxnSpLocks noChangeShapeType="1"/>
            <a:stCxn id="72743" idx="4"/>
            <a:endCxn id="72745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45" name="Oval 63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72746" name="Oval 64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72747" name="AutoShape 65"/>
          <p:cNvCxnSpPr>
            <a:cxnSpLocks noChangeShapeType="1"/>
            <a:stCxn id="72734" idx="5"/>
            <a:endCxn id="72746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748" name="AutoShape 67"/>
          <p:cNvCxnSpPr>
            <a:cxnSpLocks noChangeShapeType="1"/>
            <a:stCxn id="72738" idx="6"/>
            <a:endCxn id="72745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49" name="Oval 68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72750" name="AutoShape 69"/>
          <p:cNvCxnSpPr>
            <a:cxnSpLocks noChangeShapeType="1"/>
            <a:stCxn id="72740" idx="4"/>
            <a:endCxn id="72749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751" name="AutoShape 70"/>
          <p:cNvCxnSpPr>
            <a:cxnSpLocks noChangeShapeType="1"/>
            <a:stCxn id="72734" idx="4"/>
            <a:endCxn id="72743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2752" name="AutoShape 71"/>
          <p:cNvCxnSpPr>
            <a:cxnSpLocks noChangeShapeType="1"/>
            <a:stCxn id="72741" idx="2"/>
            <a:endCxn id="72745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2753" name="Text Box 76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7273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562A70-07EF-4005-97DE-EE8D073BF2E7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731" name="Text Box 50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3732" name="Text Box 51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3733" name="Text Box 58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3734" name="Text Box 59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3735" name="Text Box 60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3736" name="Text Box 66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3737" name="Text Box 72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3738" name="Text Box 73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3739" name="Text Box 74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3740" name="Text Box 75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3741" name="Text Box 2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3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3</a:t>
            </a:r>
          </a:p>
        </p:txBody>
      </p:sp>
      <p:sp>
        <p:nvSpPr>
          <p:cNvPr id="737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Depth-First Search (DFS)</a:t>
            </a:r>
          </a:p>
        </p:txBody>
      </p:sp>
      <p:graphicFrame>
        <p:nvGraphicFramePr>
          <p:cNvPr id="329814" name="Group 86"/>
          <p:cNvGraphicFramePr>
            <a:graphicFrameLocks noGrp="1"/>
          </p:cNvGraphicFramePr>
          <p:nvPr>
            <p:extLst/>
          </p:nvPr>
        </p:nvGraphicFramePr>
        <p:xfrm>
          <a:off x="2514600" y="3124200"/>
          <a:ext cx="3505200" cy="1533526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E,B,C}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761" name="Oval 47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73762" name="Oval 48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73763" name="AutoShape 49"/>
          <p:cNvCxnSpPr>
            <a:cxnSpLocks noChangeShapeType="1"/>
            <a:stCxn id="73761" idx="3"/>
            <a:endCxn id="73762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764" name="AutoShape 52"/>
          <p:cNvCxnSpPr>
            <a:cxnSpLocks noChangeShapeType="1"/>
            <a:stCxn id="73762" idx="4"/>
            <a:endCxn id="73765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765" name="Oval 53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73766" name="AutoShape 54"/>
          <p:cNvCxnSpPr>
            <a:cxnSpLocks noChangeShapeType="1"/>
            <a:stCxn id="73762" idx="3"/>
            <a:endCxn id="73767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767" name="Oval 55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73768" name="Oval 56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73769" name="AutoShape 57"/>
          <p:cNvCxnSpPr>
            <a:cxnSpLocks noChangeShapeType="1"/>
            <a:stCxn id="73773" idx="4"/>
            <a:endCxn id="73768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770" name="Oval 61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73771" name="AutoShape 62"/>
          <p:cNvCxnSpPr>
            <a:cxnSpLocks noChangeShapeType="1"/>
            <a:stCxn id="73770" idx="4"/>
            <a:endCxn id="73772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772" name="Oval 63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73773" name="Oval 64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73774" name="AutoShape 65"/>
          <p:cNvCxnSpPr>
            <a:cxnSpLocks noChangeShapeType="1"/>
            <a:stCxn id="73761" idx="5"/>
            <a:endCxn id="73773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775" name="AutoShape 67"/>
          <p:cNvCxnSpPr>
            <a:cxnSpLocks noChangeShapeType="1"/>
            <a:stCxn id="73765" idx="6"/>
            <a:endCxn id="73772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776" name="Oval 68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73777" name="AutoShape 69"/>
          <p:cNvCxnSpPr>
            <a:cxnSpLocks noChangeShapeType="1"/>
            <a:stCxn id="73767" idx="4"/>
            <a:endCxn id="73776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778" name="AutoShape 70"/>
          <p:cNvCxnSpPr>
            <a:cxnSpLocks noChangeShapeType="1"/>
            <a:stCxn id="73761" idx="4"/>
            <a:endCxn id="73770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779" name="AutoShape 71"/>
          <p:cNvCxnSpPr>
            <a:cxnSpLocks noChangeShapeType="1"/>
            <a:stCxn id="73768" idx="2"/>
            <a:endCxn id="73772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3780" name="Text Box 76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168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C9028C-501E-4E46-9700-B3427C013151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755" name="Text Box 50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4756" name="Text Box 51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4757" name="Text Box 58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4758" name="Text Box 59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4759" name="Text Box 60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4760" name="Text Box 66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4761" name="Text Box 72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4762" name="Text Box 73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4763" name="Text Box 74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4764" name="Text Box 75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4765" name="Text Box 2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4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4</a:t>
            </a:r>
          </a:p>
        </p:txBody>
      </p:sp>
      <p:sp>
        <p:nvSpPr>
          <p:cNvPr id="747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Depth-First Search (DFS)</a:t>
            </a:r>
          </a:p>
        </p:txBody>
      </p:sp>
      <p:graphicFrame>
        <p:nvGraphicFramePr>
          <p:cNvPr id="331855" name="Group 79"/>
          <p:cNvGraphicFramePr>
            <a:graphicFrameLocks noGrp="1"/>
          </p:cNvGraphicFramePr>
          <p:nvPr>
            <p:extLst/>
          </p:nvPr>
        </p:nvGraphicFramePr>
        <p:xfrm>
          <a:off x="2514600" y="3124201"/>
          <a:ext cx="3505200" cy="1855789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H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4788" name="Oval 47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74789" name="Oval 48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74790" name="AutoShape 49"/>
          <p:cNvCxnSpPr>
            <a:cxnSpLocks noChangeShapeType="1"/>
            <a:stCxn id="74788" idx="3"/>
            <a:endCxn id="74789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791" name="AutoShape 52"/>
          <p:cNvCxnSpPr>
            <a:cxnSpLocks noChangeShapeType="1"/>
            <a:stCxn id="74789" idx="4"/>
            <a:endCxn id="74792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792" name="Oval 53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74793" name="AutoShape 54"/>
          <p:cNvCxnSpPr>
            <a:cxnSpLocks noChangeShapeType="1"/>
            <a:stCxn id="74789" idx="3"/>
            <a:endCxn id="74794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794" name="Oval 55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74795" name="Oval 56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74796" name="AutoShape 57"/>
          <p:cNvCxnSpPr>
            <a:cxnSpLocks noChangeShapeType="1"/>
            <a:stCxn id="74800" idx="4"/>
            <a:endCxn id="74795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797" name="Oval 61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74798" name="AutoShape 62"/>
          <p:cNvCxnSpPr>
            <a:cxnSpLocks noChangeShapeType="1"/>
            <a:stCxn id="74797" idx="4"/>
            <a:endCxn id="74799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799" name="Oval 63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74800" name="Oval 64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74801" name="AutoShape 65"/>
          <p:cNvCxnSpPr>
            <a:cxnSpLocks noChangeShapeType="1"/>
            <a:stCxn id="74788" idx="5"/>
            <a:endCxn id="74800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802" name="AutoShape 67"/>
          <p:cNvCxnSpPr>
            <a:cxnSpLocks noChangeShapeType="1"/>
            <a:stCxn id="74792" idx="6"/>
            <a:endCxn id="74799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803" name="Oval 68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74804" name="AutoShape 69"/>
          <p:cNvCxnSpPr>
            <a:cxnSpLocks noChangeShapeType="1"/>
            <a:stCxn id="74794" idx="4"/>
            <a:endCxn id="74803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805" name="AutoShape 70"/>
          <p:cNvCxnSpPr>
            <a:cxnSpLocks noChangeShapeType="1"/>
            <a:stCxn id="74788" idx="4"/>
            <a:endCxn id="74797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806" name="AutoShape 71"/>
          <p:cNvCxnSpPr>
            <a:cxnSpLocks noChangeShapeType="1"/>
            <a:stCxn id="74795" idx="2"/>
            <a:endCxn id="74799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4807" name="Text Box 76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79874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3E32DB-534E-4346-9026-D5624EDD3044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779" name="Text Box 50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5780" name="Text Box 51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5781" name="Text Box 58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5782" name="Text Box 59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5783" name="Text Box 60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5784" name="Text Box 66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5785" name="Text Box 72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5786" name="Text Box 73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5787" name="Text Box 74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5788" name="Text Box 75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5789" name="Text Box 2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5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5</a:t>
            </a:r>
          </a:p>
        </p:txBody>
      </p:sp>
      <p:sp>
        <p:nvSpPr>
          <p:cNvPr id="757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Depth-First Search (DFS)</a:t>
            </a:r>
          </a:p>
        </p:txBody>
      </p:sp>
      <p:graphicFrame>
        <p:nvGraphicFramePr>
          <p:cNvPr id="333904" name="Group 80"/>
          <p:cNvGraphicFramePr>
            <a:graphicFrameLocks noGrp="1"/>
          </p:cNvGraphicFramePr>
          <p:nvPr>
            <p:extLst/>
          </p:nvPr>
        </p:nvGraphicFramePr>
        <p:xfrm>
          <a:off x="2514600" y="3124200"/>
          <a:ext cx="3505200" cy="2178052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B,C}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815" name="Oval 47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75816" name="Oval 48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75817" name="AutoShape 49"/>
          <p:cNvCxnSpPr>
            <a:cxnSpLocks noChangeShapeType="1"/>
            <a:stCxn id="75815" idx="3"/>
            <a:endCxn id="75816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818" name="AutoShape 52"/>
          <p:cNvCxnSpPr>
            <a:cxnSpLocks noChangeShapeType="1"/>
            <a:stCxn id="75816" idx="4"/>
            <a:endCxn id="75819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819" name="Oval 53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75820" name="AutoShape 54"/>
          <p:cNvCxnSpPr>
            <a:cxnSpLocks noChangeShapeType="1"/>
            <a:stCxn id="75816" idx="3"/>
            <a:endCxn id="75821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821" name="Oval 55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75822" name="Oval 56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75823" name="AutoShape 57"/>
          <p:cNvCxnSpPr>
            <a:cxnSpLocks noChangeShapeType="1"/>
            <a:stCxn id="75827" idx="4"/>
            <a:endCxn id="75822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824" name="Oval 61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75825" name="AutoShape 62"/>
          <p:cNvCxnSpPr>
            <a:cxnSpLocks noChangeShapeType="1"/>
            <a:stCxn id="75824" idx="4"/>
            <a:endCxn id="75826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826" name="Oval 63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75827" name="Oval 64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75828" name="AutoShape 65"/>
          <p:cNvCxnSpPr>
            <a:cxnSpLocks noChangeShapeType="1"/>
            <a:stCxn id="75815" idx="5"/>
            <a:endCxn id="75827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829" name="AutoShape 67"/>
          <p:cNvCxnSpPr>
            <a:cxnSpLocks noChangeShapeType="1"/>
            <a:stCxn id="75819" idx="6"/>
            <a:endCxn id="75826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830" name="Oval 68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75831" name="AutoShape 69"/>
          <p:cNvCxnSpPr>
            <a:cxnSpLocks noChangeShapeType="1"/>
            <a:stCxn id="75821" idx="4"/>
            <a:endCxn id="75830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832" name="AutoShape 70"/>
          <p:cNvCxnSpPr>
            <a:cxnSpLocks noChangeShapeType="1"/>
            <a:stCxn id="75815" idx="4"/>
            <a:endCxn id="75824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833" name="AutoShape 71"/>
          <p:cNvCxnSpPr>
            <a:cxnSpLocks noChangeShapeType="1"/>
            <a:stCxn id="75822" idx="2"/>
            <a:endCxn id="75826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5834" name="Text Box 76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801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4" y="2133600"/>
            <a:ext cx="41814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/>
              <a:t>Breadth-First Search (BFS)</a:t>
            </a:r>
            <a:r>
              <a:rPr lang="x-none" sz="3600"/>
              <a:t>‏</a:t>
            </a:r>
            <a:endParaRPr lang="en-US" sz="360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838200"/>
            <a:ext cx="8153400" cy="5562600"/>
          </a:xfrm>
        </p:spPr>
        <p:txBody>
          <a:bodyPr/>
          <a:lstStyle/>
          <a:p>
            <a:pPr marL="457200" indent="-457200" eaLnBrk="1" hangingPunct="1">
              <a:lnSpc>
                <a:spcPct val="93000"/>
              </a:lnSpc>
              <a:buNone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</a:tabLst>
            </a:pPr>
            <a:r>
              <a:rPr lang="en-US" b="0" dirty="0" smtClean="0"/>
              <a:t>Expand the shallowest node first:</a:t>
            </a:r>
          </a:p>
          <a:p>
            <a:pPr marL="457200" indent="-457200" eaLnBrk="1" hangingPunct="1">
              <a:buFont typeface="+mj-lt"/>
              <a:buAutoNum type="arabicPeriod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</a:tabLst>
            </a:pPr>
            <a:r>
              <a:rPr lang="en-US" b="0" dirty="0" smtClean="0"/>
              <a:t>Examine states </a:t>
            </a:r>
            <a:r>
              <a:rPr lang="en-US" b="0" dirty="0" smtClean="0">
                <a:solidFill>
                  <a:srgbClr val="FF0000"/>
                </a:solidFill>
              </a:rPr>
              <a:t>one</a:t>
            </a:r>
            <a:r>
              <a:rPr lang="en-US" b="0" dirty="0" smtClean="0"/>
              <a:t> step away from the initial states</a:t>
            </a:r>
          </a:p>
          <a:p>
            <a:pPr marL="457200" indent="-457200" eaLnBrk="1" hangingPunct="1">
              <a:buFont typeface="+mj-lt"/>
              <a:buAutoNum type="arabicPeriod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</a:tabLst>
            </a:pPr>
            <a:r>
              <a:rPr lang="en-US" b="0" dirty="0" smtClean="0"/>
              <a:t>Examine states </a:t>
            </a:r>
            <a:r>
              <a:rPr lang="en-US" b="0" dirty="0" smtClean="0">
                <a:solidFill>
                  <a:srgbClr val="3333CC"/>
                </a:solidFill>
              </a:rPr>
              <a:t>two</a:t>
            </a:r>
            <a:r>
              <a:rPr lang="en-US" b="0" dirty="0" smtClean="0"/>
              <a:t> steps away from the initial states</a:t>
            </a:r>
          </a:p>
          <a:p>
            <a:pPr marL="457200" indent="-457200" eaLnBrk="1" hangingPunct="1">
              <a:buFont typeface="+mj-lt"/>
              <a:buAutoNum type="arabicPeriod"/>
              <a:tabLst>
                <a:tab pos="571500" algn="l"/>
                <a:tab pos="1028700" algn="l"/>
                <a:tab pos="1485900" algn="l"/>
                <a:tab pos="1943100" algn="l"/>
                <a:tab pos="2400300" algn="l"/>
                <a:tab pos="2857500" algn="l"/>
                <a:tab pos="3314700" algn="l"/>
                <a:tab pos="3771900" algn="l"/>
                <a:tab pos="4229100" algn="l"/>
                <a:tab pos="4686300" algn="l"/>
                <a:tab pos="5143500" algn="l"/>
                <a:tab pos="5600700" algn="l"/>
                <a:tab pos="6057900" algn="l"/>
                <a:tab pos="6515100" algn="l"/>
                <a:tab pos="6972300" algn="l"/>
                <a:tab pos="7429500" algn="l"/>
                <a:tab pos="7886700" algn="l"/>
                <a:tab pos="8343900" algn="l"/>
                <a:tab pos="8801100" algn="l"/>
                <a:tab pos="9258300" algn="l"/>
              </a:tabLst>
            </a:pPr>
            <a:r>
              <a:rPr lang="en-US" b="0" dirty="0" smtClean="0"/>
              <a:t>and so on</a:t>
            </a:r>
          </a:p>
        </p:txBody>
      </p:sp>
      <p:sp>
        <p:nvSpPr>
          <p:cNvPr id="52229" name="Oval 4"/>
          <p:cNvSpPr>
            <a:spLocks noChangeArrowheads="1"/>
          </p:cNvSpPr>
          <p:nvPr/>
        </p:nvSpPr>
        <p:spPr bwMode="auto">
          <a:xfrm>
            <a:off x="5486400" y="3810000"/>
            <a:ext cx="1066800" cy="1066800"/>
          </a:xfrm>
          <a:prstGeom prst="ellipse">
            <a:avLst/>
          </a:prstGeom>
          <a:noFill/>
          <a:ln w="76320" cap="rnd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52230" name="Oval 5"/>
          <p:cNvSpPr>
            <a:spLocks noChangeArrowheads="1"/>
          </p:cNvSpPr>
          <p:nvPr/>
        </p:nvSpPr>
        <p:spPr bwMode="auto">
          <a:xfrm>
            <a:off x="5105400" y="3429000"/>
            <a:ext cx="1828800" cy="1828800"/>
          </a:xfrm>
          <a:prstGeom prst="ellipse">
            <a:avLst/>
          </a:prstGeom>
          <a:noFill/>
          <a:ln w="76320" cap="rnd">
            <a:solidFill>
              <a:srgbClr val="3333CC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3366"/>
              </a:solidFill>
              <a:latin typeface="Times New Roman" pitchFamily="18" charset="0"/>
            </a:endParaRPr>
          </a:p>
        </p:txBody>
      </p:sp>
      <p:grpSp>
        <p:nvGrpSpPr>
          <p:cNvPr id="52231" name="Group 6"/>
          <p:cNvGrpSpPr>
            <a:grpSpLocks/>
          </p:cNvGrpSpPr>
          <p:nvPr/>
        </p:nvGrpSpPr>
        <p:grpSpPr bwMode="auto">
          <a:xfrm>
            <a:off x="3810001" y="5029200"/>
            <a:ext cx="1063625" cy="990600"/>
            <a:chOff x="1824" y="3312"/>
            <a:chExt cx="286" cy="286"/>
          </a:xfrm>
        </p:grpSpPr>
        <p:sp>
          <p:nvSpPr>
            <p:cNvPr id="52232" name="Oval 7"/>
            <p:cNvSpPr>
              <a:spLocks noChangeArrowheads="1"/>
            </p:cNvSpPr>
            <p:nvPr/>
          </p:nvSpPr>
          <p:spPr bwMode="auto">
            <a:xfrm>
              <a:off x="1824" y="3312"/>
              <a:ext cx="287" cy="287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3366"/>
                </a:solidFill>
                <a:latin typeface="Times New Roman" pitchFamily="18" charset="0"/>
              </a:endParaRPr>
            </a:p>
          </p:txBody>
        </p:sp>
        <p:sp>
          <p:nvSpPr>
            <p:cNvPr id="52233" name="AutoShape 8"/>
            <p:cNvSpPr>
              <a:spLocks noChangeArrowheads="1"/>
            </p:cNvSpPr>
            <p:nvPr/>
          </p:nvSpPr>
          <p:spPr bwMode="auto">
            <a:xfrm>
              <a:off x="1867" y="3355"/>
              <a:ext cx="202" cy="202"/>
            </a:xfrm>
            <a:prstGeom prst="roundRect">
              <a:avLst>
                <a:gd name="adj" fmla="val 491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/>
            <a:p>
              <a:pPr algn="ctr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347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D15D4E-F86F-4729-8D2D-0BEB2FD95591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803" name="Text Box 50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6804" name="Text Box 51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6805" name="Text Box 58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6806" name="Text Box 59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6807" name="Text Box 60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6808" name="Text Box 66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6809" name="Text Box 72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6810" name="Text Box 73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6811" name="Text Box 74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6812" name="Text Box 75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6813" name="Text Box 2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6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5</a:t>
            </a:r>
          </a:p>
        </p:txBody>
      </p:sp>
      <p:sp>
        <p:nvSpPr>
          <p:cNvPr id="768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Depth-First Search (DFS)</a:t>
            </a:r>
          </a:p>
        </p:txBody>
      </p:sp>
      <p:graphicFrame>
        <p:nvGraphicFramePr>
          <p:cNvPr id="335876" name="Group 4"/>
          <p:cNvGraphicFramePr>
            <a:graphicFrameLocks noGrp="1"/>
          </p:cNvGraphicFramePr>
          <p:nvPr>
            <p:extLst/>
          </p:nvPr>
        </p:nvGraphicFramePr>
        <p:xfrm>
          <a:off x="2514600" y="3124201"/>
          <a:ext cx="3505200" cy="2500313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</a:rPr>
                        <a:t>goal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 expand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842" name="Oval 47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76843" name="Oval 48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76844" name="AutoShape 49"/>
          <p:cNvCxnSpPr>
            <a:cxnSpLocks noChangeShapeType="1"/>
            <a:stCxn id="76842" idx="3"/>
            <a:endCxn id="76843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45" name="AutoShape 52"/>
          <p:cNvCxnSpPr>
            <a:cxnSpLocks noChangeShapeType="1"/>
            <a:stCxn id="76843" idx="4"/>
            <a:endCxn id="76846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46" name="Oval 53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76847" name="AutoShape 54"/>
          <p:cNvCxnSpPr>
            <a:cxnSpLocks noChangeShapeType="1"/>
            <a:stCxn id="76843" idx="3"/>
            <a:endCxn id="76848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48" name="Oval 55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76849" name="Oval 56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76850" name="AutoShape 57"/>
          <p:cNvCxnSpPr>
            <a:cxnSpLocks noChangeShapeType="1"/>
            <a:stCxn id="76854" idx="4"/>
            <a:endCxn id="76849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51" name="Oval 61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76852" name="AutoShape 62"/>
          <p:cNvCxnSpPr>
            <a:cxnSpLocks noChangeShapeType="1"/>
            <a:stCxn id="76851" idx="4"/>
            <a:endCxn id="76853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53" name="Oval 63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76854" name="Oval 64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76855" name="AutoShape 65"/>
          <p:cNvCxnSpPr>
            <a:cxnSpLocks noChangeShapeType="1"/>
            <a:stCxn id="76842" idx="5"/>
            <a:endCxn id="76854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56" name="AutoShape 67"/>
          <p:cNvCxnSpPr>
            <a:cxnSpLocks noChangeShapeType="1"/>
            <a:stCxn id="76846" idx="6"/>
            <a:endCxn id="76853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57" name="Oval 68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76858" name="AutoShape 69"/>
          <p:cNvCxnSpPr>
            <a:cxnSpLocks noChangeShapeType="1"/>
            <a:stCxn id="76848" idx="4"/>
            <a:endCxn id="76857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59" name="AutoShape 70"/>
          <p:cNvCxnSpPr>
            <a:cxnSpLocks noChangeShapeType="1"/>
            <a:stCxn id="76842" idx="4"/>
            <a:endCxn id="76851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6860" name="AutoShape 71"/>
          <p:cNvCxnSpPr>
            <a:cxnSpLocks noChangeShapeType="1"/>
            <a:stCxn id="76849" idx="2"/>
            <a:endCxn id="76853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6861" name="Text Box 76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0358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EAEB8A-C43D-4230-A135-8A423785755C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827" name="Text Box 60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7828" name="Text Box 50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77829" name="Text Box 51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7830" name="Text Box 58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77831" name="Text Box 59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7832" name="Text Box 66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77833" name="Text Box 72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77834" name="Text Box 73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77835" name="Text Box 74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77836" name="Text Box 75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77837" name="Text Box 2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6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5</a:t>
            </a:r>
          </a:p>
        </p:txBody>
      </p:sp>
      <p:sp>
        <p:nvSpPr>
          <p:cNvPr id="778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Depth-First Search (DFS)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extLst/>
          </p:nvPr>
        </p:nvGraphicFramePr>
        <p:xfrm>
          <a:off x="2514600" y="3124201"/>
          <a:ext cx="3505200" cy="2500313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{H,E,B,C}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7866" name="Oval 47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77867" name="Oval 48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77868" name="AutoShape 49"/>
          <p:cNvCxnSpPr>
            <a:cxnSpLocks noChangeShapeType="1"/>
            <a:stCxn id="77866" idx="3"/>
            <a:endCxn id="77867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869" name="AutoShape 52"/>
          <p:cNvCxnSpPr>
            <a:cxnSpLocks noChangeShapeType="1"/>
            <a:stCxn id="77867" idx="4"/>
            <a:endCxn id="77870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870" name="Oval 53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77871" name="AutoShape 54"/>
          <p:cNvCxnSpPr>
            <a:cxnSpLocks noChangeShapeType="1"/>
            <a:stCxn id="77867" idx="3"/>
            <a:endCxn id="77872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872" name="Oval 55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77873" name="Oval 56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77874" name="AutoShape 57"/>
          <p:cNvCxnSpPr>
            <a:cxnSpLocks noChangeShapeType="1"/>
            <a:stCxn id="77878" idx="4"/>
            <a:endCxn id="77873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875" name="Oval 61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77876" name="AutoShape 62"/>
          <p:cNvCxnSpPr>
            <a:cxnSpLocks noChangeShapeType="1"/>
            <a:stCxn id="77875" idx="4"/>
            <a:endCxn id="77877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877" name="Oval 63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77878" name="Oval 64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77879" name="AutoShape 65"/>
          <p:cNvCxnSpPr>
            <a:cxnSpLocks noChangeShapeType="1"/>
            <a:stCxn id="77866" idx="5"/>
            <a:endCxn id="77878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880" name="AutoShape 67"/>
          <p:cNvCxnSpPr>
            <a:cxnSpLocks noChangeShapeType="1"/>
            <a:stCxn id="77870" idx="6"/>
            <a:endCxn id="77877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881" name="Oval 68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77882" name="AutoShape 69"/>
          <p:cNvCxnSpPr>
            <a:cxnSpLocks noChangeShapeType="1"/>
            <a:stCxn id="77872" idx="4"/>
            <a:endCxn id="77881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883" name="AutoShape 70"/>
          <p:cNvCxnSpPr>
            <a:cxnSpLocks noChangeShapeType="1"/>
            <a:stCxn id="77866" idx="4"/>
            <a:endCxn id="77875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7884" name="AutoShape 71"/>
          <p:cNvCxnSpPr>
            <a:cxnSpLocks noChangeShapeType="1"/>
            <a:stCxn id="77873" idx="2"/>
            <a:endCxn id="77877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7885" name="Text Box 76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stack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5685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239CE8-819B-42C1-96D2-257A7EA2BE51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Depth-First Search (DFS)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Time complexity: </a:t>
            </a:r>
            <a:r>
              <a:rPr lang="en-US" i="1" dirty="0" smtClean="0">
                <a:latin typeface="Palatino" pitchFamily="18" charset="0"/>
              </a:rPr>
              <a:t>O</a:t>
            </a:r>
            <a:r>
              <a:rPr lang="en-US" dirty="0" smtClean="0">
                <a:latin typeface="Palatino" pitchFamily="18" charset="0"/>
              </a:rPr>
              <a:t>(</a:t>
            </a:r>
            <a:r>
              <a:rPr lang="en-US" i="1" dirty="0" err="1" smtClean="0">
                <a:latin typeface="Palatino" pitchFamily="18" charset="0"/>
              </a:rPr>
              <a:t>b</a:t>
            </a:r>
            <a:r>
              <a:rPr lang="en-US" i="1" baseline="30000" dirty="0" err="1" smtClean="0">
                <a:latin typeface="Palatino" pitchFamily="18" charset="0"/>
              </a:rPr>
              <a:t>d</a:t>
            </a:r>
            <a:r>
              <a:rPr lang="en-US" dirty="0" smtClean="0">
                <a:latin typeface="Palatino" pitchFamily="18" charset="0"/>
              </a:rPr>
              <a:t>)</a:t>
            </a:r>
            <a:r>
              <a:rPr lang="en-US" i="1" dirty="0" smtClean="0">
                <a:latin typeface="Palatino" pitchFamily="18" charset="0"/>
              </a:rPr>
              <a:t> </a:t>
            </a:r>
            <a:r>
              <a:rPr lang="en-US" dirty="0" smtClean="0"/>
              <a:t>exponential</a:t>
            </a:r>
            <a:br>
              <a:rPr lang="en-US" dirty="0" smtClean="0"/>
            </a:br>
            <a:r>
              <a:rPr lang="en-US" dirty="0" smtClean="0"/>
              <a:t>Space complexity:</a:t>
            </a:r>
            <a:r>
              <a:rPr lang="en-US" i="1" dirty="0" smtClean="0">
                <a:latin typeface="Palatino" pitchFamily="18" charset="0"/>
              </a:rPr>
              <a:t> O</a:t>
            </a:r>
            <a:r>
              <a:rPr lang="en-US" dirty="0" smtClean="0">
                <a:latin typeface="Palatino" pitchFamily="18" charset="0"/>
              </a:rPr>
              <a:t>(</a:t>
            </a:r>
            <a:r>
              <a:rPr lang="en-US" i="1" dirty="0" err="1" smtClean="0">
                <a:latin typeface="Palatino" pitchFamily="18" charset="0"/>
              </a:rPr>
              <a:t>bd</a:t>
            </a:r>
            <a:r>
              <a:rPr lang="en-US" dirty="0" smtClean="0">
                <a:latin typeface="Palatino" pitchFamily="18" charset="0"/>
              </a:rPr>
              <a:t>)</a:t>
            </a:r>
            <a:r>
              <a:rPr lang="en-US" i="1" dirty="0" smtClean="0">
                <a:latin typeface="Palatino" pitchFamily="18" charset="0"/>
              </a:rPr>
              <a:t> </a:t>
            </a:r>
            <a:r>
              <a:rPr lang="en-US" dirty="0" smtClean="0"/>
              <a:t>linear</a:t>
            </a:r>
          </a:p>
          <a:p>
            <a:pPr lvl="1" eaLnBrk="1" hangingPunct="1"/>
            <a:r>
              <a:rPr lang="en-US" i="1" dirty="0" smtClean="0">
                <a:latin typeface="Palatino" pitchFamily="18" charset="0"/>
              </a:rPr>
              <a:t>d</a:t>
            </a:r>
            <a:r>
              <a:rPr lang="en-US" dirty="0" smtClean="0"/>
              <a:t>  is the depth of the solution</a:t>
            </a:r>
          </a:p>
          <a:p>
            <a:pPr lvl="1" eaLnBrk="1" hangingPunct="1"/>
            <a:r>
              <a:rPr lang="en-US" i="1" dirty="0" smtClean="0">
                <a:latin typeface="Palatino" pitchFamily="18" charset="0"/>
              </a:rPr>
              <a:t>b</a:t>
            </a:r>
            <a:r>
              <a:rPr lang="en-US" dirty="0" smtClean="0"/>
              <a:t>  is the branching factor at each non-leaf node</a:t>
            </a:r>
          </a:p>
          <a:p>
            <a:pPr eaLnBrk="1" hangingPunct="1"/>
            <a:r>
              <a:rPr lang="en-US" b="0" dirty="0" smtClean="0"/>
              <a:t>Performs</a:t>
            </a:r>
            <a:r>
              <a:rPr lang="en-US" dirty="0" smtClean="0"/>
              <a:t> </a:t>
            </a:r>
            <a:r>
              <a:rPr lang="en-US" b="0" dirty="0" smtClean="0"/>
              <a:t>“</a:t>
            </a:r>
            <a:r>
              <a:rPr lang="en-US" dirty="0" smtClean="0">
                <a:solidFill>
                  <a:srgbClr val="CC3300"/>
                </a:solidFill>
              </a:rPr>
              <a:t>chronological backtracking</a:t>
            </a:r>
            <a:r>
              <a:rPr lang="en-US" b="0" dirty="0" smtClean="0">
                <a:solidFill>
                  <a:srgbClr val="040000"/>
                </a:solidFill>
              </a:rPr>
              <a:t>”</a:t>
            </a:r>
          </a:p>
          <a:p>
            <a:pPr lvl="1" eaLnBrk="1" hangingPunct="1"/>
            <a:r>
              <a:rPr lang="en-US" dirty="0" smtClean="0"/>
              <a:t>i.e., when search hits a dead end, backs up </a:t>
            </a:r>
            <a:r>
              <a:rPr lang="en-US" i="1" dirty="0" smtClean="0"/>
              <a:t>one</a:t>
            </a:r>
            <a:r>
              <a:rPr lang="en-US" dirty="0" smtClean="0"/>
              <a:t> level at a time</a:t>
            </a:r>
          </a:p>
          <a:p>
            <a:pPr lvl="1" eaLnBrk="1" hangingPunct="1"/>
            <a:r>
              <a:rPr lang="en-US" dirty="0" smtClean="0"/>
              <a:t>problematic if the mistake occurs because of a bad action choice near the top of search tree</a:t>
            </a:r>
          </a:p>
        </p:txBody>
      </p:sp>
    </p:spTree>
    <p:extLst>
      <p:ext uri="{BB962C8B-B14F-4D97-AF65-F5344CB8AC3E}">
        <p14:creationId xmlns:p14="http://schemas.microsoft.com/office/powerpoint/2010/main" val="1915210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AA6EA8-0BB7-4E80-9712-2629A8E4BDF2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Breadth-First Search (BFS)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0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0</a:t>
            </a:r>
          </a:p>
        </p:txBody>
      </p:sp>
      <p:graphicFrame>
        <p:nvGraphicFramePr>
          <p:cNvPr id="305242" name="Group 90"/>
          <p:cNvGraphicFramePr>
            <a:graphicFrameLocks noGrp="1"/>
          </p:cNvGraphicFramePr>
          <p:nvPr/>
        </p:nvGraphicFramePr>
        <p:xfrm>
          <a:off x="2514600" y="3124200"/>
          <a:ext cx="3505200" cy="603332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6553200" y="2514600"/>
            <a:ext cx="3886200" cy="4114800"/>
            <a:chOff x="3168" y="1584"/>
            <a:chExt cx="2448" cy="2592"/>
          </a:xfrm>
        </p:grpSpPr>
        <p:sp>
          <p:nvSpPr>
            <p:cNvPr id="53264" name="Text Box 54"/>
            <p:cNvSpPr txBox="1">
              <a:spLocks noChangeArrowheads="1"/>
            </p:cNvSpPr>
            <p:nvPr/>
          </p:nvSpPr>
          <p:spPr bwMode="auto">
            <a:xfrm>
              <a:off x="3888" y="206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53265" name="Text Box 55"/>
            <p:cNvSpPr txBox="1">
              <a:spLocks noChangeArrowheads="1"/>
            </p:cNvSpPr>
            <p:nvPr/>
          </p:nvSpPr>
          <p:spPr bwMode="auto">
            <a:xfrm>
              <a:off x="4512" y="206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53266" name="Text Box 62"/>
            <p:cNvSpPr txBox="1">
              <a:spLocks noChangeArrowheads="1"/>
            </p:cNvSpPr>
            <p:nvPr/>
          </p:nvSpPr>
          <p:spPr bwMode="auto">
            <a:xfrm>
              <a:off x="3312" y="278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9</a:t>
              </a:r>
            </a:p>
          </p:txBody>
        </p:sp>
        <p:sp>
          <p:nvSpPr>
            <p:cNvPr id="53267" name="Text Box 63"/>
            <p:cNvSpPr txBox="1">
              <a:spLocks noChangeArrowheads="1"/>
            </p:cNvSpPr>
            <p:nvPr/>
          </p:nvSpPr>
          <p:spPr bwMode="auto">
            <a:xfrm>
              <a:off x="4224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53268" name="Text Box 64"/>
            <p:cNvSpPr txBox="1">
              <a:spLocks noChangeArrowheads="1"/>
            </p:cNvSpPr>
            <p:nvPr/>
          </p:nvSpPr>
          <p:spPr bwMode="auto">
            <a:xfrm>
              <a:off x="3792" y="278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53269" name="Text Box 70"/>
            <p:cNvSpPr txBox="1">
              <a:spLocks noChangeArrowheads="1"/>
            </p:cNvSpPr>
            <p:nvPr/>
          </p:nvSpPr>
          <p:spPr bwMode="auto">
            <a:xfrm>
              <a:off x="4944" y="206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53270" name="Text Box 76"/>
            <p:cNvSpPr txBox="1">
              <a:spLocks noChangeArrowheads="1"/>
            </p:cNvSpPr>
            <p:nvPr/>
          </p:nvSpPr>
          <p:spPr bwMode="auto">
            <a:xfrm>
              <a:off x="4512" y="278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53271" name="Text Box 77"/>
            <p:cNvSpPr txBox="1">
              <a:spLocks noChangeArrowheads="1"/>
            </p:cNvSpPr>
            <p:nvPr/>
          </p:nvSpPr>
          <p:spPr bwMode="auto">
            <a:xfrm>
              <a:off x="5232" y="278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53272" name="Text Box 78"/>
            <p:cNvSpPr txBox="1">
              <a:spLocks noChangeArrowheads="1"/>
            </p:cNvSpPr>
            <p:nvPr/>
          </p:nvSpPr>
          <p:spPr bwMode="auto">
            <a:xfrm>
              <a:off x="4944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53273" name="Text Box 79"/>
            <p:cNvSpPr txBox="1">
              <a:spLocks noChangeArrowheads="1"/>
            </p:cNvSpPr>
            <p:nvPr/>
          </p:nvSpPr>
          <p:spPr bwMode="auto">
            <a:xfrm>
              <a:off x="3216" y="35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3366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53274" name="Oval 51"/>
            <p:cNvSpPr>
              <a:spLocks noChangeArrowheads="1"/>
            </p:cNvSpPr>
            <p:nvPr/>
          </p:nvSpPr>
          <p:spPr bwMode="auto">
            <a:xfrm>
              <a:off x="4464" y="158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  <a:t>S</a:t>
              </a:r>
              <a:b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</a:br>
              <a:r>
                <a:rPr lang="en-US">
                  <a:solidFill>
                    <a:srgbClr val="FFFFFF"/>
                  </a:solidFill>
                  <a:latin typeface="Arial" pitchFamily="34" charset="0"/>
                </a:rPr>
                <a:t>start</a:t>
              </a:r>
            </a:p>
          </p:txBody>
        </p:sp>
        <p:sp>
          <p:nvSpPr>
            <p:cNvPr id="53275" name="Oval 52"/>
            <p:cNvSpPr>
              <a:spLocks noChangeArrowheads="1"/>
            </p:cNvSpPr>
            <p:nvPr/>
          </p:nvSpPr>
          <p:spPr bwMode="auto">
            <a:xfrm>
              <a:off x="374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  <a:t>A</a:t>
              </a:r>
            </a:p>
          </p:txBody>
        </p:sp>
        <p:cxnSp>
          <p:nvCxnSpPr>
            <p:cNvPr id="53276" name="AutoShape 53"/>
            <p:cNvCxnSpPr>
              <a:cxnSpLocks noChangeShapeType="1"/>
              <a:stCxn id="53274" idx="3"/>
              <a:endCxn id="53275" idx="0"/>
            </p:cNvCxnSpPr>
            <p:nvPr/>
          </p:nvCxnSpPr>
          <p:spPr bwMode="auto">
            <a:xfrm flipH="1">
              <a:off x="3960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7" name="AutoShape 56"/>
            <p:cNvCxnSpPr>
              <a:cxnSpLocks noChangeShapeType="1"/>
              <a:stCxn id="53275" idx="4"/>
              <a:endCxn id="53278" idx="0"/>
            </p:cNvCxnSpPr>
            <p:nvPr/>
          </p:nvCxnSpPr>
          <p:spPr bwMode="auto">
            <a:xfrm>
              <a:off x="396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78" name="Oval 57"/>
            <p:cNvSpPr>
              <a:spLocks noChangeArrowheads="1"/>
            </p:cNvSpPr>
            <p:nvPr/>
          </p:nvSpPr>
          <p:spPr bwMode="auto">
            <a:xfrm>
              <a:off x="374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  <a:t>E</a:t>
              </a:r>
            </a:p>
          </p:txBody>
        </p:sp>
        <p:cxnSp>
          <p:nvCxnSpPr>
            <p:cNvPr id="53279" name="AutoShape 58"/>
            <p:cNvCxnSpPr>
              <a:cxnSpLocks noChangeShapeType="1"/>
              <a:stCxn id="53275" idx="3"/>
              <a:endCxn id="53280" idx="0"/>
            </p:cNvCxnSpPr>
            <p:nvPr/>
          </p:nvCxnSpPr>
          <p:spPr bwMode="auto">
            <a:xfrm flipH="1">
              <a:off x="3384" y="2681"/>
              <a:ext cx="423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80" name="Oval 59"/>
            <p:cNvSpPr>
              <a:spLocks noChangeArrowheads="1"/>
            </p:cNvSpPr>
            <p:nvPr/>
          </p:nvSpPr>
          <p:spPr bwMode="auto">
            <a:xfrm>
              <a:off x="3168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  <a:t>D</a:t>
              </a:r>
            </a:p>
          </p:txBody>
        </p:sp>
        <p:sp>
          <p:nvSpPr>
            <p:cNvPr id="53281" name="Oval 60"/>
            <p:cNvSpPr>
              <a:spLocks noChangeArrowheads="1"/>
            </p:cNvSpPr>
            <p:nvPr/>
          </p:nvSpPr>
          <p:spPr bwMode="auto">
            <a:xfrm>
              <a:off x="518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  <a:t>F</a:t>
              </a:r>
            </a:p>
          </p:txBody>
        </p:sp>
        <p:cxnSp>
          <p:nvCxnSpPr>
            <p:cNvPr id="53282" name="AutoShape 61"/>
            <p:cNvCxnSpPr>
              <a:cxnSpLocks noChangeShapeType="1"/>
              <a:stCxn id="53286" idx="4"/>
              <a:endCxn id="53281" idx="0"/>
            </p:cNvCxnSpPr>
            <p:nvPr/>
          </p:nvCxnSpPr>
          <p:spPr bwMode="auto">
            <a:xfrm>
              <a:off x="540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83" name="Oval 65"/>
            <p:cNvSpPr>
              <a:spLocks noChangeArrowheads="1"/>
            </p:cNvSpPr>
            <p:nvPr/>
          </p:nvSpPr>
          <p:spPr bwMode="auto">
            <a:xfrm>
              <a:off x="446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  <a:t>B</a:t>
              </a:r>
            </a:p>
          </p:txBody>
        </p:sp>
        <p:cxnSp>
          <p:nvCxnSpPr>
            <p:cNvPr id="53284" name="AutoShape 66"/>
            <p:cNvCxnSpPr>
              <a:cxnSpLocks noChangeShapeType="1"/>
              <a:stCxn id="53283" idx="4"/>
              <a:endCxn id="53285" idx="0"/>
            </p:cNvCxnSpPr>
            <p:nvPr/>
          </p:nvCxnSpPr>
          <p:spPr bwMode="auto">
            <a:xfrm>
              <a:off x="4680" y="274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85" name="Oval 67"/>
            <p:cNvSpPr>
              <a:spLocks noChangeArrowheads="1"/>
            </p:cNvSpPr>
            <p:nvPr/>
          </p:nvSpPr>
          <p:spPr bwMode="auto">
            <a:xfrm>
              <a:off x="4464" y="302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lnSpc>
                  <a:spcPct val="6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  <a:t>G</a:t>
              </a:r>
            </a:p>
            <a:p>
              <a:pPr algn="ctr" fontAlgn="base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FFFFFF"/>
                  </a:solidFill>
                  <a:latin typeface="Arial" pitchFamily="34" charset="0"/>
                </a:rPr>
                <a:t>goal</a:t>
              </a:r>
            </a:p>
          </p:txBody>
        </p:sp>
        <p:sp>
          <p:nvSpPr>
            <p:cNvPr id="53286" name="Oval 68"/>
            <p:cNvSpPr>
              <a:spLocks noChangeArrowheads="1"/>
            </p:cNvSpPr>
            <p:nvPr/>
          </p:nvSpPr>
          <p:spPr bwMode="auto">
            <a:xfrm>
              <a:off x="5184" y="230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  <a:t>C</a:t>
              </a:r>
            </a:p>
          </p:txBody>
        </p:sp>
        <p:cxnSp>
          <p:nvCxnSpPr>
            <p:cNvPr id="53287" name="AutoShape 69"/>
            <p:cNvCxnSpPr>
              <a:cxnSpLocks noChangeShapeType="1"/>
              <a:stCxn id="53274" idx="5"/>
              <a:endCxn id="53286" idx="0"/>
            </p:cNvCxnSpPr>
            <p:nvPr/>
          </p:nvCxnSpPr>
          <p:spPr bwMode="auto">
            <a:xfrm>
              <a:off x="4833" y="1961"/>
              <a:ext cx="567" cy="33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8" name="AutoShape 71"/>
            <p:cNvCxnSpPr>
              <a:cxnSpLocks noChangeShapeType="1"/>
              <a:stCxn id="53278" idx="6"/>
              <a:endCxn id="53285" idx="2"/>
            </p:cNvCxnSpPr>
            <p:nvPr/>
          </p:nvCxnSpPr>
          <p:spPr bwMode="auto">
            <a:xfrm>
              <a:off x="4184" y="3240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289" name="Oval 72"/>
            <p:cNvSpPr>
              <a:spLocks noChangeArrowheads="1"/>
            </p:cNvSpPr>
            <p:nvPr/>
          </p:nvSpPr>
          <p:spPr bwMode="auto">
            <a:xfrm>
              <a:off x="3168" y="3744"/>
              <a:ext cx="432" cy="432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66"/>
                  </a:solidFill>
                  <a:latin typeface="Arial" pitchFamily="34" charset="0"/>
                </a:rPr>
                <a:t>H</a:t>
              </a:r>
            </a:p>
          </p:txBody>
        </p:sp>
        <p:cxnSp>
          <p:nvCxnSpPr>
            <p:cNvPr id="53290" name="AutoShape 73"/>
            <p:cNvCxnSpPr>
              <a:cxnSpLocks noChangeShapeType="1"/>
              <a:stCxn id="53280" idx="4"/>
              <a:endCxn id="53289" idx="0"/>
            </p:cNvCxnSpPr>
            <p:nvPr/>
          </p:nvCxnSpPr>
          <p:spPr bwMode="auto">
            <a:xfrm>
              <a:off x="3384" y="346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1" name="AutoShape 74"/>
            <p:cNvCxnSpPr>
              <a:cxnSpLocks noChangeShapeType="1"/>
              <a:stCxn id="53274" idx="4"/>
              <a:endCxn id="53283" idx="0"/>
            </p:cNvCxnSpPr>
            <p:nvPr/>
          </p:nvCxnSpPr>
          <p:spPr bwMode="auto">
            <a:xfrm>
              <a:off x="4680" y="2024"/>
              <a:ext cx="0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92" name="AutoShape 75"/>
            <p:cNvCxnSpPr>
              <a:cxnSpLocks noChangeShapeType="1"/>
              <a:stCxn id="53281" idx="2"/>
              <a:endCxn id="53285" idx="6"/>
            </p:cNvCxnSpPr>
            <p:nvPr/>
          </p:nvCxnSpPr>
          <p:spPr bwMode="auto">
            <a:xfrm flipH="1">
              <a:off x="4904" y="3240"/>
              <a:ext cx="27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5232" name="Text Box 80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076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utoUpdateAnimBg="0"/>
      <p:bldP spid="3052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072603-91BA-45D7-A0D9-0E6B9F2D3247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275" name="Text Box 53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4276" name="Text Box 54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4277" name="Text Box 61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4278" name="Text Box 62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4279" name="Text Box 63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4280" name="Text Box 69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4281" name="Text Box 75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4282" name="Text Box 76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4283" name="Text Box 77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4284" name="Text Box 78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4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Breadth-First Search (BFS)</a:t>
            </a:r>
          </a:p>
        </p:txBody>
      </p:sp>
      <p:sp>
        <p:nvSpPr>
          <p:cNvPr id="54286" name="Text Box 3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1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1</a:t>
            </a:r>
          </a:p>
        </p:txBody>
      </p:sp>
      <p:graphicFrame>
        <p:nvGraphicFramePr>
          <p:cNvPr id="307286" name="Group 86"/>
          <p:cNvGraphicFramePr>
            <a:graphicFrameLocks noGrp="1"/>
          </p:cNvGraphicFramePr>
          <p:nvPr/>
        </p:nvGraphicFramePr>
        <p:xfrm>
          <a:off x="2514600" y="3124200"/>
          <a:ext cx="3505200" cy="904998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16" marB="1823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A,B,C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16" marB="182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299" name="Oval 50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54300" name="Oval 51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54301" name="AutoShape 52"/>
          <p:cNvCxnSpPr>
            <a:cxnSpLocks noChangeShapeType="1"/>
            <a:stCxn id="54299" idx="3"/>
            <a:endCxn id="54300" idx="0"/>
          </p:cNvCxnSpPr>
          <p:nvPr/>
        </p:nvCxnSpPr>
        <p:spPr bwMode="auto">
          <a:xfrm flipH="1">
            <a:off x="7810501" y="3113088"/>
            <a:ext cx="900113" cy="5445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302" name="AutoShape 55"/>
          <p:cNvCxnSpPr>
            <a:cxnSpLocks noChangeShapeType="1"/>
            <a:stCxn id="54300" idx="4"/>
            <a:endCxn id="54303" idx="0"/>
          </p:cNvCxnSpPr>
          <p:nvPr/>
        </p:nvCxnSpPr>
        <p:spPr bwMode="auto">
          <a:xfrm>
            <a:off x="7810500" y="4343400"/>
            <a:ext cx="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303" name="Oval 56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54304" name="AutoShape 57"/>
          <p:cNvCxnSpPr>
            <a:cxnSpLocks noChangeShapeType="1"/>
            <a:stCxn id="54300" idx="3"/>
            <a:endCxn id="54305" idx="0"/>
          </p:cNvCxnSpPr>
          <p:nvPr/>
        </p:nvCxnSpPr>
        <p:spPr bwMode="auto">
          <a:xfrm flipH="1">
            <a:off x="6896101" y="4243388"/>
            <a:ext cx="671513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305" name="Oval 58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54306" name="Oval 59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54307" name="AutoShape 60"/>
          <p:cNvCxnSpPr>
            <a:cxnSpLocks noChangeShapeType="1"/>
            <a:stCxn id="54311" idx="4"/>
            <a:endCxn id="54306" idx="0"/>
          </p:cNvCxnSpPr>
          <p:nvPr/>
        </p:nvCxnSpPr>
        <p:spPr bwMode="auto">
          <a:xfrm>
            <a:off x="10096500" y="4343400"/>
            <a:ext cx="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308" name="Oval 64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54309" name="AutoShape 65"/>
          <p:cNvCxnSpPr>
            <a:cxnSpLocks noChangeShapeType="1"/>
            <a:stCxn id="54308" idx="4"/>
            <a:endCxn id="54310" idx="0"/>
          </p:cNvCxnSpPr>
          <p:nvPr/>
        </p:nvCxnSpPr>
        <p:spPr bwMode="auto">
          <a:xfrm>
            <a:off x="8953500" y="4343400"/>
            <a:ext cx="0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310" name="Oval 66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54311" name="Oval 67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54312" name="AutoShape 68"/>
          <p:cNvCxnSpPr>
            <a:cxnSpLocks noChangeShapeType="1"/>
            <a:stCxn id="54299" idx="5"/>
            <a:endCxn id="54311" idx="0"/>
          </p:cNvCxnSpPr>
          <p:nvPr/>
        </p:nvCxnSpPr>
        <p:spPr bwMode="auto">
          <a:xfrm>
            <a:off x="9196388" y="3113088"/>
            <a:ext cx="900112" cy="5445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313" name="AutoShape 70"/>
          <p:cNvCxnSpPr>
            <a:cxnSpLocks noChangeShapeType="1"/>
            <a:stCxn id="54303" idx="6"/>
            <a:endCxn id="54310" idx="2"/>
          </p:cNvCxnSpPr>
          <p:nvPr/>
        </p:nvCxnSpPr>
        <p:spPr bwMode="auto">
          <a:xfrm>
            <a:off x="8153400" y="5143500"/>
            <a:ext cx="4445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314" name="Oval 71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54315" name="AutoShape 72"/>
          <p:cNvCxnSpPr>
            <a:cxnSpLocks noChangeShapeType="1"/>
            <a:stCxn id="54305" idx="4"/>
            <a:endCxn id="54314" idx="0"/>
          </p:cNvCxnSpPr>
          <p:nvPr/>
        </p:nvCxnSpPr>
        <p:spPr bwMode="auto">
          <a:xfrm>
            <a:off x="6896100" y="5486400"/>
            <a:ext cx="0" cy="4572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316" name="AutoShape 73"/>
          <p:cNvCxnSpPr>
            <a:cxnSpLocks noChangeShapeType="1"/>
            <a:stCxn id="54299" idx="4"/>
            <a:endCxn id="54308" idx="0"/>
          </p:cNvCxnSpPr>
          <p:nvPr/>
        </p:nvCxnSpPr>
        <p:spPr bwMode="auto">
          <a:xfrm>
            <a:off x="8953500" y="3213100"/>
            <a:ext cx="0" cy="4445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4317" name="AutoShape 74"/>
          <p:cNvCxnSpPr>
            <a:cxnSpLocks noChangeShapeType="1"/>
            <a:stCxn id="54306" idx="2"/>
            <a:endCxn id="54310" idx="6"/>
          </p:cNvCxnSpPr>
          <p:nvPr/>
        </p:nvCxnSpPr>
        <p:spPr bwMode="auto">
          <a:xfrm flipH="1">
            <a:off x="9309100" y="5143500"/>
            <a:ext cx="4445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318" name="Text Box 79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423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948B2F-58DD-4F3E-8711-7FFF35081A98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299" name="Text Box 63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5300" name="Text Box 53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5301" name="Text Box 54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5302" name="Text Box 61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5303" name="Text Box 62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5304" name="Text Box 69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5305" name="Text Box 75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5306" name="Text Box 76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5307" name="Text Box 77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5308" name="Text Box 78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53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Breadth-First Search (BFS)</a:t>
            </a:r>
          </a:p>
        </p:txBody>
      </p:sp>
      <p:sp>
        <p:nvSpPr>
          <p:cNvPr id="55310" name="Text Box 3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2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2</a:t>
            </a:r>
          </a:p>
        </p:txBody>
      </p:sp>
      <p:graphicFrame>
        <p:nvGraphicFramePr>
          <p:cNvPr id="309332" name="Group 84"/>
          <p:cNvGraphicFramePr>
            <a:graphicFrameLocks noGrp="1"/>
          </p:cNvGraphicFramePr>
          <p:nvPr/>
        </p:nvGraphicFramePr>
        <p:xfrm>
          <a:off x="2514600" y="3124200"/>
          <a:ext cx="3505200" cy="1211268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36" marB="1827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,D,E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36" marB="182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326" name="Oval 50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55327" name="Oval 51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55328" name="AutoShape 52"/>
          <p:cNvCxnSpPr>
            <a:cxnSpLocks noChangeShapeType="1"/>
            <a:stCxn id="55326" idx="3"/>
            <a:endCxn id="55327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29" name="AutoShape 55"/>
          <p:cNvCxnSpPr>
            <a:cxnSpLocks noChangeShapeType="1"/>
            <a:stCxn id="55327" idx="4"/>
            <a:endCxn id="55330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30" name="Oval 56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55331" name="AutoShape 57"/>
          <p:cNvCxnSpPr>
            <a:cxnSpLocks noChangeShapeType="1"/>
            <a:stCxn id="55327" idx="3"/>
            <a:endCxn id="55332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32" name="Oval 58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55333" name="Oval 59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55334" name="AutoShape 60"/>
          <p:cNvCxnSpPr>
            <a:cxnSpLocks noChangeShapeType="1"/>
            <a:stCxn id="55338" idx="4"/>
            <a:endCxn id="55333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35" name="Oval 64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55336" name="AutoShape 65"/>
          <p:cNvCxnSpPr>
            <a:cxnSpLocks noChangeShapeType="1"/>
            <a:stCxn id="55335" idx="4"/>
            <a:endCxn id="55337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37" name="Oval 66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55338" name="Oval 67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55339" name="AutoShape 68"/>
          <p:cNvCxnSpPr>
            <a:cxnSpLocks noChangeShapeType="1"/>
            <a:stCxn id="55326" idx="5"/>
            <a:endCxn id="55338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40" name="AutoShape 70"/>
          <p:cNvCxnSpPr>
            <a:cxnSpLocks noChangeShapeType="1"/>
            <a:stCxn id="55330" idx="6"/>
            <a:endCxn id="55337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41" name="Oval 71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55342" name="AutoShape 72"/>
          <p:cNvCxnSpPr>
            <a:cxnSpLocks noChangeShapeType="1"/>
            <a:stCxn id="55332" idx="4"/>
            <a:endCxn id="55341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43" name="AutoShape 73"/>
          <p:cNvCxnSpPr>
            <a:cxnSpLocks noChangeShapeType="1"/>
            <a:stCxn id="55326" idx="4"/>
            <a:endCxn id="55335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44" name="AutoShape 74"/>
          <p:cNvCxnSpPr>
            <a:cxnSpLocks noChangeShapeType="1"/>
            <a:stCxn id="55333" idx="2"/>
            <a:endCxn id="55337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45" name="Text Box 79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3305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5A25CD-29F2-4DF2-8487-9D8D649DE585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323" name="Text Box 53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6324" name="Text Box 54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6325" name="Text Box 61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6326" name="Text Box 62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6327" name="Text Box 63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328" name="Text Box 69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329" name="Text Box 75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6330" name="Text Box 76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6331" name="Text Box 77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6332" name="Text Box 78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6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Breadth-First Search (BFS)</a:t>
            </a:r>
          </a:p>
        </p:txBody>
      </p:sp>
      <p:sp>
        <p:nvSpPr>
          <p:cNvPr id="56334" name="Text Box 3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3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3</a:t>
            </a:r>
          </a:p>
        </p:txBody>
      </p:sp>
      <p:graphicFrame>
        <p:nvGraphicFramePr>
          <p:cNvPr id="311378" name="Group 82"/>
          <p:cNvGraphicFramePr>
            <a:graphicFrameLocks noGrp="1"/>
          </p:cNvGraphicFramePr>
          <p:nvPr/>
        </p:nvGraphicFramePr>
        <p:xfrm>
          <a:off x="2514600" y="3124200"/>
          <a:ext cx="3505200" cy="1533526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40" marB="1827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{C,D,E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0" marB="182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353" name="Oval 50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56354" name="Oval 51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56355" name="AutoShape 52"/>
          <p:cNvCxnSpPr>
            <a:cxnSpLocks noChangeShapeType="1"/>
            <a:stCxn id="56353" idx="3"/>
            <a:endCxn id="56354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56" name="AutoShape 55"/>
          <p:cNvCxnSpPr>
            <a:cxnSpLocks noChangeShapeType="1"/>
            <a:stCxn id="56354" idx="4"/>
            <a:endCxn id="56357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57" name="Oval 56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56358" name="AutoShape 57"/>
          <p:cNvCxnSpPr>
            <a:cxnSpLocks noChangeShapeType="1"/>
            <a:stCxn id="56354" idx="3"/>
            <a:endCxn id="56359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59" name="Oval 58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56360" name="Oval 59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56361" name="AutoShape 60"/>
          <p:cNvCxnSpPr>
            <a:cxnSpLocks noChangeShapeType="1"/>
            <a:stCxn id="56365" idx="4"/>
            <a:endCxn id="56360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2" name="Oval 64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56363" name="AutoShape 65"/>
          <p:cNvCxnSpPr>
            <a:cxnSpLocks noChangeShapeType="1"/>
            <a:stCxn id="56362" idx="4"/>
            <a:endCxn id="56364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4" name="Oval 66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56365" name="Oval 67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56366" name="AutoShape 68"/>
          <p:cNvCxnSpPr>
            <a:cxnSpLocks noChangeShapeType="1"/>
            <a:stCxn id="56353" idx="5"/>
            <a:endCxn id="56365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67" name="AutoShape 70"/>
          <p:cNvCxnSpPr>
            <a:cxnSpLocks noChangeShapeType="1"/>
            <a:stCxn id="56357" idx="6"/>
            <a:endCxn id="56364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68" name="Oval 71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56369" name="AutoShape 72"/>
          <p:cNvCxnSpPr>
            <a:cxnSpLocks noChangeShapeType="1"/>
            <a:stCxn id="56359" idx="4"/>
            <a:endCxn id="56368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70" name="AutoShape 73"/>
          <p:cNvCxnSpPr>
            <a:cxnSpLocks noChangeShapeType="1"/>
            <a:stCxn id="56353" idx="4"/>
            <a:endCxn id="56362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6371" name="AutoShape 74"/>
          <p:cNvCxnSpPr>
            <a:cxnSpLocks noChangeShapeType="1"/>
            <a:stCxn id="56360" idx="2"/>
            <a:endCxn id="56364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372" name="Text Box 79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9853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6596F7-A6B3-4278-B645-D44796302712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47" name="Text Box 76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7348" name="Text Box 53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349" name="Text Box 54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7350" name="Text Box 61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7351" name="Text Box 62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7352" name="Text Box 63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7353" name="Text Box 69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7354" name="Text Box 75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7355" name="Text Box 77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7356" name="Text Box 78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73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Breadth-First Search (BFS)</a:t>
            </a:r>
          </a:p>
        </p:txBody>
      </p:sp>
      <p:sp>
        <p:nvSpPr>
          <p:cNvPr id="57358" name="Text Box 3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4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4</a:t>
            </a:r>
          </a:p>
        </p:txBody>
      </p:sp>
      <p:graphicFrame>
        <p:nvGraphicFramePr>
          <p:cNvPr id="317520" name="Group 80"/>
          <p:cNvGraphicFramePr>
            <a:graphicFrameLocks noGrp="1"/>
          </p:cNvGraphicFramePr>
          <p:nvPr/>
        </p:nvGraphicFramePr>
        <p:xfrm>
          <a:off x="2514600" y="3124201"/>
          <a:ext cx="3505200" cy="1855789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41" marB="1828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{D,E,G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1" marB="182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80" name="Oval 50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57381" name="Oval 51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57382" name="AutoShape 52"/>
          <p:cNvCxnSpPr>
            <a:cxnSpLocks noChangeShapeType="1"/>
            <a:stCxn id="57380" idx="3"/>
            <a:endCxn id="57381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83" name="AutoShape 55"/>
          <p:cNvCxnSpPr>
            <a:cxnSpLocks noChangeShapeType="1"/>
            <a:stCxn id="57381" idx="4"/>
            <a:endCxn id="57384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84" name="Oval 56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57385" name="AutoShape 57"/>
          <p:cNvCxnSpPr>
            <a:cxnSpLocks noChangeShapeType="1"/>
            <a:stCxn id="57381" idx="3"/>
            <a:endCxn id="57386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86" name="Oval 58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57387" name="Oval 59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57388" name="AutoShape 60"/>
          <p:cNvCxnSpPr>
            <a:cxnSpLocks noChangeShapeType="1"/>
            <a:stCxn id="57392" idx="4"/>
            <a:endCxn id="57387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89" name="Oval 64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57390" name="AutoShape 65"/>
          <p:cNvCxnSpPr>
            <a:cxnSpLocks noChangeShapeType="1"/>
            <a:stCxn id="57389" idx="4"/>
            <a:endCxn id="57391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91" name="Oval 66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57392" name="Oval 67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57393" name="AutoShape 68"/>
          <p:cNvCxnSpPr>
            <a:cxnSpLocks noChangeShapeType="1"/>
            <a:stCxn id="57380" idx="5"/>
            <a:endCxn id="57392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94" name="AutoShape 70"/>
          <p:cNvCxnSpPr>
            <a:cxnSpLocks noChangeShapeType="1"/>
            <a:stCxn id="57384" idx="6"/>
            <a:endCxn id="57391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95" name="Oval 71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57396" name="AutoShape 72"/>
          <p:cNvCxnSpPr>
            <a:cxnSpLocks noChangeShapeType="1"/>
            <a:stCxn id="57386" idx="4"/>
            <a:endCxn id="57395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97" name="AutoShape 73"/>
          <p:cNvCxnSpPr>
            <a:cxnSpLocks noChangeShapeType="1"/>
            <a:stCxn id="57380" idx="4"/>
            <a:endCxn id="57389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7398" name="AutoShape 74"/>
          <p:cNvCxnSpPr>
            <a:cxnSpLocks noChangeShapeType="1"/>
            <a:stCxn id="57387" idx="2"/>
            <a:endCxn id="57391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399" name="Text Box 79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06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4F9B5C-8570-4FBA-9D55-FCA0FFCB39D9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371" name="Text Box 78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8372" name="Text Box 53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8373" name="Text Box 54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8374" name="Text Box 61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8375" name="Text Box 62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8376" name="Text Box 63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8377" name="Text Box 69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8378" name="Text Box 75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8379" name="Text Box 76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8380" name="Text Box 77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8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Breadth-First Search (BFS)</a:t>
            </a:r>
          </a:p>
        </p:txBody>
      </p:sp>
      <p:sp>
        <p:nvSpPr>
          <p:cNvPr id="58382" name="Text Box 3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5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5</a:t>
            </a:r>
          </a:p>
        </p:txBody>
      </p:sp>
      <p:graphicFrame>
        <p:nvGraphicFramePr>
          <p:cNvPr id="319568" name="Group 80"/>
          <p:cNvGraphicFramePr>
            <a:graphicFrameLocks noGrp="1"/>
          </p:cNvGraphicFramePr>
          <p:nvPr/>
        </p:nvGraphicFramePr>
        <p:xfrm>
          <a:off x="2514600" y="3124200"/>
          <a:ext cx="3505200" cy="2178052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41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{E,G,F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1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407" name="Oval 50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58408" name="Oval 51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58409" name="AutoShape 52"/>
          <p:cNvCxnSpPr>
            <a:cxnSpLocks noChangeShapeType="1"/>
            <a:stCxn id="58407" idx="3"/>
            <a:endCxn id="58408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410" name="AutoShape 55"/>
          <p:cNvCxnSpPr>
            <a:cxnSpLocks noChangeShapeType="1"/>
            <a:stCxn id="58408" idx="4"/>
            <a:endCxn id="58411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411" name="Oval 56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58412" name="AutoShape 57"/>
          <p:cNvCxnSpPr>
            <a:cxnSpLocks noChangeShapeType="1"/>
            <a:stCxn id="58408" idx="3"/>
            <a:endCxn id="58413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413" name="Oval 58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58414" name="Oval 59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58415" name="AutoShape 60"/>
          <p:cNvCxnSpPr>
            <a:cxnSpLocks noChangeShapeType="1"/>
            <a:stCxn id="58419" idx="4"/>
            <a:endCxn id="58414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416" name="Oval 64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58417" name="AutoShape 65"/>
          <p:cNvCxnSpPr>
            <a:cxnSpLocks noChangeShapeType="1"/>
            <a:stCxn id="58416" idx="4"/>
            <a:endCxn id="58418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418" name="Oval 66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58419" name="Oval 67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58420" name="AutoShape 68"/>
          <p:cNvCxnSpPr>
            <a:cxnSpLocks noChangeShapeType="1"/>
            <a:stCxn id="58407" idx="5"/>
            <a:endCxn id="58419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421" name="AutoShape 70"/>
          <p:cNvCxnSpPr>
            <a:cxnSpLocks noChangeShapeType="1"/>
            <a:stCxn id="58411" idx="6"/>
            <a:endCxn id="58418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422" name="Oval 71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58423" name="AutoShape 72"/>
          <p:cNvCxnSpPr>
            <a:cxnSpLocks noChangeShapeType="1"/>
            <a:stCxn id="58413" idx="4"/>
            <a:endCxn id="58422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424" name="AutoShape 73"/>
          <p:cNvCxnSpPr>
            <a:cxnSpLocks noChangeShapeType="1"/>
            <a:stCxn id="58407" idx="4"/>
            <a:endCxn id="58416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425" name="AutoShape 74"/>
          <p:cNvCxnSpPr>
            <a:cxnSpLocks noChangeShapeType="1"/>
            <a:stCxn id="58414" idx="2"/>
            <a:endCxn id="58418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8426" name="Text Box 79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1690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4DDBBB-00C2-4DF5-9232-222CB3FB1C94}" type="slidenum">
              <a:rPr lang="en-US" sz="2400">
                <a:solidFill>
                  <a:srgbClr val="FFFFFF"/>
                </a:solidFill>
                <a:latin typeface="Arial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395" name="Text Box 53"/>
          <p:cNvSpPr txBox="1">
            <a:spLocks noChangeArrowheads="1"/>
          </p:cNvSpPr>
          <p:nvPr/>
        </p:nvSpPr>
        <p:spPr bwMode="auto">
          <a:xfrm>
            <a:off x="76962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9396" name="Text Box 54"/>
          <p:cNvSpPr txBox="1">
            <a:spLocks noChangeArrowheads="1"/>
          </p:cNvSpPr>
          <p:nvPr/>
        </p:nvSpPr>
        <p:spPr bwMode="auto">
          <a:xfrm>
            <a:off x="86868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9397" name="Text Box 61"/>
          <p:cNvSpPr txBox="1">
            <a:spLocks noChangeArrowheads="1"/>
          </p:cNvSpPr>
          <p:nvPr/>
        </p:nvSpPr>
        <p:spPr bwMode="auto">
          <a:xfrm>
            <a:off x="6781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9398" name="Text Box 62"/>
          <p:cNvSpPr txBox="1">
            <a:spLocks noChangeArrowheads="1"/>
          </p:cNvSpPr>
          <p:nvPr/>
        </p:nvSpPr>
        <p:spPr bwMode="auto">
          <a:xfrm>
            <a:off x="8229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9399" name="Text Box 63"/>
          <p:cNvSpPr txBox="1">
            <a:spLocks noChangeArrowheads="1"/>
          </p:cNvSpPr>
          <p:nvPr/>
        </p:nvSpPr>
        <p:spPr bwMode="auto">
          <a:xfrm>
            <a:off x="7543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9400" name="Text Box 69"/>
          <p:cNvSpPr txBox="1">
            <a:spLocks noChangeArrowheads="1"/>
          </p:cNvSpPr>
          <p:nvPr/>
        </p:nvSpPr>
        <p:spPr bwMode="auto">
          <a:xfrm>
            <a:off x="9372600" y="3276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9401" name="Text Box 75"/>
          <p:cNvSpPr txBox="1">
            <a:spLocks noChangeArrowheads="1"/>
          </p:cNvSpPr>
          <p:nvPr/>
        </p:nvSpPr>
        <p:spPr bwMode="auto">
          <a:xfrm>
            <a:off x="8686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9402" name="Text Box 76"/>
          <p:cNvSpPr txBox="1">
            <a:spLocks noChangeArrowheads="1"/>
          </p:cNvSpPr>
          <p:nvPr/>
        </p:nvSpPr>
        <p:spPr bwMode="auto">
          <a:xfrm>
            <a:off x="9829800" y="4419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9403" name="Text Box 77"/>
          <p:cNvSpPr txBox="1">
            <a:spLocks noChangeArrowheads="1"/>
          </p:cNvSpPr>
          <p:nvPr/>
        </p:nvSpPr>
        <p:spPr bwMode="auto">
          <a:xfrm>
            <a:off x="9372600" y="4800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9404" name="Text Box 78"/>
          <p:cNvSpPr txBox="1">
            <a:spLocks noChangeArrowheads="1"/>
          </p:cNvSpPr>
          <p:nvPr/>
        </p:nvSpPr>
        <p:spPr bwMode="auto">
          <a:xfrm>
            <a:off x="6629400" y="55626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 b="1">
                <a:solidFill>
                  <a:srgbClr val="003366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4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Breadth-First Search (BFS)</a:t>
            </a:r>
          </a:p>
        </p:txBody>
      </p:sp>
      <p:sp>
        <p:nvSpPr>
          <p:cNvPr id="59406" name="Text Box 3"/>
          <p:cNvSpPr txBox="1">
            <a:spLocks noChangeArrowheads="1"/>
          </p:cNvSpPr>
          <p:nvPr/>
        </p:nvSpPr>
        <p:spPr bwMode="auto">
          <a:xfrm>
            <a:off x="2438400" y="2692401"/>
            <a:ext cx="357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# of nodes tested: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6</a:t>
            </a:r>
            <a:r>
              <a:rPr lang="en-US" sz="1800">
                <a:solidFill>
                  <a:srgbClr val="006666"/>
                </a:solidFill>
                <a:latin typeface="Arial" pitchFamily="34" charset="0"/>
              </a:rPr>
              <a:t>, expanded:</a:t>
            </a:r>
            <a:r>
              <a:rPr lang="en-US" sz="1800">
                <a:solidFill>
                  <a:srgbClr val="003366"/>
                </a:solidFill>
                <a:latin typeface="Arial" pitchFamily="34" charset="0"/>
              </a:rPr>
              <a:t> 6</a:t>
            </a:r>
          </a:p>
        </p:txBody>
      </p:sp>
      <p:graphicFrame>
        <p:nvGraphicFramePr>
          <p:cNvPr id="321616" name="Group 80"/>
          <p:cNvGraphicFramePr>
            <a:graphicFrameLocks noGrp="1"/>
          </p:cNvGraphicFramePr>
          <p:nvPr/>
        </p:nvGraphicFramePr>
        <p:xfrm>
          <a:off x="2514600" y="3124201"/>
          <a:ext cx="3505200" cy="2500313"/>
        </p:xfrm>
        <a:graphic>
          <a:graphicData uri="http://schemas.openxmlformats.org/drawingml/2006/table">
            <a:tbl>
              <a:tblPr/>
              <a:tblGrid>
                <a:gridCol w="1471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expnd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. node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Frontier list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{S}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{A,B,C}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11111"/>
                        </a:solidFill>
                        <a:effectLst/>
                        <a:latin typeface="Arial" charset="0"/>
                      </a:endParaRP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{B,C,D,E}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{C,D,E,G}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{D,E,G,F}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{E,G,F,H}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21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E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Arial" charset="0"/>
                        </a:rPr>
                        <a:t>not goal</a:t>
                      </a:r>
                    </a:p>
                  </a:txBody>
                  <a:tcPr marR="18288" marT="9143" marB="1828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{G,F,H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,G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1111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marR="18288" marT="9143" marB="1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434" name="Oval 50"/>
          <p:cNvSpPr>
            <a:spLocks noChangeArrowheads="1"/>
          </p:cNvSpPr>
          <p:nvPr/>
        </p:nvSpPr>
        <p:spPr bwMode="auto">
          <a:xfrm>
            <a:off x="8610600" y="2514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S</a:t>
            </a:r>
            <a:br>
              <a:rPr lang="en-US" sz="2000" b="1">
                <a:solidFill>
                  <a:srgbClr val="003366"/>
                </a:solidFill>
                <a:latin typeface="Arial" pitchFamily="34" charset="0"/>
              </a:rPr>
            </a:br>
            <a:r>
              <a:rPr lang="en-US">
                <a:solidFill>
                  <a:srgbClr val="FFFFFF"/>
                </a:solidFill>
                <a:latin typeface="Arial" pitchFamily="34" charset="0"/>
              </a:rPr>
              <a:t>start</a:t>
            </a:r>
          </a:p>
        </p:txBody>
      </p:sp>
      <p:sp>
        <p:nvSpPr>
          <p:cNvPr id="59435" name="Oval 51"/>
          <p:cNvSpPr>
            <a:spLocks noChangeArrowheads="1"/>
          </p:cNvSpPr>
          <p:nvPr/>
        </p:nvSpPr>
        <p:spPr bwMode="auto">
          <a:xfrm>
            <a:off x="7467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A</a:t>
            </a:r>
          </a:p>
        </p:txBody>
      </p:sp>
      <p:cxnSp>
        <p:nvCxnSpPr>
          <p:cNvPr id="59436" name="AutoShape 52"/>
          <p:cNvCxnSpPr>
            <a:cxnSpLocks noChangeShapeType="1"/>
            <a:stCxn id="59434" idx="3"/>
            <a:endCxn id="59435" idx="0"/>
          </p:cNvCxnSpPr>
          <p:nvPr/>
        </p:nvCxnSpPr>
        <p:spPr bwMode="auto">
          <a:xfrm flipH="1">
            <a:off x="7810501" y="3113088"/>
            <a:ext cx="9001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AutoShape 55"/>
          <p:cNvCxnSpPr>
            <a:cxnSpLocks noChangeShapeType="1"/>
            <a:stCxn id="59435" idx="4"/>
            <a:endCxn id="59438" idx="0"/>
          </p:cNvCxnSpPr>
          <p:nvPr/>
        </p:nvCxnSpPr>
        <p:spPr bwMode="auto">
          <a:xfrm>
            <a:off x="7810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438" name="Oval 56"/>
          <p:cNvSpPr>
            <a:spLocks noChangeArrowheads="1"/>
          </p:cNvSpPr>
          <p:nvPr/>
        </p:nvSpPr>
        <p:spPr bwMode="auto">
          <a:xfrm>
            <a:off x="7467600" y="4800600"/>
            <a:ext cx="685800" cy="685800"/>
          </a:xfrm>
          <a:prstGeom prst="ellipse">
            <a:avLst/>
          </a:prstGeom>
          <a:solidFill>
            <a:srgbClr val="FF7C8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59439" name="AutoShape 57"/>
          <p:cNvCxnSpPr>
            <a:cxnSpLocks noChangeShapeType="1"/>
            <a:stCxn id="59435" idx="3"/>
            <a:endCxn id="59440" idx="0"/>
          </p:cNvCxnSpPr>
          <p:nvPr/>
        </p:nvCxnSpPr>
        <p:spPr bwMode="auto">
          <a:xfrm flipH="1">
            <a:off x="6896101" y="4256088"/>
            <a:ext cx="671513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440" name="Oval 58"/>
          <p:cNvSpPr>
            <a:spLocks noChangeArrowheads="1"/>
          </p:cNvSpPr>
          <p:nvPr/>
        </p:nvSpPr>
        <p:spPr bwMode="auto">
          <a:xfrm>
            <a:off x="65532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D</a:t>
            </a:r>
          </a:p>
        </p:txBody>
      </p:sp>
      <p:sp>
        <p:nvSpPr>
          <p:cNvPr id="59441" name="Oval 59"/>
          <p:cNvSpPr>
            <a:spLocks noChangeArrowheads="1"/>
          </p:cNvSpPr>
          <p:nvPr/>
        </p:nvSpPr>
        <p:spPr bwMode="auto">
          <a:xfrm>
            <a:off x="9753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F</a:t>
            </a:r>
          </a:p>
        </p:txBody>
      </p:sp>
      <p:cxnSp>
        <p:nvCxnSpPr>
          <p:cNvPr id="59442" name="AutoShape 60"/>
          <p:cNvCxnSpPr>
            <a:cxnSpLocks noChangeShapeType="1"/>
            <a:stCxn id="59446" idx="4"/>
            <a:endCxn id="59441" idx="0"/>
          </p:cNvCxnSpPr>
          <p:nvPr/>
        </p:nvCxnSpPr>
        <p:spPr bwMode="auto">
          <a:xfrm>
            <a:off x="10096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443" name="Oval 64"/>
          <p:cNvSpPr>
            <a:spLocks noChangeArrowheads="1"/>
          </p:cNvSpPr>
          <p:nvPr/>
        </p:nvSpPr>
        <p:spPr bwMode="auto">
          <a:xfrm>
            <a:off x="8610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B</a:t>
            </a:r>
          </a:p>
        </p:txBody>
      </p:sp>
      <p:cxnSp>
        <p:nvCxnSpPr>
          <p:cNvPr id="59444" name="AutoShape 65"/>
          <p:cNvCxnSpPr>
            <a:cxnSpLocks noChangeShapeType="1"/>
            <a:stCxn id="59443" idx="4"/>
            <a:endCxn id="59445" idx="0"/>
          </p:cNvCxnSpPr>
          <p:nvPr/>
        </p:nvCxnSpPr>
        <p:spPr bwMode="auto">
          <a:xfrm>
            <a:off x="8953500" y="4356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445" name="Oval 66"/>
          <p:cNvSpPr>
            <a:spLocks noChangeArrowheads="1"/>
          </p:cNvSpPr>
          <p:nvPr/>
        </p:nvSpPr>
        <p:spPr bwMode="auto">
          <a:xfrm>
            <a:off x="8610600" y="4800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G</a:t>
            </a:r>
          </a:p>
          <a:p>
            <a:pPr algn="ctr" fontAlgn="base">
              <a:lnSpc>
                <a:spcPct val="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FFFFFF"/>
                </a:solidFill>
                <a:latin typeface="Arial" pitchFamily="34" charset="0"/>
              </a:rPr>
              <a:t>goal</a:t>
            </a:r>
          </a:p>
        </p:txBody>
      </p:sp>
      <p:sp>
        <p:nvSpPr>
          <p:cNvPr id="59446" name="Oval 67"/>
          <p:cNvSpPr>
            <a:spLocks noChangeArrowheads="1"/>
          </p:cNvSpPr>
          <p:nvPr/>
        </p:nvSpPr>
        <p:spPr bwMode="auto">
          <a:xfrm>
            <a:off x="9753600" y="3657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C</a:t>
            </a:r>
          </a:p>
        </p:txBody>
      </p:sp>
      <p:cxnSp>
        <p:nvCxnSpPr>
          <p:cNvPr id="59447" name="AutoShape 68"/>
          <p:cNvCxnSpPr>
            <a:cxnSpLocks noChangeShapeType="1"/>
            <a:stCxn id="59434" idx="5"/>
            <a:endCxn id="59446" idx="0"/>
          </p:cNvCxnSpPr>
          <p:nvPr/>
        </p:nvCxnSpPr>
        <p:spPr bwMode="auto">
          <a:xfrm>
            <a:off x="9196388" y="3113088"/>
            <a:ext cx="900112" cy="531812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448" name="AutoShape 70"/>
          <p:cNvCxnSpPr>
            <a:cxnSpLocks noChangeShapeType="1"/>
            <a:stCxn id="59438" idx="6"/>
            <a:endCxn id="59445" idx="2"/>
          </p:cNvCxnSpPr>
          <p:nvPr/>
        </p:nvCxnSpPr>
        <p:spPr bwMode="auto">
          <a:xfrm>
            <a:off x="8166100" y="5143500"/>
            <a:ext cx="431800" cy="0"/>
          </a:xfrm>
          <a:prstGeom prst="straightConnector1">
            <a:avLst/>
          </a:prstGeom>
          <a:noFill/>
          <a:ln w="25400">
            <a:solidFill>
              <a:srgbClr val="FF7C80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449" name="Oval 71"/>
          <p:cNvSpPr>
            <a:spLocks noChangeArrowheads="1"/>
          </p:cNvSpPr>
          <p:nvPr/>
        </p:nvSpPr>
        <p:spPr bwMode="auto">
          <a:xfrm>
            <a:off x="6553200" y="5943600"/>
            <a:ext cx="685800" cy="6858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3366"/>
                </a:solidFill>
                <a:latin typeface="Arial" pitchFamily="34" charset="0"/>
              </a:rPr>
              <a:t>H</a:t>
            </a:r>
          </a:p>
        </p:txBody>
      </p:sp>
      <p:cxnSp>
        <p:nvCxnSpPr>
          <p:cNvPr id="59450" name="AutoShape 72"/>
          <p:cNvCxnSpPr>
            <a:cxnSpLocks noChangeShapeType="1"/>
            <a:stCxn id="59440" idx="4"/>
            <a:endCxn id="59449" idx="0"/>
          </p:cNvCxnSpPr>
          <p:nvPr/>
        </p:nvCxnSpPr>
        <p:spPr bwMode="auto">
          <a:xfrm>
            <a:off x="6896100" y="5499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451" name="AutoShape 73"/>
          <p:cNvCxnSpPr>
            <a:cxnSpLocks noChangeShapeType="1"/>
            <a:stCxn id="59434" idx="4"/>
            <a:endCxn id="59443" idx="0"/>
          </p:cNvCxnSpPr>
          <p:nvPr/>
        </p:nvCxnSpPr>
        <p:spPr bwMode="auto">
          <a:xfrm>
            <a:off x="8953500" y="3213100"/>
            <a:ext cx="0" cy="43180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452" name="AutoShape 74"/>
          <p:cNvCxnSpPr>
            <a:cxnSpLocks noChangeShapeType="1"/>
            <a:stCxn id="59441" idx="2"/>
            <a:endCxn id="59445" idx="6"/>
          </p:cNvCxnSpPr>
          <p:nvPr/>
        </p:nvCxnSpPr>
        <p:spPr bwMode="auto">
          <a:xfrm flipH="1">
            <a:off x="9309100" y="5143500"/>
            <a:ext cx="431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9453" name="Text Box 79"/>
          <p:cNvSpPr txBox="1">
            <a:spLocks noChangeArrowheads="1"/>
          </p:cNvSpPr>
          <p:nvPr/>
        </p:nvSpPr>
        <p:spPr bwMode="auto">
          <a:xfrm>
            <a:off x="2438400" y="2362201"/>
            <a:ext cx="460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generalSearch(problem, </a:t>
            </a:r>
            <a:r>
              <a:rPr lang="en-US" sz="2000" b="1">
                <a:solidFill>
                  <a:srgbClr val="FF5050"/>
                </a:solidFill>
                <a:latin typeface="Courier New" pitchFamily="49" charset="0"/>
              </a:rPr>
              <a:t>queue</a:t>
            </a:r>
            <a:r>
              <a:rPr lang="en-US" sz="2000" b="1">
                <a:solidFill>
                  <a:srgbClr val="CC3300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7637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540">
  <a:themeElements>
    <a:clrScheme name="cs540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s54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540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40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40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40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9BB0E1-2D30-4348-90A4-503B54CD184F}"/>
</file>

<file path=customXml/itemProps2.xml><?xml version="1.0" encoding="utf-8"?>
<ds:datastoreItem xmlns:ds="http://schemas.openxmlformats.org/officeDocument/2006/customXml" ds:itemID="{581E577B-FD5F-4B8D-A44D-E08DA5ECEC32}"/>
</file>

<file path=customXml/itemProps3.xml><?xml version="1.0" encoding="utf-8"?>
<ds:datastoreItem xmlns:ds="http://schemas.openxmlformats.org/officeDocument/2006/customXml" ds:itemID="{C5A4E0B5-E2F6-455D-92A3-F85D986135C6}"/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1309</Words>
  <Application>Microsoft Office PowerPoint</Application>
  <PresentationFormat>Widescreen</PresentationFormat>
  <Paragraphs>662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Palatino</vt:lpstr>
      <vt:lpstr>Times New Roman</vt:lpstr>
      <vt:lpstr>Wingdings</vt:lpstr>
      <vt:lpstr>cs540</vt:lpstr>
      <vt:lpstr>BFS and DFS</vt:lpstr>
      <vt:lpstr>Breadth-First Search (BFS)‏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Breadth-First Search (BFS)</vt:lpstr>
      <vt:lpstr>Evaluating Search Strategies</vt:lpstr>
      <vt:lpstr>Depth-First Search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  <vt:lpstr>Depth-First Search (DFS)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Muktar Hossain</dc:creator>
  <cp:lastModifiedBy>Md. Muktar Hossain</cp:lastModifiedBy>
  <cp:revision>5</cp:revision>
  <dcterms:created xsi:type="dcterms:W3CDTF">2025-04-06T17:16:38Z</dcterms:created>
  <dcterms:modified xsi:type="dcterms:W3CDTF">2025-04-20T08:30:10Z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