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70" r:id="rId7"/>
    <p:sldId id="286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CCFF33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E2D2A6E-AB17-4BDA-9FB4-383D9888EAD4}"/>
    <pc:docChg chg="sldOrd">
      <pc:chgData name="" userId="" providerId="" clId="Web-{DE2D2A6E-AB17-4BDA-9FB4-383D9888EAD4}" dt="2025-05-14T13:58:54.590" v="0"/>
      <pc:docMkLst>
        <pc:docMk/>
      </pc:docMkLst>
      <pc:sldChg chg="ord">
        <pc:chgData name="" userId="" providerId="" clId="Web-{DE2D2A6E-AB17-4BDA-9FB4-383D9888EAD4}" dt="2025-05-14T13:58:54.590" v="0"/>
        <pc:sldMkLst>
          <pc:docMk/>
          <pc:sldMk cId="2036752959" sldId="269"/>
        </pc:sldMkLst>
      </pc:sldChg>
    </pc:docChg>
  </pc:docChgLst>
  <pc:docChgLst>
    <pc:chgData name="ANIKA ISLAM SORMI" userId="S::232311041@vu.edu.bd::020caf11-0506-4a29-a2c8-d2b89015f446" providerId="AD" clId="Web-{DE2D2A6E-AB17-4BDA-9FB4-383D9888EAD4}"/>
    <pc:docChg chg="sldOrd">
      <pc:chgData name="ANIKA ISLAM SORMI" userId="S::232311041@vu.edu.bd::020caf11-0506-4a29-a2c8-d2b89015f446" providerId="AD" clId="Web-{DE2D2A6E-AB17-4BDA-9FB4-383D9888EAD4}" dt="2025-05-14T13:59:20.731" v="0"/>
      <pc:docMkLst>
        <pc:docMk/>
      </pc:docMkLst>
      <pc:sldChg chg="ord">
        <pc:chgData name="ANIKA ISLAM SORMI" userId="S::232311041@vu.edu.bd::020caf11-0506-4a29-a2c8-d2b89015f446" providerId="AD" clId="Web-{DE2D2A6E-AB17-4BDA-9FB4-383D9888EAD4}" dt="2025-05-14T13:59:20.731" v="0"/>
        <pc:sldMkLst>
          <pc:docMk/>
          <pc:sldMk cId="759845072" sldId="270"/>
        </pc:sldMkLst>
      </pc:sldChg>
    </pc:docChg>
  </pc:docChgLst>
  <pc:docChgLst>
    <pc:chgData name="ANIKA ISLAM SORMI" userId="S::232311041@vu.edu.bd::020caf11-0506-4a29-a2c8-d2b89015f446" providerId="AD" clId="Web-{39D91A15-A5E8-4D04-A66A-04596B5C92F9}"/>
    <pc:docChg chg="sldOrd">
      <pc:chgData name="ANIKA ISLAM SORMI" userId="S::232311041@vu.edu.bd::020caf11-0506-4a29-a2c8-d2b89015f446" providerId="AD" clId="Web-{39D91A15-A5E8-4D04-A66A-04596B5C92F9}" dt="2025-05-11T10:13:06.464" v="13"/>
      <pc:docMkLst>
        <pc:docMk/>
      </pc:docMkLst>
      <pc:sldChg chg="ord">
        <pc:chgData name="ANIKA ISLAM SORMI" userId="S::232311041@vu.edu.bd::020caf11-0506-4a29-a2c8-d2b89015f446" providerId="AD" clId="Web-{39D91A15-A5E8-4D04-A66A-04596B5C92F9}" dt="2025-05-11T10:13:06.464" v="13"/>
        <pc:sldMkLst>
          <pc:docMk/>
          <pc:sldMk cId="3697748073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5508E-E1D3-475E-8780-56C170824F1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199199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3075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719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23167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06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72869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494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28743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9492041" y="39699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13779" y="39963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37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64213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9492041" y="39699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13779" y="39963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Connector 55"/>
          <p:cNvCxnSpPr>
            <a:stCxn id="39" idx="7"/>
            <a:endCxn id="40" idx="3"/>
          </p:cNvCxnSpPr>
          <p:nvPr/>
        </p:nvCxnSpPr>
        <p:spPr>
          <a:xfrm flipV="1">
            <a:off x="8332954" y="3428062"/>
            <a:ext cx="320355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97113" y="337428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83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24227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9492041" y="39699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13779" y="39963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8854801" y="3426812"/>
            <a:ext cx="395708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22762" y="3338643"/>
            <a:ext cx="482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77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91065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9492041" y="39699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13779" y="39963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910853" y="4448420"/>
            <a:ext cx="840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16930" y="44161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53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51248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8332954" y="396992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9492041" y="39699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13779" y="39963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033908" y="3428062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3310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974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01213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9492041" y="3422678"/>
            <a:ext cx="320355" cy="32634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53078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8" name="Straight Connector 47"/>
          <p:cNvCxnSpPr>
            <a:stCxn id="45" idx="1"/>
          </p:cNvCxnSpPr>
          <p:nvPr/>
        </p:nvCxnSpPr>
        <p:spPr>
          <a:xfrm flipH="1" flipV="1">
            <a:off x="8332955" y="3969929"/>
            <a:ext cx="320354" cy="3423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70937" y="400997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Connector 51"/>
          <p:cNvCxnSpPr>
            <a:stCxn id="45" idx="7"/>
            <a:endCxn id="41" idx="3"/>
          </p:cNvCxnSpPr>
          <p:nvPr/>
        </p:nvCxnSpPr>
        <p:spPr>
          <a:xfrm flipV="1">
            <a:off x="8874821" y="3969928"/>
            <a:ext cx="395708" cy="34234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28416" y="386024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9492041" y="3969928"/>
            <a:ext cx="315275" cy="34234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13779" y="39963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033908" y="3428062"/>
            <a:ext cx="315275" cy="34234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33108" y="333989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25757" y="5036592"/>
                <a:ext cx="30895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Total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Cost</m:t>
                      </m:r>
                      <m:r>
                        <m:rPr>
                          <m:nor/>
                        </m:rPr>
                        <a:rPr lang="en-US" b="1" dirty="0"/>
                        <m:t> = 1+1+2+2+2+3 = 11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57" y="5036592"/>
                <a:ext cx="30895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7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8720" y="2850327"/>
            <a:ext cx="99669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any vertex; add it to the MST.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MST doesn't include all vertices:</a:t>
            </a:r>
          </a:p>
          <a:p>
            <a:pPr marL="1371600" lvl="4" indent="-274320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smallest edge connecting MST to a new vertex.</a:t>
            </a:r>
          </a:p>
          <a:p>
            <a:pPr marL="1371600" lvl="4" indent="-274320" algn="just">
              <a:lnSpc>
                <a:spcPct val="15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that edge and vertex to the MST.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all vertices are included.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1735677" y="307953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277544" y="25376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894764" y="307953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436631" y="25376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3431551" y="363740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973418" y="30955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2277544" y="363740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2" idx="7"/>
            <a:endCxn id="6" idx="3"/>
          </p:cNvCxnSpPr>
          <p:nvPr/>
        </p:nvCxnSpPr>
        <p:spPr>
          <a:xfrm flipV="1">
            <a:off x="2003066" y="279782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62153" y="279244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89784" y="335856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2544933" y="333969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1"/>
            <a:endCxn id="2" idx="5"/>
          </p:cNvCxnSpPr>
          <p:nvPr/>
        </p:nvCxnSpPr>
        <p:spPr>
          <a:xfrm flipH="1" flipV="1">
            <a:off x="2003066" y="333969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7" idx="5"/>
          </p:cNvCxnSpPr>
          <p:nvPr/>
        </p:nvCxnSpPr>
        <p:spPr>
          <a:xfrm flipH="1" flipV="1">
            <a:off x="3162153" y="333969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8" idx="5"/>
          </p:cNvCxnSpPr>
          <p:nvPr/>
        </p:nvCxnSpPr>
        <p:spPr>
          <a:xfrm flipH="1" flipV="1">
            <a:off x="3704020" y="27978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1"/>
            <a:endCxn id="6" idx="5"/>
          </p:cNvCxnSpPr>
          <p:nvPr/>
        </p:nvCxnSpPr>
        <p:spPr>
          <a:xfrm flipH="1" flipV="1">
            <a:off x="2544933" y="279782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0"/>
            <a:endCxn id="6" idx="4"/>
          </p:cNvCxnSpPr>
          <p:nvPr/>
        </p:nvCxnSpPr>
        <p:spPr>
          <a:xfrm flipV="1">
            <a:off x="2434177" y="284246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7" idx="6"/>
          </p:cNvCxnSpPr>
          <p:nvPr/>
        </p:nvCxnSpPr>
        <p:spPr>
          <a:xfrm flipH="1" flipV="1">
            <a:off x="3208030" y="323193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11" idx="6"/>
          </p:cNvCxnSpPr>
          <p:nvPr/>
        </p:nvCxnSpPr>
        <p:spPr>
          <a:xfrm flipH="1">
            <a:off x="2590810" y="378980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90810" y="268914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56032" y="272131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96887" y="238199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96887" y="375754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44199" y="342047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220" y="270965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64804" y="296361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00900" y="270965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2894" y="270965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41049" y="337974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45879" y="305526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84075" y="322573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83891" y="336607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5333" y="1742887"/>
            <a:ext cx="997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graph is a subgraph that includes all the vertices of the original graph and is also a tree (a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acyclic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3" name="Flowchart: Connector 62"/>
          <p:cNvSpPr/>
          <p:nvPr/>
        </p:nvSpPr>
        <p:spPr>
          <a:xfrm>
            <a:off x="4811963" y="307571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5353830" y="253384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5971050" y="307571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6" name="Flowchart: Connector 65"/>
          <p:cNvSpPr/>
          <p:nvPr/>
        </p:nvSpPr>
        <p:spPr>
          <a:xfrm>
            <a:off x="6512917" y="253384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7" name="Flowchart: Connector 66"/>
          <p:cNvSpPr/>
          <p:nvPr/>
        </p:nvSpPr>
        <p:spPr>
          <a:xfrm>
            <a:off x="6507837" y="363359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8" name="Flowchart: Connector 67"/>
          <p:cNvSpPr/>
          <p:nvPr/>
        </p:nvSpPr>
        <p:spPr>
          <a:xfrm>
            <a:off x="7049704" y="309172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9" name="Flowchart: Connector 68"/>
          <p:cNvSpPr/>
          <p:nvPr/>
        </p:nvSpPr>
        <p:spPr>
          <a:xfrm>
            <a:off x="5353830" y="363359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70" name="Straight Connector 69"/>
          <p:cNvCxnSpPr>
            <a:stCxn id="63" idx="7"/>
            <a:endCxn id="64" idx="3"/>
          </p:cNvCxnSpPr>
          <p:nvPr/>
        </p:nvCxnSpPr>
        <p:spPr>
          <a:xfrm flipV="1">
            <a:off x="5079352" y="2794012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1"/>
            <a:endCxn id="63" idx="5"/>
          </p:cNvCxnSpPr>
          <p:nvPr/>
        </p:nvCxnSpPr>
        <p:spPr>
          <a:xfrm flipH="1" flipV="1">
            <a:off x="5079352" y="333587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8" idx="1"/>
            <a:endCxn id="66" idx="5"/>
          </p:cNvCxnSpPr>
          <p:nvPr/>
        </p:nvCxnSpPr>
        <p:spPr>
          <a:xfrm flipH="1" flipV="1">
            <a:off x="6780306" y="2794012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1"/>
            <a:endCxn id="64" idx="5"/>
          </p:cNvCxnSpPr>
          <p:nvPr/>
        </p:nvCxnSpPr>
        <p:spPr>
          <a:xfrm flipH="1" flipV="1">
            <a:off x="5621219" y="2794012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8" idx="2"/>
            <a:endCxn id="65" idx="6"/>
          </p:cNvCxnSpPr>
          <p:nvPr/>
        </p:nvCxnSpPr>
        <p:spPr>
          <a:xfrm flipH="1" flipV="1">
            <a:off x="6284316" y="3228115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2"/>
            <a:endCxn id="69" idx="6"/>
          </p:cNvCxnSpPr>
          <p:nvPr/>
        </p:nvCxnSpPr>
        <p:spPr>
          <a:xfrm flipH="1">
            <a:off x="5667096" y="378599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32318" y="2717495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73173" y="37537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79506" y="270584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41090" y="295980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89180" y="270584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17335" y="337592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4" name="Flowchart: Connector 93"/>
          <p:cNvSpPr/>
          <p:nvPr/>
        </p:nvSpPr>
        <p:spPr>
          <a:xfrm>
            <a:off x="1735677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5" name="Flowchart: Connector 94"/>
          <p:cNvSpPr/>
          <p:nvPr/>
        </p:nvSpPr>
        <p:spPr>
          <a:xfrm>
            <a:off x="2277544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96" name="Flowchart: Connector 95"/>
          <p:cNvSpPr/>
          <p:nvPr/>
        </p:nvSpPr>
        <p:spPr>
          <a:xfrm>
            <a:off x="2894764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7" name="Flowchart: Connector 96"/>
          <p:cNvSpPr/>
          <p:nvPr/>
        </p:nvSpPr>
        <p:spPr>
          <a:xfrm>
            <a:off x="3436631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8" name="Flowchart: Connector 97"/>
          <p:cNvSpPr/>
          <p:nvPr/>
        </p:nvSpPr>
        <p:spPr>
          <a:xfrm>
            <a:off x="3431551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99" name="Flowchart: Connector 98"/>
          <p:cNvSpPr/>
          <p:nvPr/>
        </p:nvSpPr>
        <p:spPr>
          <a:xfrm>
            <a:off x="3973418" y="50663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00" name="Flowchart: Connector 99"/>
          <p:cNvSpPr/>
          <p:nvPr/>
        </p:nvSpPr>
        <p:spPr>
          <a:xfrm>
            <a:off x="2277544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1" name="Straight Connector 100"/>
          <p:cNvCxnSpPr>
            <a:stCxn id="94" idx="7"/>
            <a:endCxn id="95" idx="3"/>
          </p:cNvCxnSpPr>
          <p:nvPr/>
        </p:nvCxnSpPr>
        <p:spPr>
          <a:xfrm flipV="1">
            <a:off x="2003066" y="476862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689784" y="5329370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8" idx="1"/>
            <a:endCxn id="96" idx="5"/>
          </p:cNvCxnSpPr>
          <p:nvPr/>
        </p:nvCxnSpPr>
        <p:spPr>
          <a:xfrm flipH="1" flipV="1">
            <a:off x="3162153" y="5310495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0"/>
            <a:endCxn id="95" idx="4"/>
          </p:cNvCxnSpPr>
          <p:nvPr/>
        </p:nvCxnSpPr>
        <p:spPr>
          <a:xfrm flipV="1">
            <a:off x="2434177" y="4813266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8" idx="2"/>
            <a:endCxn id="100" idx="6"/>
          </p:cNvCxnSpPr>
          <p:nvPr/>
        </p:nvCxnSpPr>
        <p:spPr>
          <a:xfrm flipH="1">
            <a:off x="2590810" y="5760607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590810" y="4659941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56032" y="46921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96887" y="43527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6887" y="572834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944199" y="5391275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345879" y="50260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83891" y="533687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Flowchart: Connector 124"/>
          <p:cNvSpPr/>
          <p:nvPr/>
        </p:nvSpPr>
        <p:spPr>
          <a:xfrm>
            <a:off x="4857840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" name="Flowchart: Connector 125"/>
          <p:cNvSpPr/>
          <p:nvPr/>
        </p:nvSpPr>
        <p:spPr>
          <a:xfrm>
            <a:off x="5399707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7" name="Flowchart: Connector 126"/>
          <p:cNvSpPr/>
          <p:nvPr/>
        </p:nvSpPr>
        <p:spPr>
          <a:xfrm>
            <a:off x="6016927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8" name="Flowchart: Connector 127"/>
          <p:cNvSpPr/>
          <p:nvPr/>
        </p:nvSpPr>
        <p:spPr>
          <a:xfrm>
            <a:off x="6558794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9" name="Flowchart: Connector 128"/>
          <p:cNvSpPr/>
          <p:nvPr/>
        </p:nvSpPr>
        <p:spPr>
          <a:xfrm>
            <a:off x="6553714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30" name="Flowchart: Connector 129"/>
          <p:cNvSpPr/>
          <p:nvPr/>
        </p:nvSpPr>
        <p:spPr>
          <a:xfrm>
            <a:off x="7095581" y="50663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" name="Flowchart: Connector 130"/>
          <p:cNvSpPr/>
          <p:nvPr/>
        </p:nvSpPr>
        <p:spPr>
          <a:xfrm>
            <a:off x="5399707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32" name="Straight Connector 131"/>
          <p:cNvCxnSpPr>
            <a:stCxn id="131" idx="7"/>
            <a:endCxn id="127" idx="3"/>
          </p:cNvCxnSpPr>
          <p:nvPr/>
        </p:nvCxnSpPr>
        <p:spPr>
          <a:xfrm flipV="1">
            <a:off x="5667096" y="5310495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84316" y="4763245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1" idx="1"/>
            <a:endCxn id="125" idx="5"/>
          </p:cNvCxnSpPr>
          <p:nvPr/>
        </p:nvCxnSpPr>
        <p:spPr>
          <a:xfrm flipH="1" flipV="1">
            <a:off x="5125229" y="5310495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9" idx="1"/>
            <a:endCxn id="127" idx="5"/>
          </p:cNvCxnSpPr>
          <p:nvPr/>
        </p:nvCxnSpPr>
        <p:spPr>
          <a:xfrm flipH="1" flipV="1">
            <a:off x="6284316" y="5310495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0" idx="1"/>
            <a:endCxn id="128" idx="5"/>
          </p:cNvCxnSpPr>
          <p:nvPr/>
        </p:nvCxnSpPr>
        <p:spPr>
          <a:xfrm flipH="1" flipV="1">
            <a:off x="6826183" y="4768629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712973" y="4659941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778337" y="521037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119050" y="43527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5383" y="468046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323063" y="468046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63212" y="535054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06054" y="533687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7" name="Flowchart: Connector 246"/>
          <p:cNvSpPr/>
          <p:nvPr/>
        </p:nvSpPr>
        <p:spPr>
          <a:xfrm>
            <a:off x="7962709" y="30591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48" name="Flowchart: Connector 247"/>
          <p:cNvSpPr/>
          <p:nvPr/>
        </p:nvSpPr>
        <p:spPr>
          <a:xfrm>
            <a:off x="8504576" y="251730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49" name="Flowchart: Connector 248"/>
          <p:cNvSpPr/>
          <p:nvPr/>
        </p:nvSpPr>
        <p:spPr>
          <a:xfrm>
            <a:off x="9121796" y="30591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50" name="Flowchart: Connector 249"/>
          <p:cNvSpPr/>
          <p:nvPr/>
        </p:nvSpPr>
        <p:spPr>
          <a:xfrm>
            <a:off x="9663663" y="251730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51" name="Flowchart: Connector 250"/>
          <p:cNvSpPr/>
          <p:nvPr/>
        </p:nvSpPr>
        <p:spPr>
          <a:xfrm>
            <a:off x="9658583" y="36170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52" name="Flowchart: Connector 251"/>
          <p:cNvSpPr/>
          <p:nvPr/>
        </p:nvSpPr>
        <p:spPr>
          <a:xfrm>
            <a:off x="10200450" y="307517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53" name="Flowchart: Connector 252"/>
          <p:cNvSpPr/>
          <p:nvPr/>
        </p:nvSpPr>
        <p:spPr>
          <a:xfrm>
            <a:off x="8504576" y="36170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9389185" y="277207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9916816" y="333820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53" idx="1"/>
            <a:endCxn id="247" idx="5"/>
          </p:cNvCxnSpPr>
          <p:nvPr/>
        </p:nvCxnSpPr>
        <p:spPr>
          <a:xfrm flipH="1" flipV="1">
            <a:off x="8230098" y="3319329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51" idx="1"/>
            <a:endCxn id="249" idx="5"/>
          </p:cNvCxnSpPr>
          <p:nvPr/>
        </p:nvCxnSpPr>
        <p:spPr>
          <a:xfrm flipH="1" flipV="1">
            <a:off x="9389185" y="3319329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3" idx="0"/>
            <a:endCxn id="248" idx="4"/>
          </p:cNvCxnSpPr>
          <p:nvPr/>
        </p:nvCxnSpPr>
        <p:spPr>
          <a:xfrm flipV="1">
            <a:off x="8661209" y="2822100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8817842" y="2668775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9223919" y="2361625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0171231" y="340010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9427932" y="268929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8268081" y="335937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8572911" y="303490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410923" y="334571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8" name="Flowchart: Connector 277"/>
          <p:cNvSpPr/>
          <p:nvPr/>
        </p:nvSpPr>
        <p:spPr>
          <a:xfrm>
            <a:off x="8008586" y="5033783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79" name="Flowchart: Connector 278"/>
          <p:cNvSpPr/>
          <p:nvPr/>
        </p:nvSpPr>
        <p:spPr>
          <a:xfrm>
            <a:off x="8550453" y="449191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80" name="Flowchart: Connector 279"/>
          <p:cNvSpPr/>
          <p:nvPr/>
        </p:nvSpPr>
        <p:spPr>
          <a:xfrm>
            <a:off x="9167673" y="5033783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81" name="Flowchart: Connector 280"/>
          <p:cNvSpPr/>
          <p:nvPr/>
        </p:nvSpPr>
        <p:spPr>
          <a:xfrm>
            <a:off x="9709540" y="449191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82" name="Flowchart: Connector 281"/>
          <p:cNvSpPr/>
          <p:nvPr/>
        </p:nvSpPr>
        <p:spPr>
          <a:xfrm>
            <a:off x="9704460" y="5591658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83" name="Flowchart: Connector 282"/>
          <p:cNvSpPr/>
          <p:nvPr/>
        </p:nvSpPr>
        <p:spPr>
          <a:xfrm>
            <a:off x="10246327" y="504979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84" name="Flowchart: Connector 283"/>
          <p:cNvSpPr/>
          <p:nvPr/>
        </p:nvSpPr>
        <p:spPr>
          <a:xfrm>
            <a:off x="8550453" y="5591658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85" name="Straight Connector 284"/>
          <p:cNvCxnSpPr>
            <a:stCxn id="278" idx="7"/>
            <a:endCxn id="279" idx="3"/>
          </p:cNvCxnSpPr>
          <p:nvPr/>
        </p:nvCxnSpPr>
        <p:spPr>
          <a:xfrm flipV="1">
            <a:off x="8275975" y="4752080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4" idx="7"/>
            <a:endCxn id="280" idx="3"/>
          </p:cNvCxnSpPr>
          <p:nvPr/>
        </p:nvCxnSpPr>
        <p:spPr>
          <a:xfrm flipV="1">
            <a:off x="8817842" y="5293946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84" idx="1"/>
            <a:endCxn id="278" idx="5"/>
          </p:cNvCxnSpPr>
          <p:nvPr/>
        </p:nvCxnSpPr>
        <p:spPr>
          <a:xfrm flipH="1" flipV="1">
            <a:off x="8275975" y="5293946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82" idx="1"/>
            <a:endCxn id="280" idx="5"/>
          </p:cNvCxnSpPr>
          <p:nvPr/>
        </p:nvCxnSpPr>
        <p:spPr>
          <a:xfrm flipH="1" flipV="1">
            <a:off x="9435062" y="5293946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83" idx="1"/>
            <a:endCxn id="281" idx="5"/>
          </p:cNvCxnSpPr>
          <p:nvPr/>
        </p:nvCxnSpPr>
        <p:spPr>
          <a:xfrm flipH="1" flipV="1">
            <a:off x="9976929" y="4752080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8863719" y="4643392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8328941" y="467556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9269796" y="433624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9269796" y="571179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10176129" y="466391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8313958" y="533399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8956984" y="517998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9456800" y="532033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9" name="TextBox 308"/>
          <p:cNvSpPr txBox="1"/>
          <p:nvPr/>
        </p:nvSpPr>
        <p:spPr>
          <a:xfrm rot="5400000">
            <a:off x="2821013" y="3900352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Graph</a:t>
            </a:r>
          </a:p>
        </p:txBody>
      </p:sp>
      <p:sp>
        <p:nvSpPr>
          <p:cNvPr id="312" name="TextBox 311"/>
          <p:cNvSpPr txBox="1"/>
          <p:nvPr/>
        </p:nvSpPr>
        <p:spPr>
          <a:xfrm rot="5400000">
            <a:off x="5887411" y="3882514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Graph</a:t>
            </a:r>
          </a:p>
        </p:txBody>
      </p:sp>
      <p:sp>
        <p:nvSpPr>
          <p:cNvPr id="313" name="TextBox 312"/>
          <p:cNvSpPr txBox="1"/>
          <p:nvPr/>
        </p:nvSpPr>
        <p:spPr>
          <a:xfrm rot="5400000">
            <a:off x="2821012" y="5882330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ST-3</a:t>
            </a:r>
          </a:p>
        </p:txBody>
      </p:sp>
      <p:sp>
        <p:nvSpPr>
          <p:cNvPr id="314" name="TextBox 313"/>
          <p:cNvSpPr txBox="1"/>
          <p:nvPr/>
        </p:nvSpPr>
        <p:spPr>
          <a:xfrm rot="5400000">
            <a:off x="5887410" y="5864492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Graph</a:t>
            </a:r>
          </a:p>
        </p:txBody>
      </p:sp>
      <p:sp>
        <p:nvSpPr>
          <p:cNvPr id="315" name="TextBox 314"/>
          <p:cNvSpPr txBox="1"/>
          <p:nvPr/>
        </p:nvSpPr>
        <p:spPr>
          <a:xfrm rot="5400000">
            <a:off x="5887411" y="3882513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ST-1</a:t>
            </a:r>
          </a:p>
        </p:txBody>
      </p:sp>
      <p:sp>
        <p:nvSpPr>
          <p:cNvPr id="316" name="TextBox 315"/>
          <p:cNvSpPr txBox="1"/>
          <p:nvPr/>
        </p:nvSpPr>
        <p:spPr>
          <a:xfrm rot="5400000">
            <a:off x="5887410" y="5864491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ST-4</a:t>
            </a:r>
          </a:p>
        </p:txBody>
      </p:sp>
      <p:sp>
        <p:nvSpPr>
          <p:cNvPr id="317" name="TextBox 316"/>
          <p:cNvSpPr txBox="1"/>
          <p:nvPr/>
        </p:nvSpPr>
        <p:spPr>
          <a:xfrm rot="5400000">
            <a:off x="9087545" y="3874073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ST-2</a:t>
            </a:r>
          </a:p>
        </p:txBody>
      </p:sp>
      <p:sp>
        <p:nvSpPr>
          <p:cNvPr id="318" name="TextBox 317"/>
          <p:cNvSpPr txBox="1"/>
          <p:nvPr/>
        </p:nvSpPr>
        <p:spPr>
          <a:xfrm rot="5400000">
            <a:off x="9087544" y="5856051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ST-5</a:t>
            </a:r>
          </a:p>
        </p:txBody>
      </p:sp>
    </p:spTree>
    <p:extLst>
      <p:ext uri="{BB962C8B-B14F-4D97-AF65-F5344CB8AC3E}">
        <p14:creationId xmlns:p14="http://schemas.microsoft.com/office/powerpoint/2010/main" val="20367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0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5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0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5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6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0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5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/>
      <p:bldP spid="84" grpId="0"/>
      <p:bldP spid="86" grpId="0"/>
      <p:bldP spid="87" grpId="0"/>
      <p:bldP spid="89" grpId="0"/>
      <p:bldP spid="90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13" grpId="0"/>
      <p:bldP spid="114" grpId="0"/>
      <p:bldP spid="115" grpId="0"/>
      <p:bldP spid="116" grpId="0"/>
      <p:bldP spid="122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4" grpId="0"/>
      <p:bldP spid="145" grpId="0"/>
      <p:bldP spid="148" grpId="0"/>
      <p:bldP spid="150" grpId="0"/>
      <p:bldP spid="152" grpId="0"/>
      <p:bldP spid="155" grpId="0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67" grpId="0"/>
      <p:bldP spid="269" grpId="0"/>
      <p:bldP spid="272" grpId="0"/>
      <p:bldP spid="274" grpId="0"/>
      <p:bldP spid="275" grpId="0"/>
      <p:bldP spid="277" grpId="0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97" grpId="0"/>
      <p:bldP spid="298" grpId="0"/>
      <p:bldP spid="299" grpId="0"/>
      <p:bldP spid="301" grpId="0"/>
      <p:bldP spid="305" grpId="0"/>
      <p:bldP spid="307" grpId="0"/>
      <p:bldP spid="308" grpId="0"/>
      <p:bldP spid="309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</p:spTree>
    <p:extLst>
      <p:ext uri="{BB962C8B-B14F-4D97-AF65-F5344CB8AC3E}">
        <p14:creationId xmlns:p14="http://schemas.microsoft.com/office/powerpoint/2010/main" val="40212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08741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</p:spTree>
    <p:extLst>
      <p:ext uri="{BB962C8B-B14F-4D97-AF65-F5344CB8AC3E}">
        <p14:creationId xmlns:p14="http://schemas.microsoft.com/office/powerpoint/2010/main" val="9861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52544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5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59611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91820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98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32693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915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39984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93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67077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57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58229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51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0515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0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1735677" y="307953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2277544" y="25376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894764" y="307953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436631" y="25376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3431551" y="363740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973418" y="30955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2277544" y="363740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2" idx="7"/>
            <a:endCxn id="6" idx="3"/>
          </p:cNvCxnSpPr>
          <p:nvPr/>
        </p:nvCxnSpPr>
        <p:spPr>
          <a:xfrm flipV="1">
            <a:off x="2003066" y="279782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62153" y="279244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89784" y="335856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2544933" y="333969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1"/>
            <a:endCxn id="2" idx="5"/>
          </p:cNvCxnSpPr>
          <p:nvPr/>
        </p:nvCxnSpPr>
        <p:spPr>
          <a:xfrm flipH="1" flipV="1">
            <a:off x="2003066" y="333969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1"/>
            <a:endCxn id="7" idx="5"/>
          </p:cNvCxnSpPr>
          <p:nvPr/>
        </p:nvCxnSpPr>
        <p:spPr>
          <a:xfrm flipH="1" flipV="1">
            <a:off x="3162153" y="333969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8" idx="5"/>
          </p:cNvCxnSpPr>
          <p:nvPr/>
        </p:nvCxnSpPr>
        <p:spPr>
          <a:xfrm flipH="1" flipV="1">
            <a:off x="3704020" y="279782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1"/>
            <a:endCxn id="6" idx="5"/>
          </p:cNvCxnSpPr>
          <p:nvPr/>
        </p:nvCxnSpPr>
        <p:spPr>
          <a:xfrm flipH="1" flipV="1">
            <a:off x="2544933" y="279782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0"/>
            <a:endCxn id="6" idx="4"/>
          </p:cNvCxnSpPr>
          <p:nvPr/>
        </p:nvCxnSpPr>
        <p:spPr>
          <a:xfrm flipV="1">
            <a:off x="2434177" y="284246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7" idx="6"/>
          </p:cNvCxnSpPr>
          <p:nvPr/>
        </p:nvCxnSpPr>
        <p:spPr>
          <a:xfrm flipH="1" flipV="1">
            <a:off x="3208030" y="323193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11" idx="6"/>
          </p:cNvCxnSpPr>
          <p:nvPr/>
        </p:nvCxnSpPr>
        <p:spPr>
          <a:xfrm flipH="1">
            <a:off x="2590810" y="378980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90810" y="268914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56032" y="272131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96887" y="238199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96887" y="375754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44199" y="342047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220" y="270965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64804" y="296361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00900" y="270965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2894" y="270965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41049" y="337974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45879" y="305526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84075" y="322573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83891" y="336607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5333" y="1742887"/>
            <a:ext cx="997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 (MST)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a spanning tree that has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weight among all the possible spanning trees.</a:t>
            </a:r>
          </a:p>
        </p:txBody>
      </p:sp>
      <p:sp>
        <p:nvSpPr>
          <p:cNvPr id="63" name="Flowchart: Connector 62"/>
          <p:cNvSpPr/>
          <p:nvPr/>
        </p:nvSpPr>
        <p:spPr>
          <a:xfrm>
            <a:off x="4811963" y="307571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4" name="Flowchart: Connector 63"/>
          <p:cNvSpPr/>
          <p:nvPr/>
        </p:nvSpPr>
        <p:spPr>
          <a:xfrm>
            <a:off x="5353830" y="253384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5971050" y="307571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6" name="Flowchart: Connector 65"/>
          <p:cNvSpPr/>
          <p:nvPr/>
        </p:nvSpPr>
        <p:spPr>
          <a:xfrm>
            <a:off x="6512917" y="253384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7" name="Flowchart: Connector 66"/>
          <p:cNvSpPr/>
          <p:nvPr/>
        </p:nvSpPr>
        <p:spPr>
          <a:xfrm>
            <a:off x="6507837" y="363359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8" name="Flowchart: Connector 67"/>
          <p:cNvSpPr/>
          <p:nvPr/>
        </p:nvSpPr>
        <p:spPr>
          <a:xfrm>
            <a:off x="7049704" y="309172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9" name="Flowchart: Connector 68"/>
          <p:cNvSpPr/>
          <p:nvPr/>
        </p:nvSpPr>
        <p:spPr>
          <a:xfrm>
            <a:off x="5353830" y="363359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70" name="Straight Connector 69"/>
          <p:cNvCxnSpPr>
            <a:stCxn id="63" idx="7"/>
            <a:endCxn id="64" idx="3"/>
          </p:cNvCxnSpPr>
          <p:nvPr/>
        </p:nvCxnSpPr>
        <p:spPr>
          <a:xfrm flipV="1">
            <a:off x="5079352" y="2794012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1"/>
            <a:endCxn id="63" idx="5"/>
          </p:cNvCxnSpPr>
          <p:nvPr/>
        </p:nvCxnSpPr>
        <p:spPr>
          <a:xfrm flipH="1" flipV="1">
            <a:off x="5079352" y="3335878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8" idx="1"/>
            <a:endCxn id="66" idx="5"/>
          </p:cNvCxnSpPr>
          <p:nvPr/>
        </p:nvCxnSpPr>
        <p:spPr>
          <a:xfrm flipH="1" flipV="1">
            <a:off x="6780306" y="2794012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1"/>
            <a:endCxn id="64" idx="5"/>
          </p:cNvCxnSpPr>
          <p:nvPr/>
        </p:nvCxnSpPr>
        <p:spPr>
          <a:xfrm flipH="1" flipV="1">
            <a:off x="5621219" y="2794012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8" idx="2"/>
            <a:endCxn id="65" idx="6"/>
          </p:cNvCxnSpPr>
          <p:nvPr/>
        </p:nvCxnSpPr>
        <p:spPr>
          <a:xfrm flipH="1" flipV="1">
            <a:off x="6284316" y="3228115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7" idx="2"/>
            <a:endCxn id="69" idx="6"/>
          </p:cNvCxnSpPr>
          <p:nvPr/>
        </p:nvCxnSpPr>
        <p:spPr>
          <a:xfrm flipH="1">
            <a:off x="5667096" y="378599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32318" y="2717495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73173" y="37537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79506" y="270584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41090" y="295980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89180" y="270584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117335" y="337592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4" name="Flowchart: Connector 93"/>
          <p:cNvSpPr/>
          <p:nvPr/>
        </p:nvSpPr>
        <p:spPr>
          <a:xfrm>
            <a:off x="1735677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5" name="Flowchart: Connector 94"/>
          <p:cNvSpPr/>
          <p:nvPr/>
        </p:nvSpPr>
        <p:spPr>
          <a:xfrm>
            <a:off x="2277544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96" name="Flowchart: Connector 95"/>
          <p:cNvSpPr/>
          <p:nvPr/>
        </p:nvSpPr>
        <p:spPr>
          <a:xfrm>
            <a:off x="2894764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97" name="Flowchart: Connector 96"/>
          <p:cNvSpPr/>
          <p:nvPr/>
        </p:nvSpPr>
        <p:spPr>
          <a:xfrm>
            <a:off x="3436631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8" name="Flowchart: Connector 97"/>
          <p:cNvSpPr/>
          <p:nvPr/>
        </p:nvSpPr>
        <p:spPr>
          <a:xfrm>
            <a:off x="3431551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99" name="Flowchart: Connector 98"/>
          <p:cNvSpPr/>
          <p:nvPr/>
        </p:nvSpPr>
        <p:spPr>
          <a:xfrm>
            <a:off x="3973418" y="50663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00" name="Flowchart: Connector 99"/>
          <p:cNvSpPr/>
          <p:nvPr/>
        </p:nvSpPr>
        <p:spPr>
          <a:xfrm>
            <a:off x="2277544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01" name="Straight Connector 100"/>
          <p:cNvCxnSpPr>
            <a:stCxn id="94" idx="7"/>
            <a:endCxn id="95" idx="3"/>
          </p:cNvCxnSpPr>
          <p:nvPr/>
        </p:nvCxnSpPr>
        <p:spPr>
          <a:xfrm flipV="1">
            <a:off x="2003066" y="476862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689784" y="5329370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8" idx="1"/>
            <a:endCxn id="96" idx="5"/>
          </p:cNvCxnSpPr>
          <p:nvPr/>
        </p:nvCxnSpPr>
        <p:spPr>
          <a:xfrm flipH="1" flipV="1">
            <a:off x="3162153" y="5310495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0"/>
            <a:endCxn id="95" idx="4"/>
          </p:cNvCxnSpPr>
          <p:nvPr/>
        </p:nvCxnSpPr>
        <p:spPr>
          <a:xfrm flipV="1">
            <a:off x="2434177" y="4813266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8" idx="2"/>
            <a:endCxn id="100" idx="6"/>
          </p:cNvCxnSpPr>
          <p:nvPr/>
        </p:nvCxnSpPr>
        <p:spPr>
          <a:xfrm flipH="1">
            <a:off x="2590810" y="5760607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2590810" y="4659941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56032" y="469211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96887" y="43527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996887" y="572834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944199" y="5391275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345879" y="50260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83891" y="533687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Flowchart: Connector 124"/>
          <p:cNvSpPr/>
          <p:nvPr/>
        </p:nvSpPr>
        <p:spPr>
          <a:xfrm>
            <a:off x="4857840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" name="Flowchart: Connector 125"/>
          <p:cNvSpPr/>
          <p:nvPr/>
        </p:nvSpPr>
        <p:spPr>
          <a:xfrm>
            <a:off x="5399707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7" name="Flowchart: Connector 126"/>
          <p:cNvSpPr/>
          <p:nvPr/>
        </p:nvSpPr>
        <p:spPr>
          <a:xfrm>
            <a:off x="6016927" y="505033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8" name="Flowchart: Connector 127"/>
          <p:cNvSpPr/>
          <p:nvPr/>
        </p:nvSpPr>
        <p:spPr>
          <a:xfrm>
            <a:off x="6558794" y="45084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9" name="Flowchart: Connector 128"/>
          <p:cNvSpPr/>
          <p:nvPr/>
        </p:nvSpPr>
        <p:spPr>
          <a:xfrm>
            <a:off x="6553714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30" name="Flowchart: Connector 129"/>
          <p:cNvSpPr/>
          <p:nvPr/>
        </p:nvSpPr>
        <p:spPr>
          <a:xfrm>
            <a:off x="7095581" y="50663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" name="Flowchart: Connector 130"/>
          <p:cNvSpPr/>
          <p:nvPr/>
        </p:nvSpPr>
        <p:spPr>
          <a:xfrm>
            <a:off x="5399707" y="560820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6284316" y="4763245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1" idx="1"/>
            <a:endCxn id="125" idx="5"/>
          </p:cNvCxnSpPr>
          <p:nvPr/>
        </p:nvCxnSpPr>
        <p:spPr>
          <a:xfrm flipH="1" flipV="1">
            <a:off x="5125229" y="5310495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9" idx="1"/>
            <a:endCxn id="127" idx="5"/>
          </p:cNvCxnSpPr>
          <p:nvPr/>
        </p:nvCxnSpPr>
        <p:spPr>
          <a:xfrm flipH="1" flipV="1">
            <a:off x="6284316" y="5310495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0" idx="1"/>
            <a:endCxn id="128" idx="5"/>
          </p:cNvCxnSpPr>
          <p:nvPr/>
        </p:nvCxnSpPr>
        <p:spPr>
          <a:xfrm flipH="1" flipV="1">
            <a:off x="6826183" y="4768629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712973" y="4659941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119050" y="43527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5383" y="468046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323063" y="468046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63212" y="535054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06054" y="533687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7" name="Flowchart: Connector 246"/>
          <p:cNvSpPr/>
          <p:nvPr/>
        </p:nvSpPr>
        <p:spPr>
          <a:xfrm>
            <a:off x="7962709" y="30591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48" name="Flowchart: Connector 247"/>
          <p:cNvSpPr/>
          <p:nvPr/>
        </p:nvSpPr>
        <p:spPr>
          <a:xfrm>
            <a:off x="8504576" y="251730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49" name="Flowchart: Connector 248"/>
          <p:cNvSpPr/>
          <p:nvPr/>
        </p:nvSpPr>
        <p:spPr>
          <a:xfrm>
            <a:off x="9121796" y="305916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50" name="Flowchart: Connector 249"/>
          <p:cNvSpPr/>
          <p:nvPr/>
        </p:nvSpPr>
        <p:spPr>
          <a:xfrm>
            <a:off x="9663663" y="251730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51" name="Flowchart: Connector 250"/>
          <p:cNvSpPr/>
          <p:nvPr/>
        </p:nvSpPr>
        <p:spPr>
          <a:xfrm>
            <a:off x="9658583" y="36170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52" name="Flowchart: Connector 251"/>
          <p:cNvSpPr/>
          <p:nvPr/>
        </p:nvSpPr>
        <p:spPr>
          <a:xfrm>
            <a:off x="10200450" y="307517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53" name="Flowchart: Connector 252"/>
          <p:cNvSpPr/>
          <p:nvPr/>
        </p:nvSpPr>
        <p:spPr>
          <a:xfrm>
            <a:off x="8504576" y="361704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9389185" y="277207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9916816" y="333820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53" idx="1"/>
            <a:endCxn id="247" idx="5"/>
          </p:cNvCxnSpPr>
          <p:nvPr/>
        </p:nvCxnSpPr>
        <p:spPr>
          <a:xfrm flipH="1" flipV="1">
            <a:off x="8230098" y="3319329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51" idx="1"/>
            <a:endCxn id="249" idx="5"/>
          </p:cNvCxnSpPr>
          <p:nvPr/>
        </p:nvCxnSpPr>
        <p:spPr>
          <a:xfrm flipH="1" flipV="1">
            <a:off x="9389185" y="3319329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3" idx="0"/>
            <a:endCxn id="248" idx="4"/>
          </p:cNvCxnSpPr>
          <p:nvPr/>
        </p:nvCxnSpPr>
        <p:spPr>
          <a:xfrm flipV="1">
            <a:off x="8661209" y="2822100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8817842" y="2668775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9223919" y="2361625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0171231" y="340010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9427932" y="268929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8268081" y="3359377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8572911" y="303490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410923" y="334571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8" name="Flowchart: Connector 277"/>
          <p:cNvSpPr/>
          <p:nvPr/>
        </p:nvSpPr>
        <p:spPr>
          <a:xfrm>
            <a:off x="8008586" y="5033783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79" name="Flowchart: Connector 278"/>
          <p:cNvSpPr/>
          <p:nvPr/>
        </p:nvSpPr>
        <p:spPr>
          <a:xfrm>
            <a:off x="8550453" y="449191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80" name="Flowchart: Connector 279"/>
          <p:cNvSpPr/>
          <p:nvPr/>
        </p:nvSpPr>
        <p:spPr>
          <a:xfrm>
            <a:off x="9167673" y="5033783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81" name="Flowchart: Connector 280"/>
          <p:cNvSpPr/>
          <p:nvPr/>
        </p:nvSpPr>
        <p:spPr>
          <a:xfrm>
            <a:off x="9709540" y="4491917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82" name="Flowchart: Connector 281"/>
          <p:cNvSpPr/>
          <p:nvPr/>
        </p:nvSpPr>
        <p:spPr>
          <a:xfrm>
            <a:off x="9704460" y="5591658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83" name="Flowchart: Connector 282"/>
          <p:cNvSpPr/>
          <p:nvPr/>
        </p:nvSpPr>
        <p:spPr>
          <a:xfrm>
            <a:off x="10246327" y="5049792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84" name="Flowchart: Connector 283"/>
          <p:cNvSpPr/>
          <p:nvPr/>
        </p:nvSpPr>
        <p:spPr>
          <a:xfrm>
            <a:off x="8550453" y="5591658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285" name="Straight Connector 284"/>
          <p:cNvCxnSpPr>
            <a:stCxn id="278" idx="7"/>
            <a:endCxn id="279" idx="3"/>
          </p:cNvCxnSpPr>
          <p:nvPr/>
        </p:nvCxnSpPr>
        <p:spPr>
          <a:xfrm flipV="1">
            <a:off x="8275975" y="4752080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84" idx="7"/>
            <a:endCxn id="280" idx="3"/>
          </p:cNvCxnSpPr>
          <p:nvPr/>
        </p:nvCxnSpPr>
        <p:spPr>
          <a:xfrm flipV="1">
            <a:off x="8817842" y="5293946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84" idx="1"/>
            <a:endCxn id="278" idx="5"/>
          </p:cNvCxnSpPr>
          <p:nvPr/>
        </p:nvCxnSpPr>
        <p:spPr>
          <a:xfrm flipH="1" flipV="1">
            <a:off x="8275975" y="5293946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82" idx="1"/>
            <a:endCxn id="280" idx="5"/>
          </p:cNvCxnSpPr>
          <p:nvPr/>
        </p:nvCxnSpPr>
        <p:spPr>
          <a:xfrm flipH="1" flipV="1">
            <a:off x="9435062" y="5293946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83" idx="1"/>
            <a:endCxn id="281" idx="5"/>
          </p:cNvCxnSpPr>
          <p:nvPr/>
        </p:nvCxnSpPr>
        <p:spPr>
          <a:xfrm flipH="1" flipV="1">
            <a:off x="9976929" y="4752080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8863719" y="4643392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8328941" y="467556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9269796" y="433624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9269796" y="571179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01" name="TextBox 300"/>
          <p:cNvSpPr txBox="1"/>
          <p:nvPr/>
        </p:nvSpPr>
        <p:spPr>
          <a:xfrm>
            <a:off x="10176129" y="466391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8313958" y="533399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8956984" y="517998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9456800" y="532033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9" name="TextBox 308"/>
          <p:cNvSpPr txBox="1"/>
          <p:nvPr/>
        </p:nvSpPr>
        <p:spPr>
          <a:xfrm rot="5400000">
            <a:off x="2821013" y="3900352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Graph</a:t>
            </a:r>
          </a:p>
        </p:txBody>
      </p:sp>
      <p:sp>
        <p:nvSpPr>
          <p:cNvPr id="312" name="TextBox 311"/>
          <p:cNvSpPr txBox="1"/>
          <p:nvPr/>
        </p:nvSpPr>
        <p:spPr>
          <a:xfrm rot="5400000">
            <a:off x="5887411" y="3882514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Graph</a:t>
            </a:r>
          </a:p>
        </p:txBody>
      </p:sp>
      <p:sp>
        <p:nvSpPr>
          <p:cNvPr id="313" name="TextBox 312"/>
          <p:cNvSpPr txBox="1"/>
          <p:nvPr/>
        </p:nvSpPr>
        <p:spPr>
          <a:xfrm rot="5400000">
            <a:off x="2821012" y="5862010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ST-3</a:t>
            </a:r>
          </a:p>
        </p:txBody>
      </p:sp>
      <p:sp>
        <p:nvSpPr>
          <p:cNvPr id="314" name="TextBox 313"/>
          <p:cNvSpPr txBox="1"/>
          <p:nvPr/>
        </p:nvSpPr>
        <p:spPr>
          <a:xfrm rot="5400000">
            <a:off x="5887410" y="5864492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Graph</a:t>
            </a:r>
          </a:p>
        </p:txBody>
      </p:sp>
      <p:sp>
        <p:nvSpPr>
          <p:cNvPr id="315" name="TextBox 314"/>
          <p:cNvSpPr txBox="1"/>
          <p:nvPr/>
        </p:nvSpPr>
        <p:spPr>
          <a:xfrm rot="5400000">
            <a:off x="5887411" y="3882513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ST-1</a:t>
            </a:r>
          </a:p>
        </p:txBody>
      </p:sp>
      <p:sp>
        <p:nvSpPr>
          <p:cNvPr id="316" name="TextBox 315"/>
          <p:cNvSpPr txBox="1"/>
          <p:nvPr/>
        </p:nvSpPr>
        <p:spPr>
          <a:xfrm rot="5400000">
            <a:off x="5887410" y="5864491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ST-4</a:t>
            </a:r>
          </a:p>
        </p:txBody>
      </p:sp>
      <p:sp>
        <p:nvSpPr>
          <p:cNvPr id="317" name="TextBox 316"/>
          <p:cNvSpPr txBox="1"/>
          <p:nvPr/>
        </p:nvSpPr>
        <p:spPr>
          <a:xfrm rot="5400000">
            <a:off x="9087545" y="3874073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ST-2</a:t>
            </a:r>
          </a:p>
        </p:txBody>
      </p:sp>
      <p:sp>
        <p:nvSpPr>
          <p:cNvPr id="318" name="TextBox 317"/>
          <p:cNvSpPr txBox="1"/>
          <p:nvPr/>
        </p:nvSpPr>
        <p:spPr>
          <a:xfrm rot="5400000">
            <a:off x="9087544" y="5856051"/>
            <a:ext cx="400110" cy="680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ST-5</a:t>
            </a:r>
          </a:p>
        </p:txBody>
      </p:sp>
      <p:sp>
        <p:nvSpPr>
          <p:cNvPr id="139" name="TextBox 138"/>
          <p:cNvSpPr txBox="1"/>
          <p:nvPr/>
        </p:nvSpPr>
        <p:spPr>
          <a:xfrm rot="5400000">
            <a:off x="6793429" y="3882514"/>
            <a:ext cx="400110" cy="680395"/>
          </a:xfrm>
          <a:prstGeom prst="rect">
            <a:avLst/>
          </a:prstGeom>
          <a:solidFill>
            <a:srgbClr val="00206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0" name="TextBox 139"/>
          <p:cNvSpPr txBox="1"/>
          <p:nvPr/>
        </p:nvSpPr>
        <p:spPr>
          <a:xfrm rot="5400000">
            <a:off x="10090334" y="3866731"/>
            <a:ext cx="400110" cy="680395"/>
          </a:xfrm>
          <a:prstGeom prst="rect">
            <a:avLst/>
          </a:prstGeom>
          <a:solidFill>
            <a:srgbClr val="00206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41" name="TextBox 140"/>
          <p:cNvSpPr txBox="1"/>
          <p:nvPr/>
        </p:nvSpPr>
        <p:spPr>
          <a:xfrm rot="5400000">
            <a:off x="6787364" y="5865951"/>
            <a:ext cx="400110" cy="680395"/>
          </a:xfrm>
          <a:prstGeom prst="rect">
            <a:avLst/>
          </a:prstGeom>
          <a:solidFill>
            <a:srgbClr val="00206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42" name="TextBox 141"/>
          <p:cNvSpPr txBox="1"/>
          <p:nvPr/>
        </p:nvSpPr>
        <p:spPr>
          <a:xfrm rot="5400000">
            <a:off x="10093723" y="5865952"/>
            <a:ext cx="400110" cy="680395"/>
          </a:xfrm>
          <a:prstGeom prst="rect">
            <a:avLst/>
          </a:prstGeom>
          <a:solidFill>
            <a:srgbClr val="00206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46" name="TextBox 145"/>
          <p:cNvSpPr txBox="1"/>
          <p:nvPr/>
        </p:nvSpPr>
        <p:spPr>
          <a:xfrm rot="5400000">
            <a:off x="3728326" y="5866899"/>
            <a:ext cx="400110" cy="680395"/>
          </a:xfrm>
          <a:prstGeom prst="rect">
            <a:avLst/>
          </a:prstGeom>
          <a:solidFill>
            <a:srgbClr val="00206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17</a:t>
            </a:r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5667096" y="5310495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778337" y="521037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98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/>
      <p:bldP spid="84" grpId="0"/>
      <p:bldP spid="86" grpId="0"/>
      <p:bldP spid="87" grpId="0"/>
      <p:bldP spid="89" grpId="0"/>
      <p:bldP spid="90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13" grpId="0"/>
      <p:bldP spid="114" grpId="0"/>
      <p:bldP spid="115" grpId="0"/>
      <p:bldP spid="116" grpId="0"/>
      <p:bldP spid="122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5" grpId="0"/>
      <p:bldP spid="148" grpId="0"/>
      <p:bldP spid="150" grpId="0"/>
      <p:bldP spid="152" grpId="0"/>
      <p:bldP spid="155" grpId="0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67" grpId="0"/>
      <p:bldP spid="269" grpId="0"/>
      <p:bldP spid="272" grpId="0"/>
      <p:bldP spid="274" grpId="0"/>
      <p:bldP spid="275" grpId="0"/>
      <p:bldP spid="277" grpId="0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97" grpId="0"/>
      <p:bldP spid="298" grpId="0"/>
      <p:bldP spid="299" grpId="0"/>
      <p:bldP spid="301" grpId="0"/>
      <p:bldP spid="305" grpId="0"/>
      <p:bldP spid="307" grpId="0"/>
      <p:bldP spid="308" grpId="0"/>
      <p:bldP spid="309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139" grpId="0" animBg="1"/>
      <p:bldP spid="140" grpId="0" animBg="1"/>
      <p:bldP spid="141" grpId="0" animBg="1"/>
      <p:bldP spid="142" grpId="0" animBg="1"/>
      <p:bldP spid="146" grpId="0" animBg="1"/>
      <p:bldP spid="1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12345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58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58791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22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39762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50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46661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36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12607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57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7600" y="1840800"/>
            <a:ext cx="241455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97600" y="2401439"/>
            <a:ext cx="35995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connected edges to MST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7599" y="3010688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Select minimum edge then add that vertex and edges to MST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97600" y="1840800"/>
            <a:ext cx="222794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Start With Vertex 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97600" y="2401439"/>
            <a:ext cx="383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the connected edges to MST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97599" y="3854967"/>
            <a:ext cx="383281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33363" indent="-23336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Repeat 2 and 3 until all vertices are included in MST.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76734"/>
              </p:ext>
            </p:extLst>
          </p:nvPr>
        </p:nvGraphicFramePr>
        <p:xfrm>
          <a:off x="1111097" y="5075601"/>
          <a:ext cx="672661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0827">
                  <a:extLst>
                    <a:ext uri="{9D8B030D-6E8A-4147-A177-3AD203B41FA5}">
                      <a16:colId xmlns:a16="http://schemas.microsoft.com/office/drawing/2014/main" val="9201041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619512155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241079852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1005380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3955282293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545620989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416162414"/>
                    </a:ext>
                  </a:extLst>
                </a:gridCol>
                <a:gridCol w="840827">
                  <a:extLst>
                    <a:ext uri="{9D8B030D-6E8A-4147-A177-3AD203B41FA5}">
                      <a16:colId xmlns:a16="http://schemas.microsoft.com/office/drawing/2014/main" val="17375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FG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19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563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4418978" y="276589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960845" y="2224029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5578065" y="2765895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6119932" y="2224029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6114852" y="3323770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6656719" y="2781904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4960845" y="3323770"/>
            <a:ext cx="313266" cy="30480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845454" y="2478808"/>
            <a:ext cx="320355" cy="3263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5228234" y="3026058"/>
            <a:ext cx="395708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4686367" y="3026058"/>
            <a:ext cx="32035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5845454" y="3026058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6387321" y="2484192"/>
            <a:ext cx="315275" cy="3423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274111" y="2375504"/>
            <a:ext cx="84074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0188" y="2068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6521" y="239602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84201" y="2396023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24350" y="306610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67376" y="291210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192" y="305244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18877" y="4387772"/>
            <a:ext cx="46191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cost of the MST is = 2+2+2+1+1+3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429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 Applications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half" idx="1"/>
          </p:nvPr>
        </p:nvSpPr>
        <p:spPr>
          <a:xfrm>
            <a:off x="508000" y="1849120"/>
            <a:ext cx="5323839" cy="4429760"/>
          </a:xfrm>
        </p:spPr>
        <p:txBody>
          <a:bodyPr>
            <a:normAutofit fontScale="92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computers/routers with minimum cabling cost.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cycles, ensures full connectivity.</a:t>
            </a:r>
          </a:p>
          <a:p>
            <a:pPr lvl="0" eaLnBrk="0" fontAlgn="base" hangingPunc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Networks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cost-effective layouts for telephone lines and internet infrastructure.</a:t>
            </a:r>
          </a:p>
          <a:p>
            <a:pPr lvl="0" eaLnBrk="0" fontAlgn="base" hangingPunc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and Railway Systems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cities or regions with minimal construction cost.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planning roadways, pipelines, and railway tracks.</a:t>
            </a:r>
          </a:p>
          <a:p>
            <a:pPr lvl="0" eaLnBrk="0" fontAlgn="base" hangingPunct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Grid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power with minimum wiring.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construction and energy transmission costs.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2"/>
          </p:nvPr>
        </p:nvSpPr>
        <p:spPr>
          <a:xfrm>
            <a:off x="6238240" y="1737360"/>
            <a:ext cx="5496560" cy="4433145"/>
          </a:xfrm>
        </p:spPr>
        <p:txBody>
          <a:bodyPr>
            <a:noAutofit/>
          </a:bodyPr>
          <a:lstStyle/>
          <a:p>
            <a:pPr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Map Design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rooms/areas with minimal paths in procedurally generated maps.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 (TSP) Approximation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 is used in heuristics for finding near-optimal TSP tours.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energy usage by reducing total communication path cost.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 Machine Learning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hierarchical (single-linkage) clustering.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similar data points by cutting longest edges in the MST.</a:t>
            </a:r>
          </a:p>
        </p:txBody>
      </p:sp>
    </p:spTree>
    <p:extLst>
      <p:ext uri="{BB962C8B-B14F-4D97-AF65-F5344CB8AC3E}">
        <p14:creationId xmlns:p14="http://schemas.microsoft.com/office/powerpoint/2010/main" val="35757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01040" y="1742887"/>
            <a:ext cx="11155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must be connected and weighted (edges have weights).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more than one MST if multiple trees have the same total weight.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edges = V – 1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cost, such as minimizing the length of wire needed to connect all computers in a network.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to find Minimum Spanning Tree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Minimum Spanning Tree Algorithm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Prim’s Minimum Spanning Tree Algorithm</a:t>
            </a:r>
          </a:p>
          <a:p>
            <a:pPr algn="just"/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decel="4000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8720" y="2850327"/>
            <a:ext cx="9966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the edges in a ascending or non-decreasing order of their weight.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smallest edge. Check if it forms a cycle with the spanning tree formed so far. </a:t>
            </a:r>
          </a:p>
          <a:p>
            <a:pPr marL="1428750" lvl="2" indent="-514350" algn="just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cycle is not formed, include this edge. </a:t>
            </a:r>
          </a:p>
          <a:p>
            <a:pPr marL="1428750" lvl="2" indent="-514350" algn="just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Else, discard it.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there are (V-1) edges in the spanning tree.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50018"/>
              </p:ext>
            </p:extLst>
          </p:nvPr>
        </p:nvGraphicFramePr>
        <p:xfrm>
          <a:off x="4175762" y="1646390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17265"/>
              </p:ext>
            </p:extLst>
          </p:nvPr>
        </p:nvGraphicFramePr>
        <p:xfrm>
          <a:off x="8331202" y="1646390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>
            <a:endCxn id="36" idx="1"/>
          </p:cNvCxnSpPr>
          <p:nvPr/>
        </p:nvCxnSpPr>
        <p:spPr>
          <a:xfrm flipV="1">
            <a:off x="6187442" y="4023830"/>
            <a:ext cx="2143760" cy="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82080" y="3585205"/>
            <a:ext cx="159512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 by Cost</a:t>
            </a:r>
          </a:p>
        </p:txBody>
      </p:sp>
    </p:spTree>
    <p:extLst>
      <p:ext uri="{BB962C8B-B14F-4D97-AF65-F5344CB8AC3E}">
        <p14:creationId xmlns:p14="http://schemas.microsoft.com/office/powerpoint/2010/main" val="16081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81593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248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Algorithm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1097280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639147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256367" y="3770411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2798234" y="322854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2793154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335021" y="378642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1639147" y="4328286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4" idx="7"/>
            <a:endCxn id="6" idx="3"/>
          </p:cNvCxnSpPr>
          <p:nvPr/>
        </p:nvCxnSpPr>
        <p:spPr>
          <a:xfrm flipV="1">
            <a:off x="1364669" y="3488708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23756" y="3483324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51387" y="4049449"/>
            <a:ext cx="320355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7"/>
            <a:endCxn id="7" idx="3"/>
          </p:cNvCxnSpPr>
          <p:nvPr/>
        </p:nvCxnSpPr>
        <p:spPr>
          <a:xfrm flipV="1">
            <a:off x="1906536" y="4030574"/>
            <a:ext cx="395708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  <a:endCxn id="4" idx="5"/>
          </p:cNvCxnSpPr>
          <p:nvPr/>
        </p:nvCxnSpPr>
        <p:spPr>
          <a:xfrm flipH="1" flipV="1">
            <a:off x="1364669" y="4030574"/>
            <a:ext cx="32035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7" idx="5"/>
          </p:cNvCxnSpPr>
          <p:nvPr/>
        </p:nvCxnSpPr>
        <p:spPr>
          <a:xfrm flipH="1" flipV="1">
            <a:off x="2523756" y="4030574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 flipH="1" flipV="1">
            <a:off x="3065623" y="3488708"/>
            <a:ext cx="315275" cy="3423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5"/>
          </p:cNvCxnSpPr>
          <p:nvPr/>
        </p:nvCxnSpPr>
        <p:spPr>
          <a:xfrm flipH="1" flipV="1">
            <a:off x="1906536" y="3488708"/>
            <a:ext cx="395708" cy="3263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0"/>
            <a:endCxn id="6" idx="4"/>
          </p:cNvCxnSpPr>
          <p:nvPr/>
        </p:nvCxnSpPr>
        <p:spPr>
          <a:xfrm flipV="1">
            <a:off x="1795780" y="3533345"/>
            <a:ext cx="0" cy="79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7" idx="6"/>
          </p:cNvCxnSpPr>
          <p:nvPr/>
        </p:nvCxnSpPr>
        <p:spPr>
          <a:xfrm flipH="1" flipV="1">
            <a:off x="2569633" y="3922811"/>
            <a:ext cx="765388" cy="16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1" idx="6"/>
          </p:cNvCxnSpPr>
          <p:nvPr/>
        </p:nvCxnSpPr>
        <p:spPr>
          <a:xfrm flipH="1">
            <a:off x="1952413" y="4480686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52413" y="3380020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7635" y="3412191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8490" y="307287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8490" y="4448420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5802" y="411135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6482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6407" y="365449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62503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4497" y="340053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2652" y="4070622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07482" y="3746149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45678" y="3916616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5494" y="4056958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93417"/>
              </p:ext>
            </p:extLst>
          </p:nvPr>
        </p:nvGraphicFramePr>
        <p:xfrm>
          <a:off x="4714242" y="1653134"/>
          <a:ext cx="2011680" cy="47548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67069457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930426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Edges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037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22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20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307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1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67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875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0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0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6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08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735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2989"/>
                  </a:ext>
                </a:extLst>
              </a:tr>
            </a:tbl>
          </a:graphicData>
        </a:graphic>
      </p:graphicFrame>
      <p:sp>
        <p:nvSpPr>
          <p:cNvPr id="39" name="Flowchart: Connector 38"/>
          <p:cNvSpPr/>
          <p:nvPr/>
        </p:nvSpPr>
        <p:spPr>
          <a:xfrm>
            <a:off x="8065565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8607432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9224652" y="3709765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9766519" y="3167899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9761439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0303306" y="3725774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8607432" y="4267640"/>
            <a:ext cx="313266" cy="304800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8920698" y="3319374"/>
            <a:ext cx="8407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26775" y="3012224"/>
            <a:ext cx="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25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FF3F5-5E93-496B-A095-2A4B064F9C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B4FBB-1FE3-4C05-A0EA-9B6727D115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F7B166-C1B7-4590-9B17-E6F2216E3D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347ac-d68e-4148-b55b-060c302b9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1176</TotalTime>
  <Words>2666</Words>
  <Application>Microsoft Office PowerPoint</Application>
  <PresentationFormat>Widescreen</PresentationFormat>
  <Paragraphs>1439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Retrospect</vt:lpstr>
      <vt:lpstr>Minimum Spanning Tree</vt:lpstr>
      <vt:lpstr>Spanning Tree</vt:lpstr>
      <vt:lpstr>Minimum Spanning Tree</vt:lpstr>
      <vt:lpstr>MST Applications</vt:lpstr>
      <vt:lpstr>Minimum Spanning Tree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Lecturer-nth</dc:creator>
  <cp:lastModifiedBy>Md. Muktar Hossain</cp:lastModifiedBy>
  <cp:revision>131</cp:revision>
  <dcterms:created xsi:type="dcterms:W3CDTF">2024-12-10T03:43:05Z</dcterms:created>
  <dcterms:modified xsi:type="dcterms:W3CDTF">2025-05-19T02:11:50Z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