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8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6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6" r:id="rId3"/>
    <p:sldId id="337" r:id="rId4"/>
    <p:sldId id="269" r:id="rId5"/>
    <p:sldId id="327" r:id="rId6"/>
    <p:sldId id="307" r:id="rId7"/>
    <p:sldId id="308" r:id="rId8"/>
    <p:sldId id="309" r:id="rId9"/>
    <p:sldId id="317" r:id="rId10"/>
    <p:sldId id="310" r:id="rId11"/>
    <p:sldId id="311" r:id="rId12"/>
    <p:sldId id="312" r:id="rId13"/>
    <p:sldId id="313" r:id="rId14"/>
    <p:sldId id="314" r:id="rId15"/>
    <p:sldId id="315" r:id="rId16"/>
    <p:sldId id="316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  <p:sldId id="326" r:id="rId26"/>
    <p:sldId id="331" r:id="rId27"/>
    <p:sldId id="332" r:id="rId28"/>
    <p:sldId id="333" r:id="rId29"/>
    <p:sldId id="334" r:id="rId30"/>
    <p:sldId id="335" r:id="rId31"/>
    <p:sldId id="336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26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CCFF66"/>
    <a:srgbClr val="CCFF33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660"/>
  </p:normalViewPr>
  <p:slideViewPr>
    <p:cSldViewPr snapToGrid="0">
      <p:cViewPr varScale="1">
        <p:scale>
          <a:sx n="83" d="100"/>
          <a:sy n="83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5508E-E1D3-475E-8780-56C170824F1A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Single-Source Shortest Path </a:t>
            </a:r>
            <a:r>
              <a:rPr lang="en-US" sz="6600" b="1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sz="6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9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E841D7-8841-4D56-A6AD-FEC73E7DCCDA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2292" name="Text Box 41"/>
          <p:cNvSpPr txBox="1">
            <a:spLocks noChangeArrowheads="1"/>
          </p:cNvSpPr>
          <p:nvPr/>
        </p:nvSpPr>
        <p:spPr bwMode="auto">
          <a:xfrm>
            <a:off x="3706813" y="5848350"/>
            <a:ext cx="5111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Pick vertex in List with minimum distance, i.e., D</a:t>
            </a:r>
          </a:p>
        </p:txBody>
      </p:sp>
      <p:grpSp>
        <p:nvGrpSpPr>
          <p:cNvPr id="12293" name="Group 45"/>
          <p:cNvGrpSpPr>
            <a:grpSpLocks/>
          </p:cNvGrpSpPr>
          <p:nvPr/>
        </p:nvGrpSpPr>
        <p:grpSpPr bwMode="auto">
          <a:xfrm>
            <a:off x="3411539" y="2027238"/>
            <a:ext cx="5413376" cy="3600450"/>
            <a:chOff x="1189" y="1277"/>
            <a:chExt cx="3410" cy="2268"/>
          </a:xfrm>
        </p:grpSpPr>
        <p:sp>
          <p:nvSpPr>
            <p:cNvPr id="12296" name="Oval 3"/>
            <p:cNvSpPr>
              <a:spLocks noChangeArrowheads="1"/>
            </p:cNvSpPr>
            <p:nvPr/>
          </p:nvSpPr>
          <p:spPr bwMode="auto">
            <a:xfrm>
              <a:off x="2112" y="1536"/>
              <a:ext cx="288" cy="28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A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297" name="Oval 4"/>
            <p:cNvSpPr>
              <a:spLocks noChangeArrowheads="1"/>
            </p:cNvSpPr>
            <p:nvPr/>
          </p:nvSpPr>
          <p:spPr bwMode="auto">
            <a:xfrm>
              <a:off x="3408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G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298" name="Oval 5"/>
            <p:cNvSpPr>
              <a:spLocks noChangeArrowheads="1"/>
            </p:cNvSpPr>
            <p:nvPr/>
          </p:nvSpPr>
          <p:spPr bwMode="auto">
            <a:xfrm>
              <a:off x="2112" y="297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F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299" name="AutoShape 6"/>
            <p:cNvCxnSpPr>
              <a:cxnSpLocks noChangeShapeType="1"/>
              <a:stCxn id="12297" idx="2"/>
              <a:endCxn id="12298" idx="6"/>
            </p:cNvCxnSpPr>
            <p:nvPr/>
          </p:nvCxnSpPr>
          <p:spPr bwMode="auto">
            <a:xfrm flipH="1">
              <a:off x="2400" y="312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AutoShape 7"/>
            <p:cNvCxnSpPr>
              <a:cxnSpLocks noChangeShapeType="1"/>
              <a:stCxn id="12312" idx="2"/>
              <a:endCxn id="12309" idx="6"/>
            </p:cNvCxnSpPr>
            <p:nvPr/>
          </p:nvCxnSpPr>
          <p:spPr bwMode="auto">
            <a:xfrm flipH="1">
              <a:off x="1776" y="240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AutoShape 8"/>
            <p:cNvCxnSpPr>
              <a:cxnSpLocks noChangeShapeType="1"/>
              <a:stCxn id="12296" idx="6"/>
              <a:endCxn id="12302" idx="2"/>
            </p:cNvCxnSpPr>
            <p:nvPr/>
          </p:nvCxnSpPr>
          <p:spPr bwMode="auto">
            <a:xfrm>
              <a:off x="2400" y="1680"/>
              <a:ext cx="100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2" name="Oval 9"/>
            <p:cNvSpPr>
              <a:spLocks noChangeArrowheads="1"/>
            </p:cNvSpPr>
            <p:nvPr/>
          </p:nvSpPr>
          <p:spPr bwMode="auto">
            <a:xfrm>
              <a:off x="3408" y="153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B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sp>
          <p:nvSpPr>
            <p:cNvPr id="12303" name="Oval 10"/>
            <p:cNvSpPr>
              <a:spLocks noChangeArrowheads="1"/>
            </p:cNvSpPr>
            <p:nvPr/>
          </p:nvSpPr>
          <p:spPr bwMode="auto">
            <a:xfrm>
              <a:off x="3984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E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304" name="AutoShape 11"/>
            <p:cNvCxnSpPr>
              <a:cxnSpLocks noChangeShapeType="1"/>
              <a:stCxn id="12303" idx="2"/>
              <a:endCxn id="12312" idx="6"/>
            </p:cNvCxnSpPr>
            <p:nvPr/>
          </p:nvCxnSpPr>
          <p:spPr bwMode="auto">
            <a:xfrm flipH="1">
              <a:off x="3072" y="2400"/>
              <a:ext cx="912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5" name="AutoShape 12"/>
            <p:cNvCxnSpPr>
              <a:cxnSpLocks noChangeShapeType="1"/>
              <a:stCxn id="12303" idx="1"/>
              <a:endCxn id="12302" idx="5"/>
            </p:cNvCxnSpPr>
            <p:nvPr/>
          </p:nvCxnSpPr>
          <p:spPr bwMode="auto">
            <a:xfrm flipH="1" flipV="1">
              <a:off x="3654" y="178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6" name="AutoShape 13"/>
            <p:cNvCxnSpPr>
              <a:cxnSpLocks noChangeShapeType="1"/>
              <a:stCxn id="12297" idx="7"/>
              <a:endCxn id="12303" idx="3"/>
            </p:cNvCxnSpPr>
            <p:nvPr/>
          </p:nvCxnSpPr>
          <p:spPr bwMode="auto">
            <a:xfrm flipV="1">
              <a:off x="3654" y="2502"/>
              <a:ext cx="372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7" name="AutoShape 14"/>
            <p:cNvCxnSpPr>
              <a:cxnSpLocks noChangeShapeType="1"/>
              <a:stCxn id="12296" idx="5"/>
              <a:endCxn id="12312" idx="1"/>
            </p:cNvCxnSpPr>
            <p:nvPr/>
          </p:nvCxnSpPr>
          <p:spPr bwMode="auto">
            <a:xfrm>
              <a:off x="2358" y="1782"/>
              <a:ext cx="468" cy="51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308" name="AutoShape 15"/>
            <p:cNvCxnSpPr>
              <a:cxnSpLocks noChangeShapeType="1"/>
              <a:stCxn id="12302" idx="3"/>
              <a:endCxn id="12312" idx="7"/>
            </p:cNvCxnSpPr>
            <p:nvPr/>
          </p:nvCxnSpPr>
          <p:spPr bwMode="auto">
            <a:xfrm flipH="1">
              <a:off x="3030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9" name="Oval 16"/>
            <p:cNvSpPr>
              <a:spLocks noChangeArrowheads="1"/>
            </p:cNvSpPr>
            <p:nvPr/>
          </p:nvSpPr>
          <p:spPr bwMode="auto">
            <a:xfrm>
              <a:off x="1488" y="2256"/>
              <a:ext cx="288" cy="288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C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310" name="AutoShape 17"/>
            <p:cNvCxnSpPr>
              <a:cxnSpLocks noChangeShapeType="1"/>
              <a:stCxn id="12309" idx="7"/>
              <a:endCxn id="12296" idx="3"/>
            </p:cNvCxnSpPr>
            <p:nvPr/>
          </p:nvCxnSpPr>
          <p:spPr bwMode="auto">
            <a:xfrm flipV="1">
              <a:off x="1734" y="178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1" name="AutoShape 18"/>
            <p:cNvCxnSpPr>
              <a:cxnSpLocks noChangeShapeType="1"/>
              <a:stCxn id="12298" idx="1"/>
              <a:endCxn id="12309" idx="5"/>
            </p:cNvCxnSpPr>
            <p:nvPr/>
          </p:nvCxnSpPr>
          <p:spPr bwMode="auto">
            <a:xfrm flipH="1" flipV="1">
              <a:off x="1734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2" name="Oval 19"/>
            <p:cNvSpPr>
              <a:spLocks noChangeArrowheads="1"/>
            </p:cNvSpPr>
            <p:nvPr/>
          </p:nvSpPr>
          <p:spPr bwMode="auto">
            <a:xfrm>
              <a:off x="2784" y="2256"/>
              <a:ext cx="288" cy="288"/>
            </a:xfrm>
            <a:prstGeom prst="ellipse">
              <a:avLst/>
            </a:prstGeom>
            <a:solidFill>
              <a:schemeClr val="folHlink"/>
            </a:solidFill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Times New Roman" panose="02020603050405020304" pitchFamily="18" charset="0"/>
                </a:rPr>
                <a:t>D</a:t>
              </a:r>
              <a:endParaRPr lang="en-US" altLang="en-US" sz="1800" baseline="-25000">
                <a:latin typeface="Times New Roman" panose="02020603050405020304" pitchFamily="18" charset="0"/>
              </a:endParaRPr>
            </a:p>
          </p:txBody>
        </p:sp>
        <p:cxnSp>
          <p:nvCxnSpPr>
            <p:cNvPr id="12313" name="AutoShape 20"/>
            <p:cNvCxnSpPr>
              <a:cxnSpLocks noChangeShapeType="1"/>
              <a:stCxn id="12297" idx="1"/>
              <a:endCxn id="12312" idx="5"/>
            </p:cNvCxnSpPr>
            <p:nvPr/>
          </p:nvCxnSpPr>
          <p:spPr bwMode="auto">
            <a:xfrm flipH="1" flipV="1">
              <a:off x="3030" y="2502"/>
              <a:ext cx="420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14" name="AutoShape 21"/>
            <p:cNvCxnSpPr>
              <a:cxnSpLocks noChangeShapeType="1"/>
              <a:stCxn id="12298" idx="7"/>
              <a:endCxn id="12312" idx="3"/>
            </p:cNvCxnSpPr>
            <p:nvPr/>
          </p:nvCxnSpPr>
          <p:spPr bwMode="auto">
            <a:xfrm flipV="1">
              <a:off x="2358" y="2502"/>
              <a:ext cx="468" cy="5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5" name="Text Box 22"/>
            <p:cNvSpPr txBox="1">
              <a:spLocks noChangeArrowheads="1"/>
            </p:cNvSpPr>
            <p:nvPr/>
          </p:nvSpPr>
          <p:spPr bwMode="auto">
            <a:xfrm>
              <a:off x="1737" y="193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2316" name="Text Box 23"/>
            <p:cNvSpPr txBox="1">
              <a:spLocks noChangeArrowheads="1"/>
            </p:cNvSpPr>
            <p:nvPr/>
          </p:nvSpPr>
          <p:spPr bwMode="auto">
            <a:xfrm>
              <a:off x="2562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317" name="Text Box 24"/>
            <p:cNvSpPr txBox="1">
              <a:spLocks noChangeArrowheads="1"/>
            </p:cNvSpPr>
            <p:nvPr/>
          </p:nvSpPr>
          <p:spPr bwMode="auto">
            <a:xfrm>
              <a:off x="2832" y="153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318" name="Text Box 25"/>
            <p:cNvSpPr txBox="1">
              <a:spLocks noChangeArrowheads="1"/>
            </p:cNvSpPr>
            <p:nvPr/>
          </p:nvSpPr>
          <p:spPr bwMode="auto">
            <a:xfrm>
              <a:off x="3763" y="1930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12319" name="Text Box 26"/>
            <p:cNvSpPr txBox="1">
              <a:spLocks noChangeArrowheads="1"/>
            </p:cNvSpPr>
            <p:nvPr/>
          </p:nvSpPr>
          <p:spPr bwMode="auto">
            <a:xfrm>
              <a:off x="3101" y="1930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320" name="Text Box 27"/>
            <p:cNvSpPr txBox="1">
              <a:spLocks noChangeArrowheads="1"/>
            </p:cNvSpPr>
            <p:nvPr/>
          </p:nvSpPr>
          <p:spPr bwMode="auto">
            <a:xfrm>
              <a:off x="388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12321" name="Text Box 28"/>
            <p:cNvSpPr txBox="1">
              <a:spLocks noChangeArrowheads="1"/>
            </p:cNvSpPr>
            <p:nvPr/>
          </p:nvSpPr>
          <p:spPr bwMode="auto">
            <a:xfrm>
              <a:off x="3264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2322" name="Text Box 29"/>
            <p:cNvSpPr txBox="1">
              <a:spLocks noChangeArrowheads="1"/>
            </p:cNvSpPr>
            <p:nvPr/>
          </p:nvSpPr>
          <p:spPr bwMode="auto">
            <a:xfrm>
              <a:off x="3456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323" name="Text Box 30"/>
            <p:cNvSpPr txBox="1">
              <a:spLocks noChangeArrowheads="1"/>
            </p:cNvSpPr>
            <p:nvPr/>
          </p:nvSpPr>
          <p:spPr bwMode="auto">
            <a:xfrm>
              <a:off x="2160" y="225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12324" name="Text Box 31"/>
            <p:cNvSpPr txBox="1">
              <a:spLocks noChangeArrowheads="1"/>
            </p:cNvSpPr>
            <p:nvPr/>
          </p:nvSpPr>
          <p:spPr bwMode="auto">
            <a:xfrm>
              <a:off x="2448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2325" name="Text Box 32"/>
            <p:cNvSpPr txBox="1">
              <a:spLocks noChangeArrowheads="1"/>
            </p:cNvSpPr>
            <p:nvPr/>
          </p:nvSpPr>
          <p:spPr bwMode="auto">
            <a:xfrm>
              <a:off x="1776" y="2659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12326" name="Text Box 33"/>
            <p:cNvSpPr txBox="1">
              <a:spLocks noChangeArrowheads="1"/>
            </p:cNvSpPr>
            <p:nvPr/>
          </p:nvSpPr>
          <p:spPr bwMode="auto">
            <a:xfrm>
              <a:off x="2880" y="2976"/>
              <a:ext cx="1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2327" name="Text Box 34"/>
            <p:cNvSpPr txBox="1">
              <a:spLocks noChangeArrowheads="1"/>
            </p:cNvSpPr>
            <p:nvPr/>
          </p:nvSpPr>
          <p:spPr bwMode="auto">
            <a:xfrm>
              <a:off x="2160" y="1277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2328" name="Text Box 35"/>
            <p:cNvSpPr txBox="1">
              <a:spLocks noChangeArrowheads="1"/>
            </p:cNvSpPr>
            <p:nvPr/>
          </p:nvSpPr>
          <p:spPr bwMode="auto">
            <a:xfrm>
              <a:off x="3456" y="1296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29" name="Text Box 36"/>
            <p:cNvSpPr txBox="1">
              <a:spLocks noChangeArrowheads="1"/>
            </p:cNvSpPr>
            <p:nvPr/>
          </p:nvSpPr>
          <p:spPr bwMode="auto">
            <a:xfrm>
              <a:off x="1189" y="2298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2330" name="Text Box 37"/>
            <p:cNvSpPr txBox="1">
              <a:spLocks noChangeArrowheads="1"/>
            </p:cNvSpPr>
            <p:nvPr/>
          </p:nvSpPr>
          <p:spPr bwMode="auto">
            <a:xfrm>
              <a:off x="4320" y="2256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31" name="Text Box 38"/>
            <p:cNvSpPr txBox="1">
              <a:spLocks noChangeArrowheads="1"/>
            </p:cNvSpPr>
            <p:nvPr/>
          </p:nvSpPr>
          <p:spPr bwMode="auto">
            <a:xfrm>
              <a:off x="2832" y="2598"/>
              <a:ext cx="202" cy="231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32" name="Text Box 39"/>
            <p:cNvSpPr txBox="1">
              <a:spLocks noChangeArrowheads="1"/>
            </p:cNvSpPr>
            <p:nvPr/>
          </p:nvSpPr>
          <p:spPr bwMode="auto">
            <a:xfrm>
              <a:off x="2160" y="3312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333" name="Text Box 40"/>
            <p:cNvSpPr txBox="1">
              <a:spLocks noChangeArrowheads="1"/>
            </p:cNvSpPr>
            <p:nvPr/>
          </p:nvSpPr>
          <p:spPr bwMode="auto">
            <a:xfrm>
              <a:off x="3456" y="3312"/>
              <a:ext cx="279" cy="23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674EA7"/>
                  </a:solidFill>
                  <a:latin typeface="Constantia" panose="02030602050306030303" pitchFamily="18" charset="0"/>
                </a:rPr>
                <a:t>∞ 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Pick vertex with minimum distance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5192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61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3B7720-B5D9-486A-8936-1C311E77708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3316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317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19" name="AutoShape 6"/>
          <p:cNvCxnSpPr>
            <a:cxnSpLocks noChangeShapeType="1"/>
            <a:stCxn id="13317" idx="2"/>
            <a:endCxn id="13318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0" name="AutoShape 7"/>
          <p:cNvCxnSpPr>
            <a:cxnSpLocks noChangeShapeType="1"/>
            <a:stCxn id="13332" idx="2"/>
            <a:endCxn id="13329" idx="6"/>
          </p:cNvCxnSpPr>
          <p:nvPr/>
        </p:nvCxnSpPr>
        <p:spPr bwMode="auto">
          <a:xfrm flipH="1">
            <a:off x="4343401" y="3810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1" name="AutoShape 8"/>
          <p:cNvCxnSpPr>
            <a:cxnSpLocks noChangeShapeType="1"/>
            <a:stCxn id="13316" idx="6"/>
            <a:endCxn id="13322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2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323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24" name="AutoShape 11"/>
          <p:cNvCxnSpPr>
            <a:cxnSpLocks noChangeShapeType="1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5" name="AutoShape 12"/>
          <p:cNvCxnSpPr>
            <a:cxnSpLocks noChangeShapeType="1"/>
            <a:stCxn id="13323" idx="1"/>
            <a:endCxn id="13322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6" name="AutoShape 13"/>
          <p:cNvCxnSpPr>
            <a:cxnSpLocks noChangeShapeType="1"/>
            <a:stCxn id="13317" idx="7"/>
            <a:endCxn id="13323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27" name="AutoShape 14"/>
          <p:cNvCxnSpPr>
            <a:cxnSpLocks noChangeShapeType="1"/>
            <a:stCxn id="13316" idx="5"/>
            <a:endCxn id="13332" idx="1"/>
          </p:cNvCxnSpPr>
          <p:nvPr/>
        </p:nvCxnSpPr>
        <p:spPr bwMode="auto">
          <a:xfrm>
            <a:off x="5267325" y="2828926"/>
            <a:ext cx="742950" cy="804863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28" name="AutoShape 15"/>
          <p:cNvCxnSpPr>
            <a:cxnSpLocks noChangeShapeType="1"/>
            <a:stCxn id="13322" idx="3"/>
            <a:endCxn id="13332" idx="7"/>
          </p:cNvCxnSpPr>
          <p:nvPr/>
        </p:nvCxnSpPr>
        <p:spPr bwMode="auto">
          <a:xfrm flipH="1">
            <a:off x="6334125" y="2828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9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30" name="AutoShape 17"/>
          <p:cNvCxnSpPr>
            <a:cxnSpLocks noChangeShapeType="1"/>
            <a:stCxn id="13329" idx="7"/>
            <a:endCxn id="13316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1" name="AutoShape 18"/>
          <p:cNvCxnSpPr>
            <a:cxnSpLocks noChangeShapeType="1"/>
            <a:stCxn id="13318" idx="1"/>
            <a:endCxn id="13329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2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3333" name="AutoShape 20"/>
          <p:cNvCxnSpPr>
            <a:cxnSpLocks noChangeShapeType="1"/>
            <a:stCxn id="13317" idx="1"/>
            <a:endCxn id="13332" idx="5"/>
          </p:cNvCxnSpPr>
          <p:nvPr/>
        </p:nvCxnSpPr>
        <p:spPr bwMode="auto">
          <a:xfrm flipH="1" flipV="1">
            <a:off x="63341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334" name="AutoShape 21"/>
          <p:cNvCxnSpPr>
            <a:cxnSpLocks noChangeShapeType="1"/>
            <a:stCxn id="13318" idx="7"/>
            <a:endCxn id="13332" idx="3"/>
          </p:cNvCxnSpPr>
          <p:nvPr/>
        </p:nvCxnSpPr>
        <p:spPr bwMode="auto">
          <a:xfrm flipV="1">
            <a:off x="5267325" y="3986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337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38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3339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40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3341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342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43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44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3345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3346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347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348" name="Text Box 35"/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49" name="Text Box 36"/>
          <p:cNvSpPr txBox="1">
            <a:spLocks noChangeArrowheads="1"/>
          </p:cNvSpPr>
          <p:nvPr/>
        </p:nvSpPr>
        <p:spPr bwMode="auto">
          <a:xfrm>
            <a:off x="3505200" y="3667125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50" name="Text Box 37"/>
          <p:cNvSpPr txBox="1">
            <a:spLocks noChangeArrowheads="1"/>
          </p:cNvSpPr>
          <p:nvPr/>
        </p:nvSpPr>
        <p:spPr bwMode="auto">
          <a:xfrm>
            <a:off x="8382000" y="3590925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51" name="Text Box 38"/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52" name="Text Box 39"/>
          <p:cNvSpPr txBox="1">
            <a:spLocks noChangeArrowheads="1"/>
          </p:cNvSpPr>
          <p:nvPr/>
        </p:nvSpPr>
        <p:spPr bwMode="auto">
          <a:xfrm>
            <a:off x="49530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53" name="Text Box 40"/>
          <p:cNvSpPr txBox="1">
            <a:spLocks noChangeArrowheads="1"/>
          </p:cNvSpPr>
          <p:nvPr/>
        </p:nvSpPr>
        <p:spPr bwMode="auto">
          <a:xfrm>
            <a:off x="70104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3360" name="Text Box 49"/>
          <p:cNvSpPr txBox="1">
            <a:spLocks noChangeArrowheads="1"/>
          </p:cNvSpPr>
          <p:nvPr/>
        </p:nvSpPr>
        <p:spPr bwMode="auto">
          <a:xfrm>
            <a:off x="1828801" y="4724400"/>
            <a:ext cx="2728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Distance(C) = 1 + 2 = 3 Distance(E) = 1 + 2 = 3 Distance(F) = 1 + 8 = 9 Distance(G) = 1 + 4 = 5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Update neighbors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9962923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4342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7288CE-9DDA-4D22-BCAB-099B1D0DAB4B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4340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341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342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43" name="AutoShape 6"/>
          <p:cNvCxnSpPr>
            <a:cxnSpLocks noChangeShapeType="1"/>
            <a:stCxn id="14341" idx="2"/>
            <a:endCxn id="14342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7"/>
          <p:cNvCxnSpPr>
            <a:cxnSpLocks noChangeShapeType="1"/>
            <a:stCxn id="14356" idx="2"/>
            <a:endCxn id="14353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8"/>
          <p:cNvCxnSpPr>
            <a:cxnSpLocks noChangeShapeType="1"/>
            <a:stCxn id="14340" idx="6"/>
            <a:endCxn id="14346" idx="2"/>
          </p:cNvCxnSpPr>
          <p:nvPr/>
        </p:nvCxnSpPr>
        <p:spPr bwMode="auto">
          <a:xfrm>
            <a:off x="5334001" y="2667000"/>
            <a:ext cx="1585913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346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4347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48" name="AutoShape 11"/>
          <p:cNvCxnSpPr>
            <a:cxnSpLocks noChangeShapeType="1"/>
            <a:stCxn id="14347" idx="2"/>
            <a:endCxn id="14356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9" name="AutoShape 12"/>
          <p:cNvCxnSpPr>
            <a:cxnSpLocks noChangeShapeType="1"/>
            <a:stCxn id="14347" idx="1"/>
            <a:endCxn id="14346" idx="5"/>
          </p:cNvCxnSpPr>
          <p:nvPr/>
        </p:nvCxnSpPr>
        <p:spPr bwMode="auto">
          <a:xfrm flipH="1" flipV="1">
            <a:off x="7324725" y="2843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0" name="AutoShape 13"/>
          <p:cNvCxnSpPr>
            <a:cxnSpLocks noChangeShapeType="1"/>
            <a:stCxn id="14341" idx="7"/>
            <a:endCxn id="14347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1" name="AutoShape 14"/>
          <p:cNvCxnSpPr>
            <a:cxnSpLocks noChangeShapeType="1"/>
            <a:stCxn id="14340" idx="5"/>
            <a:endCxn id="14356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52" name="AutoShape 15"/>
          <p:cNvCxnSpPr>
            <a:cxnSpLocks noChangeShapeType="1"/>
            <a:stCxn id="14346" idx="3"/>
            <a:endCxn id="14356" idx="7"/>
          </p:cNvCxnSpPr>
          <p:nvPr/>
        </p:nvCxnSpPr>
        <p:spPr bwMode="auto">
          <a:xfrm flipH="1">
            <a:off x="6334125" y="2843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3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54" name="AutoShape 17"/>
          <p:cNvCxnSpPr>
            <a:cxnSpLocks noChangeShapeType="1"/>
            <a:stCxn id="14353" idx="7"/>
            <a:endCxn id="14340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5" name="AutoShape 18"/>
          <p:cNvCxnSpPr>
            <a:cxnSpLocks noChangeShapeType="1"/>
            <a:stCxn id="14342" idx="1"/>
            <a:endCxn id="14353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6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357" name="AutoShape 20"/>
          <p:cNvCxnSpPr>
            <a:cxnSpLocks noChangeShapeType="1"/>
            <a:stCxn id="14341" idx="1"/>
            <a:endCxn id="14356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8" name="AutoShape 21"/>
          <p:cNvCxnSpPr>
            <a:cxnSpLocks noChangeShapeType="1"/>
            <a:stCxn id="14342" idx="7"/>
            <a:endCxn id="14356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61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4364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4365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4366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67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68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4369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4370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4371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4372" name="Text Box 35"/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73" name="Text Box 36"/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74" name="Text Box 37"/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75" name="Text Box 38"/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76" name="Text Box 42"/>
          <p:cNvSpPr txBox="1">
            <a:spLocks noChangeArrowheads="1"/>
          </p:cNvSpPr>
          <p:nvPr/>
        </p:nvSpPr>
        <p:spPr bwMode="auto">
          <a:xfrm>
            <a:off x="2024063" y="1685221"/>
            <a:ext cx="7048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Pick vertex in List with minimum distance (B) and update neighbors</a:t>
            </a:r>
          </a:p>
        </p:txBody>
      </p:sp>
      <p:sp>
        <p:nvSpPr>
          <p:cNvPr id="14383" name="Text Box 49"/>
          <p:cNvSpPr txBox="1">
            <a:spLocks noChangeArrowheads="1"/>
          </p:cNvSpPr>
          <p:nvPr/>
        </p:nvSpPr>
        <p:spPr bwMode="auto">
          <a:xfrm>
            <a:off x="49530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84" name="Text Box 50"/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4385" name="Text Box 51"/>
          <p:cNvSpPr txBox="1">
            <a:spLocks noChangeArrowheads="1"/>
          </p:cNvSpPr>
          <p:nvPr/>
        </p:nvSpPr>
        <p:spPr bwMode="auto">
          <a:xfrm>
            <a:off x="1119695" y="4221164"/>
            <a:ext cx="2743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Note : distance(D)</a:t>
            </a:r>
            <a:r>
              <a:rPr lang="en-US" altLang="en-US" sz="1800" baseline="-25000" dirty="0"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</a:rPr>
              <a:t>not updated since D is already known and distance(E) not updated since it is larger than previously computed</a:t>
            </a:r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1827765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3976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F380D0-AE59-432D-9FC4-4D67354BA0F4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5364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65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66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67" name="AutoShape 6"/>
          <p:cNvCxnSpPr>
            <a:cxnSpLocks noChangeShapeType="1"/>
            <a:stCxn id="15365" idx="2"/>
            <a:endCxn id="15366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7"/>
          <p:cNvCxnSpPr>
            <a:cxnSpLocks noChangeShapeType="1"/>
            <a:stCxn id="15380" idx="2"/>
            <a:endCxn id="15377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9" name="AutoShape 8"/>
          <p:cNvCxnSpPr>
            <a:cxnSpLocks noChangeShapeType="1"/>
            <a:stCxn id="15364" idx="6"/>
            <a:endCxn id="15370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70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5371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72" name="AutoShape 11"/>
          <p:cNvCxnSpPr>
            <a:cxnSpLocks noChangeShapeType="1"/>
            <a:stCxn id="15371" idx="2"/>
            <a:endCxn id="15380" idx="6"/>
          </p:cNvCxnSpPr>
          <p:nvPr/>
        </p:nvCxnSpPr>
        <p:spPr bwMode="auto">
          <a:xfrm flipH="1">
            <a:off x="6400801" y="3810000"/>
            <a:ext cx="1433513" cy="0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73" name="AutoShape 12"/>
          <p:cNvCxnSpPr>
            <a:cxnSpLocks noChangeShapeType="1"/>
            <a:stCxn id="15371" idx="1"/>
            <a:endCxn id="15370" idx="5"/>
          </p:cNvCxnSpPr>
          <p:nvPr/>
        </p:nvCxnSpPr>
        <p:spPr bwMode="auto">
          <a:xfrm flipH="1" flipV="1">
            <a:off x="7324725" y="2828926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3"/>
          <p:cNvCxnSpPr>
            <a:cxnSpLocks noChangeShapeType="1"/>
            <a:stCxn id="15365" idx="7"/>
            <a:endCxn id="15371" idx="3"/>
          </p:cNvCxnSpPr>
          <p:nvPr/>
        </p:nvCxnSpPr>
        <p:spPr bwMode="auto">
          <a:xfrm flipV="1">
            <a:off x="7324725" y="3986213"/>
            <a:ext cx="5905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4"/>
          <p:cNvCxnSpPr>
            <a:cxnSpLocks noChangeShapeType="1"/>
            <a:stCxn id="15364" idx="5"/>
            <a:endCxn id="15380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76" name="AutoShape 15"/>
          <p:cNvCxnSpPr>
            <a:cxnSpLocks noChangeShapeType="1"/>
            <a:stCxn id="15370" idx="3"/>
            <a:endCxn id="15380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77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78" name="AutoShape 17"/>
          <p:cNvCxnSpPr>
            <a:cxnSpLocks noChangeShapeType="1"/>
            <a:stCxn id="15377" idx="7"/>
            <a:endCxn id="15364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8"/>
          <p:cNvCxnSpPr>
            <a:cxnSpLocks noChangeShapeType="1"/>
            <a:stCxn id="15366" idx="1"/>
            <a:endCxn id="15377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5381" name="AutoShape 20"/>
          <p:cNvCxnSpPr>
            <a:cxnSpLocks noChangeShapeType="1"/>
            <a:stCxn id="15365" idx="1"/>
            <a:endCxn id="15380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AutoShape 21"/>
          <p:cNvCxnSpPr>
            <a:cxnSpLocks noChangeShapeType="1"/>
            <a:stCxn id="15366" idx="7"/>
            <a:endCxn id="15380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3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384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85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86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5387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5388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5389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5390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1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5392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5393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5394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5395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5396" name="Text Box 35"/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7" name="Text Box 36"/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8" name="Text Box 37"/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399" name="Text Box 38"/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406" name="Text Box 48"/>
          <p:cNvSpPr txBox="1">
            <a:spLocks noChangeArrowheads="1"/>
          </p:cNvSpPr>
          <p:nvPr/>
        </p:nvSpPr>
        <p:spPr bwMode="auto">
          <a:xfrm>
            <a:off x="49530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9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407" name="Text Box 49"/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5408" name="Text Box 50"/>
          <p:cNvSpPr txBox="1">
            <a:spLocks noChangeArrowheads="1"/>
          </p:cNvSpPr>
          <p:nvPr/>
        </p:nvSpPr>
        <p:spPr bwMode="auto">
          <a:xfrm>
            <a:off x="7463127" y="4522357"/>
            <a:ext cx="1457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No updating</a:t>
            </a:r>
          </a:p>
        </p:txBody>
      </p:sp>
      <p:sp>
        <p:nvSpPr>
          <p:cNvPr id="15409" name="Text Box 42"/>
          <p:cNvSpPr txBox="1">
            <a:spLocks noChangeArrowheads="1"/>
          </p:cNvSpPr>
          <p:nvPr/>
        </p:nvSpPr>
        <p:spPr bwMode="auto">
          <a:xfrm>
            <a:off x="2188369" y="1712916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Pick vertex List with minimum distance (E) and update neighbors</a:t>
            </a: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18630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34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96F186-DA42-404D-9E1A-6D14386DDE3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6388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389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390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391" name="AutoShape 6"/>
          <p:cNvCxnSpPr>
            <a:cxnSpLocks noChangeShapeType="1"/>
            <a:stCxn id="16389" idx="2"/>
            <a:endCxn id="16390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2" name="AutoShape 7"/>
          <p:cNvCxnSpPr>
            <a:cxnSpLocks noChangeShapeType="1"/>
            <a:stCxn id="16404" idx="2"/>
            <a:endCxn id="16401" idx="6"/>
          </p:cNvCxnSpPr>
          <p:nvPr/>
        </p:nvCxnSpPr>
        <p:spPr bwMode="auto">
          <a:xfrm flipH="1">
            <a:off x="4357688" y="3810000"/>
            <a:ext cx="1585912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93" name="AutoShape 8"/>
          <p:cNvCxnSpPr>
            <a:cxnSpLocks noChangeShapeType="1"/>
            <a:stCxn id="16388" idx="6"/>
            <a:endCxn id="16394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394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6395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396" name="AutoShape 11"/>
          <p:cNvCxnSpPr>
            <a:cxnSpLocks noChangeShapeType="1"/>
            <a:stCxn id="16395" idx="2"/>
            <a:endCxn id="16404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397" name="AutoShape 12"/>
          <p:cNvCxnSpPr>
            <a:cxnSpLocks noChangeShapeType="1"/>
            <a:stCxn id="16395" idx="1"/>
            <a:endCxn id="16394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3"/>
          <p:cNvCxnSpPr>
            <a:cxnSpLocks noChangeShapeType="1"/>
            <a:stCxn id="16389" idx="7"/>
            <a:endCxn id="16395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4"/>
          <p:cNvCxnSpPr>
            <a:cxnSpLocks noChangeShapeType="1"/>
            <a:stCxn id="16388" idx="5"/>
            <a:endCxn id="16404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400" name="AutoShape 15"/>
          <p:cNvCxnSpPr>
            <a:cxnSpLocks noChangeShapeType="1"/>
            <a:stCxn id="16394" idx="3"/>
            <a:endCxn id="16404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1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402" name="AutoShape 17"/>
          <p:cNvCxnSpPr>
            <a:cxnSpLocks noChangeShapeType="1"/>
            <a:stCxn id="16401" idx="7"/>
            <a:endCxn id="16388" idx="3"/>
          </p:cNvCxnSpPr>
          <p:nvPr/>
        </p:nvCxnSpPr>
        <p:spPr bwMode="auto">
          <a:xfrm flipV="1">
            <a:off x="4276725" y="2828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8"/>
          <p:cNvCxnSpPr>
            <a:cxnSpLocks noChangeShapeType="1"/>
            <a:stCxn id="16390" idx="1"/>
            <a:endCxn id="16401" idx="5"/>
          </p:cNvCxnSpPr>
          <p:nvPr/>
        </p:nvCxnSpPr>
        <p:spPr bwMode="auto">
          <a:xfrm flipH="1" flipV="1">
            <a:off x="4276725" y="3986213"/>
            <a:ext cx="6667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4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6405" name="AutoShape 20"/>
          <p:cNvCxnSpPr>
            <a:cxnSpLocks noChangeShapeType="1"/>
            <a:stCxn id="16389" idx="1"/>
            <a:endCxn id="16404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6" name="AutoShape 21"/>
          <p:cNvCxnSpPr>
            <a:cxnSpLocks noChangeShapeType="1"/>
            <a:stCxn id="16390" idx="7"/>
            <a:endCxn id="16404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7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08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09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0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6411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6412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6413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414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5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6416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6417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6418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6419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6420" name="Text Box 35"/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21" name="Text Box 36"/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22" name="Text Box 37"/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23" name="Text Box 38"/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30" name="Text Box 46"/>
          <p:cNvSpPr txBox="1">
            <a:spLocks noChangeArrowheads="1"/>
          </p:cNvSpPr>
          <p:nvPr/>
        </p:nvSpPr>
        <p:spPr bwMode="auto">
          <a:xfrm>
            <a:off x="49530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8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31" name="Text Box 47"/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6432" name="Text Box 42"/>
          <p:cNvSpPr txBox="1">
            <a:spLocks noChangeArrowheads="1"/>
          </p:cNvSpPr>
          <p:nvPr/>
        </p:nvSpPr>
        <p:spPr bwMode="auto">
          <a:xfrm>
            <a:off x="2034669" y="1703388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Pick vertex List with minimum distance (C) and update neighbors</a:t>
            </a:r>
          </a:p>
        </p:txBody>
      </p:sp>
      <p:sp>
        <p:nvSpPr>
          <p:cNvPr id="16433" name="Text Box 49"/>
          <p:cNvSpPr txBox="1">
            <a:spLocks noChangeArrowheads="1"/>
          </p:cNvSpPr>
          <p:nvPr/>
        </p:nvSpPr>
        <p:spPr bwMode="auto">
          <a:xfrm>
            <a:off x="1828801" y="4724400"/>
            <a:ext cx="2728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Distance(F) = 3 + 5 = 8</a:t>
            </a:r>
          </a:p>
        </p:txBody>
      </p:sp>
      <p:sp>
        <p:nvSpPr>
          <p:cNvPr id="52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871834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26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300DDA3-07EB-4F63-BEDF-CCCFC2F4CFE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7412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7413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7414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15" name="AutoShape 6"/>
          <p:cNvCxnSpPr>
            <a:cxnSpLocks noChangeShapeType="1"/>
            <a:stCxn id="17413" idx="2"/>
            <a:endCxn id="17414" idx="6"/>
          </p:cNvCxnSpPr>
          <p:nvPr/>
        </p:nvCxnSpPr>
        <p:spPr bwMode="auto">
          <a:xfrm flipH="1">
            <a:off x="5334001" y="4953000"/>
            <a:ext cx="1585913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AutoShape 7"/>
          <p:cNvCxnSpPr>
            <a:cxnSpLocks noChangeShapeType="1"/>
            <a:stCxn id="17428" idx="2"/>
            <a:endCxn id="17425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17" name="AutoShape 8"/>
          <p:cNvCxnSpPr>
            <a:cxnSpLocks noChangeShapeType="1"/>
            <a:stCxn id="17412" idx="6"/>
            <a:endCxn id="17418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418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7419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20" name="AutoShape 11"/>
          <p:cNvCxnSpPr>
            <a:cxnSpLocks noChangeShapeType="1"/>
            <a:stCxn id="17419" idx="2"/>
            <a:endCxn id="17428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21" name="AutoShape 12"/>
          <p:cNvCxnSpPr>
            <a:cxnSpLocks noChangeShapeType="1"/>
            <a:stCxn id="17419" idx="1"/>
            <a:endCxn id="17418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AutoShape 13"/>
          <p:cNvCxnSpPr>
            <a:cxnSpLocks noChangeShapeType="1"/>
            <a:stCxn id="17413" idx="7"/>
            <a:endCxn id="17419" idx="3"/>
          </p:cNvCxnSpPr>
          <p:nvPr/>
        </p:nvCxnSpPr>
        <p:spPr bwMode="auto">
          <a:xfrm flipV="1">
            <a:off x="7324725" y="3971926"/>
            <a:ext cx="5905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14"/>
          <p:cNvCxnSpPr>
            <a:cxnSpLocks noChangeShapeType="1"/>
            <a:stCxn id="17412" idx="5"/>
            <a:endCxn id="17428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24" name="AutoShape 15"/>
          <p:cNvCxnSpPr>
            <a:cxnSpLocks noChangeShapeType="1"/>
            <a:stCxn id="17418" idx="3"/>
            <a:endCxn id="17428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5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26" name="AutoShape 17"/>
          <p:cNvCxnSpPr>
            <a:cxnSpLocks noChangeShapeType="1"/>
            <a:stCxn id="17425" idx="7"/>
            <a:endCxn id="17412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7" name="AutoShape 18"/>
          <p:cNvCxnSpPr>
            <a:cxnSpLocks noChangeShapeType="1"/>
            <a:stCxn id="17414" idx="1"/>
            <a:endCxn id="17425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8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7429" name="AutoShape 20"/>
          <p:cNvCxnSpPr>
            <a:cxnSpLocks noChangeShapeType="1"/>
            <a:stCxn id="17413" idx="1"/>
            <a:endCxn id="17428" idx="5"/>
          </p:cNvCxnSpPr>
          <p:nvPr/>
        </p:nvCxnSpPr>
        <p:spPr bwMode="auto">
          <a:xfrm flipH="1" flipV="1">
            <a:off x="6334125" y="3971926"/>
            <a:ext cx="666750" cy="804863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430" name="AutoShape 21"/>
          <p:cNvCxnSpPr>
            <a:cxnSpLocks noChangeShapeType="1"/>
            <a:stCxn id="17414" idx="7"/>
            <a:endCxn id="17428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1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32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33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34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7435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7436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7437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7438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39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7440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7441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7442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7443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7444" name="Text Box 35"/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45" name="Text Box 36"/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46" name="Text Box 37"/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47" name="Text Box 38"/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4953000" y="5257800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7456" name="Text Box 49"/>
          <p:cNvSpPr txBox="1">
            <a:spLocks noChangeArrowheads="1"/>
          </p:cNvSpPr>
          <p:nvPr/>
        </p:nvSpPr>
        <p:spPr bwMode="auto">
          <a:xfrm>
            <a:off x="1752600" y="5581650"/>
            <a:ext cx="3581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Distance(F) = min (8, 5+1) = 6</a:t>
            </a:r>
          </a:p>
        </p:txBody>
      </p:sp>
      <p:sp>
        <p:nvSpPr>
          <p:cNvPr id="17457" name="Text Box 50"/>
          <p:cNvSpPr txBox="1">
            <a:spLocks noChangeArrowheads="1"/>
          </p:cNvSpPr>
          <p:nvPr/>
        </p:nvSpPr>
        <p:spPr bwMode="auto">
          <a:xfrm>
            <a:off x="2362200" y="5029201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Previous distance</a:t>
            </a:r>
          </a:p>
        </p:txBody>
      </p:sp>
      <p:sp>
        <p:nvSpPr>
          <p:cNvPr id="17458" name="Line 51"/>
          <p:cNvSpPr>
            <a:spLocks noChangeShapeType="1"/>
          </p:cNvSpPr>
          <p:nvPr/>
        </p:nvSpPr>
        <p:spPr bwMode="auto">
          <a:xfrm flipH="1">
            <a:off x="3860800" y="5410200"/>
            <a:ext cx="76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Text Box 42"/>
          <p:cNvSpPr txBox="1">
            <a:spLocks noChangeArrowheads="1"/>
          </p:cNvSpPr>
          <p:nvPr/>
        </p:nvSpPr>
        <p:spPr bwMode="auto">
          <a:xfrm>
            <a:off x="2188369" y="1712915"/>
            <a:ext cx="6805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Pick vertex List with minimum distance (G) and update neighbors</a:t>
            </a:r>
          </a:p>
        </p:txBody>
      </p:sp>
      <p:sp>
        <p:nvSpPr>
          <p:cNvPr id="54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38789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11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8DB048-80BE-4232-8B9F-BAD16663126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8436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A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437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438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39" name="AutoShape 6"/>
          <p:cNvCxnSpPr>
            <a:cxnSpLocks noChangeShapeType="1"/>
            <a:stCxn id="18437" idx="2"/>
            <a:endCxn id="18438" idx="6"/>
          </p:cNvCxnSpPr>
          <p:nvPr/>
        </p:nvCxnSpPr>
        <p:spPr bwMode="auto">
          <a:xfrm flipH="1">
            <a:off x="5348288" y="4953000"/>
            <a:ext cx="1585912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40" name="AutoShape 7"/>
          <p:cNvCxnSpPr>
            <a:cxnSpLocks noChangeShapeType="1"/>
            <a:stCxn id="18452" idx="2"/>
            <a:endCxn id="18449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41" name="AutoShape 8"/>
          <p:cNvCxnSpPr>
            <a:cxnSpLocks noChangeShapeType="1"/>
            <a:stCxn id="18436" idx="6"/>
            <a:endCxn id="18442" idx="2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42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8443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44" name="AutoShape 11"/>
          <p:cNvCxnSpPr>
            <a:cxnSpLocks noChangeShapeType="1"/>
            <a:stCxn id="18443" idx="2"/>
            <a:endCxn id="18452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45" name="AutoShape 12"/>
          <p:cNvCxnSpPr>
            <a:cxnSpLocks noChangeShapeType="1"/>
            <a:stCxn id="18443" idx="1"/>
            <a:endCxn id="18442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6" name="AutoShape 13"/>
          <p:cNvCxnSpPr>
            <a:cxnSpLocks noChangeShapeType="1"/>
            <a:stCxn id="18437" idx="7"/>
            <a:endCxn id="18443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7" name="AutoShape 14"/>
          <p:cNvCxnSpPr>
            <a:cxnSpLocks noChangeShapeType="1"/>
            <a:stCxn id="18436" idx="5"/>
            <a:endCxn id="18452" idx="1"/>
          </p:cNvCxnSpPr>
          <p:nvPr/>
        </p:nvCxnSpPr>
        <p:spPr bwMode="auto">
          <a:xfrm>
            <a:off x="5267325" y="2828925"/>
            <a:ext cx="742950" cy="8191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48" name="AutoShape 15"/>
          <p:cNvCxnSpPr>
            <a:cxnSpLocks noChangeShapeType="1"/>
            <a:stCxn id="18442" idx="3"/>
            <a:endCxn id="18452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9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50" name="AutoShape 17"/>
          <p:cNvCxnSpPr>
            <a:cxnSpLocks noChangeShapeType="1"/>
            <a:stCxn id="18449" idx="7"/>
            <a:endCxn id="18436" idx="3"/>
          </p:cNvCxnSpPr>
          <p:nvPr/>
        </p:nvCxnSpPr>
        <p:spPr bwMode="auto">
          <a:xfrm flipV="1">
            <a:off x="42767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51" name="AutoShape 18"/>
          <p:cNvCxnSpPr>
            <a:cxnSpLocks noChangeShapeType="1"/>
            <a:stCxn id="18438" idx="1"/>
            <a:endCxn id="18449" idx="5"/>
          </p:cNvCxnSpPr>
          <p:nvPr/>
        </p:nvCxnSpPr>
        <p:spPr bwMode="auto">
          <a:xfrm flipH="1" flipV="1">
            <a:off x="4276725" y="3971926"/>
            <a:ext cx="6667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2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solidFill>
            <a:schemeClr val="folHlink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8453" name="AutoShape 20"/>
          <p:cNvCxnSpPr>
            <a:cxnSpLocks noChangeShapeType="1"/>
            <a:stCxn id="18437" idx="1"/>
            <a:endCxn id="18452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ln>
            <a:headEnd type="triangle" w="med" len="med"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454" name="AutoShape 21"/>
          <p:cNvCxnSpPr>
            <a:cxnSpLocks noChangeShapeType="1"/>
            <a:stCxn id="18438" idx="7"/>
            <a:endCxn id="18452" idx="3"/>
          </p:cNvCxnSpPr>
          <p:nvPr/>
        </p:nvCxnSpPr>
        <p:spPr bwMode="auto">
          <a:xfrm flipV="1">
            <a:off x="5267325" y="3971926"/>
            <a:ext cx="742950" cy="80486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55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56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57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58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8459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8460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8461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8462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3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8464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8465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8466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8467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8468" name="Text Box 35"/>
          <p:cNvSpPr txBox="1">
            <a:spLocks noChangeArrowheads="1"/>
          </p:cNvSpPr>
          <p:nvPr/>
        </p:nvSpPr>
        <p:spPr bwMode="auto">
          <a:xfrm>
            <a:off x="7010401" y="20574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69" name="Text Box 36"/>
          <p:cNvSpPr txBox="1">
            <a:spLocks noChangeArrowheads="1"/>
          </p:cNvSpPr>
          <p:nvPr/>
        </p:nvSpPr>
        <p:spPr bwMode="auto">
          <a:xfrm>
            <a:off x="3505201" y="36671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70" name="Text Box 37"/>
          <p:cNvSpPr txBox="1">
            <a:spLocks noChangeArrowheads="1"/>
          </p:cNvSpPr>
          <p:nvPr/>
        </p:nvSpPr>
        <p:spPr bwMode="auto">
          <a:xfrm>
            <a:off x="8382001" y="35909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71" name="Text Box 38"/>
          <p:cNvSpPr txBox="1">
            <a:spLocks noChangeArrowheads="1"/>
          </p:cNvSpPr>
          <p:nvPr/>
        </p:nvSpPr>
        <p:spPr bwMode="auto">
          <a:xfrm>
            <a:off x="6019801" y="4124326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72" name="Text Box 39"/>
          <p:cNvSpPr txBox="1">
            <a:spLocks noChangeArrowheads="1"/>
          </p:cNvSpPr>
          <p:nvPr/>
        </p:nvSpPr>
        <p:spPr bwMode="auto">
          <a:xfrm>
            <a:off x="3184526" y="5649913"/>
            <a:ext cx="649408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Pick vertex not in S with lowest cost (F) and update neighbors</a:t>
            </a:r>
          </a:p>
        </p:txBody>
      </p:sp>
      <p:sp>
        <p:nvSpPr>
          <p:cNvPr id="18479" name="Text Box 46"/>
          <p:cNvSpPr txBox="1">
            <a:spLocks noChangeArrowheads="1"/>
          </p:cNvSpPr>
          <p:nvPr/>
        </p:nvSpPr>
        <p:spPr bwMode="auto">
          <a:xfrm>
            <a:off x="49530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6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80" name="Text Box 47"/>
          <p:cNvSpPr txBox="1">
            <a:spLocks noChangeArrowheads="1"/>
          </p:cNvSpPr>
          <p:nvPr/>
        </p:nvSpPr>
        <p:spPr bwMode="auto">
          <a:xfrm>
            <a:off x="7010401" y="5257801"/>
            <a:ext cx="320675" cy="366713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  <a:sym typeface="Symbol" panose="05050102010706020507" pitchFamily="18" charset="2"/>
              </a:rPr>
              <a:t>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(end)</a:t>
            </a:r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023014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981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807009"/>
            <a:ext cx="7912100" cy="4168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5951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754" y="1757798"/>
            <a:ext cx="8247063" cy="450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129689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171" y="1773382"/>
            <a:ext cx="8247063" cy="4535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3755810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Single-Source Shortest Path Problem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5333" y="1789069"/>
            <a:ext cx="9970347" cy="6771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Single-Source Shortest Path Problem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 problem of finding shortest paths from a source vertex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 other vertices in the graph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sites.radford.edu/~nokie/classes/360/Diagrams/ShortestPath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68" y="3154997"/>
            <a:ext cx="25336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sites.radford.edu/~nokie/classes/360/Diagrams/ShortestPath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7" y="3154997"/>
            <a:ext cx="253365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659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003" y="1767032"/>
            <a:ext cx="8247063" cy="45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34454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94" y="1776270"/>
            <a:ext cx="8247063" cy="4559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217227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82" y="1764292"/>
            <a:ext cx="8245475" cy="4553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320133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795" y="1755055"/>
            <a:ext cx="8247062" cy="451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320802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137" y="1764292"/>
            <a:ext cx="8245475" cy="4562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364222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742" y="1776702"/>
            <a:ext cx="8245475" cy="4494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Continued...</a:t>
            </a:r>
          </a:p>
        </p:txBody>
      </p:sp>
    </p:spTree>
    <p:extLst>
      <p:ext uri="{BB962C8B-B14F-4D97-AF65-F5344CB8AC3E}">
        <p14:creationId xmlns:p14="http://schemas.microsoft.com/office/powerpoint/2010/main" val="303151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if Negative Edge/Cycle??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58240" y="1773382"/>
            <a:ext cx="99364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suitable when the graph consists of negative edges. The reason is, it doesn’t revisit those nodes which have already been marked as visited. If a shorter path exists through a longer route with negative edges,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will fail to handle it.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696712"/>
            <a:ext cx="99364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weight cycle is a cycle in a graph, whose sum of edge weights is negative. If you traverse the cycle, the total weight accumulated would be less than zero.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negative weight cycle in the graph, the shortest path doesn’t exist because with each traversal of the cycle shortest path keeps decreasing.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437" y="3361422"/>
            <a:ext cx="2352980" cy="208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70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Bellman–Ford Algorithm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19200" y="1764145"/>
            <a:ext cx="9936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Bellman-Ford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source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shortest path algorithm. It effectively works in the cases of negative edges and is able to detect negative cycles as well. It works on the principle of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relaxation of the edge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42109" y="2410476"/>
            <a:ext cx="5846618" cy="35548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BellmanFord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(G, source):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each vertex v in G: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distance[v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∞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distance[source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0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from 1 to |V| - 1: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each edge (u, v) with weight w in G: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distance[u] + w &lt; distance[v]: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distance[v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 = distance[u] + w</a:t>
            </a:r>
          </a:p>
          <a:p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each edge (u, v) with weight w in G: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distance[u] + w &lt; distance[v]: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report 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"Negative-weight cycle detected"</a:t>
            </a: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5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 distance</a:t>
            </a: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88727" y="2484582"/>
            <a:ext cx="4461164" cy="338554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distance to all other nodes as ∞ (infinity).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/>
          <p:cNvCxnSpPr>
            <a:endCxn id="4" idx="1"/>
          </p:cNvCxnSpPr>
          <p:nvPr/>
        </p:nvCxnSpPr>
        <p:spPr>
          <a:xfrm flipV="1">
            <a:off x="3731491" y="2653859"/>
            <a:ext cx="3057236" cy="3756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88727" y="2867734"/>
            <a:ext cx="446116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distance to the source node as 0.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805382" y="3029527"/>
            <a:ext cx="2983345" cy="2124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88727" y="3550112"/>
            <a:ext cx="446116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Relax all edges (V - 1) times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>
            <a:endCxn id="12" idx="1"/>
          </p:cNvCxnSpPr>
          <p:nvPr/>
        </p:nvCxnSpPr>
        <p:spPr>
          <a:xfrm>
            <a:off x="4188691" y="3719389"/>
            <a:ext cx="26000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788727" y="4672330"/>
            <a:ext cx="5098474" cy="33855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negative-weight cycles (optional but important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6077527" y="4849091"/>
            <a:ext cx="711200" cy="92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33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"/>
                            </p:stCondLst>
                            <p:childTnLst>
                              <p:par>
                                <p:cTn id="1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"/>
                            </p:stCondLst>
                            <p:childTnLst>
                              <p:par>
                                <p:cTn id="2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"/>
                            </p:stCondLst>
                            <p:childTnLst>
                              <p:par>
                                <p:cTn id="3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1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200"/>
                            </p:stCondLst>
                            <p:childTnLst>
                              <p:par>
                                <p:cTn id="8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300"/>
                            </p:stCondLst>
                            <p:childTnLst>
                              <p:par>
                                <p:cTn id="9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9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4" grpId="0" animBg="1"/>
      <p:bldP spid="10" grpId="0" animBg="1"/>
      <p:bldP spid="12" grpId="0" animBg="1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Bellman–Ford 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- Example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0603" r="7208"/>
          <a:stretch/>
        </p:blipFill>
        <p:spPr>
          <a:xfrm>
            <a:off x="1097280" y="2299853"/>
            <a:ext cx="4023360" cy="28784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78" y="2299853"/>
            <a:ext cx="4408489" cy="28784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120640" y="3739095"/>
            <a:ext cx="1437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0640" y="5528624"/>
            <a:ext cx="14375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First Relaxation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5494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1" y="2299853"/>
            <a:ext cx="4408489" cy="287848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120640" y="3739095"/>
            <a:ext cx="1437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0640" y="5528624"/>
            <a:ext cx="14375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Relaxation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77" y="2299854"/>
            <a:ext cx="4123230" cy="28784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20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Relaxation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5333" y="1742887"/>
            <a:ext cx="9970347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an edge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u,v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weight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relaxation checks if the known shortest path to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improved by going through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876" y="2503593"/>
            <a:ext cx="2720576" cy="125740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891" y="3875377"/>
            <a:ext cx="6585527" cy="24053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0817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120640" y="3739095"/>
            <a:ext cx="1437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0640" y="5528624"/>
            <a:ext cx="14375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Relaxation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99854"/>
            <a:ext cx="4123230" cy="28784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5182"/>
          <a:stretch/>
        </p:blipFill>
        <p:spPr>
          <a:xfrm>
            <a:off x="6601791" y="2299854"/>
            <a:ext cx="3979747" cy="28784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64312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120640" y="3739095"/>
            <a:ext cx="1437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0640" y="5528624"/>
            <a:ext cx="14375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Fourth Relaxation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5182"/>
          <a:stretch/>
        </p:blipFill>
        <p:spPr>
          <a:xfrm>
            <a:off x="1140893" y="2299854"/>
            <a:ext cx="3979747" cy="28784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8178" y="2297754"/>
            <a:ext cx="4333967" cy="28805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8300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>
            <a:off x="5120640" y="3739095"/>
            <a:ext cx="143753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20640" y="5528624"/>
            <a:ext cx="1437538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Fifth Relaxation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178" y="2297754"/>
            <a:ext cx="4333967" cy="28805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673" y="2297754"/>
            <a:ext cx="4333967" cy="2880582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6918036" y="5357091"/>
            <a:ext cx="4535055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updates found. Hence, no negative edge cycle present in the graph.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603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Another Example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0727" y="1838036"/>
            <a:ext cx="995495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suppose we have a graph which is given below and we want to find whether there exists a negative cycle or not using Bellman-Ford.</a:t>
            </a: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78" t="11326" r="20582" b="11292"/>
          <a:stretch/>
        </p:blipFill>
        <p:spPr bwMode="auto">
          <a:xfrm>
            <a:off x="2900218" y="2567494"/>
            <a:ext cx="5671128" cy="3685309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149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2050" name="Picture 2" descr="f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2"/>
          <a:stretch/>
        </p:blipFill>
        <p:spPr bwMode="auto">
          <a:xfrm>
            <a:off x="1213658" y="1820487"/>
            <a:ext cx="9942022" cy="4380808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308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3074" name="Picture 2" descr="f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9" t="-348" r="349" b="7665"/>
          <a:stretch/>
        </p:blipFill>
        <p:spPr bwMode="auto">
          <a:xfrm>
            <a:off x="1213658" y="1837112"/>
            <a:ext cx="9942022" cy="4414059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04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4098" name="Picture 2" descr="f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3"/>
          <a:stretch/>
        </p:blipFill>
        <p:spPr bwMode="auto">
          <a:xfrm>
            <a:off x="1097280" y="1820488"/>
            <a:ext cx="10058400" cy="4364181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86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5122" name="Picture 2" descr="f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86"/>
          <a:stretch/>
        </p:blipFill>
        <p:spPr bwMode="auto">
          <a:xfrm>
            <a:off x="1097280" y="1828801"/>
            <a:ext cx="10058400" cy="4305992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7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8194" name="Picture 2" descr="f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63"/>
          <a:stretch/>
        </p:blipFill>
        <p:spPr bwMode="auto">
          <a:xfrm>
            <a:off x="1097280" y="1820487"/>
            <a:ext cx="10058400" cy="4364182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61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7170" name="Picture 2" descr="fil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62"/>
          <a:stretch/>
        </p:blipFill>
        <p:spPr bwMode="auto">
          <a:xfrm>
            <a:off x="1097280" y="1853738"/>
            <a:ext cx="10058400" cy="4330931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3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141306" y="2377368"/>
            <a:ext cx="9970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Dijkstra's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is a solution to the single-source shortest path problem in graph theory.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both directed and undirected graphs. However, all edges must have nonnegative weights.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Weighted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G={E,V} and source vertex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v∈V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that all edge weights are nonnegative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Lengths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shortest paths (or the shortest paths themselves) from a given source vertex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v∈V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all other vertices</a:t>
            </a:r>
          </a:p>
        </p:txBody>
      </p:sp>
    </p:spTree>
    <p:extLst>
      <p:ext uri="{BB962C8B-B14F-4D97-AF65-F5344CB8AC3E}">
        <p14:creationId xmlns:p14="http://schemas.microsoft.com/office/powerpoint/2010/main" val="203675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pic>
        <p:nvPicPr>
          <p:cNvPr id="6146" name="Picture 2" descr="Lightbo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60"/>
          <a:stretch/>
        </p:blipFill>
        <p:spPr bwMode="auto">
          <a:xfrm>
            <a:off x="1097280" y="1820487"/>
            <a:ext cx="10058400" cy="4297680"/>
          </a:xfrm>
          <a:prstGeom prst="rect">
            <a:avLst/>
          </a:prstGeom>
          <a:noFill/>
          <a:ln>
            <a:solidFill>
              <a:srgbClr val="00B0F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703128" y="2687782"/>
            <a:ext cx="4128653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negative cycle (D-&gt;F-&gt;E) exists in the graph.</a:t>
            </a:r>
          </a:p>
        </p:txBody>
      </p:sp>
    </p:spTree>
    <p:extLst>
      <p:ext uri="{BB962C8B-B14F-4D97-AF65-F5344CB8AC3E}">
        <p14:creationId xmlns:p14="http://schemas.microsoft.com/office/powerpoint/2010/main" val="143011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89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</a:t>
            </a:r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Dijkstra's</a:t>
            </a:r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73018" y="1773528"/>
            <a:ext cx="998266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Routing Protocols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17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(Open Shortest Path First)</a:t>
            </a: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IS-IS</a:t>
            </a: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routing algorithms to compute the shortest path tree for routing packets.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Mapping and GPS Systems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the quickest route between two locations using road network data.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Game Development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Pathfinding for characters or AI agents (though A* is often preferred for efficiency in certain cases).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Optimizing data flow through networks by finding the least-cost path.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Design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lang="en-US" sz="17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data-flow analysis</a:t>
            </a: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</a:t>
            </a: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the shortest distance in control flow graphs.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 Motion Planning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robotics, Dijkstra helps robots find the shortest path in a known environment.</a:t>
            </a:r>
          </a:p>
          <a:p>
            <a:pPr algn="just">
              <a:buFont typeface="+mj-lt"/>
              <a:buAutoNum type="arabicPeriod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Resolution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57250" lvl="1" indent="-400050" algn="just">
              <a:buFont typeface="Wingdings" panose="05000000000000000000" pitchFamily="2" charset="2"/>
              <a:buChar char="ü"/>
            </a:pP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in systems like </a:t>
            </a:r>
            <a:r>
              <a:rPr lang="en-US" sz="1700" b="1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package managers</a:t>
            </a:r>
            <a:r>
              <a:rPr lang="en-US" sz="1700" dirty="0" smtClean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resolve dependency chains efficiently.</a:t>
            </a:r>
            <a:endParaRPr lang="en-US" sz="1700" dirty="0">
              <a:solidFill>
                <a:srgbClr val="2929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010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Dijkstra’s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185333" y="1779833"/>
            <a:ext cx="9970347" cy="120032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distances from the source to all nodes as infinity, except the source (0).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priority queue (min-heap) to repeatedly select the node with the smallest tentative distance.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the distances to neighboring nodes if a shorter path is found.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until all nodes are visited or the destination is reached.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019" y="3537433"/>
            <a:ext cx="4685195" cy="181588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Dijkstra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(Graph, source):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priority queue Q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each vertex v in Graph: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[v] := infinity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[v] := undefined      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 v to Q                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[source] :=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50214" y="3156560"/>
            <a:ext cx="6354106" cy="25776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Q is not empty: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:= vertex in Q with smallest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[u]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remove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u from Q</a:t>
            </a:r>
          </a:p>
          <a:p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each neighbor v of u: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alt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[u] + length(u, v)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alt &lt;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[v]: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:= alt</a:t>
            </a:r>
          </a:p>
          <a:p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[v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] := u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</a:t>
            </a:r>
            <a:r>
              <a:rPr 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</a:t>
            </a:r>
            <a:endParaRPr 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55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uiExpand="1" build="p" animBg="1"/>
      <p:bldP spid="2" grpId="0" uiExpand="1" build="p" animBg="1"/>
      <p:bldP spid="9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Initialization</a:t>
            </a:r>
          </a:p>
        </p:txBody>
      </p:sp>
      <p:sp>
        <p:nvSpPr>
          <p:cNvPr id="6" name="Oval 3"/>
          <p:cNvSpPr>
            <a:spLocks noChangeArrowheads="1"/>
          </p:cNvSpPr>
          <p:nvPr/>
        </p:nvSpPr>
        <p:spPr bwMode="auto">
          <a:xfrm>
            <a:off x="4895850" y="2266950"/>
            <a:ext cx="4572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6953250" y="455295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895850" y="455295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9" name="AutoShape 6"/>
          <p:cNvCxnSpPr>
            <a:cxnSpLocks noChangeShapeType="1"/>
            <a:stCxn id="7" idx="2"/>
            <a:endCxn id="8" idx="6"/>
          </p:cNvCxnSpPr>
          <p:nvPr/>
        </p:nvCxnSpPr>
        <p:spPr bwMode="auto">
          <a:xfrm flipH="1">
            <a:off x="5353050" y="478155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7"/>
          <p:cNvCxnSpPr>
            <a:cxnSpLocks noChangeShapeType="1"/>
            <a:stCxn id="22" idx="2"/>
            <a:endCxn id="19" idx="6"/>
          </p:cNvCxnSpPr>
          <p:nvPr/>
        </p:nvCxnSpPr>
        <p:spPr bwMode="auto">
          <a:xfrm flipH="1">
            <a:off x="4362450" y="363855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AutoShape 8"/>
          <p:cNvCxnSpPr>
            <a:cxnSpLocks noChangeShapeType="1"/>
            <a:stCxn id="6" idx="6"/>
            <a:endCxn id="12" idx="2"/>
          </p:cNvCxnSpPr>
          <p:nvPr/>
        </p:nvCxnSpPr>
        <p:spPr bwMode="auto">
          <a:xfrm>
            <a:off x="5353050" y="249555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6953250" y="226695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3" name="Oval 10"/>
          <p:cNvSpPr>
            <a:spLocks noChangeArrowheads="1"/>
          </p:cNvSpPr>
          <p:nvPr/>
        </p:nvSpPr>
        <p:spPr bwMode="auto">
          <a:xfrm>
            <a:off x="7867650" y="340995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4" name="AutoShape 11"/>
          <p:cNvCxnSpPr>
            <a:cxnSpLocks noChangeShapeType="1"/>
            <a:stCxn id="13" idx="2"/>
            <a:endCxn id="22" idx="6"/>
          </p:cNvCxnSpPr>
          <p:nvPr/>
        </p:nvCxnSpPr>
        <p:spPr bwMode="auto">
          <a:xfrm flipH="1">
            <a:off x="6419850" y="363855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AutoShape 12"/>
          <p:cNvCxnSpPr>
            <a:cxnSpLocks noChangeShapeType="1"/>
            <a:stCxn id="13" idx="1"/>
            <a:endCxn id="12" idx="5"/>
          </p:cNvCxnSpPr>
          <p:nvPr/>
        </p:nvCxnSpPr>
        <p:spPr bwMode="auto">
          <a:xfrm flipH="1" flipV="1">
            <a:off x="7343775" y="265747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  <a:stCxn id="7" idx="7"/>
            <a:endCxn id="13" idx="3"/>
          </p:cNvCxnSpPr>
          <p:nvPr/>
        </p:nvCxnSpPr>
        <p:spPr bwMode="auto">
          <a:xfrm flipV="1">
            <a:off x="7343775" y="380047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4"/>
          <p:cNvCxnSpPr>
            <a:cxnSpLocks noChangeShapeType="1"/>
            <a:stCxn id="6" idx="5"/>
            <a:endCxn id="22" idx="1"/>
          </p:cNvCxnSpPr>
          <p:nvPr/>
        </p:nvCxnSpPr>
        <p:spPr bwMode="auto">
          <a:xfrm>
            <a:off x="5286375" y="265747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5"/>
          <p:cNvCxnSpPr>
            <a:cxnSpLocks noChangeShapeType="1"/>
            <a:stCxn id="12" idx="3"/>
            <a:endCxn id="22" idx="7"/>
          </p:cNvCxnSpPr>
          <p:nvPr/>
        </p:nvCxnSpPr>
        <p:spPr bwMode="auto">
          <a:xfrm flipH="1">
            <a:off x="6353175" y="265747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Oval 16"/>
          <p:cNvSpPr>
            <a:spLocks noChangeArrowheads="1"/>
          </p:cNvSpPr>
          <p:nvPr/>
        </p:nvSpPr>
        <p:spPr bwMode="auto">
          <a:xfrm>
            <a:off x="3905250" y="340995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0" name="AutoShape 17"/>
          <p:cNvCxnSpPr>
            <a:cxnSpLocks noChangeShapeType="1"/>
            <a:stCxn id="19" idx="7"/>
            <a:endCxn id="6" idx="3"/>
          </p:cNvCxnSpPr>
          <p:nvPr/>
        </p:nvCxnSpPr>
        <p:spPr bwMode="auto">
          <a:xfrm flipV="1">
            <a:off x="4295775" y="265747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18"/>
          <p:cNvCxnSpPr>
            <a:cxnSpLocks noChangeShapeType="1"/>
            <a:stCxn id="8" idx="1"/>
            <a:endCxn id="19" idx="5"/>
          </p:cNvCxnSpPr>
          <p:nvPr/>
        </p:nvCxnSpPr>
        <p:spPr bwMode="auto">
          <a:xfrm flipH="1" flipV="1">
            <a:off x="4295775" y="380047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Oval 19"/>
          <p:cNvSpPr>
            <a:spLocks noChangeArrowheads="1"/>
          </p:cNvSpPr>
          <p:nvPr/>
        </p:nvSpPr>
        <p:spPr bwMode="auto">
          <a:xfrm>
            <a:off x="5962650" y="340995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23" name="AutoShape 20"/>
          <p:cNvCxnSpPr>
            <a:cxnSpLocks noChangeShapeType="1"/>
            <a:stCxn id="7" idx="1"/>
            <a:endCxn id="22" idx="5"/>
          </p:cNvCxnSpPr>
          <p:nvPr/>
        </p:nvCxnSpPr>
        <p:spPr bwMode="auto">
          <a:xfrm flipH="1" flipV="1">
            <a:off x="6353175" y="380047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AutoShape 21"/>
          <p:cNvCxnSpPr>
            <a:cxnSpLocks noChangeShapeType="1"/>
            <a:stCxn id="8" idx="7"/>
            <a:endCxn id="22" idx="3"/>
          </p:cNvCxnSpPr>
          <p:nvPr/>
        </p:nvCxnSpPr>
        <p:spPr bwMode="auto">
          <a:xfrm flipV="1">
            <a:off x="5286375" y="380047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 Box 22"/>
          <p:cNvSpPr txBox="1">
            <a:spLocks noChangeArrowheads="1"/>
          </p:cNvSpPr>
          <p:nvPr/>
        </p:nvSpPr>
        <p:spPr bwMode="auto">
          <a:xfrm>
            <a:off x="4300538" y="2906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5610225" y="289242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7" name="Text Box 24"/>
          <p:cNvSpPr txBox="1">
            <a:spLocks noChangeArrowheads="1"/>
          </p:cNvSpPr>
          <p:nvPr/>
        </p:nvSpPr>
        <p:spPr bwMode="auto">
          <a:xfrm>
            <a:off x="6038850" y="22669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516813" y="289242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9" name="Text Box 26"/>
          <p:cNvSpPr txBox="1">
            <a:spLocks noChangeArrowheads="1"/>
          </p:cNvSpPr>
          <p:nvPr/>
        </p:nvSpPr>
        <p:spPr bwMode="auto">
          <a:xfrm>
            <a:off x="6465888" y="289242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7715250" y="4049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1" name="Text Box 28"/>
          <p:cNvSpPr txBox="1">
            <a:spLocks noChangeArrowheads="1"/>
          </p:cNvSpPr>
          <p:nvPr/>
        </p:nvSpPr>
        <p:spPr bwMode="auto">
          <a:xfrm>
            <a:off x="6724650" y="4049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7029450" y="34099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4972050" y="34099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429250" y="4049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4362450" y="4049713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6115050" y="455295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4972050" y="185578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7029450" y="1876425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524250" y="348615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8401050" y="340995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6038850" y="394335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2" name="Text Box 43"/>
          <p:cNvSpPr txBox="1">
            <a:spLocks noChangeArrowheads="1"/>
          </p:cNvSpPr>
          <p:nvPr/>
        </p:nvSpPr>
        <p:spPr bwMode="auto">
          <a:xfrm>
            <a:off x="4092575" y="5676900"/>
            <a:ext cx="41793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vertex in List with minimum distance.</a:t>
            </a: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4972050" y="508635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4" name="Text Box 45"/>
          <p:cNvSpPr txBox="1">
            <a:spLocks noChangeArrowheads="1"/>
          </p:cNvSpPr>
          <p:nvPr/>
        </p:nvSpPr>
        <p:spPr bwMode="auto">
          <a:xfrm>
            <a:off x="7029450" y="5086350"/>
            <a:ext cx="385763" cy="369888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1619250" y="1948584"/>
            <a:ext cx="23828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Distance(source) = 0</a:t>
            </a: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>
            <a:off x="4591050" y="219075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751320" y="2360757"/>
            <a:ext cx="39826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(all vertices but source) = </a:t>
            </a:r>
            <a:r>
              <a:rPr lang="en-US" altLang="en-US" sz="1800" dirty="0">
                <a:solidFill>
                  <a:srgbClr val="674EA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956549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39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8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2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9" grpId="0" animBg="1"/>
      <p:bldP spid="22" grpId="0" animBg="1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/>
      <p:bldP spid="46" grpId="0" animBg="1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10CE-E82E-4E19-8FEA-5C251124887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71" name="AutoShape 6"/>
          <p:cNvCxnSpPr>
            <a:cxnSpLocks noChangeShapeType="1"/>
            <a:stCxn id="11269" idx="2"/>
            <a:endCxn id="11270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7"/>
          <p:cNvCxnSpPr>
            <a:cxnSpLocks noChangeShapeType="1"/>
            <a:stCxn id="11284" idx="2"/>
            <a:endCxn id="11281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8"/>
          <p:cNvCxnSpPr>
            <a:cxnSpLocks noChangeShapeType="1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76" name="AutoShape 11"/>
          <p:cNvCxnSpPr>
            <a:cxnSpLocks noChangeShapeType="1"/>
            <a:stCxn id="11275" idx="2"/>
            <a:endCxn id="11284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275" idx="1"/>
            <a:endCxn id="11274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/>
          <p:cNvCxnSpPr>
            <a:cxnSpLocks noChangeShapeType="1"/>
            <a:stCxn id="11269" idx="7"/>
            <a:endCxn id="11275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/>
          <p:cNvCxnSpPr>
            <a:cxnSpLocks noChangeShapeType="1"/>
            <a:stCxn id="11268" idx="5"/>
            <a:endCxn id="11284" idx="1"/>
          </p:cNvCxnSpPr>
          <p:nvPr/>
        </p:nvCxnSpPr>
        <p:spPr bwMode="auto">
          <a:xfrm>
            <a:off x="5267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/>
          <p:cNvCxnSpPr>
            <a:cxnSpLocks noChangeShapeType="1"/>
            <a:stCxn id="11274" idx="3"/>
            <a:endCxn id="11284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82" name="AutoShape 17"/>
          <p:cNvCxnSpPr>
            <a:cxnSpLocks noChangeShapeType="1"/>
            <a:stCxn id="11281" idx="7"/>
            <a:endCxn id="11268" idx="3"/>
          </p:cNvCxnSpPr>
          <p:nvPr/>
        </p:nvCxnSpPr>
        <p:spPr bwMode="auto">
          <a:xfrm flipV="1">
            <a:off x="4276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/>
          <p:cNvCxnSpPr>
            <a:cxnSpLocks noChangeShapeType="1"/>
            <a:stCxn id="11270" idx="1"/>
            <a:endCxn id="11281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85" name="AutoShape 20"/>
          <p:cNvCxnSpPr>
            <a:cxnSpLocks noChangeShapeType="1"/>
            <a:stCxn id="11269" idx="1"/>
            <a:endCxn id="11284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1"/>
          <p:cNvCxnSpPr>
            <a:cxnSpLocks noChangeShapeType="1"/>
            <a:stCxn id="11270" idx="7"/>
            <a:endCxn id="11284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3412121" y="36576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2" name="Text Box 37"/>
          <p:cNvSpPr txBox="1">
            <a:spLocks noChangeArrowheads="1"/>
          </p:cNvSpPr>
          <p:nvPr/>
        </p:nvSpPr>
        <p:spPr bwMode="auto">
          <a:xfrm>
            <a:off x="8382000" y="35814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4" name="Text Box 45"/>
          <p:cNvSpPr txBox="1">
            <a:spLocks noChangeArrowheads="1"/>
          </p:cNvSpPr>
          <p:nvPr/>
        </p:nvSpPr>
        <p:spPr bwMode="auto">
          <a:xfrm>
            <a:off x="49530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05" name="Text Box 46"/>
          <p:cNvSpPr txBox="1">
            <a:spLocks noChangeArrowheads="1"/>
          </p:cNvSpPr>
          <p:nvPr/>
        </p:nvSpPr>
        <p:spPr bwMode="auto">
          <a:xfrm>
            <a:off x="70104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06" name="Text Box 47"/>
          <p:cNvSpPr txBox="1">
            <a:spLocks noChangeArrowheads="1"/>
          </p:cNvSpPr>
          <p:nvPr/>
        </p:nvSpPr>
        <p:spPr bwMode="auto">
          <a:xfrm>
            <a:off x="1905001" y="4724401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Distance(B) =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7" name="Text Box 48"/>
          <p:cNvSpPr txBox="1">
            <a:spLocks noChangeArrowheads="1"/>
          </p:cNvSpPr>
          <p:nvPr/>
        </p:nvSpPr>
        <p:spPr bwMode="auto">
          <a:xfrm>
            <a:off x="1905001" y="5029201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Distance(D)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Update neighbors' distance</a:t>
            </a:r>
          </a:p>
        </p:txBody>
      </p:sp>
      <p:sp>
        <p:nvSpPr>
          <p:cNvPr id="47" name="Text Box 37"/>
          <p:cNvSpPr txBox="1">
            <a:spLocks noChangeArrowheads="1"/>
          </p:cNvSpPr>
          <p:nvPr/>
        </p:nvSpPr>
        <p:spPr bwMode="auto">
          <a:xfrm>
            <a:off x="6981826" y="2027238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5989640" y="4076942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609511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∞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26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710CE-E82E-4E19-8FEA-5C251124887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1268" name="Oval 3"/>
          <p:cNvSpPr>
            <a:spLocks noChangeArrowheads="1"/>
          </p:cNvSpPr>
          <p:nvPr/>
        </p:nvSpPr>
        <p:spPr bwMode="auto">
          <a:xfrm>
            <a:off x="4876800" y="2438400"/>
            <a:ext cx="457200" cy="457200"/>
          </a:xfrm>
          <a:prstGeom prst="ellipse">
            <a:avLst/>
          </a:prstGeom>
          <a:solidFill>
            <a:schemeClr val="folHlink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A</a:t>
            </a:r>
            <a:endParaRPr lang="en-US" altLang="en-US" sz="1800" baseline="-25000" dirty="0">
              <a:latin typeface="Times New Roman" panose="02020603050405020304" pitchFamily="18" charset="0"/>
            </a:endParaRPr>
          </a:p>
        </p:txBody>
      </p:sp>
      <p:sp>
        <p:nvSpPr>
          <p:cNvPr id="11269" name="Oval 4"/>
          <p:cNvSpPr>
            <a:spLocks noChangeArrowheads="1"/>
          </p:cNvSpPr>
          <p:nvPr/>
        </p:nvSpPr>
        <p:spPr bwMode="auto">
          <a:xfrm>
            <a:off x="69342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G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4876800" y="4724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F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71" name="AutoShape 6"/>
          <p:cNvCxnSpPr>
            <a:cxnSpLocks noChangeShapeType="1"/>
            <a:stCxn id="11269" idx="2"/>
            <a:endCxn id="11270" idx="6"/>
          </p:cNvCxnSpPr>
          <p:nvPr/>
        </p:nvCxnSpPr>
        <p:spPr bwMode="auto">
          <a:xfrm flipH="1">
            <a:off x="5334000" y="4953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2" name="AutoShape 7"/>
          <p:cNvCxnSpPr>
            <a:cxnSpLocks noChangeShapeType="1"/>
            <a:stCxn id="11284" idx="2"/>
            <a:endCxn id="11281" idx="6"/>
          </p:cNvCxnSpPr>
          <p:nvPr/>
        </p:nvCxnSpPr>
        <p:spPr bwMode="auto">
          <a:xfrm flipH="1">
            <a:off x="4343400" y="3810000"/>
            <a:ext cx="1600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3" name="AutoShape 8"/>
          <p:cNvCxnSpPr>
            <a:cxnSpLocks noChangeShapeType="1"/>
          </p:cNvCxnSpPr>
          <p:nvPr/>
        </p:nvCxnSpPr>
        <p:spPr bwMode="auto">
          <a:xfrm>
            <a:off x="5334000" y="2667000"/>
            <a:ext cx="1600200" cy="0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4" name="Oval 9"/>
          <p:cNvSpPr>
            <a:spLocks noChangeArrowheads="1"/>
          </p:cNvSpPr>
          <p:nvPr/>
        </p:nvSpPr>
        <p:spPr bwMode="auto">
          <a:xfrm>
            <a:off x="6934200" y="2438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B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7848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76" name="AutoShape 11"/>
          <p:cNvCxnSpPr>
            <a:cxnSpLocks noChangeShapeType="1"/>
            <a:stCxn id="11275" idx="2"/>
            <a:endCxn id="11284" idx="6"/>
          </p:cNvCxnSpPr>
          <p:nvPr/>
        </p:nvCxnSpPr>
        <p:spPr bwMode="auto">
          <a:xfrm flipH="1">
            <a:off x="6400800" y="3810000"/>
            <a:ext cx="14478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/>
          <p:cNvCxnSpPr>
            <a:cxnSpLocks noChangeShapeType="1"/>
            <a:stCxn id="11275" idx="1"/>
            <a:endCxn id="11274" idx="5"/>
          </p:cNvCxnSpPr>
          <p:nvPr/>
        </p:nvCxnSpPr>
        <p:spPr bwMode="auto">
          <a:xfrm flipH="1" flipV="1">
            <a:off x="7324725" y="2828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3"/>
          <p:cNvCxnSpPr>
            <a:cxnSpLocks noChangeShapeType="1"/>
            <a:stCxn id="11269" idx="7"/>
            <a:endCxn id="11275" idx="3"/>
          </p:cNvCxnSpPr>
          <p:nvPr/>
        </p:nvCxnSpPr>
        <p:spPr bwMode="auto">
          <a:xfrm flipV="1">
            <a:off x="7324725" y="3971925"/>
            <a:ext cx="5905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9" name="AutoShape 14"/>
          <p:cNvCxnSpPr>
            <a:cxnSpLocks noChangeShapeType="1"/>
            <a:stCxn id="11268" idx="5"/>
            <a:endCxn id="11284" idx="1"/>
          </p:cNvCxnSpPr>
          <p:nvPr/>
        </p:nvCxnSpPr>
        <p:spPr bwMode="auto">
          <a:xfrm>
            <a:off x="5267325" y="2843213"/>
            <a:ext cx="742950" cy="804862"/>
          </a:xfrm>
          <a:prstGeom prst="straightConnector1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0" name="AutoShape 15"/>
          <p:cNvCxnSpPr>
            <a:cxnSpLocks noChangeShapeType="1"/>
            <a:stCxn id="11274" idx="3"/>
            <a:endCxn id="11284" idx="7"/>
          </p:cNvCxnSpPr>
          <p:nvPr/>
        </p:nvCxnSpPr>
        <p:spPr bwMode="auto">
          <a:xfrm flipH="1">
            <a:off x="6334125" y="2828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38862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C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82" name="AutoShape 17"/>
          <p:cNvCxnSpPr>
            <a:cxnSpLocks noChangeShapeType="1"/>
            <a:stCxn id="11281" idx="7"/>
            <a:endCxn id="11268" idx="3"/>
          </p:cNvCxnSpPr>
          <p:nvPr/>
        </p:nvCxnSpPr>
        <p:spPr bwMode="auto">
          <a:xfrm flipV="1">
            <a:off x="4276725" y="2843213"/>
            <a:ext cx="666750" cy="8048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3" name="AutoShape 18"/>
          <p:cNvCxnSpPr>
            <a:cxnSpLocks noChangeShapeType="1"/>
            <a:stCxn id="11270" idx="1"/>
            <a:endCxn id="11281" idx="5"/>
          </p:cNvCxnSpPr>
          <p:nvPr/>
        </p:nvCxnSpPr>
        <p:spPr bwMode="auto">
          <a:xfrm flipH="1" flipV="1">
            <a:off x="42767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4" name="Oval 19"/>
          <p:cNvSpPr>
            <a:spLocks noChangeArrowheads="1"/>
          </p:cNvSpPr>
          <p:nvPr/>
        </p:nvSpPr>
        <p:spPr bwMode="auto">
          <a:xfrm>
            <a:off x="5943600" y="3581400"/>
            <a:ext cx="457200" cy="4572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D</a:t>
            </a:r>
            <a:endParaRPr lang="en-US" altLang="en-US" sz="1800" baseline="-25000">
              <a:latin typeface="Times New Roman" panose="02020603050405020304" pitchFamily="18" charset="0"/>
            </a:endParaRPr>
          </a:p>
        </p:txBody>
      </p:sp>
      <p:cxnSp>
        <p:nvCxnSpPr>
          <p:cNvPr id="11285" name="AutoShape 20"/>
          <p:cNvCxnSpPr>
            <a:cxnSpLocks noChangeShapeType="1"/>
            <a:stCxn id="11269" idx="1"/>
            <a:endCxn id="11284" idx="5"/>
          </p:cNvCxnSpPr>
          <p:nvPr/>
        </p:nvCxnSpPr>
        <p:spPr bwMode="auto">
          <a:xfrm flipH="1" flipV="1">
            <a:off x="6334125" y="3971925"/>
            <a:ext cx="6667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86" name="AutoShape 21"/>
          <p:cNvCxnSpPr>
            <a:cxnSpLocks noChangeShapeType="1"/>
            <a:stCxn id="11270" idx="7"/>
            <a:endCxn id="11284" idx="3"/>
          </p:cNvCxnSpPr>
          <p:nvPr/>
        </p:nvCxnSpPr>
        <p:spPr bwMode="auto">
          <a:xfrm flipV="1">
            <a:off x="5267325" y="3971925"/>
            <a:ext cx="742950" cy="8191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7" name="Text Box 22"/>
          <p:cNvSpPr txBox="1">
            <a:spLocks noChangeArrowheads="1"/>
          </p:cNvSpPr>
          <p:nvPr/>
        </p:nvSpPr>
        <p:spPr bwMode="auto">
          <a:xfrm>
            <a:off x="4281489" y="3078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88" name="Text Box 23"/>
          <p:cNvSpPr txBox="1">
            <a:spLocks noChangeArrowheads="1"/>
          </p:cNvSpPr>
          <p:nvPr/>
        </p:nvSpPr>
        <p:spPr bwMode="auto">
          <a:xfrm>
            <a:off x="5591176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89" name="Text Box 24"/>
          <p:cNvSpPr txBox="1">
            <a:spLocks noChangeArrowheads="1"/>
          </p:cNvSpPr>
          <p:nvPr/>
        </p:nvSpPr>
        <p:spPr bwMode="auto">
          <a:xfrm>
            <a:off x="6019801" y="2438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7497763" y="3063875"/>
            <a:ext cx="368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1291" name="Text Box 26"/>
          <p:cNvSpPr txBox="1">
            <a:spLocks noChangeArrowheads="1"/>
          </p:cNvSpPr>
          <p:nvPr/>
        </p:nvSpPr>
        <p:spPr bwMode="auto">
          <a:xfrm>
            <a:off x="6446839" y="3063875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1292" name="Text Box 27"/>
          <p:cNvSpPr txBox="1">
            <a:spLocks noChangeArrowheads="1"/>
          </p:cNvSpPr>
          <p:nvPr/>
        </p:nvSpPr>
        <p:spPr bwMode="auto">
          <a:xfrm>
            <a:off x="7696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11293" name="Text Box 28"/>
          <p:cNvSpPr txBox="1">
            <a:spLocks noChangeArrowheads="1"/>
          </p:cNvSpPr>
          <p:nvPr/>
        </p:nvSpPr>
        <p:spPr bwMode="auto">
          <a:xfrm>
            <a:off x="67056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1294" name="Text Box 29"/>
          <p:cNvSpPr txBox="1">
            <a:spLocks noChangeArrowheads="1"/>
          </p:cNvSpPr>
          <p:nvPr/>
        </p:nvSpPr>
        <p:spPr bwMode="auto">
          <a:xfrm>
            <a:off x="70104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5" name="Text Box 30"/>
          <p:cNvSpPr txBox="1">
            <a:spLocks noChangeArrowheads="1"/>
          </p:cNvSpPr>
          <p:nvPr/>
        </p:nvSpPr>
        <p:spPr bwMode="auto">
          <a:xfrm>
            <a:off x="4953001" y="3581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96" name="Text Box 31"/>
          <p:cNvSpPr txBox="1">
            <a:spLocks noChangeArrowheads="1"/>
          </p:cNvSpPr>
          <p:nvPr/>
        </p:nvSpPr>
        <p:spPr bwMode="auto">
          <a:xfrm>
            <a:off x="54102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297" name="Text Box 32"/>
          <p:cNvSpPr txBox="1">
            <a:spLocks noChangeArrowheads="1"/>
          </p:cNvSpPr>
          <p:nvPr/>
        </p:nvSpPr>
        <p:spPr bwMode="auto">
          <a:xfrm>
            <a:off x="4343401" y="4221164"/>
            <a:ext cx="2762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1298" name="Text Box 33"/>
          <p:cNvSpPr txBox="1">
            <a:spLocks noChangeArrowheads="1"/>
          </p:cNvSpPr>
          <p:nvPr/>
        </p:nvSpPr>
        <p:spPr bwMode="auto">
          <a:xfrm>
            <a:off x="6096001" y="4724400"/>
            <a:ext cx="2762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1299" name="Text Box 34"/>
          <p:cNvSpPr txBox="1">
            <a:spLocks noChangeArrowheads="1"/>
          </p:cNvSpPr>
          <p:nvPr/>
        </p:nvSpPr>
        <p:spPr bwMode="auto">
          <a:xfrm>
            <a:off x="4953001" y="2027238"/>
            <a:ext cx="320675" cy="3667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300" name="Text Box 35"/>
          <p:cNvSpPr txBox="1">
            <a:spLocks noChangeArrowheads="1"/>
          </p:cNvSpPr>
          <p:nvPr/>
        </p:nvSpPr>
        <p:spPr bwMode="auto">
          <a:xfrm>
            <a:off x="7011819" y="2039679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sym typeface="Symbol" panose="05050102010706020507" pitchFamily="18" charset="2"/>
              </a:rPr>
              <a:t>2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1" name="Text Box 36"/>
          <p:cNvSpPr txBox="1">
            <a:spLocks noChangeArrowheads="1"/>
          </p:cNvSpPr>
          <p:nvPr/>
        </p:nvSpPr>
        <p:spPr bwMode="auto">
          <a:xfrm>
            <a:off x="3412121" y="36576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2" name="Text Box 37"/>
          <p:cNvSpPr txBox="1">
            <a:spLocks noChangeArrowheads="1"/>
          </p:cNvSpPr>
          <p:nvPr/>
        </p:nvSpPr>
        <p:spPr bwMode="auto">
          <a:xfrm>
            <a:off x="8382000" y="35814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3" name="Text Box 38"/>
          <p:cNvSpPr txBox="1">
            <a:spLocks noChangeArrowheads="1"/>
          </p:cNvSpPr>
          <p:nvPr/>
        </p:nvSpPr>
        <p:spPr bwMode="auto">
          <a:xfrm>
            <a:off x="6050504" y="4099877"/>
            <a:ext cx="312906" cy="369332"/>
          </a:xfrm>
          <a:prstGeom prst="rect">
            <a:avLst/>
          </a:prstGeom>
          <a:solidFill>
            <a:srgbClr val="FFFFCC"/>
          </a:solidFill>
          <a:ln w="1587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4" name="Text Box 45"/>
          <p:cNvSpPr txBox="1">
            <a:spLocks noChangeArrowheads="1"/>
          </p:cNvSpPr>
          <p:nvPr/>
        </p:nvSpPr>
        <p:spPr bwMode="auto">
          <a:xfrm>
            <a:off x="49530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05" name="Text Box 46"/>
          <p:cNvSpPr txBox="1">
            <a:spLocks noChangeArrowheads="1"/>
          </p:cNvSpPr>
          <p:nvPr/>
        </p:nvSpPr>
        <p:spPr bwMode="auto">
          <a:xfrm>
            <a:off x="7010400" y="5257800"/>
            <a:ext cx="442750" cy="36933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674EA7"/>
                </a:solidFill>
                <a:latin typeface="Constantia" panose="02030602050306030303" pitchFamily="18" charset="0"/>
              </a:rPr>
              <a:t>∞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1306" name="Text Box 47"/>
          <p:cNvSpPr txBox="1">
            <a:spLocks noChangeArrowheads="1"/>
          </p:cNvSpPr>
          <p:nvPr/>
        </p:nvSpPr>
        <p:spPr bwMode="auto">
          <a:xfrm>
            <a:off x="1905001" y="4724401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Distance(B) =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11307" name="Text Box 48"/>
          <p:cNvSpPr txBox="1">
            <a:spLocks noChangeArrowheads="1"/>
          </p:cNvSpPr>
          <p:nvPr/>
        </p:nvSpPr>
        <p:spPr bwMode="auto">
          <a:xfrm>
            <a:off x="1905001" y="5029201"/>
            <a:ext cx="1947863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Distance(D) = 1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" name="Title 1"/>
          <p:cNvSpPr txBox="1">
            <a:spLocks/>
          </p:cNvSpPr>
          <p:nvPr/>
        </p:nvSpPr>
        <p:spPr>
          <a:xfrm>
            <a:off x="1097280" y="456421"/>
            <a:ext cx="10058400" cy="823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Update neighbors' distance</a:t>
            </a:r>
          </a:p>
        </p:txBody>
      </p: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23516"/>
              </p:ext>
            </p:extLst>
          </p:nvPr>
        </p:nvGraphicFramePr>
        <p:xfrm>
          <a:off x="8977889" y="1948584"/>
          <a:ext cx="2567565" cy="350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293">
                  <a:extLst>
                    <a:ext uri="{9D8B030D-6E8A-4147-A177-3AD203B41FA5}">
                      <a16:colId xmlns:a16="http://schemas.microsoft.com/office/drawing/2014/main" val="11390443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4799225"/>
                    </a:ext>
                  </a:extLst>
                </a:gridCol>
                <a:gridCol w="831272">
                  <a:extLst>
                    <a:ext uri="{9D8B030D-6E8A-4147-A177-3AD203B41FA5}">
                      <a16:colId xmlns:a16="http://schemas.microsoft.com/office/drawing/2014/main" val="2338735011"/>
                    </a:ext>
                  </a:extLst>
                </a:gridCol>
              </a:tblGrid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Parent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367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3339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106135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617606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69657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534089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16332"/>
                  </a:ext>
                </a:extLst>
              </a:tr>
              <a:tr h="43845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702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55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56674F-2C65-4A88-98C3-E78EEF6B82F8}"/>
</file>

<file path=customXml/itemProps2.xml><?xml version="1.0" encoding="utf-8"?>
<ds:datastoreItem xmlns:ds="http://schemas.openxmlformats.org/officeDocument/2006/customXml" ds:itemID="{45992B85-A27D-47F9-8829-E9E2086DAAAD}"/>
</file>

<file path=customXml/itemProps3.xml><?xml version="1.0" encoding="utf-8"?>
<ds:datastoreItem xmlns:ds="http://schemas.openxmlformats.org/officeDocument/2006/customXml" ds:itemID="{631DCF98-1157-4EC0-AB4A-8C6EBECAA66B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1448</TotalTime>
  <Words>1541</Words>
  <Application>Microsoft Office PowerPoint</Application>
  <PresentationFormat>Widescreen</PresentationFormat>
  <Paragraphs>625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2" baseType="lpstr">
      <vt:lpstr>ＭＳ Ｐゴシック</vt:lpstr>
      <vt:lpstr>Algerian</vt:lpstr>
      <vt:lpstr>Arial</vt:lpstr>
      <vt:lpstr>Calibri</vt:lpstr>
      <vt:lpstr>Calibri Light</vt:lpstr>
      <vt:lpstr>Constantia</vt:lpstr>
      <vt:lpstr>Courier New</vt:lpstr>
      <vt:lpstr>Symbol</vt:lpstr>
      <vt:lpstr>Times New Roman</vt:lpstr>
      <vt:lpstr>Wingdings</vt:lpstr>
      <vt:lpstr>Retrospect</vt:lpstr>
      <vt:lpstr>Single-Source Shortest Path Algorithm</vt:lpstr>
      <vt:lpstr>Single-Source Shortest Path Problem </vt:lpstr>
      <vt:lpstr>Relaxation</vt:lpstr>
      <vt:lpstr>Introduction</vt:lpstr>
      <vt:lpstr>Applications of Dijkstra's Algorithm</vt:lpstr>
      <vt:lpstr>Dijkstra’s Algorithm</vt:lpstr>
      <vt:lpstr>Example: Initialization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Lecturer-nth</dc:creator>
  <cp:lastModifiedBy>Md. Muktar Hossain</cp:lastModifiedBy>
  <cp:revision>135</cp:revision>
  <dcterms:created xsi:type="dcterms:W3CDTF">2024-12-10T03:43:05Z</dcterms:created>
  <dcterms:modified xsi:type="dcterms:W3CDTF">2025-05-12T13:18:53Z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