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9" r:id="rId6"/>
    <p:sldId id="260" r:id="rId7"/>
    <p:sldId id="262" r:id="rId8"/>
    <p:sldId id="263" r:id="rId9"/>
    <p:sldId id="261" r:id="rId10"/>
    <p:sldId id="264" r:id="rId11"/>
    <p:sldId id="266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C05E-5816-C46F-EAC3-CE878BB42524}" v="37" dt="2025-05-19T19:53:04.453"/>
    <p1510:client id="{3445EC3F-F6A8-848A-7759-272D0E1D6F2B}" v="3" dt="2025-05-19T19:41:27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MAN AL MAMUN" userId="S::232311085@vu.edu.bd::8b3160fb-9b56-4493-baad-ce5a9ab0a4a3" providerId="AD" clId="Web-{1A51C05E-5816-C46F-EAC3-CE878BB42524}"/>
    <pc:docChg chg="modSld">
      <pc:chgData name="SADMAN AL MAMUN" userId="S::232311085@vu.edu.bd::8b3160fb-9b56-4493-baad-ce5a9ab0a4a3" providerId="AD" clId="Web-{1A51C05E-5816-C46F-EAC3-CE878BB42524}" dt="2025-05-19T19:53:02" v="5"/>
      <pc:docMkLst>
        <pc:docMk/>
      </pc:docMkLst>
      <pc:sldChg chg="delSp delAnim">
        <pc:chgData name="SADMAN AL MAMUN" userId="S::232311085@vu.edu.bd::8b3160fb-9b56-4493-baad-ce5a9ab0a4a3" providerId="AD" clId="Web-{1A51C05E-5816-C46F-EAC3-CE878BB42524}" dt="2025-05-19T19:13:50.666" v="0"/>
        <pc:sldMkLst>
          <pc:docMk/>
          <pc:sldMk cId="2958799604" sldId="260"/>
        </pc:sldMkLst>
        <pc:spChg chg="del">
          <ac:chgData name="SADMAN AL MAMUN" userId="S::232311085@vu.edu.bd::8b3160fb-9b56-4493-baad-ce5a9ab0a4a3" providerId="AD" clId="Web-{1A51C05E-5816-C46F-EAC3-CE878BB42524}" dt="2025-05-19T19:13:50.666" v="0"/>
          <ac:spMkLst>
            <pc:docMk/>
            <pc:sldMk cId="2958799604" sldId="260"/>
            <ac:spMk id="7" creationId="{00000000-0000-0000-0000-000000000000}"/>
          </ac:spMkLst>
        </pc:spChg>
      </pc:sldChg>
      <pc:sldChg chg="modSp">
        <pc:chgData name="SADMAN AL MAMUN" userId="S::232311085@vu.edu.bd::8b3160fb-9b56-4493-baad-ce5a9ab0a4a3" providerId="AD" clId="Web-{1A51C05E-5816-C46F-EAC3-CE878BB42524}" dt="2025-05-19T19:53:02" v="5"/>
        <pc:sldMkLst>
          <pc:docMk/>
          <pc:sldMk cId="2740365196" sldId="261"/>
        </pc:sldMkLst>
        <pc:graphicFrameChg chg="mod modGraphic">
          <ac:chgData name="SADMAN AL MAMUN" userId="S::232311085@vu.edu.bd::8b3160fb-9b56-4493-baad-ce5a9ab0a4a3" providerId="AD" clId="Web-{1A51C05E-5816-C46F-EAC3-CE878BB42524}" dt="2025-05-19T19:53:02" v="5"/>
          <ac:graphicFrameMkLst>
            <pc:docMk/>
            <pc:sldMk cId="2740365196" sldId="261"/>
            <ac:graphicFrameMk id="3" creationId="{00000000-0000-0000-0000-000000000000}"/>
          </ac:graphicFrameMkLst>
        </pc:graphicFrameChg>
      </pc:sldChg>
      <pc:sldChg chg="addSp delSp delAnim">
        <pc:chgData name="SADMAN AL MAMUN" userId="S::232311085@vu.edu.bd::8b3160fb-9b56-4493-baad-ce5a9ab0a4a3" providerId="AD" clId="Web-{1A51C05E-5816-C46F-EAC3-CE878BB42524}" dt="2025-05-19T19:47:42.438" v="4"/>
        <pc:sldMkLst>
          <pc:docMk/>
          <pc:sldMk cId="1425116612" sldId="263"/>
        </pc:sldMkLst>
        <pc:spChg chg="add">
          <ac:chgData name="SADMAN AL MAMUN" userId="S::232311085@vu.edu.bd::8b3160fb-9b56-4493-baad-ce5a9ab0a4a3" providerId="AD" clId="Web-{1A51C05E-5816-C46F-EAC3-CE878BB42524}" dt="2025-05-19T19:47:11.890" v="2"/>
          <ac:spMkLst>
            <pc:docMk/>
            <pc:sldMk cId="1425116612" sldId="263"/>
            <ac:spMk id="7" creationId="{AEE09AB5-9A16-1D0B-8EB4-53D91403699C}"/>
          </ac:spMkLst>
        </pc:spChg>
        <pc:spChg chg="add">
          <ac:chgData name="SADMAN AL MAMUN" userId="S::232311085@vu.edu.bd::8b3160fb-9b56-4493-baad-ce5a9ab0a4a3" providerId="AD" clId="Web-{1A51C05E-5816-C46F-EAC3-CE878BB42524}" dt="2025-05-19T19:47:18.203" v="3"/>
          <ac:spMkLst>
            <pc:docMk/>
            <pc:sldMk cId="1425116612" sldId="263"/>
            <ac:spMk id="12" creationId="{4FCE3765-6AA5-92C9-7FF1-622A7F472E64}"/>
          </ac:spMkLst>
        </pc:spChg>
        <pc:spChg chg="add">
          <ac:chgData name="SADMAN AL MAMUN" userId="S::232311085@vu.edu.bd::8b3160fb-9b56-4493-baad-ce5a9ab0a4a3" providerId="AD" clId="Web-{1A51C05E-5816-C46F-EAC3-CE878BB42524}" dt="2025-05-19T19:47:42.438" v="4"/>
          <ac:spMkLst>
            <pc:docMk/>
            <pc:sldMk cId="1425116612" sldId="263"/>
            <ac:spMk id="13" creationId="{AEE09AB5-9A16-1D0B-8EB4-53D91403699C}"/>
          </ac:spMkLst>
        </pc:spChg>
        <pc:picChg chg="del">
          <ac:chgData name="SADMAN AL MAMUN" userId="S::232311085@vu.edu.bd::8b3160fb-9b56-4493-baad-ce5a9ab0a4a3" providerId="AD" clId="Web-{1A51C05E-5816-C46F-EAC3-CE878BB42524}" dt="2025-05-19T19:46:30.170" v="1"/>
          <ac:picMkLst>
            <pc:docMk/>
            <pc:sldMk cId="1425116612" sldId="263"/>
            <ac:picMk id="8" creationId="{3AC6B22E-22B3-A55C-828D-EDFF8B0A76C8}"/>
          </ac:picMkLst>
        </pc:picChg>
      </pc:sldChg>
    </pc:docChg>
  </pc:docChgLst>
  <pc:docChgLst>
    <pc:chgData name="SADMAN AL MAMUN" userId="S::232311085@vu.edu.bd::8b3160fb-9b56-4493-baad-ce5a9ab0a4a3" providerId="AD" clId="Web-{3445EC3F-F6A8-848A-7759-272D0E1D6F2B}"/>
    <pc:docChg chg="modSld">
      <pc:chgData name="SADMAN AL MAMUN" userId="S::232311085@vu.edu.bd::8b3160fb-9b56-4493-baad-ce5a9ab0a4a3" providerId="AD" clId="Web-{3445EC3F-F6A8-848A-7759-272D0E1D6F2B}" dt="2025-05-19T19:41:26.772" v="1"/>
      <pc:docMkLst>
        <pc:docMk/>
      </pc:docMkLst>
      <pc:sldChg chg="addSp addAnim">
        <pc:chgData name="SADMAN AL MAMUN" userId="S::232311085@vu.edu.bd::8b3160fb-9b56-4493-baad-ce5a9ab0a4a3" providerId="AD" clId="Web-{3445EC3F-F6A8-848A-7759-272D0E1D6F2B}" dt="2025-05-19T19:41:26.772" v="1"/>
        <pc:sldMkLst>
          <pc:docMk/>
          <pc:sldMk cId="1425116612" sldId="263"/>
        </pc:sldMkLst>
        <pc:picChg chg="add">
          <ac:chgData name="SADMAN AL MAMUN" userId="S::232311085@vu.edu.bd::8b3160fb-9b56-4493-baad-ce5a9ab0a4a3" providerId="AD" clId="Web-{3445EC3F-F6A8-848A-7759-272D0E1D6F2B}" dt="2025-05-19T19:41:26.772" v="1"/>
          <ac:picMkLst>
            <pc:docMk/>
            <pc:sldMk cId="1425116612" sldId="263"/>
            <ac:picMk id="8" creationId="{3AC6B22E-22B3-A55C-828D-EDFF8B0A76C8}"/>
          </ac:picMkLst>
        </pc:picChg>
      </pc:sldChg>
      <pc:sldChg chg="modSp">
        <pc:chgData name="SADMAN AL MAMUN" userId="S::232311085@vu.edu.bd::8b3160fb-9b56-4493-baad-ce5a9ab0a4a3" providerId="AD" clId="Web-{3445EC3F-F6A8-848A-7759-272D0E1D6F2B}" dt="2025-05-19T16:47:05.357" v="0" actId="1076"/>
        <pc:sldMkLst>
          <pc:docMk/>
          <pc:sldMk cId="1871266732" sldId="264"/>
        </pc:sldMkLst>
        <pc:spChg chg="mod">
          <ac:chgData name="SADMAN AL MAMUN" userId="S::232311085@vu.edu.bd::8b3160fb-9b56-4493-baad-ce5a9ab0a4a3" providerId="AD" clId="Web-{3445EC3F-F6A8-848A-7759-272D0E1D6F2B}" dt="2025-05-19T16:47:05.357" v="0" actId="1076"/>
          <ac:spMkLst>
            <pc:docMk/>
            <pc:sldMk cId="1871266732" sldId="264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3C2B7-86DE-48AE-A9A4-AE8FA4B742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84628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226887"/>
            <a:ext cx="100584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(DP)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for solving complex problems by breaking them down into simpler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solving each of those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just once, and storing their solutions – typically using a technique called </a:t>
            </a:r>
            <a:r>
              <a:rPr lang="en-US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or by filling out a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(bottom-up approach).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4075836"/>
            <a:ext cx="100584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is 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strategy for designing algorithm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» A meta-technique, not an algorithm (like divide &amp; conquer)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» “Programming” in this context refers to a tabular method not to writing computer code. </a:t>
            </a:r>
          </a:p>
        </p:txBody>
      </p:sp>
    </p:spTree>
    <p:extLst>
      <p:ext uri="{BB962C8B-B14F-4D97-AF65-F5344CB8AC3E}">
        <p14:creationId xmlns:p14="http://schemas.microsoft.com/office/powerpoint/2010/main" val="1030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(when to use DP)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4988" y="1737360"/>
            <a:ext cx="9970692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Optimal Substructure: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problem has an optimal substructure if an optimal solution to the problem can be constructed from optimal solutions of its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Fibonacci sequence, fib(n) = fib(n-1) + fib(n-2).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shortest path problem, the shortest path from A to C via B is the sum of the shortest path from A to B and B to C.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4988" y="3491686"/>
            <a:ext cx="9970692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problem has overlapping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if it can be broken down into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that are reused multiple times.</a:t>
            </a: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Computing fib(5) requires fib(3) and fib(4), but fib(3) is also needed in fib(4). Without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this leads to exponential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4778" y="5051105"/>
            <a:ext cx="2131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When to not use DP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DP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2706255"/>
            <a:ext cx="5112327" cy="2595418"/>
          </a:xfrm>
          <a:prstGeom prst="rect">
            <a:avLst/>
          </a:prstGeom>
          <a:solidFill>
            <a:srgbClr val="FCE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FIB(n, memo)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IS IN memo: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memo[n]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&lt;= 1: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</a:t>
            </a:r>
          </a:p>
          <a:p>
            <a:pPr algn="just"/>
            <a:endParaRPr lang="pt-BR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memo[n]← FIB(n-1,memo)+FIB(n-2,memo)</a:t>
            </a:r>
          </a:p>
          <a:p>
            <a:pPr algn="just"/>
            <a:r>
              <a:rPr lang="pt-BR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memo[n]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29724"/>
            <a:ext cx="100584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Top-Down (</a:t>
            </a:r>
            <a:r>
              <a:rPr lang="en-US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recursion and store (cache) the result of each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so it’s not recalculated.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607" y="2476055"/>
            <a:ext cx="5197302" cy="371592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1901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DP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2660073"/>
            <a:ext cx="5112327" cy="2863272"/>
          </a:xfrm>
          <a:prstGeom prst="rect">
            <a:avLst/>
          </a:prstGeom>
          <a:solidFill>
            <a:srgbClr val="FCE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FIB(n)</a:t>
            </a: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&lt;= 1:</a:t>
            </a: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</a:t>
            </a:r>
          </a:p>
          <a:p>
            <a:pPr algn="just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← ARRAY with values [0, 1]</a:t>
            </a:r>
          </a:p>
          <a:p>
            <a:pPr algn="just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2 TO n:</a:t>
            </a: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←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- 1] +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- 2]</a:t>
            </a:r>
          </a:p>
          <a:p>
            <a:pPr algn="just"/>
            <a:endParaRPr 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1829724"/>
            <a:ext cx="100584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Bottom-Up (Tabulation):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Solve all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starting from the smallest, and build up the solution using a table.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3989" y="2660073"/>
            <a:ext cx="4805572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The bottom up tabulation approach</a:t>
            </a:r>
            <a:r>
              <a:rPr lang="en-US" i="1"/>
              <a:t> 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83324" y="3371273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F(0)</a:t>
            </a:r>
          </a:p>
        </p:txBody>
      </p:sp>
      <p:sp>
        <p:nvSpPr>
          <p:cNvPr id="9" name="Rectangle 8"/>
          <p:cNvSpPr/>
          <p:nvPr/>
        </p:nvSpPr>
        <p:spPr>
          <a:xfrm>
            <a:off x="7403760" y="3371272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24196" y="3371272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F(2)</a:t>
            </a: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>
            <a:off x="7952400" y="3508432"/>
            <a:ext cx="171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844632" y="3371272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F(3)</a:t>
            </a:r>
          </a:p>
        </p:txBody>
      </p:sp>
      <p:cxnSp>
        <p:nvCxnSpPr>
          <p:cNvPr id="16" name="Straight Arrow Connector 15"/>
          <p:cNvCxnSpPr>
            <a:stCxn id="10" idx="3"/>
            <a:endCxn id="15" idx="1"/>
          </p:cNvCxnSpPr>
          <p:nvPr/>
        </p:nvCxnSpPr>
        <p:spPr>
          <a:xfrm>
            <a:off x="8672836" y="3508432"/>
            <a:ext cx="171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65068" y="3371272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F(4)</a:t>
            </a:r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9393272" y="3508432"/>
            <a:ext cx="171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5504" y="3371272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F(5)</a:t>
            </a:r>
          </a:p>
        </p:txBody>
      </p:sp>
      <p:cxnSp>
        <p:nvCxnSpPr>
          <p:cNvPr id="20" name="Straight Arrow Connector 19"/>
          <p:cNvCxnSpPr>
            <a:stCxn id="17" idx="3"/>
            <a:endCxn id="19" idx="1"/>
          </p:cNvCxnSpPr>
          <p:nvPr/>
        </p:nvCxnSpPr>
        <p:spPr>
          <a:xfrm>
            <a:off x="10113708" y="3508432"/>
            <a:ext cx="171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285504" y="3918065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F(6)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0559824" y="3645592"/>
            <a:ext cx="0" cy="27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62757" y="3918065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F(7)</a:t>
            </a:r>
          </a:p>
        </p:txBody>
      </p:sp>
      <p:cxnSp>
        <p:nvCxnSpPr>
          <p:cNvPr id="33" name="Straight Arrow Connector 32"/>
          <p:cNvCxnSpPr>
            <a:stCxn id="21" idx="1"/>
            <a:endCxn id="30" idx="3"/>
          </p:cNvCxnSpPr>
          <p:nvPr/>
        </p:nvCxnSpPr>
        <p:spPr>
          <a:xfrm flipH="1">
            <a:off x="10111397" y="4055225"/>
            <a:ext cx="1741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836775" y="3918065"/>
            <a:ext cx="54864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F(8)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>
          <a:xfrm flipH="1">
            <a:off x="9385415" y="4042757"/>
            <a:ext cx="174108" cy="12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lowchart: Connector 37"/>
          <p:cNvSpPr/>
          <p:nvPr/>
        </p:nvSpPr>
        <p:spPr>
          <a:xfrm>
            <a:off x="8660369" y="4042756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8455091" y="404275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8230656" y="4042755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EE09AB5-9A16-1D0B-8EB4-53D91403699C}"/>
              </a:ext>
            </a:extLst>
          </p:cNvPr>
          <p:cNvSpPr txBox="1"/>
          <p:nvPr/>
        </p:nvSpPr>
        <p:spPr>
          <a:xfrm>
            <a:off x="6433989" y="2660073"/>
            <a:ext cx="4805572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The bottom up tabulation approach</a:t>
            </a:r>
            <a:r>
              <a:rPr lang="en-US" i="1"/>
              <a:t> </a:t>
            </a:r>
            <a:endParaRPr lang="en-US"/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4FCE3765-6AA5-92C9-7FF1-622A7F472E64}"/>
              </a:ext>
            </a:extLst>
          </p:cNvPr>
          <p:cNvSpPr txBox="1"/>
          <p:nvPr/>
        </p:nvSpPr>
        <p:spPr>
          <a:xfrm>
            <a:off x="6433989" y="2660073"/>
            <a:ext cx="4805572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The bottom up tabulation approach</a:t>
            </a:r>
            <a:r>
              <a:rPr lang="en-US" i="1"/>
              <a:t> </a:t>
            </a:r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EE09AB5-9A16-1D0B-8EB4-53D91403699C}"/>
              </a:ext>
            </a:extLst>
          </p:cNvPr>
          <p:cNvSpPr txBox="1"/>
          <p:nvPr/>
        </p:nvSpPr>
        <p:spPr>
          <a:xfrm>
            <a:off x="6433989" y="2660073"/>
            <a:ext cx="4805572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endParaRPr lang="en-US" i="1"/>
          </a:p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The bottom up tabulation approach</a:t>
            </a:r>
            <a:r>
              <a:rPr lang="en-US" i="1"/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5" grpId="0" animBg="1"/>
      <p:bldP spid="17" grpId="0" animBg="1"/>
      <p:bldP spid="19" grpId="0" animBg="1"/>
      <p:bldP spid="21" grpId="0" animBg="1"/>
      <p:bldP spid="30" grpId="0" animBg="1"/>
      <p:bldP spid="36" grpId="0" animBg="1"/>
      <p:bldP spid="38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Memoizaton</a:t>
            </a:r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Tabulation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3592"/>
              </p:ext>
            </p:extLst>
          </p:nvPr>
        </p:nvGraphicFramePr>
        <p:xfrm>
          <a:off x="1157468" y="1765139"/>
          <a:ext cx="9991131" cy="4437073"/>
        </p:xfrm>
        <a:graphic>
          <a:graphicData uri="http://schemas.openxmlformats.org/drawingml/2006/table">
            <a:tbl>
              <a:tblPr firstRow="1"/>
              <a:tblGrid>
                <a:gridCol w="2075292">
                  <a:extLst>
                    <a:ext uri="{9D8B030D-6E8A-4147-A177-3AD203B41FA5}">
                      <a16:colId xmlns:a16="http://schemas.microsoft.com/office/drawing/2014/main" val="3930093663"/>
                    </a:ext>
                  </a:extLst>
                </a:gridCol>
                <a:gridCol w="3880853">
                  <a:extLst>
                    <a:ext uri="{9D8B030D-6E8A-4147-A177-3AD203B41FA5}">
                      <a16:colId xmlns:a16="http://schemas.microsoft.com/office/drawing/2014/main" val="4268814986"/>
                    </a:ext>
                  </a:extLst>
                </a:gridCol>
                <a:gridCol w="4034986">
                  <a:extLst>
                    <a:ext uri="{9D8B030D-6E8A-4147-A177-3AD203B41FA5}">
                      <a16:colId xmlns:a16="http://schemas.microsoft.com/office/drawing/2014/main" val="557164430"/>
                    </a:ext>
                  </a:extLst>
                </a:gridCol>
              </a:tblGrid>
              <a:tr h="55766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Tabulation (Bottom-Up)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Memoization</a:t>
                      </a:r>
                      <a:r>
                        <a:rPr 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(Top-Down)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03647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24650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Order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from base cases and builds up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from the main problem and breaks down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783145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Calls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function calls (loop-based)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recursive calls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30526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Stack Usage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stack used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recursion stack (can cause overflow)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257407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Subproblem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Solving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Solves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subproblems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Solves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needed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subproblems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29370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faster (no recursion overhead)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slower (recursive overhead)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5497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 for table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 for cache + O(n) for recursion stack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068668"/>
                  </a:ext>
                </a:extLst>
              </a:tr>
              <a:tr h="41218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Use Case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you need all solutions up to n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only some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subproblems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actually needed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11829"/>
                  </a:ext>
                </a:extLst>
              </a:tr>
              <a:tr h="58191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Use</a:t>
                      </a:r>
                      <a:endParaRPr lang="en-US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Bottom-up DP like Fibonacci, LIS, Knapsack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Top-down recursion with </a:t>
                      </a:r>
                      <a:r>
                        <a:rPr lang="en-US" sz="140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memoization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same problems</a:t>
                      </a:r>
                    </a:p>
                  </a:txBody>
                  <a:tcPr marL="53636" marR="53636" marT="26818" marB="26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26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3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vs Divide &amp;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4378961"/>
            <a:ext cx="100584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Divide &amp; Conquer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solves problems with independent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dividing them recursively and combining the results.</a:t>
            </a:r>
          </a:p>
          <a:p>
            <a:pPr algn="just"/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Merge Sort with D&amp;C: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array into halves, sorts each half independently, then merges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0848" y="1950722"/>
            <a:ext cx="100584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solves problems with overlapping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storing and reusing their solutions.</a:t>
            </a:r>
          </a:p>
          <a:p>
            <a:pPr algn="just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 with DP: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Stores results of previous Fibonacci numbers to avoid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126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vs Greedy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4000269"/>
            <a:ext cx="1005840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makes locally optimal choices at each step, hoping to reach a global optimum — but doesn't always guarantee it.</a:t>
            </a:r>
          </a:p>
          <a:p>
            <a:pPr algn="just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Greedy (Fractional Knapsack):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Picks items with the highest value/weight ratio first, assuming it leads to the best result.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885632"/>
            <a:ext cx="10058400" cy="147732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explores all possible solutions and guarantees an optimal result by solving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combining them.</a:t>
            </a:r>
          </a:p>
          <a:p>
            <a:pPr algn="just"/>
            <a:endPara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DP (0/1 Knapsack):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Considers all combinations of items to get the maximum value within weight limit.</a:t>
            </a:r>
          </a:p>
        </p:txBody>
      </p:sp>
    </p:spTree>
    <p:extLst>
      <p:ext uri="{BB962C8B-B14F-4D97-AF65-F5344CB8AC3E}">
        <p14:creationId xmlns:p14="http://schemas.microsoft.com/office/powerpoint/2010/main" val="12105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771" y="1802939"/>
            <a:ext cx="10723418" cy="450892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Avoids redundant computations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Saves time by storing and reusing results of overlapping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Fibonacci goes from O(2ⁿ) → O(n)).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Guarantees optimal solutions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Finds the best possible solution for optimization problems.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Improves time complexity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Reduces exponential time complexity to polynomial 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(e.g., Knapsack: O(2ⁿ) → O(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n×W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Solves complex optimization problems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Effectively handles problems like shortest paths, knapsack, and more.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</a:t>
            </a:r>
            <a:r>
              <a:rPr lang="en-US" alt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and tabulation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Offers flexibility in choosing recursive (top-down) or iterative (bottom-up) approaches.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Can be space optimized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Reduces memory usage in some cases, especially in problems with limited state space.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Widely applicable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Works for a wide range of problems across various domains like strings, graphs, and AI.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Reduces recursion depth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Iterative DP can avoid deep recursion and stack overflow issues in recursive solutions.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A327C8-0209-4880-8B93-1BC1A18EA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F8B94-F4B3-47F5-8BAC-FDA2ED59BC57}">
  <ds:schemaRefs>
    <ds:schemaRef ds:uri="a82347ac-d68e-4148-b55b-060c302b92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17D111-B53F-4F6E-AE39-E15F1DE641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</vt:lpstr>
      <vt:lpstr>Dynamic Programming</vt:lpstr>
      <vt:lpstr>Definition</vt:lpstr>
      <vt:lpstr>Key Concepts (when to use DP)</vt:lpstr>
      <vt:lpstr>Approaches to DP</vt:lpstr>
      <vt:lpstr>Approaches to DP</vt:lpstr>
      <vt:lpstr>Memoizaton vs Tabulation</vt:lpstr>
      <vt:lpstr>DP vs Divide &amp; Conquer</vt:lpstr>
      <vt:lpstr>DP vs Greedy</vt:lpstr>
      <vt:lpstr>Advantages of DP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revision>2</cp:revision>
  <dcterms:created xsi:type="dcterms:W3CDTF">2024-12-25T18:11:32Z</dcterms:created>
  <dcterms:modified xsi:type="dcterms:W3CDTF">2025-05-20T03:41:39Z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