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C88"/>
    <a:srgbClr val="00FF99"/>
    <a:srgbClr val="FCEC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2B7-86DE-48AE-A9A4-AE8FA4B7421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69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2B7-86DE-48AE-A9A4-AE8FA4B7421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8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2B7-86DE-48AE-A9A4-AE8FA4B7421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2B7-86DE-48AE-A9A4-AE8FA4B7421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6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2B7-86DE-48AE-A9A4-AE8FA4B7421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44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2B7-86DE-48AE-A9A4-AE8FA4B7421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3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2B7-86DE-48AE-A9A4-AE8FA4B7421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2B7-86DE-48AE-A9A4-AE8FA4B7421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8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2B7-86DE-48AE-A9A4-AE8FA4B7421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7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C3C2B7-86DE-48AE-A9A4-AE8FA4B7421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2B7-86DE-48AE-A9A4-AE8FA4B7421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6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C3C2B7-86DE-48AE-A9A4-AE8FA4B7421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64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258568"/>
          </a:xfrm>
        </p:spPr>
        <p:txBody>
          <a:bodyPr anchor="ctr"/>
          <a:lstStyle/>
          <a:p>
            <a:pPr algn="ctr"/>
            <a:r>
              <a:rPr lang="en-US" sz="6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 – 0/1 </a:t>
            </a:r>
            <a:r>
              <a:rPr lang="en-US" sz="66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Kanpsack</a:t>
            </a:r>
            <a:endParaRPr lang="en-US" sz="6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125" y="3265715"/>
            <a:ext cx="9914710" cy="283463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Muktar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Hossain</a:t>
            </a:r>
          </a:p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</a:p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</a:t>
            </a:r>
          </a:p>
          <a:p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Varendra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</a:t>
            </a:r>
          </a:p>
        </p:txBody>
      </p:sp>
    </p:spTree>
    <p:extLst>
      <p:ext uri="{BB962C8B-B14F-4D97-AF65-F5344CB8AC3E}">
        <p14:creationId xmlns:p14="http://schemas.microsoft.com/office/powerpoint/2010/main" val="2846285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AF50F-9F12-F0AD-1621-1C72A068B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78FA-D06D-68E3-802A-6ED58F17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78DCB76-98F2-1346-DF63-32EA5E0AF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152225"/>
              </p:ext>
            </p:extLst>
          </p:nvPr>
        </p:nvGraphicFramePr>
        <p:xfrm>
          <a:off x="6770668" y="1338810"/>
          <a:ext cx="532081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477">
                  <a:extLst>
                    <a:ext uri="{9D8B030D-6E8A-4147-A177-3AD203B41FA5}">
                      <a16:colId xmlns:a16="http://schemas.microsoft.com/office/drawing/2014/main" val="4071896233"/>
                    </a:ext>
                  </a:extLst>
                </a:gridCol>
                <a:gridCol w="1313234">
                  <a:extLst>
                    <a:ext uri="{9D8B030D-6E8A-4147-A177-3AD203B41FA5}">
                      <a16:colId xmlns:a16="http://schemas.microsoft.com/office/drawing/2014/main" val="2383632748"/>
                    </a:ext>
                  </a:extLst>
                </a:gridCol>
                <a:gridCol w="846307">
                  <a:extLst>
                    <a:ext uri="{9D8B030D-6E8A-4147-A177-3AD203B41FA5}">
                      <a16:colId xmlns:a16="http://schemas.microsoft.com/office/drawing/2014/main" val="1516450608"/>
                    </a:ext>
                  </a:extLst>
                </a:gridCol>
                <a:gridCol w="885217">
                  <a:extLst>
                    <a:ext uri="{9D8B030D-6E8A-4147-A177-3AD203B41FA5}">
                      <a16:colId xmlns:a16="http://schemas.microsoft.com/office/drawing/2014/main" val="2661468975"/>
                    </a:ext>
                  </a:extLst>
                </a:gridCol>
                <a:gridCol w="836580">
                  <a:extLst>
                    <a:ext uri="{9D8B030D-6E8A-4147-A177-3AD203B41FA5}">
                      <a16:colId xmlns:a16="http://schemas.microsoft.com/office/drawing/2014/main" val="1040951240"/>
                    </a:ext>
                  </a:extLst>
                </a:gridCol>
              </a:tblGrid>
              <a:tr h="244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Item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Microscope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1FC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Globe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1FC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Cup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1FC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Crown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298370"/>
                  </a:ext>
                </a:extLst>
              </a:tr>
              <a:tr h="244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Weight (lbs.)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1FC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1FC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1FC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306543"/>
                  </a:ext>
                </a:extLst>
              </a:tr>
              <a:tr h="244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Profit ($)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1FC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1FC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1FC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7208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526DFA8-279B-AA40-229E-05B1A8C11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962065"/>
              </p:ext>
            </p:extLst>
          </p:nvPr>
        </p:nvGraphicFramePr>
        <p:xfrm>
          <a:off x="746760" y="2708058"/>
          <a:ext cx="10698480" cy="32142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146587665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1587813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089223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6460768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67207488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5739762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62821414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1378695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5155652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6353991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85711215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939044377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Items\Weights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451707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345642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Microscope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250614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Globe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0880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Cup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61844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Crown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4483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1D759A-98E7-8EA8-D5D5-A8EE03744719}"/>
                  </a:ext>
                </a:extLst>
              </p:cNvPr>
              <p:cNvSpPr txBox="1"/>
              <p:nvPr/>
            </p:nvSpPr>
            <p:spPr>
              <a:xfrm>
                <a:off x="161477" y="1806973"/>
                <a:ext cx="6609191" cy="6415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𝒅𝒑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𝒅𝒑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</m:d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                                                   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𝒊𝒇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e>
                              </m:d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600" b="1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𝐦𝐚𝐱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𝒅𝒑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6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6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</m:d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𝒗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600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𝒊</m:t>
                                          </m:r>
                                        </m:e>
                                      </m:d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𝒅𝒑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6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6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𝒘</m:t>
                                          </m:r>
                                          <m:r>
                                            <a:rPr lang="en-US" sz="1600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600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𝒐𝒕𝒉𝒆𝒓𝒘𝒊𝒔𝒆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1D759A-98E7-8EA8-D5D5-A8EE03744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77" y="1806973"/>
                <a:ext cx="6609191" cy="6415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0133489-02B4-7C47-FCA0-4CC7D244C636}"/>
              </a:ext>
            </a:extLst>
          </p:cNvPr>
          <p:cNvSpPr txBox="1"/>
          <p:nvPr/>
        </p:nvSpPr>
        <p:spPr>
          <a:xfrm>
            <a:off x="3480955" y="3873116"/>
            <a:ext cx="3221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6410CE-B974-4BF3-B18C-158E23B75FAE}"/>
              </a:ext>
            </a:extLst>
          </p:cNvPr>
          <p:cNvSpPr txBox="1"/>
          <p:nvPr/>
        </p:nvSpPr>
        <p:spPr>
          <a:xfrm>
            <a:off x="4163289" y="3873116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22565A-41D7-A0C5-296B-08343E28BB38}"/>
              </a:ext>
            </a:extLst>
          </p:cNvPr>
          <p:cNvSpPr txBox="1"/>
          <p:nvPr/>
        </p:nvSpPr>
        <p:spPr>
          <a:xfrm>
            <a:off x="4970316" y="3873116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673DA0-6D98-7D30-9582-8236B49C59D3}"/>
              </a:ext>
            </a:extLst>
          </p:cNvPr>
          <p:cNvSpPr txBox="1"/>
          <p:nvPr/>
        </p:nvSpPr>
        <p:spPr>
          <a:xfrm>
            <a:off x="5821336" y="3873116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176F40-FA3A-02C2-3B7B-83BA8A567FC2}"/>
              </a:ext>
            </a:extLst>
          </p:cNvPr>
          <p:cNvSpPr txBox="1"/>
          <p:nvPr/>
        </p:nvSpPr>
        <p:spPr>
          <a:xfrm>
            <a:off x="6628363" y="3873116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01EAF9-207E-5B5E-59FC-4A3BA5D3D160}"/>
              </a:ext>
            </a:extLst>
          </p:cNvPr>
          <p:cNvSpPr txBox="1"/>
          <p:nvPr/>
        </p:nvSpPr>
        <p:spPr>
          <a:xfrm>
            <a:off x="7451672" y="3873116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5D6A31-2C15-8CB3-3B6B-8D785F5BDFD7}"/>
              </a:ext>
            </a:extLst>
          </p:cNvPr>
          <p:cNvSpPr txBox="1"/>
          <p:nvPr/>
        </p:nvSpPr>
        <p:spPr>
          <a:xfrm>
            <a:off x="8302692" y="3873116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521DE9-E872-42A6-DE8E-D4DDF187C44F}"/>
              </a:ext>
            </a:extLst>
          </p:cNvPr>
          <p:cNvSpPr txBox="1"/>
          <p:nvPr/>
        </p:nvSpPr>
        <p:spPr>
          <a:xfrm>
            <a:off x="9109719" y="3873116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606D08-6D77-5269-EDC5-942C7ECB9667}"/>
              </a:ext>
            </a:extLst>
          </p:cNvPr>
          <p:cNvSpPr txBox="1"/>
          <p:nvPr/>
        </p:nvSpPr>
        <p:spPr>
          <a:xfrm>
            <a:off x="9980119" y="3873116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F4DCD1-B0E0-D3D6-989C-D7F51EAEE320}"/>
              </a:ext>
            </a:extLst>
          </p:cNvPr>
          <p:cNvSpPr txBox="1"/>
          <p:nvPr/>
        </p:nvSpPr>
        <p:spPr>
          <a:xfrm>
            <a:off x="10799966" y="3873116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69D00-EF33-A073-7C6C-B3CF2F3B2EF6}"/>
              </a:ext>
            </a:extLst>
          </p:cNvPr>
          <p:cNvSpPr txBox="1"/>
          <p:nvPr/>
        </p:nvSpPr>
        <p:spPr>
          <a:xfrm>
            <a:off x="3480954" y="3873116"/>
            <a:ext cx="32211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E4E97-12D3-D7E6-D099-919B70F9B0B0}"/>
              </a:ext>
            </a:extLst>
          </p:cNvPr>
          <p:cNvSpPr txBox="1"/>
          <p:nvPr/>
        </p:nvSpPr>
        <p:spPr>
          <a:xfrm>
            <a:off x="4163288" y="3873116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497CC0-146D-830E-E2CC-5E1662155862}"/>
              </a:ext>
            </a:extLst>
          </p:cNvPr>
          <p:cNvSpPr txBox="1"/>
          <p:nvPr/>
        </p:nvSpPr>
        <p:spPr>
          <a:xfrm>
            <a:off x="4970315" y="3873116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D2A8AD-D113-A6CF-CD6C-A8F780D7B457}"/>
              </a:ext>
            </a:extLst>
          </p:cNvPr>
          <p:cNvSpPr txBox="1"/>
          <p:nvPr/>
        </p:nvSpPr>
        <p:spPr>
          <a:xfrm>
            <a:off x="5821335" y="3873116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B8345C-A6A9-3939-D19B-5787523ADEFC}"/>
              </a:ext>
            </a:extLst>
          </p:cNvPr>
          <p:cNvSpPr txBox="1"/>
          <p:nvPr/>
        </p:nvSpPr>
        <p:spPr>
          <a:xfrm>
            <a:off x="6628362" y="3873116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FA6C92-7A9E-3C08-EAA1-C4BA448556B5}"/>
              </a:ext>
            </a:extLst>
          </p:cNvPr>
          <p:cNvSpPr txBox="1"/>
          <p:nvPr/>
        </p:nvSpPr>
        <p:spPr>
          <a:xfrm>
            <a:off x="7451671" y="3873116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9FCAFE-AD1C-D744-6F61-F114270F8BAC}"/>
              </a:ext>
            </a:extLst>
          </p:cNvPr>
          <p:cNvSpPr txBox="1"/>
          <p:nvPr/>
        </p:nvSpPr>
        <p:spPr>
          <a:xfrm>
            <a:off x="8302691" y="3873116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89CBC3-6838-0CA1-D3B1-50241E457D9D}"/>
              </a:ext>
            </a:extLst>
          </p:cNvPr>
          <p:cNvSpPr txBox="1"/>
          <p:nvPr/>
        </p:nvSpPr>
        <p:spPr>
          <a:xfrm>
            <a:off x="9109718" y="3873116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9E69C7-E2EB-DC04-2E76-B3A6633B5D29}"/>
              </a:ext>
            </a:extLst>
          </p:cNvPr>
          <p:cNvSpPr txBox="1"/>
          <p:nvPr/>
        </p:nvSpPr>
        <p:spPr>
          <a:xfrm>
            <a:off x="9980118" y="3873116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3C3E0A-899E-4DAA-A956-58EF5134D530}"/>
              </a:ext>
            </a:extLst>
          </p:cNvPr>
          <p:cNvSpPr txBox="1"/>
          <p:nvPr/>
        </p:nvSpPr>
        <p:spPr>
          <a:xfrm>
            <a:off x="3354529" y="4399842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C0D9D2-D65B-E384-1F04-2E8DEAB39184}"/>
              </a:ext>
            </a:extLst>
          </p:cNvPr>
          <p:cNvSpPr txBox="1"/>
          <p:nvPr/>
        </p:nvSpPr>
        <p:spPr>
          <a:xfrm>
            <a:off x="4163287" y="4399842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B2178B-78D0-9CA8-378A-FEA30895C9EC}"/>
              </a:ext>
            </a:extLst>
          </p:cNvPr>
          <p:cNvSpPr txBox="1"/>
          <p:nvPr/>
        </p:nvSpPr>
        <p:spPr>
          <a:xfrm>
            <a:off x="4968583" y="4396252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5400D2-44EC-0A57-CF62-9D76913C1681}"/>
              </a:ext>
            </a:extLst>
          </p:cNvPr>
          <p:cNvSpPr txBox="1"/>
          <p:nvPr/>
        </p:nvSpPr>
        <p:spPr>
          <a:xfrm>
            <a:off x="5764181" y="4396252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5F65ED-3A65-928F-94D4-F8488993A7CA}"/>
              </a:ext>
            </a:extLst>
          </p:cNvPr>
          <p:cNvSpPr txBox="1"/>
          <p:nvPr/>
        </p:nvSpPr>
        <p:spPr>
          <a:xfrm>
            <a:off x="6620910" y="4396252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BBD569-54DD-7E90-A57D-5443FAA73FFB}"/>
              </a:ext>
            </a:extLst>
          </p:cNvPr>
          <p:cNvSpPr txBox="1"/>
          <p:nvPr/>
        </p:nvSpPr>
        <p:spPr>
          <a:xfrm>
            <a:off x="7426899" y="4396252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2437EA-3FD5-5937-40DD-25F6671A5670}"/>
              </a:ext>
            </a:extLst>
          </p:cNvPr>
          <p:cNvSpPr txBox="1"/>
          <p:nvPr/>
        </p:nvSpPr>
        <p:spPr>
          <a:xfrm>
            <a:off x="8254200" y="4396252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BE16F43-99D2-F5D2-9824-DBCD5E6E1EF2}"/>
              </a:ext>
            </a:extLst>
          </p:cNvPr>
          <p:cNvSpPr txBox="1"/>
          <p:nvPr/>
        </p:nvSpPr>
        <p:spPr>
          <a:xfrm>
            <a:off x="9112144" y="4396252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7365BF-F8C6-F1B3-1BC7-80E85CEEC847}"/>
              </a:ext>
            </a:extLst>
          </p:cNvPr>
          <p:cNvSpPr txBox="1"/>
          <p:nvPr/>
        </p:nvSpPr>
        <p:spPr>
          <a:xfrm>
            <a:off x="9924182" y="4396252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142DB4-08A1-FFEF-9035-258C854040E1}"/>
              </a:ext>
            </a:extLst>
          </p:cNvPr>
          <p:cNvSpPr txBox="1"/>
          <p:nvPr/>
        </p:nvSpPr>
        <p:spPr>
          <a:xfrm>
            <a:off x="10750953" y="4396252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B6B994-4498-EC80-0158-CAE50C412048}"/>
              </a:ext>
            </a:extLst>
          </p:cNvPr>
          <p:cNvSpPr txBox="1"/>
          <p:nvPr/>
        </p:nvSpPr>
        <p:spPr>
          <a:xfrm>
            <a:off x="3338939" y="4930158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272671-FB6A-9137-E4F0-8BAEA3E49DC5}"/>
              </a:ext>
            </a:extLst>
          </p:cNvPr>
          <p:cNvSpPr txBox="1"/>
          <p:nvPr/>
        </p:nvSpPr>
        <p:spPr>
          <a:xfrm>
            <a:off x="4147697" y="4930158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D0C914-9C3A-A1E1-7EFF-514AE9A5A36B}"/>
              </a:ext>
            </a:extLst>
          </p:cNvPr>
          <p:cNvSpPr txBox="1"/>
          <p:nvPr/>
        </p:nvSpPr>
        <p:spPr>
          <a:xfrm>
            <a:off x="4952993" y="4926568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B2F335-98EE-41ED-99F0-B1507BECBEA9}"/>
              </a:ext>
            </a:extLst>
          </p:cNvPr>
          <p:cNvSpPr txBox="1"/>
          <p:nvPr/>
        </p:nvSpPr>
        <p:spPr>
          <a:xfrm>
            <a:off x="5748591" y="4926568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FD5C4D-FFE0-CC9E-6AB7-8FA45C51087D}"/>
              </a:ext>
            </a:extLst>
          </p:cNvPr>
          <p:cNvCxnSpPr>
            <a:cxnSpLocks/>
          </p:cNvCxnSpPr>
          <p:nvPr/>
        </p:nvCxnSpPr>
        <p:spPr>
          <a:xfrm>
            <a:off x="3621231" y="4765584"/>
            <a:ext cx="0" cy="215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56A836-A7FE-4B02-435D-98269D488990}"/>
              </a:ext>
            </a:extLst>
          </p:cNvPr>
          <p:cNvCxnSpPr>
            <a:cxnSpLocks/>
          </p:cNvCxnSpPr>
          <p:nvPr/>
        </p:nvCxnSpPr>
        <p:spPr>
          <a:xfrm>
            <a:off x="4410940" y="4765584"/>
            <a:ext cx="0" cy="215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7AC298-1ECB-37CD-4A07-0FBEBAB1BAFD}"/>
              </a:ext>
            </a:extLst>
          </p:cNvPr>
          <p:cNvCxnSpPr>
            <a:cxnSpLocks/>
          </p:cNvCxnSpPr>
          <p:nvPr/>
        </p:nvCxnSpPr>
        <p:spPr>
          <a:xfrm>
            <a:off x="5228358" y="4765584"/>
            <a:ext cx="0" cy="215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A7C06D1-3E4F-DF80-04F5-729FDF32FA5B}"/>
              </a:ext>
            </a:extLst>
          </p:cNvPr>
          <p:cNvCxnSpPr>
            <a:cxnSpLocks/>
          </p:cNvCxnSpPr>
          <p:nvPr/>
        </p:nvCxnSpPr>
        <p:spPr>
          <a:xfrm>
            <a:off x="6018067" y="4765584"/>
            <a:ext cx="0" cy="215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5ADA3DB-3403-F103-C628-7E365DBDA81E}"/>
              </a:ext>
            </a:extLst>
          </p:cNvPr>
          <p:cNvSpPr txBox="1"/>
          <p:nvPr/>
        </p:nvSpPr>
        <p:spPr>
          <a:xfrm>
            <a:off x="6600472" y="4926568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AE62660-EB23-4D7E-DAA4-B22CD65B3C49}"/>
              </a:ext>
            </a:extLst>
          </p:cNvPr>
          <p:cNvCxnSpPr>
            <a:cxnSpLocks/>
          </p:cNvCxnSpPr>
          <p:nvPr/>
        </p:nvCxnSpPr>
        <p:spPr>
          <a:xfrm>
            <a:off x="6869948" y="4765584"/>
            <a:ext cx="0" cy="215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7ADACF0-AEAD-2A24-406F-3D1469DF6AC0}"/>
              </a:ext>
            </a:extLst>
          </p:cNvPr>
          <p:cNvSpPr txBox="1"/>
          <p:nvPr/>
        </p:nvSpPr>
        <p:spPr>
          <a:xfrm>
            <a:off x="7469342" y="4926568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1C54DB-D493-E40C-7E66-890FA9D86585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929492" y="4584508"/>
            <a:ext cx="3539850" cy="40374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81DCEFB-BAAB-B832-43C3-4C7512940F25}"/>
              </a:ext>
            </a:extLst>
          </p:cNvPr>
          <p:cNvSpPr txBox="1"/>
          <p:nvPr/>
        </p:nvSpPr>
        <p:spPr>
          <a:xfrm>
            <a:off x="8286765" y="4933494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700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CAE6D2A-086E-1221-F4C7-8A462589D73C}"/>
              </a:ext>
            </a:extLst>
          </p:cNvPr>
          <p:cNvCxnSpPr>
            <a:cxnSpLocks/>
          </p:cNvCxnSpPr>
          <p:nvPr/>
        </p:nvCxnSpPr>
        <p:spPr>
          <a:xfrm>
            <a:off x="4746915" y="4591434"/>
            <a:ext cx="3539850" cy="40374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0BA7C7A-E0DE-1761-24DA-EA4B9B9B4F38}"/>
              </a:ext>
            </a:extLst>
          </p:cNvPr>
          <p:cNvSpPr txBox="1"/>
          <p:nvPr/>
        </p:nvSpPr>
        <p:spPr>
          <a:xfrm>
            <a:off x="9056040" y="4935508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72B15C6-7B01-99DB-672A-3938D12AF9D5}"/>
              </a:ext>
            </a:extLst>
          </p:cNvPr>
          <p:cNvCxnSpPr>
            <a:cxnSpLocks/>
          </p:cNvCxnSpPr>
          <p:nvPr/>
        </p:nvCxnSpPr>
        <p:spPr>
          <a:xfrm>
            <a:off x="5516190" y="4583720"/>
            <a:ext cx="3539850" cy="40374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CB347BA-7779-1B54-31AC-E6ABC02999FD}"/>
              </a:ext>
            </a:extLst>
          </p:cNvPr>
          <p:cNvSpPr txBox="1"/>
          <p:nvPr/>
        </p:nvSpPr>
        <p:spPr>
          <a:xfrm>
            <a:off x="9873463" y="4932706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4365A76-5601-BB5A-5B5A-D31ABCBC6A3C}"/>
              </a:ext>
            </a:extLst>
          </p:cNvPr>
          <p:cNvCxnSpPr>
            <a:cxnSpLocks/>
          </p:cNvCxnSpPr>
          <p:nvPr/>
        </p:nvCxnSpPr>
        <p:spPr>
          <a:xfrm>
            <a:off x="6333613" y="4590646"/>
            <a:ext cx="3539850" cy="40374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EA2C75D-0A32-9811-FD7B-BA0145691FCC}"/>
              </a:ext>
            </a:extLst>
          </p:cNvPr>
          <p:cNvSpPr txBox="1"/>
          <p:nvPr/>
        </p:nvSpPr>
        <p:spPr>
          <a:xfrm>
            <a:off x="10746124" y="4932718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11B8282-DC1C-BEFD-8B53-2504BDBA756E}"/>
              </a:ext>
            </a:extLst>
          </p:cNvPr>
          <p:cNvCxnSpPr>
            <a:cxnSpLocks/>
          </p:cNvCxnSpPr>
          <p:nvPr/>
        </p:nvCxnSpPr>
        <p:spPr>
          <a:xfrm>
            <a:off x="7206274" y="4590658"/>
            <a:ext cx="3539850" cy="40374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03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8" grpId="0" animBg="1"/>
      <p:bldP spid="20" grpId="0" animBg="1"/>
      <p:bldP spid="37" grpId="0" animBg="1"/>
      <p:bldP spid="43" grpId="0" animBg="1"/>
      <p:bldP spid="62" grpId="0" animBg="1"/>
      <p:bldP spid="64" grpId="0" animBg="1"/>
      <p:bldP spid="66" grpId="0" animBg="1"/>
      <p:bldP spid="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BADF0-8B95-8472-1366-674BCA778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B402-BAD6-AFF8-4556-CBE2429F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3B7AE6-8C8B-5024-2EE6-659F65657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6205"/>
              </p:ext>
            </p:extLst>
          </p:nvPr>
        </p:nvGraphicFramePr>
        <p:xfrm>
          <a:off x="6770668" y="1338810"/>
          <a:ext cx="532081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477">
                  <a:extLst>
                    <a:ext uri="{9D8B030D-6E8A-4147-A177-3AD203B41FA5}">
                      <a16:colId xmlns:a16="http://schemas.microsoft.com/office/drawing/2014/main" val="4071896233"/>
                    </a:ext>
                  </a:extLst>
                </a:gridCol>
                <a:gridCol w="1313234">
                  <a:extLst>
                    <a:ext uri="{9D8B030D-6E8A-4147-A177-3AD203B41FA5}">
                      <a16:colId xmlns:a16="http://schemas.microsoft.com/office/drawing/2014/main" val="2383632748"/>
                    </a:ext>
                  </a:extLst>
                </a:gridCol>
                <a:gridCol w="846307">
                  <a:extLst>
                    <a:ext uri="{9D8B030D-6E8A-4147-A177-3AD203B41FA5}">
                      <a16:colId xmlns:a16="http://schemas.microsoft.com/office/drawing/2014/main" val="1516450608"/>
                    </a:ext>
                  </a:extLst>
                </a:gridCol>
                <a:gridCol w="885217">
                  <a:extLst>
                    <a:ext uri="{9D8B030D-6E8A-4147-A177-3AD203B41FA5}">
                      <a16:colId xmlns:a16="http://schemas.microsoft.com/office/drawing/2014/main" val="2661468975"/>
                    </a:ext>
                  </a:extLst>
                </a:gridCol>
                <a:gridCol w="836580">
                  <a:extLst>
                    <a:ext uri="{9D8B030D-6E8A-4147-A177-3AD203B41FA5}">
                      <a16:colId xmlns:a16="http://schemas.microsoft.com/office/drawing/2014/main" val="1040951240"/>
                    </a:ext>
                  </a:extLst>
                </a:gridCol>
              </a:tblGrid>
              <a:tr h="244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Item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Microscope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1FC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Globe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1FC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Cup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1FC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Crown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1FC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298370"/>
                  </a:ext>
                </a:extLst>
              </a:tr>
              <a:tr h="244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Weight (lbs.)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1FC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1FC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1FC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1FC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306543"/>
                  </a:ext>
                </a:extLst>
              </a:tr>
              <a:tr h="244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Profit ($)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1FC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1FC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1FC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1FC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7208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97F2CDC-8088-E3F6-1161-99D769A13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807049"/>
              </p:ext>
            </p:extLst>
          </p:nvPr>
        </p:nvGraphicFramePr>
        <p:xfrm>
          <a:off x="746760" y="2708058"/>
          <a:ext cx="10698480" cy="32142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146587665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1587813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089223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6460768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67207488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5739762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62821414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1378695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5155652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6353991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85711215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939044377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Items\Weights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451707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345642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Microscope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250614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Globe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0880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Cup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61844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Crown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4483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A44531-B412-6FC6-A683-16900FEE926E}"/>
                  </a:ext>
                </a:extLst>
              </p:cNvPr>
              <p:cNvSpPr txBox="1"/>
              <p:nvPr/>
            </p:nvSpPr>
            <p:spPr>
              <a:xfrm>
                <a:off x="161477" y="1806973"/>
                <a:ext cx="6609191" cy="6415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𝒅𝒑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𝒅𝒑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</m:d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                                                   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𝒊𝒇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e>
                              </m:d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600" b="1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𝐦𝐚𝐱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𝒅𝒑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6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6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</m:d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𝒗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600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𝒊</m:t>
                                          </m:r>
                                        </m:e>
                                      </m:d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𝒅𝒑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6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6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𝒘</m:t>
                                          </m:r>
                                          <m:r>
                                            <a:rPr lang="en-US" sz="1600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600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𝒐𝒕𝒉𝒆𝒓𝒘𝒊𝒔𝒆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A44531-B412-6FC6-A683-16900FEE9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77" y="1806973"/>
                <a:ext cx="6609191" cy="6415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6EDFF6D-C572-FF94-B4B4-24EAF9A9ADC2}"/>
              </a:ext>
            </a:extLst>
          </p:cNvPr>
          <p:cNvSpPr txBox="1"/>
          <p:nvPr/>
        </p:nvSpPr>
        <p:spPr>
          <a:xfrm>
            <a:off x="3480955" y="3873116"/>
            <a:ext cx="3221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EF6477-CC06-3180-B68C-BA6E860B63EA}"/>
              </a:ext>
            </a:extLst>
          </p:cNvPr>
          <p:cNvSpPr txBox="1"/>
          <p:nvPr/>
        </p:nvSpPr>
        <p:spPr>
          <a:xfrm>
            <a:off x="4163289" y="3873116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44DAF8-0096-1117-6E13-3E9B508B3A32}"/>
              </a:ext>
            </a:extLst>
          </p:cNvPr>
          <p:cNvSpPr txBox="1"/>
          <p:nvPr/>
        </p:nvSpPr>
        <p:spPr>
          <a:xfrm>
            <a:off x="4970316" y="3873116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FC3DE4-CB62-9F6A-702A-B69DF17A0693}"/>
              </a:ext>
            </a:extLst>
          </p:cNvPr>
          <p:cNvSpPr txBox="1"/>
          <p:nvPr/>
        </p:nvSpPr>
        <p:spPr>
          <a:xfrm>
            <a:off x="5821336" y="3873116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4B9E74-C125-52DA-1AD0-58D00E4F3D67}"/>
              </a:ext>
            </a:extLst>
          </p:cNvPr>
          <p:cNvSpPr txBox="1"/>
          <p:nvPr/>
        </p:nvSpPr>
        <p:spPr>
          <a:xfrm>
            <a:off x="6628363" y="3873116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C4EC56-D001-0040-C730-987326785A2C}"/>
              </a:ext>
            </a:extLst>
          </p:cNvPr>
          <p:cNvSpPr txBox="1"/>
          <p:nvPr/>
        </p:nvSpPr>
        <p:spPr>
          <a:xfrm>
            <a:off x="7451672" y="3873116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D1075A-755F-ABCB-AE9F-93C17E12A924}"/>
              </a:ext>
            </a:extLst>
          </p:cNvPr>
          <p:cNvSpPr txBox="1"/>
          <p:nvPr/>
        </p:nvSpPr>
        <p:spPr>
          <a:xfrm>
            <a:off x="8302692" y="3873116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BA6387-F851-9F12-9EDF-AE2877239A10}"/>
              </a:ext>
            </a:extLst>
          </p:cNvPr>
          <p:cNvSpPr txBox="1"/>
          <p:nvPr/>
        </p:nvSpPr>
        <p:spPr>
          <a:xfrm>
            <a:off x="9109719" y="3873116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17A953-24CF-A69D-F475-F8B751B589A4}"/>
              </a:ext>
            </a:extLst>
          </p:cNvPr>
          <p:cNvSpPr txBox="1"/>
          <p:nvPr/>
        </p:nvSpPr>
        <p:spPr>
          <a:xfrm>
            <a:off x="9980119" y="3873116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D3E818-76AA-4987-44BB-18CCDBC2E584}"/>
              </a:ext>
            </a:extLst>
          </p:cNvPr>
          <p:cNvSpPr txBox="1"/>
          <p:nvPr/>
        </p:nvSpPr>
        <p:spPr>
          <a:xfrm>
            <a:off x="10799966" y="3873116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E9A2D-2CB0-C857-75F2-7C70A6B92648}"/>
              </a:ext>
            </a:extLst>
          </p:cNvPr>
          <p:cNvSpPr txBox="1"/>
          <p:nvPr/>
        </p:nvSpPr>
        <p:spPr>
          <a:xfrm>
            <a:off x="3480954" y="3873116"/>
            <a:ext cx="32211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EB724-A704-D0DE-507D-820DEC812165}"/>
              </a:ext>
            </a:extLst>
          </p:cNvPr>
          <p:cNvSpPr txBox="1"/>
          <p:nvPr/>
        </p:nvSpPr>
        <p:spPr>
          <a:xfrm>
            <a:off x="4163288" y="3873116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C25F50-3B50-ABFB-7E0F-28733CB0150C}"/>
              </a:ext>
            </a:extLst>
          </p:cNvPr>
          <p:cNvSpPr txBox="1"/>
          <p:nvPr/>
        </p:nvSpPr>
        <p:spPr>
          <a:xfrm>
            <a:off x="4970315" y="3873116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70F63E-56F4-9A03-5D7B-F8E93EA66C88}"/>
              </a:ext>
            </a:extLst>
          </p:cNvPr>
          <p:cNvSpPr txBox="1"/>
          <p:nvPr/>
        </p:nvSpPr>
        <p:spPr>
          <a:xfrm>
            <a:off x="5821335" y="3873116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225A27-8312-1EE1-9905-425EEF56C113}"/>
              </a:ext>
            </a:extLst>
          </p:cNvPr>
          <p:cNvSpPr txBox="1"/>
          <p:nvPr/>
        </p:nvSpPr>
        <p:spPr>
          <a:xfrm>
            <a:off x="6628362" y="3873116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6F4264-8F99-CD28-2798-5F69F6264E72}"/>
              </a:ext>
            </a:extLst>
          </p:cNvPr>
          <p:cNvSpPr txBox="1"/>
          <p:nvPr/>
        </p:nvSpPr>
        <p:spPr>
          <a:xfrm>
            <a:off x="7451671" y="3873116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825FB5-8F86-11D7-1698-92B4D1C4CCCD}"/>
              </a:ext>
            </a:extLst>
          </p:cNvPr>
          <p:cNvSpPr txBox="1"/>
          <p:nvPr/>
        </p:nvSpPr>
        <p:spPr>
          <a:xfrm>
            <a:off x="8302691" y="3873116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375BE6-38BD-6085-E8C9-8CB71BDB6B69}"/>
              </a:ext>
            </a:extLst>
          </p:cNvPr>
          <p:cNvSpPr txBox="1"/>
          <p:nvPr/>
        </p:nvSpPr>
        <p:spPr>
          <a:xfrm>
            <a:off x="9109718" y="3873116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DCDC51-4524-1B33-2CE0-EE67BE43FB5F}"/>
              </a:ext>
            </a:extLst>
          </p:cNvPr>
          <p:cNvSpPr txBox="1"/>
          <p:nvPr/>
        </p:nvSpPr>
        <p:spPr>
          <a:xfrm>
            <a:off x="9980118" y="3873116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A6BD8F-C02E-3996-C259-2685CA37ACE6}"/>
              </a:ext>
            </a:extLst>
          </p:cNvPr>
          <p:cNvSpPr txBox="1"/>
          <p:nvPr/>
        </p:nvSpPr>
        <p:spPr>
          <a:xfrm>
            <a:off x="3354529" y="4399842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17D079-3048-1619-F728-8402A3A385BD}"/>
              </a:ext>
            </a:extLst>
          </p:cNvPr>
          <p:cNvSpPr txBox="1"/>
          <p:nvPr/>
        </p:nvSpPr>
        <p:spPr>
          <a:xfrm>
            <a:off x="4163287" y="4399842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435AE8-207B-7215-71BC-9BCE84A926AB}"/>
              </a:ext>
            </a:extLst>
          </p:cNvPr>
          <p:cNvSpPr txBox="1"/>
          <p:nvPr/>
        </p:nvSpPr>
        <p:spPr>
          <a:xfrm>
            <a:off x="4968583" y="4396252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F2A711-7B28-343B-73F7-0C8F9324FE25}"/>
              </a:ext>
            </a:extLst>
          </p:cNvPr>
          <p:cNvSpPr txBox="1"/>
          <p:nvPr/>
        </p:nvSpPr>
        <p:spPr>
          <a:xfrm>
            <a:off x="5764181" y="4396252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3A1933-68A1-6D3F-8471-F627047640AA}"/>
              </a:ext>
            </a:extLst>
          </p:cNvPr>
          <p:cNvSpPr txBox="1"/>
          <p:nvPr/>
        </p:nvSpPr>
        <p:spPr>
          <a:xfrm>
            <a:off x="6620910" y="4396252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91C820-670E-F917-71AF-D22ACF559D72}"/>
              </a:ext>
            </a:extLst>
          </p:cNvPr>
          <p:cNvSpPr txBox="1"/>
          <p:nvPr/>
        </p:nvSpPr>
        <p:spPr>
          <a:xfrm>
            <a:off x="7426899" y="4396252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D1D0DC-C0BB-A163-F26C-FB379F4A9897}"/>
              </a:ext>
            </a:extLst>
          </p:cNvPr>
          <p:cNvSpPr txBox="1"/>
          <p:nvPr/>
        </p:nvSpPr>
        <p:spPr>
          <a:xfrm>
            <a:off x="8254200" y="4396252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DF3AB09-C6C5-7B1C-4468-487CB29C3787}"/>
              </a:ext>
            </a:extLst>
          </p:cNvPr>
          <p:cNvSpPr txBox="1"/>
          <p:nvPr/>
        </p:nvSpPr>
        <p:spPr>
          <a:xfrm>
            <a:off x="9112144" y="4396252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D4CFA57-42D2-B529-7A21-D10CE36737FD}"/>
              </a:ext>
            </a:extLst>
          </p:cNvPr>
          <p:cNvSpPr txBox="1"/>
          <p:nvPr/>
        </p:nvSpPr>
        <p:spPr>
          <a:xfrm>
            <a:off x="9924182" y="4396252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65F6EF-E0DD-B703-ED7F-A97EAE0D25CF}"/>
              </a:ext>
            </a:extLst>
          </p:cNvPr>
          <p:cNvSpPr txBox="1"/>
          <p:nvPr/>
        </p:nvSpPr>
        <p:spPr>
          <a:xfrm>
            <a:off x="10750953" y="4396252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ADC5EA-2267-CF21-3467-95B053765E08}"/>
              </a:ext>
            </a:extLst>
          </p:cNvPr>
          <p:cNvSpPr txBox="1"/>
          <p:nvPr/>
        </p:nvSpPr>
        <p:spPr>
          <a:xfrm>
            <a:off x="3338939" y="4930158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648028-1E5B-C952-A70F-BEA8F5727E67}"/>
              </a:ext>
            </a:extLst>
          </p:cNvPr>
          <p:cNvSpPr txBox="1"/>
          <p:nvPr/>
        </p:nvSpPr>
        <p:spPr>
          <a:xfrm>
            <a:off x="4147697" y="4930158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66AC4A-D70E-F2F4-B211-46D0AB6BA1AE}"/>
              </a:ext>
            </a:extLst>
          </p:cNvPr>
          <p:cNvSpPr txBox="1"/>
          <p:nvPr/>
        </p:nvSpPr>
        <p:spPr>
          <a:xfrm>
            <a:off x="4952993" y="4926568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53DBB9-B618-2918-61F8-9ABEBCD7BFE1}"/>
              </a:ext>
            </a:extLst>
          </p:cNvPr>
          <p:cNvSpPr txBox="1"/>
          <p:nvPr/>
        </p:nvSpPr>
        <p:spPr>
          <a:xfrm>
            <a:off x="5748591" y="4926568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D430A3-DC3A-123C-7051-0E89EA278D99}"/>
              </a:ext>
            </a:extLst>
          </p:cNvPr>
          <p:cNvSpPr txBox="1"/>
          <p:nvPr/>
        </p:nvSpPr>
        <p:spPr>
          <a:xfrm>
            <a:off x="6600472" y="4926568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680B76-9BB5-3528-63BF-364770B5EB31}"/>
              </a:ext>
            </a:extLst>
          </p:cNvPr>
          <p:cNvSpPr txBox="1"/>
          <p:nvPr/>
        </p:nvSpPr>
        <p:spPr>
          <a:xfrm>
            <a:off x="7469342" y="4926568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BFE4F6-9183-7146-679A-AAA1A0390319}"/>
              </a:ext>
            </a:extLst>
          </p:cNvPr>
          <p:cNvSpPr txBox="1"/>
          <p:nvPr/>
        </p:nvSpPr>
        <p:spPr>
          <a:xfrm>
            <a:off x="8286765" y="4933494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A80E14-1BC6-6BF1-43F1-3962165B09C1}"/>
              </a:ext>
            </a:extLst>
          </p:cNvPr>
          <p:cNvSpPr txBox="1"/>
          <p:nvPr/>
        </p:nvSpPr>
        <p:spPr>
          <a:xfrm>
            <a:off x="9056040" y="4935508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BB7AF50-1A2D-F162-AE15-5F80181D70D2}"/>
              </a:ext>
            </a:extLst>
          </p:cNvPr>
          <p:cNvSpPr txBox="1"/>
          <p:nvPr/>
        </p:nvSpPr>
        <p:spPr>
          <a:xfrm>
            <a:off x="9873463" y="4932706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6E122C-1F54-DED8-3799-6E173CC1DD66}"/>
              </a:ext>
            </a:extLst>
          </p:cNvPr>
          <p:cNvSpPr txBox="1"/>
          <p:nvPr/>
        </p:nvSpPr>
        <p:spPr>
          <a:xfrm>
            <a:off x="10746124" y="4932718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C63FA6-0022-EB38-A961-CFC3D81B4425}"/>
              </a:ext>
            </a:extLst>
          </p:cNvPr>
          <p:cNvSpPr txBox="1"/>
          <p:nvPr/>
        </p:nvSpPr>
        <p:spPr>
          <a:xfrm>
            <a:off x="3338939" y="5461111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6FC4DD-97AD-BE6E-2450-A6465D24B456}"/>
              </a:ext>
            </a:extLst>
          </p:cNvPr>
          <p:cNvSpPr txBox="1"/>
          <p:nvPr/>
        </p:nvSpPr>
        <p:spPr>
          <a:xfrm>
            <a:off x="4147697" y="5461111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9DB35F5-956B-DFD0-3430-37972A51AA31}"/>
              </a:ext>
            </a:extLst>
          </p:cNvPr>
          <p:cNvCxnSpPr>
            <a:cxnSpLocks/>
          </p:cNvCxnSpPr>
          <p:nvPr/>
        </p:nvCxnSpPr>
        <p:spPr>
          <a:xfrm>
            <a:off x="3621231" y="5296537"/>
            <a:ext cx="0" cy="215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FFB69D4-2E2E-9335-9169-9C316838D4CA}"/>
              </a:ext>
            </a:extLst>
          </p:cNvPr>
          <p:cNvCxnSpPr>
            <a:cxnSpLocks/>
          </p:cNvCxnSpPr>
          <p:nvPr/>
        </p:nvCxnSpPr>
        <p:spPr>
          <a:xfrm>
            <a:off x="4410940" y="5296537"/>
            <a:ext cx="0" cy="215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830E3C0-701C-2D78-6258-E1AE9AE6CF36}"/>
              </a:ext>
            </a:extLst>
          </p:cNvPr>
          <p:cNvSpPr txBox="1"/>
          <p:nvPr/>
        </p:nvSpPr>
        <p:spPr>
          <a:xfrm>
            <a:off x="4930743" y="5461111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8E9998-D6A7-652F-FCBB-D14A1AC1541A}"/>
              </a:ext>
            </a:extLst>
          </p:cNvPr>
          <p:cNvCxnSpPr>
            <a:cxnSpLocks/>
          </p:cNvCxnSpPr>
          <p:nvPr/>
        </p:nvCxnSpPr>
        <p:spPr>
          <a:xfrm>
            <a:off x="5206108" y="5300127"/>
            <a:ext cx="0" cy="215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BC2B521-4772-DFF0-39A1-28DFB311A652}"/>
              </a:ext>
            </a:extLst>
          </p:cNvPr>
          <p:cNvSpPr txBox="1"/>
          <p:nvPr/>
        </p:nvSpPr>
        <p:spPr>
          <a:xfrm>
            <a:off x="5799189" y="5456884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700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9ADFED-00F3-68B1-4CF0-717243FE9A7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913902" y="5114824"/>
            <a:ext cx="1907433" cy="45304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37B611E-008C-D98B-921E-F0DA05689587}"/>
              </a:ext>
            </a:extLst>
          </p:cNvPr>
          <p:cNvSpPr txBox="1"/>
          <p:nvPr/>
        </p:nvSpPr>
        <p:spPr>
          <a:xfrm>
            <a:off x="6613127" y="5453931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E0A95E8-245F-6AB5-AD7C-D8B0E2C98BE7}"/>
              </a:ext>
            </a:extLst>
          </p:cNvPr>
          <p:cNvCxnSpPr>
            <a:cxnSpLocks/>
          </p:cNvCxnSpPr>
          <p:nvPr/>
        </p:nvCxnSpPr>
        <p:spPr>
          <a:xfrm>
            <a:off x="4727840" y="5111871"/>
            <a:ext cx="1907433" cy="45304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213934F-C893-CC3E-8B54-712F1553DD74}"/>
              </a:ext>
            </a:extLst>
          </p:cNvPr>
          <p:cNvSpPr txBox="1"/>
          <p:nvPr/>
        </p:nvSpPr>
        <p:spPr>
          <a:xfrm>
            <a:off x="7418488" y="5464064"/>
            <a:ext cx="6813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0AA0C8A-DB7E-F1CB-7B78-48D9FDE13297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5578875" y="5122004"/>
            <a:ext cx="1839613" cy="52672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59247AD-D31A-E0AD-F52A-C565EFCA9C51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6396298" y="5126845"/>
            <a:ext cx="1847099" cy="51843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C5FF4B0-0BA4-EF99-BB4C-5E6756606050}"/>
              </a:ext>
            </a:extLst>
          </p:cNvPr>
          <p:cNvSpPr txBox="1"/>
          <p:nvPr/>
        </p:nvSpPr>
        <p:spPr>
          <a:xfrm>
            <a:off x="8243397" y="5460618"/>
            <a:ext cx="6813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1D7B63B-3895-D42A-8FA6-E72BA7483A35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7212963" y="5110597"/>
            <a:ext cx="1855343" cy="53444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D22121F-1B49-8B5E-81E5-6E819505E0BC}"/>
              </a:ext>
            </a:extLst>
          </p:cNvPr>
          <p:cNvSpPr txBox="1"/>
          <p:nvPr/>
        </p:nvSpPr>
        <p:spPr>
          <a:xfrm>
            <a:off x="9068306" y="5460380"/>
            <a:ext cx="6813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4F665F4-AAC5-F5AB-400B-4E2E5EA3EE87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8026901" y="5107644"/>
            <a:ext cx="1836934" cy="53669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20BE8B1-4C75-F611-FF23-C0573E6F0297}"/>
              </a:ext>
            </a:extLst>
          </p:cNvPr>
          <p:cNvSpPr txBox="1"/>
          <p:nvPr/>
        </p:nvSpPr>
        <p:spPr>
          <a:xfrm>
            <a:off x="9863835" y="5459670"/>
            <a:ext cx="6813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97DFEE9-3A63-EAF1-EE3B-C494FF416752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8852902" y="5122618"/>
            <a:ext cx="1835842" cy="52148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76B140A-2479-E1F9-928C-8A86FFF240E5}"/>
              </a:ext>
            </a:extLst>
          </p:cNvPr>
          <p:cNvSpPr txBox="1"/>
          <p:nvPr/>
        </p:nvSpPr>
        <p:spPr>
          <a:xfrm>
            <a:off x="10688744" y="5459432"/>
            <a:ext cx="6813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54ABA9C-79EE-F334-4FE4-4A301025BAC0}"/>
                  </a:ext>
                </a:extLst>
              </p:cNvPr>
              <p:cNvSpPr txBox="1"/>
              <p:nvPr/>
            </p:nvSpPr>
            <p:spPr>
              <a:xfrm>
                <a:off x="2606555" y="2681448"/>
                <a:ext cx="4724055" cy="369332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F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return</m:t>
                      </m:r>
                      <m:r>
                        <m:rPr>
                          <m:nor/>
                        </m:rP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dp</m:t>
                      </m:r>
                      <m:r>
                        <m:rPr>
                          <m:nor/>
                        </m:rP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][</m:t>
                      </m:r>
                      <m:r>
                        <m:rPr>
                          <m:nor/>
                        </m:rP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capacity</m:t>
                      </m:r>
                      <m:r>
                        <m:rPr>
                          <m:nor/>
                        </m:rP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]</m:t>
                      </m:r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54ABA9C-79EE-F334-4FE4-4A301025B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555" y="2681448"/>
                <a:ext cx="4724055" cy="369332"/>
              </a:xfrm>
              <a:prstGeom prst="rect">
                <a:avLst/>
              </a:prstGeom>
              <a:blipFill>
                <a:blip r:embed="rId3"/>
                <a:stretch>
                  <a:fillRect b="-8065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1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41" grpId="0" animBg="1"/>
      <p:bldP spid="46" grpId="0" animBg="1"/>
      <p:bldP spid="53" grpId="0" animBg="1"/>
      <p:bldP spid="57" grpId="0" animBg="1"/>
      <p:bldP spid="82" grpId="0" animBg="1"/>
      <p:bldP spid="83" grpId="0" animBg="1"/>
      <p:bldP spid="84" grpId="0" animBg="1"/>
      <p:bldP spid="85" grpId="0" animBg="1"/>
      <p:bldP spid="9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3285C-6236-5BBB-C291-D8173138E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D0CE-48F1-1EB9-B8E0-D36EA0D2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48FB6F-3B2A-0FB2-02ED-57A5F6A2EC97}"/>
              </a:ext>
            </a:extLst>
          </p:cNvPr>
          <p:cNvGraphicFramePr>
            <a:graphicFrameLocks noGrp="1"/>
          </p:cNvGraphicFramePr>
          <p:nvPr/>
        </p:nvGraphicFramePr>
        <p:xfrm>
          <a:off x="6770668" y="1338810"/>
          <a:ext cx="532081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477">
                  <a:extLst>
                    <a:ext uri="{9D8B030D-6E8A-4147-A177-3AD203B41FA5}">
                      <a16:colId xmlns:a16="http://schemas.microsoft.com/office/drawing/2014/main" val="4071896233"/>
                    </a:ext>
                  </a:extLst>
                </a:gridCol>
                <a:gridCol w="1313234">
                  <a:extLst>
                    <a:ext uri="{9D8B030D-6E8A-4147-A177-3AD203B41FA5}">
                      <a16:colId xmlns:a16="http://schemas.microsoft.com/office/drawing/2014/main" val="2383632748"/>
                    </a:ext>
                  </a:extLst>
                </a:gridCol>
                <a:gridCol w="846307">
                  <a:extLst>
                    <a:ext uri="{9D8B030D-6E8A-4147-A177-3AD203B41FA5}">
                      <a16:colId xmlns:a16="http://schemas.microsoft.com/office/drawing/2014/main" val="1516450608"/>
                    </a:ext>
                  </a:extLst>
                </a:gridCol>
                <a:gridCol w="885217">
                  <a:extLst>
                    <a:ext uri="{9D8B030D-6E8A-4147-A177-3AD203B41FA5}">
                      <a16:colId xmlns:a16="http://schemas.microsoft.com/office/drawing/2014/main" val="2661468975"/>
                    </a:ext>
                  </a:extLst>
                </a:gridCol>
                <a:gridCol w="836580">
                  <a:extLst>
                    <a:ext uri="{9D8B030D-6E8A-4147-A177-3AD203B41FA5}">
                      <a16:colId xmlns:a16="http://schemas.microsoft.com/office/drawing/2014/main" val="1040951240"/>
                    </a:ext>
                  </a:extLst>
                </a:gridCol>
              </a:tblGrid>
              <a:tr h="244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Item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Microscope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Globe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Cup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Crown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298370"/>
                  </a:ext>
                </a:extLst>
              </a:tr>
              <a:tr h="244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Weight (lbs.)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306543"/>
                  </a:ext>
                </a:extLst>
              </a:tr>
              <a:tr h="244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Profit ($)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7208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3E7810-D571-E4C5-1AA1-8B63CB638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819251"/>
              </p:ext>
            </p:extLst>
          </p:nvPr>
        </p:nvGraphicFramePr>
        <p:xfrm>
          <a:off x="746760" y="2708058"/>
          <a:ext cx="10698480" cy="32142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146587665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1587813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089223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6460768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67207488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5739762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62821414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1378695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5155652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6353991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85711215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939044377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Items\Weights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451707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345642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Microscope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250614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Globe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0880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Cup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61844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Crown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4483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9CA1D5-E52C-E1A4-93F4-A8AEA6D9C40C}"/>
                  </a:ext>
                </a:extLst>
              </p:cNvPr>
              <p:cNvSpPr txBox="1"/>
              <p:nvPr/>
            </p:nvSpPr>
            <p:spPr>
              <a:xfrm>
                <a:off x="1097280" y="2006024"/>
                <a:ext cx="4724055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return</m:t>
                      </m:r>
                      <m:r>
                        <m:rPr>
                          <m:nor/>
                        </m:rP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dp</m:t>
                      </m:r>
                      <m:r>
                        <m:rPr>
                          <m:nor/>
                        </m:rP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][</m:t>
                      </m:r>
                      <m:r>
                        <m:rPr>
                          <m:nor/>
                        </m:rP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capacity</m:t>
                      </m:r>
                      <m:r>
                        <m:rPr>
                          <m:nor/>
                        </m:rP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]</m:t>
                      </m:r>
                    </m:oMath>
                  </m:oMathPara>
                </a14:m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9CA1D5-E52C-E1A4-93F4-A8AEA6D9C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06024"/>
                <a:ext cx="4724055" cy="338554"/>
              </a:xfrm>
              <a:prstGeom prst="rect">
                <a:avLst/>
              </a:prstGeom>
              <a:blipFill>
                <a:blip r:embed="rId2"/>
                <a:stretch>
                  <a:fillRect b="-3448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02D4A27-E6FB-5980-06A1-E160D46DED98}"/>
              </a:ext>
            </a:extLst>
          </p:cNvPr>
          <p:cNvSpPr txBox="1"/>
          <p:nvPr/>
        </p:nvSpPr>
        <p:spPr>
          <a:xfrm>
            <a:off x="3480955" y="3873116"/>
            <a:ext cx="3221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C9BBC5-D7A4-E69F-44A4-6AAB9FAE45F7}"/>
              </a:ext>
            </a:extLst>
          </p:cNvPr>
          <p:cNvSpPr txBox="1"/>
          <p:nvPr/>
        </p:nvSpPr>
        <p:spPr>
          <a:xfrm>
            <a:off x="4163289" y="3873116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E9F594-52A0-DA45-148C-B5F6507D76C2}"/>
              </a:ext>
            </a:extLst>
          </p:cNvPr>
          <p:cNvSpPr txBox="1"/>
          <p:nvPr/>
        </p:nvSpPr>
        <p:spPr>
          <a:xfrm>
            <a:off x="4970316" y="3873116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6BC34B-7EFB-9BE7-8EE1-942839401115}"/>
              </a:ext>
            </a:extLst>
          </p:cNvPr>
          <p:cNvSpPr txBox="1"/>
          <p:nvPr/>
        </p:nvSpPr>
        <p:spPr>
          <a:xfrm>
            <a:off x="5821336" y="3873116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235B5A-B5BD-D5B9-21E8-5C544C8566DD}"/>
              </a:ext>
            </a:extLst>
          </p:cNvPr>
          <p:cNvSpPr txBox="1"/>
          <p:nvPr/>
        </p:nvSpPr>
        <p:spPr>
          <a:xfrm>
            <a:off x="6628363" y="3873116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3FCD19-3EAD-AFA5-B250-B189A995FA0F}"/>
              </a:ext>
            </a:extLst>
          </p:cNvPr>
          <p:cNvSpPr txBox="1"/>
          <p:nvPr/>
        </p:nvSpPr>
        <p:spPr>
          <a:xfrm>
            <a:off x="7451672" y="3873116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CCD00A-5BDA-EDAD-6DBF-0A848ABA7734}"/>
              </a:ext>
            </a:extLst>
          </p:cNvPr>
          <p:cNvSpPr txBox="1"/>
          <p:nvPr/>
        </p:nvSpPr>
        <p:spPr>
          <a:xfrm>
            <a:off x="8302692" y="3873116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41EBDB-EFA4-51DF-7AA2-7755AEF02B5B}"/>
              </a:ext>
            </a:extLst>
          </p:cNvPr>
          <p:cNvSpPr txBox="1"/>
          <p:nvPr/>
        </p:nvSpPr>
        <p:spPr>
          <a:xfrm>
            <a:off x="9109719" y="3873116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4E9F9D-4B6E-AB1D-C1AA-E98A4F2BF868}"/>
              </a:ext>
            </a:extLst>
          </p:cNvPr>
          <p:cNvSpPr txBox="1"/>
          <p:nvPr/>
        </p:nvSpPr>
        <p:spPr>
          <a:xfrm>
            <a:off x="9980119" y="3873116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E559DE-215E-A2ED-335C-C9FD2A0CAFBD}"/>
              </a:ext>
            </a:extLst>
          </p:cNvPr>
          <p:cNvSpPr txBox="1"/>
          <p:nvPr/>
        </p:nvSpPr>
        <p:spPr>
          <a:xfrm>
            <a:off x="10799966" y="3873116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25A6B5-72F7-1EB6-E0F9-5156D3FEFEBA}"/>
              </a:ext>
            </a:extLst>
          </p:cNvPr>
          <p:cNvSpPr txBox="1"/>
          <p:nvPr/>
        </p:nvSpPr>
        <p:spPr>
          <a:xfrm>
            <a:off x="3480954" y="3873116"/>
            <a:ext cx="32211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03D43-B099-D554-DB56-E83AD434D8DA}"/>
              </a:ext>
            </a:extLst>
          </p:cNvPr>
          <p:cNvSpPr txBox="1"/>
          <p:nvPr/>
        </p:nvSpPr>
        <p:spPr>
          <a:xfrm>
            <a:off x="4163288" y="3873116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CC5888-7544-3B3A-4AB0-26AE9D566EFD}"/>
              </a:ext>
            </a:extLst>
          </p:cNvPr>
          <p:cNvSpPr txBox="1"/>
          <p:nvPr/>
        </p:nvSpPr>
        <p:spPr>
          <a:xfrm>
            <a:off x="4970315" y="3873116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DD7744-96F5-2DF9-DC3E-4055B3492481}"/>
              </a:ext>
            </a:extLst>
          </p:cNvPr>
          <p:cNvSpPr txBox="1"/>
          <p:nvPr/>
        </p:nvSpPr>
        <p:spPr>
          <a:xfrm>
            <a:off x="5821335" y="3873116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FCB382-0CE2-7029-411B-CC96EDB55A58}"/>
              </a:ext>
            </a:extLst>
          </p:cNvPr>
          <p:cNvSpPr txBox="1"/>
          <p:nvPr/>
        </p:nvSpPr>
        <p:spPr>
          <a:xfrm>
            <a:off x="6628362" y="3873116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D64F6E-CEC7-5249-FFF0-4B6C72624E0A}"/>
              </a:ext>
            </a:extLst>
          </p:cNvPr>
          <p:cNvSpPr txBox="1"/>
          <p:nvPr/>
        </p:nvSpPr>
        <p:spPr>
          <a:xfrm>
            <a:off x="7451671" y="3873116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279BCA-9FB4-FA0B-730B-A18A1CAB7A8C}"/>
              </a:ext>
            </a:extLst>
          </p:cNvPr>
          <p:cNvSpPr txBox="1"/>
          <p:nvPr/>
        </p:nvSpPr>
        <p:spPr>
          <a:xfrm>
            <a:off x="8302691" y="3873116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5AF14A-9060-F97D-4DBB-96693956CB7B}"/>
              </a:ext>
            </a:extLst>
          </p:cNvPr>
          <p:cNvSpPr txBox="1"/>
          <p:nvPr/>
        </p:nvSpPr>
        <p:spPr>
          <a:xfrm>
            <a:off x="9109718" y="3873116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A1C47D-E4CE-E139-6B2B-B1ABB1B47CE1}"/>
              </a:ext>
            </a:extLst>
          </p:cNvPr>
          <p:cNvSpPr txBox="1"/>
          <p:nvPr/>
        </p:nvSpPr>
        <p:spPr>
          <a:xfrm>
            <a:off x="9980118" y="3873116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276ECC-C601-89B6-0DFC-EC0F08D1475D}"/>
              </a:ext>
            </a:extLst>
          </p:cNvPr>
          <p:cNvSpPr txBox="1"/>
          <p:nvPr/>
        </p:nvSpPr>
        <p:spPr>
          <a:xfrm>
            <a:off x="3354529" y="4399842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90AFD5-701A-3C17-EF8C-799592487796}"/>
              </a:ext>
            </a:extLst>
          </p:cNvPr>
          <p:cNvSpPr txBox="1"/>
          <p:nvPr/>
        </p:nvSpPr>
        <p:spPr>
          <a:xfrm>
            <a:off x="4163287" y="4399842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840C27-3D84-7E61-F396-38C40C8836E2}"/>
              </a:ext>
            </a:extLst>
          </p:cNvPr>
          <p:cNvSpPr txBox="1"/>
          <p:nvPr/>
        </p:nvSpPr>
        <p:spPr>
          <a:xfrm>
            <a:off x="4968583" y="4396252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C93F4F-A423-DEF0-0636-3E261B9218B3}"/>
              </a:ext>
            </a:extLst>
          </p:cNvPr>
          <p:cNvSpPr txBox="1"/>
          <p:nvPr/>
        </p:nvSpPr>
        <p:spPr>
          <a:xfrm>
            <a:off x="5764181" y="4396252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950CBF3-A977-4E13-39A5-390E8C866E1F}"/>
              </a:ext>
            </a:extLst>
          </p:cNvPr>
          <p:cNvSpPr txBox="1"/>
          <p:nvPr/>
        </p:nvSpPr>
        <p:spPr>
          <a:xfrm>
            <a:off x="6620910" y="4396252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D1603C1-5B6C-2006-ECA3-32CB19EC8603}"/>
              </a:ext>
            </a:extLst>
          </p:cNvPr>
          <p:cNvSpPr txBox="1"/>
          <p:nvPr/>
        </p:nvSpPr>
        <p:spPr>
          <a:xfrm>
            <a:off x="7426899" y="4396252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6609C0-81BB-0A15-9E66-D631D0B8294C}"/>
              </a:ext>
            </a:extLst>
          </p:cNvPr>
          <p:cNvSpPr txBox="1"/>
          <p:nvPr/>
        </p:nvSpPr>
        <p:spPr>
          <a:xfrm>
            <a:off x="8254200" y="4396252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05CDDF-9AC4-384A-BF92-DA067C9F0AE0}"/>
              </a:ext>
            </a:extLst>
          </p:cNvPr>
          <p:cNvSpPr txBox="1"/>
          <p:nvPr/>
        </p:nvSpPr>
        <p:spPr>
          <a:xfrm>
            <a:off x="9112144" y="4396252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5683E2-3FA7-30FE-993A-9B098FEB41AA}"/>
              </a:ext>
            </a:extLst>
          </p:cNvPr>
          <p:cNvSpPr txBox="1"/>
          <p:nvPr/>
        </p:nvSpPr>
        <p:spPr>
          <a:xfrm>
            <a:off x="9924182" y="4396252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C03C2ED-624F-AD03-D158-28EA996DF2CC}"/>
              </a:ext>
            </a:extLst>
          </p:cNvPr>
          <p:cNvSpPr txBox="1"/>
          <p:nvPr/>
        </p:nvSpPr>
        <p:spPr>
          <a:xfrm>
            <a:off x="10750953" y="4396252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D49666-3C4F-D535-4F59-0D6789F09B97}"/>
              </a:ext>
            </a:extLst>
          </p:cNvPr>
          <p:cNvSpPr txBox="1"/>
          <p:nvPr/>
        </p:nvSpPr>
        <p:spPr>
          <a:xfrm>
            <a:off x="3338939" y="4930158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56E9DB-106E-950C-AC8F-D3DCFBE7084A}"/>
              </a:ext>
            </a:extLst>
          </p:cNvPr>
          <p:cNvSpPr txBox="1"/>
          <p:nvPr/>
        </p:nvSpPr>
        <p:spPr>
          <a:xfrm>
            <a:off x="4147697" y="4930158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44B31E-1832-FD84-2C03-87898BF25FC7}"/>
              </a:ext>
            </a:extLst>
          </p:cNvPr>
          <p:cNvSpPr txBox="1"/>
          <p:nvPr/>
        </p:nvSpPr>
        <p:spPr>
          <a:xfrm>
            <a:off x="4952993" y="4926568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807F21-B003-E44C-70DA-2EED115CF948}"/>
              </a:ext>
            </a:extLst>
          </p:cNvPr>
          <p:cNvSpPr txBox="1"/>
          <p:nvPr/>
        </p:nvSpPr>
        <p:spPr>
          <a:xfrm>
            <a:off x="5748591" y="4926568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461C6F-7F21-F33B-2D8C-66DF5906F5A7}"/>
              </a:ext>
            </a:extLst>
          </p:cNvPr>
          <p:cNvSpPr txBox="1"/>
          <p:nvPr/>
        </p:nvSpPr>
        <p:spPr>
          <a:xfrm>
            <a:off x="6600472" y="4926568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485A51-8014-A7E8-4E3E-46F4CC23CE7C}"/>
              </a:ext>
            </a:extLst>
          </p:cNvPr>
          <p:cNvSpPr txBox="1"/>
          <p:nvPr/>
        </p:nvSpPr>
        <p:spPr>
          <a:xfrm>
            <a:off x="7469342" y="4926568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B92B99A-BB9D-BC21-5432-62A4542E0DD6}"/>
              </a:ext>
            </a:extLst>
          </p:cNvPr>
          <p:cNvSpPr txBox="1"/>
          <p:nvPr/>
        </p:nvSpPr>
        <p:spPr>
          <a:xfrm>
            <a:off x="8286765" y="4933494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1F10712-0B60-5CB7-13BE-C888CE6CD160}"/>
              </a:ext>
            </a:extLst>
          </p:cNvPr>
          <p:cNvSpPr txBox="1"/>
          <p:nvPr/>
        </p:nvSpPr>
        <p:spPr>
          <a:xfrm>
            <a:off x="9056040" y="4935508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AAE4ED6-F740-F12B-A455-1BFDE6473D1B}"/>
              </a:ext>
            </a:extLst>
          </p:cNvPr>
          <p:cNvSpPr txBox="1"/>
          <p:nvPr/>
        </p:nvSpPr>
        <p:spPr>
          <a:xfrm>
            <a:off x="9873463" y="4932706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741EC5E-976D-537F-5891-C4CD2B1E779A}"/>
              </a:ext>
            </a:extLst>
          </p:cNvPr>
          <p:cNvSpPr txBox="1"/>
          <p:nvPr/>
        </p:nvSpPr>
        <p:spPr>
          <a:xfrm>
            <a:off x="10746124" y="4932718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A33FDB-ABB7-CD59-A44F-9DA5E0DC38EC}"/>
              </a:ext>
            </a:extLst>
          </p:cNvPr>
          <p:cNvSpPr txBox="1"/>
          <p:nvPr/>
        </p:nvSpPr>
        <p:spPr>
          <a:xfrm>
            <a:off x="3338939" y="5461111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756E38-83B7-5C3C-2D12-9021E72177AA}"/>
              </a:ext>
            </a:extLst>
          </p:cNvPr>
          <p:cNvSpPr txBox="1"/>
          <p:nvPr/>
        </p:nvSpPr>
        <p:spPr>
          <a:xfrm>
            <a:off x="4147697" y="5461111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5F2E6B-C59F-58A5-874D-1B567B925AFE}"/>
              </a:ext>
            </a:extLst>
          </p:cNvPr>
          <p:cNvSpPr txBox="1"/>
          <p:nvPr/>
        </p:nvSpPr>
        <p:spPr>
          <a:xfrm>
            <a:off x="4930743" y="5461111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AD327A-52CA-A021-E027-9E13DAC59E33}"/>
              </a:ext>
            </a:extLst>
          </p:cNvPr>
          <p:cNvSpPr txBox="1"/>
          <p:nvPr/>
        </p:nvSpPr>
        <p:spPr>
          <a:xfrm>
            <a:off x="5799189" y="5456884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F551596-7FEB-C215-0692-C1514FEC8F3C}"/>
              </a:ext>
            </a:extLst>
          </p:cNvPr>
          <p:cNvSpPr txBox="1"/>
          <p:nvPr/>
        </p:nvSpPr>
        <p:spPr>
          <a:xfrm>
            <a:off x="6613127" y="5453931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24BC73-D56E-9409-979F-7E8C50AF9556}"/>
              </a:ext>
            </a:extLst>
          </p:cNvPr>
          <p:cNvSpPr txBox="1"/>
          <p:nvPr/>
        </p:nvSpPr>
        <p:spPr>
          <a:xfrm>
            <a:off x="7418488" y="5464064"/>
            <a:ext cx="68134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08049FA-8B88-5934-720D-B3C582273B85}"/>
              </a:ext>
            </a:extLst>
          </p:cNvPr>
          <p:cNvSpPr txBox="1"/>
          <p:nvPr/>
        </p:nvSpPr>
        <p:spPr>
          <a:xfrm>
            <a:off x="8243397" y="5460618"/>
            <a:ext cx="68134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BE0AE68-9FF9-6B0F-2301-4FE50626A1B2}"/>
              </a:ext>
            </a:extLst>
          </p:cNvPr>
          <p:cNvSpPr txBox="1"/>
          <p:nvPr/>
        </p:nvSpPr>
        <p:spPr>
          <a:xfrm>
            <a:off x="9068306" y="5460380"/>
            <a:ext cx="68134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DDCD3B-041F-A4AB-9773-04B2DB2A2B28}"/>
              </a:ext>
            </a:extLst>
          </p:cNvPr>
          <p:cNvSpPr txBox="1"/>
          <p:nvPr/>
        </p:nvSpPr>
        <p:spPr>
          <a:xfrm>
            <a:off x="9863835" y="5459670"/>
            <a:ext cx="68134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921E09E-65F3-67FC-7AD4-FBEAD51BF742}"/>
              </a:ext>
            </a:extLst>
          </p:cNvPr>
          <p:cNvSpPr txBox="1"/>
          <p:nvPr/>
        </p:nvSpPr>
        <p:spPr>
          <a:xfrm>
            <a:off x="10688744" y="5459432"/>
            <a:ext cx="68134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</a:p>
        </p:txBody>
      </p:sp>
    </p:spTree>
    <p:extLst>
      <p:ext uri="{BB962C8B-B14F-4D97-AF65-F5344CB8AC3E}">
        <p14:creationId xmlns:p14="http://schemas.microsoft.com/office/powerpoint/2010/main" val="4230015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406" y="732826"/>
            <a:ext cx="10058400" cy="3617106"/>
          </a:xfrm>
        </p:spPr>
        <p:txBody>
          <a:bodyPr anchor="ctr"/>
          <a:lstStyle/>
          <a:p>
            <a:pPr algn="ctr"/>
            <a:r>
              <a:rPr lang="en-US" sz="11500" i="1" dirty="0">
                <a:solidFill>
                  <a:schemeClr val="accent2"/>
                </a:solidFill>
                <a:latin typeface="Algerian" panose="04020705040A02060702" pitchFamily="82" charset="0"/>
              </a:rPr>
              <a:t>Thank You</a:t>
            </a:r>
            <a:endParaRPr lang="en-US" i="1" dirty="0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206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2226887"/>
            <a:ext cx="10058400" cy="1477328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items, each with:</a:t>
            </a:r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weight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value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knapsack with a maximum capacity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7280" y="4075836"/>
            <a:ext cx="10058400" cy="1200329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weight does not exceed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value is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maximizeds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item can be either included (1) or not included (0) —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"0-1" Knapsack</a:t>
            </a:r>
          </a:p>
        </p:txBody>
      </p:sp>
    </p:spTree>
    <p:extLst>
      <p:ext uri="{BB962C8B-B14F-4D97-AF65-F5344CB8AC3E}">
        <p14:creationId xmlns:p14="http://schemas.microsoft.com/office/powerpoint/2010/main" val="10301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FE118-09B4-00AD-EABB-94924A820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876FB-BE0B-9094-FBBA-E953D0921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 Approach - (Tabulation)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A8331B-3253-1369-411E-7CE69872D92E}"/>
              </a:ext>
            </a:extLst>
          </p:cNvPr>
          <p:cNvSpPr/>
          <p:nvPr/>
        </p:nvSpPr>
        <p:spPr>
          <a:xfrm>
            <a:off x="1097280" y="2226887"/>
            <a:ext cx="10027920" cy="2120068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400050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2D DP table where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][w]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the maximum value achievable with the first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items and a maximum weight capacity of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‘w’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the base cases (0 items or 0 weight capacity)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 the table by considering each item and each possible weight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answer will be in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[n][W]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n is number of items and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total capacity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AA7CBD-8400-A157-34F9-1F74973E2BCC}"/>
                  </a:ext>
                </a:extLst>
              </p:cNvPr>
              <p:cNvSpPr txBox="1"/>
              <p:nvPr/>
            </p:nvSpPr>
            <p:spPr>
              <a:xfrm>
                <a:off x="1066800" y="4836482"/>
                <a:ext cx="10058400" cy="987193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Recursive Formula: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𝒅𝒑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𝒅𝒑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                                                  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𝒊𝒇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𝐦𝐚𝐱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𝒅𝒑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</m:d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𝒗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𝒊</m:t>
                                          </m:r>
                                        </m:e>
                                      </m:d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𝒅𝒑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𝒘</m:t>
                                          </m:r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𝒐𝒕𝒉𝒆𝒓𝒘𝒊𝒔𝒆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AA7CBD-8400-A157-34F9-1F74973E2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836482"/>
                <a:ext cx="10058400" cy="987193"/>
              </a:xfrm>
              <a:prstGeom prst="rect">
                <a:avLst/>
              </a:prstGeom>
              <a:blipFill>
                <a:blip r:embed="rId2"/>
                <a:stretch>
                  <a:fillRect l="-424" t="-2439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81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C2733-DAE2-67C6-5C94-748ED9A44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9172-0DBA-6BC7-1A5B-AB655B901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 Approach - (Tabulation)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4FDB7C-6A1F-4210-6387-C6DF15C6EFD3}"/>
              </a:ext>
            </a:extLst>
          </p:cNvPr>
          <p:cNvSpPr/>
          <p:nvPr/>
        </p:nvSpPr>
        <p:spPr>
          <a:xfrm>
            <a:off x="1112520" y="1737360"/>
            <a:ext cx="10027920" cy="453970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Pseudocode:</a:t>
            </a:r>
          </a:p>
          <a:p>
            <a:pPr algn="just"/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Knapsack(values, weights, capacity):</a:t>
            </a:r>
          </a:p>
          <a:p>
            <a:pPr algn="just"/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n = length(values)</a:t>
            </a:r>
          </a:p>
          <a:p>
            <a:pPr algn="just"/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Step 1: Create a (n+1) x (capacity+1) DP table initialized to 0</a:t>
            </a:r>
          </a:p>
          <a:p>
            <a:pPr algn="just"/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Create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[0..n][0..capacity] and initialize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[0][w] &amp;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][0] to 0</a:t>
            </a:r>
          </a:p>
          <a:p>
            <a:pPr algn="just"/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Step 2: Fill the DP table</a:t>
            </a:r>
          </a:p>
          <a:p>
            <a:pPr algn="just"/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from 1 to n:</a:t>
            </a:r>
          </a:p>
          <a:p>
            <a:pPr algn="just"/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w from 0 to capacity:</a:t>
            </a:r>
          </a:p>
          <a:p>
            <a:pPr algn="just"/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weights[i-1] &lt;= w:</a:t>
            </a:r>
          </a:p>
          <a:p>
            <a:pPr algn="just"/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][w] = max(</a:t>
            </a:r>
          </a:p>
          <a:p>
            <a:pPr algn="just"/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[i-1][w],                             </a:t>
            </a:r>
            <a:r>
              <a:rPr lang="en-US" sz="1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exclude item</a:t>
            </a:r>
          </a:p>
          <a:p>
            <a:pPr algn="just"/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values[i-1] +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[i-1][w - weights[i-1]] </a:t>
            </a:r>
            <a:r>
              <a:rPr lang="en-US" sz="1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include item</a:t>
            </a:r>
          </a:p>
          <a:p>
            <a:pPr algn="just"/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)</a:t>
            </a:r>
          </a:p>
          <a:p>
            <a:pPr algn="just"/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else:</a:t>
            </a:r>
          </a:p>
          <a:p>
            <a:pPr algn="just"/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][w]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[i-1][w] </a:t>
            </a:r>
            <a:r>
              <a:rPr lang="en-US" sz="1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can't include item</a:t>
            </a:r>
          </a:p>
          <a:p>
            <a:pPr algn="just"/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Step 3: Return the maximum value</a:t>
            </a:r>
          </a:p>
          <a:p>
            <a:pPr algn="just"/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[n][capacity]</a:t>
            </a:r>
          </a:p>
        </p:txBody>
      </p:sp>
    </p:spTree>
    <p:extLst>
      <p:ext uri="{BB962C8B-B14F-4D97-AF65-F5344CB8AC3E}">
        <p14:creationId xmlns:p14="http://schemas.microsoft.com/office/powerpoint/2010/main" val="317566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CD53A-6284-6456-0C86-0FAFE4B3D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3C51-C864-2CC9-8F47-95F6F0F8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F0846-44D9-D781-6484-3AE602F17080}"/>
              </a:ext>
            </a:extLst>
          </p:cNvPr>
          <p:cNvSpPr txBox="1"/>
          <p:nvPr/>
        </p:nvSpPr>
        <p:spPr>
          <a:xfrm>
            <a:off x="1097281" y="2487367"/>
            <a:ext cx="10058399" cy="23083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thief is robbing a store and can carry a maximal weight of </a:t>
            </a:r>
            <a:r>
              <a:rPr lang="en-US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 lbs.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into his knapsack. The following items are in the store: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items should the thief take to maximize the total value of the items in the knapsack?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DB2A4A-D4D2-CB75-615F-F4EFA7515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210093"/>
              </p:ext>
            </p:extLst>
          </p:nvPr>
        </p:nvGraphicFramePr>
        <p:xfrm>
          <a:off x="2062480" y="3180762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0718962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836327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164506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614689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40951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Item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Microscope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Globe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Cup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Crown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29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Weight (lbs.)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306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Profit ($)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720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23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AF759-A22A-9738-FC23-C1834557A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56AA-DFB2-F4EB-39C2-91C7ABB7A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961F0E-541B-869A-686C-83DFD39B0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982710"/>
              </p:ext>
            </p:extLst>
          </p:nvPr>
        </p:nvGraphicFramePr>
        <p:xfrm>
          <a:off x="6770668" y="1338810"/>
          <a:ext cx="532081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477">
                  <a:extLst>
                    <a:ext uri="{9D8B030D-6E8A-4147-A177-3AD203B41FA5}">
                      <a16:colId xmlns:a16="http://schemas.microsoft.com/office/drawing/2014/main" val="4071896233"/>
                    </a:ext>
                  </a:extLst>
                </a:gridCol>
                <a:gridCol w="1313234">
                  <a:extLst>
                    <a:ext uri="{9D8B030D-6E8A-4147-A177-3AD203B41FA5}">
                      <a16:colId xmlns:a16="http://schemas.microsoft.com/office/drawing/2014/main" val="2383632748"/>
                    </a:ext>
                  </a:extLst>
                </a:gridCol>
                <a:gridCol w="846307">
                  <a:extLst>
                    <a:ext uri="{9D8B030D-6E8A-4147-A177-3AD203B41FA5}">
                      <a16:colId xmlns:a16="http://schemas.microsoft.com/office/drawing/2014/main" val="1516450608"/>
                    </a:ext>
                  </a:extLst>
                </a:gridCol>
                <a:gridCol w="885217">
                  <a:extLst>
                    <a:ext uri="{9D8B030D-6E8A-4147-A177-3AD203B41FA5}">
                      <a16:colId xmlns:a16="http://schemas.microsoft.com/office/drawing/2014/main" val="2661468975"/>
                    </a:ext>
                  </a:extLst>
                </a:gridCol>
                <a:gridCol w="836580">
                  <a:extLst>
                    <a:ext uri="{9D8B030D-6E8A-4147-A177-3AD203B41FA5}">
                      <a16:colId xmlns:a16="http://schemas.microsoft.com/office/drawing/2014/main" val="1040951240"/>
                    </a:ext>
                  </a:extLst>
                </a:gridCol>
              </a:tblGrid>
              <a:tr h="244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Item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Microscope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Globe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Cup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Crown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298370"/>
                  </a:ext>
                </a:extLst>
              </a:tr>
              <a:tr h="244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Weight (lbs.)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306543"/>
                  </a:ext>
                </a:extLst>
              </a:tr>
              <a:tr h="244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Profit ($)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72084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B48C4D-8F37-F0A3-5DEE-53C6DB577D7E}"/>
              </a:ext>
            </a:extLst>
          </p:cNvPr>
          <p:cNvSpPr txBox="1"/>
          <p:nvPr/>
        </p:nvSpPr>
        <p:spPr>
          <a:xfrm>
            <a:off x="746760" y="1789759"/>
            <a:ext cx="5113762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[0..n][0..capacity] and initialize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[0][w] &amp;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][0] to 0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507B2E-2A64-31B5-5D11-76254ED76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877711"/>
              </p:ext>
            </p:extLst>
          </p:nvPr>
        </p:nvGraphicFramePr>
        <p:xfrm>
          <a:off x="746760" y="2708058"/>
          <a:ext cx="10698480" cy="32142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146587665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1587813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089223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6460768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67207488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5739762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62821414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1378695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5155652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6353991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85711215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939044377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Items\Weights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451707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345642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Microscope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250614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Globe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0880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Cup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61844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Crown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448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50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6491A-562D-7CCD-D5D8-892221BA9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93EC2-ED65-B474-D439-98FA9DF82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6313C7-0AB3-E541-4FCD-44F88B80D1B7}"/>
              </a:ext>
            </a:extLst>
          </p:cNvPr>
          <p:cNvGraphicFramePr>
            <a:graphicFrameLocks noGrp="1"/>
          </p:cNvGraphicFramePr>
          <p:nvPr/>
        </p:nvGraphicFramePr>
        <p:xfrm>
          <a:off x="6770668" y="1338810"/>
          <a:ext cx="532081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477">
                  <a:extLst>
                    <a:ext uri="{9D8B030D-6E8A-4147-A177-3AD203B41FA5}">
                      <a16:colId xmlns:a16="http://schemas.microsoft.com/office/drawing/2014/main" val="4071896233"/>
                    </a:ext>
                  </a:extLst>
                </a:gridCol>
                <a:gridCol w="1313234">
                  <a:extLst>
                    <a:ext uri="{9D8B030D-6E8A-4147-A177-3AD203B41FA5}">
                      <a16:colId xmlns:a16="http://schemas.microsoft.com/office/drawing/2014/main" val="2383632748"/>
                    </a:ext>
                  </a:extLst>
                </a:gridCol>
                <a:gridCol w="846307">
                  <a:extLst>
                    <a:ext uri="{9D8B030D-6E8A-4147-A177-3AD203B41FA5}">
                      <a16:colId xmlns:a16="http://schemas.microsoft.com/office/drawing/2014/main" val="1516450608"/>
                    </a:ext>
                  </a:extLst>
                </a:gridCol>
                <a:gridCol w="885217">
                  <a:extLst>
                    <a:ext uri="{9D8B030D-6E8A-4147-A177-3AD203B41FA5}">
                      <a16:colId xmlns:a16="http://schemas.microsoft.com/office/drawing/2014/main" val="2661468975"/>
                    </a:ext>
                  </a:extLst>
                </a:gridCol>
                <a:gridCol w="836580">
                  <a:extLst>
                    <a:ext uri="{9D8B030D-6E8A-4147-A177-3AD203B41FA5}">
                      <a16:colId xmlns:a16="http://schemas.microsoft.com/office/drawing/2014/main" val="1040951240"/>
                    </a:ext>
                  </a:extLst>
                </a:gridCol>
              </a:tblGrid>
              <a:tr h="244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Item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Microscope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Globe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Cup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Crown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298370"/>
                  </a:ext>
                </a:extLst>
              </a:tr>
              <a:tr h="244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Weight (lbs.)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306543"/>
                  </a:ext>
                </a:extLst>
              </a:tr>
              <a:tr h="244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Profit ($)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72084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34F2831-B9F7-977F-E831-5C73FA517860}"/>
              </a:ext>
            </a:extLst>
          </p:cNvPr>
          <p:cNvSpPr txBox="1"/>
          <p:nvPr/>
        </p:nvSpPr>
        <p:spPr>
          <a:xfrm>
            <a:off x="746760" y="1776140"/>
            <a:ext cx="5113762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[0..n][0..capacity] and initialize </a:t>
            </a:r>
            <a:r>
              <a:rPr 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[0][w] &amp; </a:t>
            </a:r>
            <a:r>
              <a:rPr 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][0] to 0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02E93CB-575F-36A5-00F9-3724A1A3B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594886"/>
              </p:ext>
            </p:extLst>
          </p:nvPr>
        </p:nvGraphicFramePr>
        <p:xfrm>
          <a:off x="746760" y="2708058"/>
          <a:ext cx="10698480" cy="32142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146587665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1587813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089223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6460768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67207488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5739762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62821414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1378695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5155652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6353991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85711215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939044377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Items\Weights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451707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345642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Microscope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250614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Globe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0880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Cup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61844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Crown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448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650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94616-F0B3-DD56-57FE-8F384AAEB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DFBBF-2D8F-570D-C656-5B253342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7066C3-F41A-938B-469E-3B1BA9864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201879"/>
              </p:ext>
            </p:extLst>
          </p:nvPr>
        </p:nvGraphicFramePr>
        <p:xfrm>
          <a:off x="6770668" y="1338810"/>
          <a:ext cx="532081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477">
                  <a:extLst>
                    <a:ext uri="{9D8B030D-6E8A-4147-A177-3AD203B41FA5}">
                      <a16:colId xmlns:a16="http://schemas.microsoft.com/office/drawing/2014/main" val="4071896233"/>
                    </a:ext>
                  </a:extLst>
                </a:gridCol>
                <a:gridCol w="1313234">
                  <a:extLst>
                    <a:ext uri="{9D8B030D-6E8A-4147-A177-3AD203B41FA5}">
                      <a16:colId xmlns:a16="http://schemas.microsoft.com/office/drawing/2014/main" val="2383632748"/>
                    </a:ext>
                  </a:extLst>
                </a:gridCol>
                <a:gridCol w="846307">
                  <a:extLst>
                    <a:ext uri="{9D8B030D-6E8A-4147-A177-3AD203B41FA5}">
                      <a16:colId xmlns:a16="http://schemas.microsoft.com/office/drawing/2014/main" val="1516450608"/>
                    </a:ext>
                  </a:extLst>
                </a:gridCol>
                <a:gridCol w="885217">
                  <a:extLst>
                    <a:ext uri="{9D8B030D-6E8A-4147-A177-3AD203B41FA5}">
                      <a16:colId xmlns:a16="http://schemas.microsoft.com/office/drawing/2014/main" val="2661468975"/>
                    </a:ext>
                  </a:extLst>
                </a:gridCol>
                <a:gridCol w="836580">
                  <a:extLst>
                    <a:ext uri="{9D8B030D-6E8A-4147-A177-3AD203B41FA5}">
                      <a16:colId xmlns:a16="http://schemas.microsoft.com/office/drawing/2014/main" val="1040951240"/>
                    </a:ext>
                  </a:extLst>
                </a:gridCol>
              </a:tblGrid>
              <a:tr h="244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Item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Microscope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1FC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Globe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Cup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Crown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298370"/>
                  </a:ext>
                </a:extLst>
              </a:tr>
              <a:tr h="244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Weight (lbs.)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1FC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306543"/>
                  </a:ext>
                </a:extLst>
              </a:tr>
              <a:tr h="244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Profit ($)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1FC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7208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EA434AE-21B8-9649-9D16-CF13EA003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702155"/>
              </p:ext>
            </p:extLst>
          </p:nvPr>
        </p:nvGraphicFramePr>
        <p:xfrm>
          <a:off x="746760" y="2708058"/>
          <a:ext cx="10698480" cy="32142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146587665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1587813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089223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6460768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67207488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5739762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62821414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1378695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5155652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6353991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85711215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939044377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Items\Weights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451707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345642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Microscope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250614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Globe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0880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Cup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61844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Crown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4483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02624D-32EC-F537-1C7C-3A381A02A3FF}"/>
                  </a:ext>
                </a:extLst>
              </p:cNvPr>
              <p:cNvSpPr txBox="1"/>
              <p:nvPr/>
            </p:nvSpPr>
            <p:spPr>
              <a:xfrm>
                <a:off x="161477" y="1806973"/>
                <a:ext cx="6609191" cy="6415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𝒅𝒑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𝒅𝒑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</m:d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                                                   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𝒊𝒇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e>
                              </m:d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600" b="1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𝐦𝐚𝐱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𝒅𝒑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6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6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</m:d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𝒗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600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𝒊</m:t>
                                          </m:r>
                                        </m:e>
                                      </m:d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𝒅𝒑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6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6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𝒘</m:t>
                                          </m:r>
                                          <m:r>
                                            <a:rPr lang="en-US" sz="1600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600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𝒐𝒕𝒉𝒆𝒓𝒘𝒊𝒔𝒆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02624D-32EC-F537-1C7C-3A381A02A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77" y="1806973"/>
                <a:ext cx="6609191" cy="6415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8A8936F-7472-C092-111E-DECE98EE02B0}"/>
              </a:ext>
            </a:extLst>
          </p:cNvPr>
          <p:cNvSpPr txBox="1"/>
          <p:nvPr/>
        </p:nvSpPr>
        <p:spPr>
          <a:xfrm>
            <a:off x="3480955" y="3873116"/>
            <a:ext cx="3221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D3F3C8-6390-1E0F-0505-1C5BBBFCA032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642014" y="3657600"/>
            <a:ext cx="0" cy="215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C0639F0-0742-F55D-591D-B41269294275}"/>
              </a:ext>
            </a:extLst>
          </p:cNvPr>
          <p:cNvSpPr txBox="1"/>
          <p:nvPr/>
        </p:nvSpPr>
        <p:spPr>
          <a:xfrm>
            <a:off x="4163289" y="3873116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FF864B-8F7C-7312-5A0C-F234FAB7019E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909453" y="3574473"/>
            <a:ext cx="1541318" cy="29864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593476-1B2E-8915-31CC-29BED3C069F3}"/>
              </a:ext>
            </a:extLst>
          </p:cNvPr>
          <p:cNvSpPr txBox="1"/>
          <p:nvPr/>
        </p:nvSpPr>
        <p:spPr>
          <a:xfrm>
            <a:off x="4970316" y="3873116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3BE5B5-BD32-77D4-19D3-99BAACB82C3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716480" y="3574473"/>
            <a:ext cx="1541318" cy="29864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A7F1B1-E5AC-FA0B-C3CB-2C1AECDC4C4B}"/>
              </a:ext>
            </a:extLst>
          </p:cNvPr>
          <p:cNvSpPr txBox="1"/>
          <p:nvPr/>
        </p:nvSpPr>
        <p:spPr>
          <a:xfrm>
            <a:off x="5821336" y="3873116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A476B0-DA09-8412-C205-736DD3DD07B1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567500" y="3574473"/>
            <a:ext cx="1541318" cy="29864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3FFED9D-E767-CC10-29F8-4DFF5D7270EF}"/>
              </a:ext>
            </a:extLst>
          </p:cNvPr>
          <p:cNvSpPr txBox="1"/>
          <p:nvPr/>
        </p:nvSpPr>
        <p:spPr>
          <a:xfrm>
            <a:off x="6628363" y="3873116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C76554-93E7-471B-BE07-839B348563B4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374527" y="3574473"/>
            <a:ext cx="1541318" cy="29864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2C4FD24-7D52-202D-6B7B-816245F96B9B}"/>
              </a:ext>
            </a:extLst>
          </p:cNvPr>
          <p:cNvSpPr txBox="1"/>
          <p:nvPr/>
        </p:nvSpPr>
        <p:spPr>
          <a:xfrm>
            <a:off x="7451672" y="3873116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622D51-B37E-1FCF-C6C0-13C0769E6750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197836" y="3574473"/>
            <a:ext cx="1541318" cy="29864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BA70EE8-C6D0-9311-B928-F8EF83C43072}"/>
              </a:ext>
            </a:extLst>
          </p:cNvPr>
          <p:cNvSpPr txBox="1"/>
          <p:nvPr/>
        </p:nvSpPr>
        <p:spPr>
          <a:xfrm>
            <a:off x="8302692" y="3873116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D05C05-D22A-1F78-CEE0-1446A1DF30E2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048856" y="3574473"/>
            <a:ext cx="1541318" cy="29864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93E3D8D-8C12-2B70-85B5-236E5E5275C2}"/>
              </a:ext>
            </a:extLst>
          </p:cNvPr>
          <p:cNvSpPr txBox="1"/>
          <p:nvPr/>
        </p:nvSpPr>
        <p:spPr>
          <a:xfrm>
            <a:off x="9109719" y="3873116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A309E2-67B9-1B85-3822-BF1114CD262E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7855883" y="3574473"/>
            <a:ext cx="1541318" cy="29864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4C883EA-AF1B-81AB-5747-F7FF1BD1AE41}"/>
              </a:ext>
            </a:extLst>
          </p:cNvPr>
          <p:cNvSpPr txBox="1"/>
          <p:nvPr/>
        </p:nvSpPr>
        <p:spPr>
          <a:xfrm>
            <a:off x="9980119" y="3873116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F343EE-BC93-4E79-03D3-2014F87CA8A1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726283" y="3574473"/>
            <a:ext cx="1541318" cy="29864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00F8D97-305B-973F-1BC1-82AAB91BDA4C}"/>
              </a:ext>
            </a:extLst>
          </p:cNvPr>
          <p:cNvSpPr txBox="1"/>
          <p:nvPr/>
        </p:nvSpPr>
        <p:spPr>
          <a:xfrm>
            <a:off x="10831139" y="3873116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5D0CDB-E014-E91F-1606-E6CEB1A654C8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9577303" y="3574473"/>
            <a:ext cx="1541318" cy="29864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45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53D15-9171-1CD1-D086-CEB52FE16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6A5A-162D-84D4-F1D4-E6EA88031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791EA5-0ED7-EAE4-B830-59A12964B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080215"/>
              </p:ext>
            </p:extLst>
          </p:nvPr>
        </p:nvGraphicFramePr>
        <p:xfrm>
          <a:off x="6770668" y="1338810"/>
          <a:ext cx="532081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477">
                  <a:extLst>
                    <a:ext uri="{9D8B030D-6E8A-4147-A177-3AD203B41FA5}">
                      <a16:colId xmlns:a16="http://schemas.microsoft.com/office/drawing/2014/main" val="4071896233"/>
                    </a:ext>
                  </a:extLst>
                </a:gridCol>
                <a:gridCol w="1313234">
                  <a:extLst>
                    <a:ext uri="{9D8B030D-6E8A-4147-A177-3AD203B41FA5}">
                      <a16:colId xmlns:a16="http://schemas.microsoft.com/office/drawing/2014/main" val="2383632748"/>
                    </a:ext>
                  </a:extLst>
                </a:gridCol>
                <a:gridCol w="846307">
                  <a:extLst>
                    <a:ext uri="{9D8B030D-6E8A-4147-A177-3AD203B41FA5}">
                      <a16:colId xmlns:a16="http://schemas.microsoft.com/office/drawing/2014/main" val="1516450608"/>
                    </a:ext>
                  </a:extLst>
                </a:gridCol>
                <a:gridCol w="885217">
                  <a:extLst>
                    <a:ext uri="{9D8B030D-6E8A-4147-A177-3AD203B41FA5}">
                      <a16:colId xmlns:a16="http://schemas.microsoft.com/office/drawing/2014/main" val="2661468975"/>
                    </a:ext>
                  </a:extLst>
                </a:gridCol>
                <a:gridCol w="836580">
                  <a:extLst>
                    <a:ext uri="{9D8B030D-6E8A-4147-A177-3AD203B41FA5}">
                      <a16:colId xmlns:a16="http://schemas.microsoft.com/office/drawing/2014/main" val="1040951240"/>
                    </a:ext>
                  </a:extLst>
                </a:gridCol>
              </a:tblGrid>
              <a:tr h="244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Item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Microscope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1FC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Globe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1FC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Cup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Crown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298370"/>
                  </a:ext>
                </a:extLst>
              </a:tr>
              <a:tr h="244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Weight (lbs.)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1FC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1FC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306543"/>
                  </a:ext>
                </a:extLst>
              </a:tr>
              <a:tr h="244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Profit ($)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1FC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1FC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7208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0CDAD91-4D07-41E6-14FD-60E39D7D4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136745"/>
              </p:ext>
            </p:extLst>
          </p:nvPr>
        </p:nvGraphicFramePr>
        <p:xfrm>
          <a:off x="746760" y="2708058"/>
          <a:ext cx="10698480" cy="32142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146587665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1587813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089223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6460768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67207488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5739762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62821414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1378695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5155652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6353991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85711215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939044377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Items\Weights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451707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345642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Microscope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250614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Globe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0880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Cup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61844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Crown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4483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6ED6E9-3F56-DB16-57A3-AD36F4596D63}"/>
                  </a:ext>
                </a:extLst>
              </p:cNvPr>
              <p:cNvSpPr txBox="1"/>
              <p:nvPr/>
            </p:nvSpPr>
            <p:spPr>
              <a:xfrm>
                <a:off x="161477" y="1806973"/>
                <a:ext cx="6609191" cy="6415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𝒅𝒑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𝒅𝒑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</m:d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                                                   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𝒊𝒇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e>
                              </m:d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600" b="1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𝐦𝐚𝐱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𝒅𝒑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6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6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</m:d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𝒗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600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𝒊</m:t>
                                          </m:r>
                                        </m:e>
                                      </m:d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𝒅𝒑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6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6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𝒘</m:t>
                                          </m:r>
                                          <m:r>
                                            <a:rPr lang="en-US" sz="1600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600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𝒐𝒕𝒉𝒆𝒓𝒘𝒊𝒔𝒆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6ED6E9-3F56-DB16-57A3-AD36F4596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77" y="1806973"/>
                <a:ext cx="6609191" cy="6415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09869A9-311E-E2A4-92F0-8EB524A5A7D3}"/>
              </a:ext>
            </a:extLst>
          </p:cNvPr>
          <p:cNvSpPr txBox="1"/>
          <p:nvPr/>
        </p:nvSpPr>
        <p:spPr>
          <a:xfrm>
            <a:off x="3480955" y="3873116"/>
            <a:ext cx="3221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0B234B-0826-7F5E-101E-F09DF390BF63}"/>
              </a:ext>
            </a:extLst>
          </p:cNvPr>
          <p:cNvSpPr txBox="1"/>
          <p:nvPr/>
        </p:nvSpPr>
        <p:spPr>
          <a:xfrm>
            <a:off x="4163289" y="3873116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C8922A-DBB0-CCE5-8150-B694A56CF251}"/>
              </a:ext>
            </a:extLst>
          </p:cNvPr>
          <p:cNvSpPr txBox="1"/>
          <p:nvPr/>
        </p:nvSpPr>
        <p:spPr>
          <a:xfrm>
            <a:off x="4970316" y="3873116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015D10-27FF-002F-08C5-19A5D0FC3CD7}"/>
              </a:ext>
            </a:extLst>
          </p:cNvPr>
          <p:cNvSpPr txBox="1"/>
          <p:nvPr/>
        </p:nvSpPr>
        <p:spPr>
          <a:xfrm>
            <a:off x="5821336" y="3873116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67252C-A51F-1733-5302-1259588DB8F2}"/>
              </a:ext>
            </a:extLst>
          </p:cNvPr>
          <p:cNvSpPr txBox="1"/>
          <p:nvPr/>
        </p:nvSpPr>
        <p:spPr>
          <a:xfrm>
            <a:off x="6628363" y="3873116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91E4CB-612C-FC49-FDD6-DCC37291CAB6}"/>
              </a:ext>
            </a:extLst>
          </p:cNvPr>
          <p:cNvSpPr txBox="1"/>
          <p:nvPr/>
        </p:nvSpPr>
        <p:spPr>
          <a:xfrm>
            <a:off x="7451672" y="3873116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5EB48C-8811-D1BC-8C3B-06D2AB833E4C}"/>
              </a:ext>
            </a:extLst>
          </p:cNvPr>
          <p:cNvSpPr txBox="1"/>
          <p:nvPr/>
        </p:nvSpPr>
        <p:spPr>
          <a:xfrm>
            <a:off x="8302692" y="3873116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92D103-99DF-5F6C-D203-4BCFC1FFB627}"/>
              </a:ext>
            </a:extLst>
          </p:cNvPr>
          <p:cNvSpPr txBox="1"/>
          <p:nvPr/>
        </p:nvSpPr>
        <p:spPr>
          <a:xfrm>
            <a:off x="9109719" y="3873116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44128A-7D05-1596-7E62-870295D87865}"/>
              </a:ext>
            </a:extLst>
          </p:cNvPr>
          <p:cNvSpPr txBox="1"/>
          <p:nvPr/>
        </p:nvSpPr>
        <p:spPr>
          <a:xfrm>
            <a:off x="9980119" y="3873116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9ADA84-0632-344C-43B3-3F7DBD1E0A95}"/>
              </a:ext>
            </a:extLst>
          </p:cNvPr>
          <p:cNvSpPr txBox="1"/>
          <p:nvPr/>
        </p:nvSpPr>
        <p:spPr>
          <a:xfrm>
            <a:off x="10799966" y="3873116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7B4880-CC52-BB65-4AE7-EEBD9E2B9B6B}"/>
              </a:ext>
            </a:extLst>
          </p:cNvPr>
          <p:cNvSpPr txBox="1"/>
          <p:nvPr/>
        </p:nvSpPr>
        <p:spPr>
          <a:xfrm>
            <a:off x="3480954" y="3873116"/>
            <a:ext cx="32211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A4699B-24C9-B757-4579-0FECDA040346}"/>
              </a:ext>
            </a:extLst>
          </p:cNvPr>
          <p:cNvSpPr txBox="1"/>
          <p:nvPr/>
        </p:nvSpPr>
        <p:spPr>
          <a:xfrm>
            <a:off x="4163288" y="3873116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49D897-9702-85F3-2950-BBB55C6AF78B}"/>
              </a:ext>
            </a:extLst>
          </p:cNvPr>
          <p:cNvSpPr txBox="1"/>
          <p:nvPr/>
        </p:nvSpPr>
        <p:spPr>
          <a:xfrm>
            <a:off x="4970315" y="3873116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AFD3DB-1E3D-EE64-40D4-A6B49309ACFF}"/>
              </a:ext>
            </a:extLst>
          </p:cNvPr>
          <p:cNvSpPr txBox="1"/>
          <p:nvPr/>
        </p:nvSpPr>
        <p:spPr>
          <a:xfrm>
            <a:off x="5821335" y="3873116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C9DB9D-555B-9E1D-F65E-7F28F95E438A}"/>
              </a:ext>
            </a:extLst>
          </p:cNvPr>
          <p:cNvSpPr txBox="1"/>
          <p:nvPr/>
        </p:nvSpPr>
        <p:spPr>
          <a:xfrm>
            <a:off x="6628362" y="3873116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7AD9D-E80F-FAFF-9A12-4CAB3A353B3C}"/>
              </a:ext>
            </a:extLst>
          </p:cNvPr>
          <p:cNvSpPr txBox="1"/>
          <p:nvPr/>
        </p:nvSpPr>
        <p:spPr>
          <a:xfrm>
            <a:off x="7451671" y="3873116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5CBB85-C85F-47C3-11CA-0818F1719B95}"/>
              </a:ext>
            </a:extLst>
          </p:cNvPr>
          <p:cNvSpPr txBox="1"/>
          <p:nvPr/>
        </p:nvSpPr>
        <p:spPr>
          <a:xfrm>
            <a:off x="8302691" y="3873116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5D4D25-8962-E1A7-E292-1475330BBF5F}"/>
              </a:ext>
            </a:extLst>
          </p:cNvPr>
          <p:cNvSpPr txBox="1"/>
          <p:nvPr/>
        </p:nvSpPr>
        <p:spPr>
          <a:xfrm>
            <a:off x="9109718" y="3873116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B9E675-04F2-CA08-89C9-2C50DFDE1DAF}"/>
              </a:ext>
            </a:extLst>
          </p:cNvPr>
          <p:cNvSpPr txBox="1"/>
          <p:nvPr/>
        </p:nvSpPr>
        <p:spPr>
          <a:xfrm>
            <a:off x="9980118" y="3873116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5C3B6F-131E-7FC0-C1AA-0CAC619C9601}"/>
              </a:ext>
            </a:extLst>
          </p:cNvPr>
          <p:cNvSpPr txBox="1"/>
          <p:nvPr/>
        </p:nvSpPr>
        <p:spPr>
          <a:xfrm>
            <a:off x="3354529" y="4399842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C23F57B-D888-6076-F634-E3227FBDB0D6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2909454" y="4135582"/>
            <a:ext cx="732557" cy="26426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DB75B68-2BCD-FE7F-40AC-C3F599B4294D}"/>
              </a:ext>
            </a:extLst>
          </p:cNvPr>
          <p:cNvSpPr txBox="1"/>
          <p:nvPr/>
        </p:nvSpPr>
        <p:spPr>
          <a:xfrm>
            <a:off x="4163287" y="4399842"/>
            <a:ext cx="574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0DBF21-1EB3-54C4-52D6-5B82CA8A7B0D}"/>
              </a:ext>
            </a:extLst>
          </p:cNvPr>
          <p:cNvCxnSpPr>
            <a:cxnSpLocks/>
          </p:cNvCxnSpPr>
          <p:nvPr/>
        </p:nvCxnSpPr>
        <p:spPr>
          <a:xfrm>
            <a:off x="4410941" y="4184326"/>
            <a:ext cx="0" cy="215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D3261DD-EDB4-F999-D936-17181435C709}"/>
              </a:ext>
            </a:extLst>
          </p:cNvPr>
          <p:cNvSpPr txBox="1"/>
          <p:nvPr/>
        </p:nvSpPr>
        <p:spPr>
          <a:xfrm>
            <a:off x="4968583" y="4396252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FF17587-E7C4-D51A-CBBD-39A862EBA61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4523508" y="4131992"/>
            <a:ext cx="732557" cy="26426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BE42BC9-F14A-FB48-28F4-D5691EA67FC7}"/>
              </a:ext>
            </a:extLst>
          </p:cNvPr>
          <p:cNvSpPr txBox="1"/>
          <p:nvPr/>
        </p:nvSpPr>
        <p:spPr>
          <a:xfrm>
            <a:off x="5764181" y="4396252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EFA447-7C83-136D-5AB1-251FB1F85559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5319106" y="4131992"/>
            <a:ext cx="732557" cy="26426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C8DFA09-ECC0-01B3-EBCE-F081213D07B8}"/>
              </a:ext>
            </a:extLst>
          </p:cNvPr>
          <p:cNvSpPr txBox="1"/>
          <p:nvPr/>
        </p:nvSpPr>
        <p:spPr>
          <a:xfrm>
            <a:off x="6620910" y="4396252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2DCF341-9650-0739-B5EF-C34E8B22FE82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175835" y="4131992"/>
            <a:ext cx="732557" cy="26426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3566C7D-F74D-4CF2-FF44-23C02D2D9245}"/>
              </a:ext>
            </a:extLst>
          </p:cNvPr>
          <p:cNvSpPr txBox="1"/>
          <p:nvPr/>
        </p:nvSpPr>
        <p:spPr>
          <a:xfrm>
            <a:off x="7426899" y="4396252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3D664C-D34D-AFDC-AD55-B5A29F625555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6981824" y="4131992"/>
            <a:ext cx="732557" cy="26426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E2B1F24-D0C7-D020-392C-7A378D7E5D2E}"/>
              </a:ext>
            </a:extLst>
          </p:cNvPr>
          <p:cNvSpPr txBox="1"/>
          <p:nvPr/>
        </p:nvSpPr>
        <p:spPr>
          <a:xfrm>
            <a:off x="8254200" y="4396252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8DF37BF-224B-093F-5326-73F795DF0AFB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7809125" y="4131992"/>
            <a:ext cx="732557" cy="26426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B7DCC2E-FCDF-AB97-E1A6-D3A53E2EA003}"/>
              </a:ext>
            </a:extLst>
          </p:cNvPr>
          <p:cNvSpPr txBox="1"/>
          <p:nvPr/>
        </p:nvSpPr>
        <p:spPr>
          <a:xfrm>
            <a:off x="9112144" y="4396252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BD2B431-CE2B-9ACD-6E69-3E67ADC959B4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8667069" y="4131992"/>
            <a:ext cx="732557" cy="26426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8D88857-F079-2AD5-6D61-46BFBFEF15C9}"/>
              </a:ext>
            </a:extLst>
          </p:cNvPr>
          <p:cNvSpPr txBox="1"/>
          <p:nvPr/>
        </p:nvSpPr>
        <p:spPr>
          <a:xfrm>
            <a:off x="9924182" y="4396252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6FC934F-A491-717C-8EEB-7BE2327E9F9D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9479107" y="4131992"/>
            <a:ext cx="732557" cy="26426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B5F7A25-CDC5-AB07-D04D-7A4E6DEEB122}"/>
              </a:ext>
            </a:extLst>
          </p:cNvPr>
          <p:cNvSpPr txBox="1"/>
          <p:nvPr/>
        </p:nvSpPr>
        <p:spPr>
          <a:xfrm>
            <a:off x="10750953" y="4396252"/>
            <a:ext cx="5749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6EF2F3B-EB4E-E4FD-943D-808E9C4271C2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10305878" y="4131992"/>
            <a:ext cx="732557" cy="26426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24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40" grpId="0" animBg="1"/>
      <p:bldP spid="48" grpId="0" animBg="1"/>
      <p:bldP spid="50" grpId="0" animBg="1"/>
      <p:bldP spid="52" grpId="0" animBg="1"/>
      <p:bldP spid="54" grpId="0" animBg="1"/>
      <p:bldP spid="56" grpId="0" animBg="1"/>
      <p:bldP spid="58" grpId="0" animBg="1"/>
      <p:bldP spid="60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345F1FEB1D4549AFF96577088AAEDF" ma:contentTypeVersion="8" ma:contentTypeDescription="Create a new document." ma:contentTypeScope="" ma:versionID="e21a8b964ff8ef659f1c98dc3431ea58">
  <xsd:schema xmlns:xsd="http://www.w3.org/2001/XMLSchema" xmlns:xs="http://www.w3.org/2001/XMLSchema" xmlns:p="http://schemas.microsoft.com/office/2006/metadata/properties" xmlns:ns2="a82347ac-d68e-4148-b55b-060c302b9218" targetNamespace="http://schemas.microsoft.com/office/2006/metadata/properties" ma:root="true" ma:fieldsID="31972b6ae0e9ff71d915931ba171f708" ns2:_="">
    <xsd:import namespace="a82347ac-d68e-4148-b55b-060c302b92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2347ac-d68e-4148-b55b-060c302b92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1B4E9F-B441-44DB-8A3C-8582854FDCC6}"/>
</file>

<file path=customXml/itemProps2.xml><?xml version="1.0" encoding="utf-8"?>
<ds:datastoreItem xmlns:ds="http://schemas.openxmlformats.org/officeDocument/2006/customXml" ds:itemID="{F38504AF-BAE3-41E9-B791-7A9E33C647E9}"/>
</file>

<file path=customXml/itemProps3.xml><?xml version="1.0" encoding="utf-8"?>
<ds:datastoreItem xmlns:ds="http://schemas.openxmlformats.org/officeDocument/2006/customXml" ds:itemID="{A0EA06C2-477C-43BA-9BB3-47A20F8446FD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676</TotalTime>
  <Words>1079</Words>
  <Application>Microsoft Office PowerPoint</Application>
  <PresentationFormat>Widescreen</PresentationFormat>
  <Paragraphs>569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Algerian</vt:lpstr>
      <vt:lpstr>Calibri</vt:lpstr>
      <vt:lpstr>Calibri Light</vt:lpstr>
      <vt:lpstr>Cambria Math</vt:lpstr>
      <vt:lpstr>Courier New</vt:lpstr>
      <vt:lpstr>Times New Roman</vt:lpstr>
      <vt:lpstr>Wingdings</vt:lpstr>
      <vt:lpstr>Retrospect</vt:lpstr>
      <vt:lpstr>DP – 0/1 Kanpsack</vt:lpstr>
      <vt:lpstr>Problem Statement</vt:lpstr>
      <vt:lpstr>DP Approach - (Tabulation)</vt:lpstr>
      <vt:lpstr>DP Approach - (Tabulation)</vt:lpstr>
      <vt:lpstr>Example</vt:lpstr>
      <vt:lpstr>Example Continued…</vt:lpstr>
      <vt:lpstr>Example Continued…</vt:lpstr>
      <vt:lpstr>Example Continued…</vt:lpstr>
      <vt:lpstr>Example Continued…</vt:lpstr>
      <vt:lpstr>Example Continued…</vt:lpstr>
      <vt:lpstr>Example Continued…</vt:lpstr>
      <vt:lpstr>Example Continued…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and Conquer Algorithms</dc:title>
  <dc:creator>Md. Muktar Hossain</dc:creator>
  <cp:lastModifiedBy>Md. Muktar Hossain</cp:lastModifiedBy>
  <cp:revision>38</cp:revision>
  <dcterms:created xsi:type="dcterms:W3CDTF">2024-12-25T18:11:32Z</dcterms:created>
  <dcterms:modified xsi:type="dcterms:W3CDTF">2025-05-16T17:02:32Z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0x0101006C345F1FEB1D4549AFF96577088AAEDF</vt:lpwstr>
  </property>
</Properties>
</file>