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60" r:id="rId7"/>
    <p:sldId id="261" r:id="rId8"/>
    <p:sldId id="294" r:id="rId9"/>
    <p:sldId id="262" r:id="rId10"/>
    <p:sldId id="263" r:id="rId11"/>
    <p:sldId id="295" r:id="rId12"/>
    <p:sldId id="296" r:id="rId13"/>
    <p:sldId id="297" r:id="rId14"/>
    <p:sldId id="299" r:id="rId15"/>
    <p:sldId id="298" r:id="rId16"/>
    <p:sldId id="303" r:id="rId17"/>
    <p:sldId id="300" r:id="rId18"/>
    <p:sldId id="304" r:id="rId19"/>
    <p:sldId id="301" r:id="rId20"/>
    <p:sldId id="305" r:id="rId21"/>
    <p:sldId id="302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76" r:id="rId30"/>
    <p:sldId id="377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1FC88"/>
    <a:srgbClr val="00FF99"/>
    <a:srgbClr val="FC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E51D5-0003-436A-B037-446BD4351A84}" v="7" dt="2025-06-09T15:58:59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ISLAM SORMI" userId="S::232311041@vu.edu.bd::020caf11-0506-4a29-a2c8-d2b89015f446" providerId="AD" clId="Web-{C4BE51D5-0003-436A-B037-446BD4351A84}"/>
    <pc:docChg chg="addSld delSld modSld">
      <pc:chgData name="ANIKA ISLAM SORMI" userId="S::232311041@vu.edu.bd::020caf11-0506-4a29-a2c8-d2b89015f446" providerId="AD" clId="Web-{C4BE51D5-0003-436A-B037-446BD4351A84}" dt="2025-06-09T15:58:59.984" v="6"/>
      <pc:docMkLst>
        <pc:docMk/>
      </pc:docMkLst>
      <pc:sldChg chg="modSp">
        <pc:chgData name="ANIKA ISLAM SORMI" userId="S::232311041@vu.edu.bd::020caf11-0506-4a29-a2c8-d2b89015f446" providerId="AD" clId="Web-{C4BE51D5-0003-436A-B037-446BD4351A84}" dt="2025-06-09T15:57:29.669" v="0" actId="1076"/>
        <pc:sldMkLst>
          <pc:docMk/>
          <pc:sldMk cId="4145505562" sldId="263"/>
        </pc:sldMkLst>
        <pc:spChg chg="mod">
          <ac:chgData name="ANIKA ISLAM SORMI" userId="S::232311041@vu.edu.bd::020caf11-0506-4a29-a2c8-d2b89015f446" providerId="AD" clId="Web-{C4BE51D5-0003-436A-B037-446BD4351A84}" dt="2025-06-09T15:57:29.669" v="0" actId="1076"/>
          <ac:spMkLst>
            <pc:docMk/>
            <pc:sldMk cId="4145505562" sldId="263"/>
            <ac:spMk id="13" creationId="{278B1B43-2C21-53AE-EF54-A2440B25BB4F}"/>
          </ac:spMkLst>
        </pc:spChg>
      </pc:sldChg>
      <pc:sldChg chg="new del">
        <pc:chgData name="ANIKA ISLAM SORMI" userId="S::232311041@vu.edu.bd::020caf11-0506-4a29-a2c8-d2b89015f446" providerId="AD" clId="Web-{C4BE51D5-0003-436A-B037-446BD4351A84}" dt="2025-06-09T15:58:54.078" v="4"/>
        <pc:sldMkLst>
          <pc:docMk/>
          <pc:sldMk cId="2739634983" sldId="378"/>
        </pc:sldMkLst>
      </pc:sldChg>
      <pc:sldChg chg="new del">
        <pc:chgData name="ANIKA ISLAM SORMI" userId="S::232311041@vu.edu.bd::020caf11-0506-4a29-a2c8-d2b89015f446" providerId="AD" clId="Web-{C4BE51D5-0003-436A-B037-446BD4351A84}" dt="2025-06-09T15:58:59.984" v="6"/>
        <pc:sldMkLst>
          <pc:docMk/>
          <pc:sldMk cId="3778474218" sldId="379"/>
        </pc:sldMkLst>
      </pc:sldChg>
      <pc:sldChg chg="new del">
        <pc:chgData name="ANIKA ISLAM SORMI" userId="S::232311041@vu.edu.bd::020caf11-0506-4a29-a2c8-d2b89015f446" providerId="AD" clId="Web-{C4BE51D5-0003-436A-B037-446BD4351A84}" dt="2025-06-09T15:58:57.515" v="5"/>
        <pc:sldMkLst>
          <pc:docMk/>
          <pc:sldMk cId="1473274636" sldId="3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4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C3C2B7-86DE-48AE-A9A4-AE8FA4B7421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– Rod Cutting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284628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85A09-1821-FE12-19C0-DDCC97C64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41BF-FD78-58C1-79C3-FDDC109B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E69808-64E8-9B2F-D7A9-F406863F6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48432"/>
              </p:ext>
            </p:extLst>
          </p:nvPr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731C3B-7D23-BF58-D13D-7D0F97D5740E}"/>
              </a:ext>
            </a:extLst>
          </p:cNvPr>
          <p:cNvSpPr txBox="1"/>
          <p:nvPr/>
        </p:nvSpPr>
        <p:spPr>
          <a:xfrm>
            <a:off x="661554" y="1840483"/>
            <a:ext cx="8118764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rodCutting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(p[], n):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Revenue for length 0 is 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n: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-∞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from 1 to i: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p[j-1] 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j])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B75C30-E894-5194-0F26-5E6D91CD9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12629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483245-4A4F-CD93-622C-17EB5DE3A3E5}"/>
              </a:ext>
            </a:extLst>
          </p:cNvPr>
          <p:cNvSpPr txBox="1"/>
          <p:nvPr/>
        </p:nvSpPr>
        <p:spPr>
          <a:xfrm>
            <a:off x="8856517" y="2036185"/>
            <a:ext cx="3335483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</a:t>
            </a:r>
          </a:p>
          <a:p>
            <a:pPr marL="571500" indent="-57150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 + 0)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1</a:t>
            </a:r>
          </a:p>
        </p:txBody>
      </p:sp>
    </p:spTree>
    <p:extLst>
      <p:ext uri="{BB962C8B-B14F-4D97-AF65-F5344CB8AC3E}">
        <p14:creationId xmlns:p14="http://schemas.microsoft.com/office/powerpoint/2010/main" val="218518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2D544-2FD4-FD3E-CCDC-6C2A8F101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4DB3-BF32-F3C4-4D8B-31AE9B0C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EC3DCF-7D26-6862-DB6B-F923F5B27B6F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1F75AC-F400-D378-2A49-56249B1FECD9}"/>
              </a:ext>
            </a:extLst>
          </p:cNvPr>
          <p:cNvSpPr txBox="1"/>
          <p:nvPr/>
        </p:nvSpPr>
        <p:spPr>
          <a:xfrm>
            <a:off x="661554" y="1840483"/>
            <a:ext cx="8118764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rodCutting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(p[], n):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Revenue for length 0 is 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n: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-∞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from 1 to i: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p[j-1] 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j])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DC112D-8A80-A158-79D7-E733B5AA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54265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44E02C-BF04-5F09-5EEE-92E3827377DF}"/>
              </a:ext>
            </a:extLst>
          </p:cNvPr>
          <p:cNvSpPr txBox="1"/>
          <p:nvPr/>
        </p:nvSpPr>
        <p:spPr>
          <a:xfrm>
            <a:off x="8856517" y="2036185"/>
            <a:ext cx="3335483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1:</a:t>
            </a:r>
          </a:p>
          <a:p>
            <a:pPr marL="571500" indent="-571500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 + 0)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1</a:t>
            </a:r>
          </a:p>
        </p:txBody>
      </p:sp>
    </p:spTree>
    <p:extLst>
      <p:ext uri="{BB962C8B-B14F-4D97-AF65-F5344CB8AC3E}">
        <p14:creationId xmlns:p14="http://schemas.microsoft.com/office/powerpoint/2010/main" val="100267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6281A-D321-E271-E6F9-16FF73ACB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9F21-9644-E9FB-7569-1E26E09B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FBC372-2B76-6CB9-1C68-A72F2B21BB05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F554B0-CBAE-2AB2-EA93-F49D22909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9181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43318B-402A-0E12-F292-7235AF65A556}"/>
              </a:ext>
            </a:extLst>
          </p:cNvPr>
          <p:cNvSpPr txBox="1"/>
          <p:nvPr/>
        </p:nvSpPr>
        <p:spPr>
          <a:xfrm>
            <a:off x="5486401" y="2036185"/>
            <a:ext cx="67056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= max(1+1, 5+0)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DF15C2-0093-CC57-E019-95F330104F89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DF15C2-0093-CC57-E019-95F330104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737C-9599-3183-8E96-C4BD0A45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39E7-0748-436D-AADA-5D3BD91C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402FE7-4373-BF93-E1B0-35CB523FFB9E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1B1556-E992-4ED4-239E-1BBF7CE51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64025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E684F2-FF4E-358E-ED4B-D668FA775D07}"/>
              </a:ext>
            </a:extLst>
          </p:cNvPr>
          <p:cNvSpPr txBox="1"/>
          <p:nvPr/>
        </p:nvSpPr>
        <p:spPr>
          <a:xfrm>
            <a:off x="5486401" y="2036185"/>
            <a:ext cx="67056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= max(1+1, 5+0) =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8B2E-468A-816F-19F4-A673DF89739B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998B2E-468A-816F-19F4-A673DF897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48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F42C-CFCF-F113-7384-0FB45ACEB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69A7-CD3E-54BD-FB60-96A1158F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DD628B-8498-BA2B-74AE-3F677198C718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872EC11-0FD0-6BB4-961D-87A76E1C8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85821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E42288-ADBE-4665-2D74-862C9D21A92D}"/>
              </a:ext>
            </a:extLst>
          </p:cNvPr>
          <p:cNvSpPr txBox="1"/>
          <p:nvPr/>
        </p:nvSpPr>
        <p:spPr>
          <a:xfrm>
            <a:off x="5486401" y="2036185"/>
            <a:ext cx="67056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max(6,6,8) 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23B749-6857-1F3C-428F-3339A5537B5E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23B749-6857-1F3C-428F-3339A5537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74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6B701-EA01-A36C-8ED9-1C4B43DF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E14B-B082-685E-A5D8-57EFDF22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0C91A2-ADE3-64D6-5ADF-F550847BC204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409AB-73E7-4C8C-C4DA-D365853E9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7770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5F2768-D6F6-13B1-4DDE-0E8E60108F3C}"/>
              </a:ext>
            </a:extLst>
          </p:cNvPr>
          <p:cNvSpPr txBox="1"/>
          <p:nvPr/>
        </p:nvSpPr>
        <p:spPr>
          <a:xfrm>
            <a:off x="5486401" y="2036185"/>
            <a:ext cx="67056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max(6,6,8) =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F4C3B-6444-E02E-D781-29F971101591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F4C3B-6444-E02E-D781-29F971101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01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3C23-E37A-E2F8-82FF-FDBA37A54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01AC-67A2-2BC8-C02C-3F2E77C7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6D3DD7-B60F-74F9-9422-1FC75C66CCD1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E2A080-C540-6787-6084-8F8C8D9C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7155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193594-4ECC-A0FF-941C-054A652A5AC3}"/>
              </a:ext>
            </a:extLst>
          </p:cNvPr>
          <p:cNvSpPr txBox="1"/>
          <p:nvPr/>
        </p:nvSpPr>
        <p:spPr>
          <a:xfrm>
            <a:off x="5486401" y="2036185"/>
            <a:ext cx="67056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max(9,10,9,9) =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294569-BB13-F9F1-7ABA-3596BB1CDDE1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294569-BB13-F9F1-7ABA-3596BB1CD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9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5A05-70E7-C806-CAD3-FEB4B1B5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FB89-F8C8-327B-6F0C-DE00BDC1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B9E66B-CAAD-4F03-1611-A201D7EC2D71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8D4E6D1-F88D-0ECB-A718-9C6C2A653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061035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9E1852-9352-8CDA-3BBF-6304333190ED}"/>
              </a:ext>
            </a:extLst>
          </p:cNvPr>
          <p:cNvSpPr txBox="1"/>
          <p:nvPr/>
        </p:nvSpPr>
        <p:spPr>
          <a:xfrm>
            <a:off x="5486401" y="2036185"/>
            <a:ext cx="6705600" cy="9233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max(9,10,9,9) =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69FB80-91E5-642F-1169-30499674BFC4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69FB80-91E5-642F-1169-30499674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03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ECA36-EE26-83E2-D0D7-852CAA13A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2229-7841-EBB1-4DA1-CC3DC79B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107CE7-5CB7-A2E0-715F-E96823FB225B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AA89E9-8441-7C0C-EE33-F2D8218C8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72414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5195D2-F5D5-D551-6688-99E6BCE399FC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max(11,13,13,10,10) =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479DE6-ABC7-C119-D862-D9D59B7ECB94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479DE6-ABC7-C119-D862-D9D59B7E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8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E308-B620-A2A8-7A55-86704CE1B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292E-6843-20DE-C57F-47A42BE0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0E6D31-8FED-B5B4-A48D-C0FD659B355A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D96AF7-A84A-8E28-17D0-2E2B630E3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43291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C58DB0-81CE-786D-F256-90F6CA60CA1F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max(11,13,13,10,10) =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DF0B66-CBB0-F428-4FC6-F822EB53ADE2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DF0B66-CBB0-F428-4FC6-F822EB53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82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3105834"/>
            <a:ext cx="100584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representing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obtainable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cutting and selling the rod..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075836"/>
            <a:ext cx="10058400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make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or more cuts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it’s okay to sell the rod as a whole.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reuse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length multiple times if needed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(unbounded).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3C3D4-EB2A-CE04-28FF-CBF65126D4BD}"/>
              </a:ext>
            </a:extLst>
          </p:cNvPr>
          <p:cNvSpPr txBox="1"/>
          <p:nvPr/>
        </p:nvSpPr>
        <p:spPr>
          <a:xfrm>
            <a:off x="1097280" y="1846335"/>
            <a:ext cx="1005840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integer </a:t>
            </a:r>
            <a:r>
              <a:rPr lang="en-US" b="1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(length of the rod)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lang="en-US" b="1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price[] 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b="1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b="1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price[</a:t>
            </a:r>
            <a:r>
              <a:rPr lang="en-US" b="1" i="1" dirty="0" err="1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price of a piece of length </a:t>
            </a:r>
            <a:r>
              <a:rPr lang="en-US" b="1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1CC7-74DC-9CB3-71A9-B294C4A00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144D-455C-38B9-D5F7-976D9AA2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6A1B06-BCEC-D570-1F0E-C00518765C61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FB78B9-8594-2899-15C4-55AE5895A3F4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6D9BCD-F4FE-D9A6-4A7F-5714A2D70D29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, p[5]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max(14,15,16,14,11,17) =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502AB9-E1E8-61B8-870C-3B6024645B85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502AB9-E1E8-61B8-870C-3B6024645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247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2141B-1657-BB82-8131-DEDC5AE6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7D8E-81CE-C0E0-DBC8-242685DC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38F845-7867-61F5-14C1-515126AFF402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877238-D588-41D1-A739-5CAE9D13E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88647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6D7FF5-4745-BD6C-6916-05551C30651F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, p[5]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max(14,15,16,14,11,17) =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D6D3D-90DD-071B-B8CB-DDA0BCAA7B07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6D6D3D-90DD-071B-B8CB-DDA0BCAA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97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86DD-83D5-B447-F6CA-94D5072E5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A217-A84E-31E7-E30C-E8DD964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E2E032-A668-4E0C-2500-42344771B0B3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0430BA-D382-73DC-B076-B3350CF46B2E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36A2B9-3AF7-5FBA-BAF8-1B859A546BFD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, p[5]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p[6]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max(18,18,18,17,15,18,17) =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086CAE-FD1D-0D54-9023-B4563B76AAB4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086CAE-FD1D-0D54-9023-B4563B76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0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54BB0-4A00-2C7A-3F17-08A77AE8D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A415-993E-CF63-5631-2A70AFFF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99B6C-CAC9-3807-0E2A-5AB76DC69C69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F12D59-538B-933F-D18D-D3E8135A9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88017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11131A-3F1E-EFE8-1639-BCF9F6B9F284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, p[5]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 p[6]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max(18,18,18,17,15,18,17) =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1DCE35-8B44-6620-FE54-70D109EA2BAD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1DCE35-8B44-6620-FE54-70D109EA2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591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67902-161E-8629-7914-544F51D9C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CE86-0825-10BA-53A7-2264204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EEE84B-B7E8-E385-26C8-8A1A4171645B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3CF390-5D80-0D8F-2E75-0F9A06E3BE6D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4AAAF2C-DC60-6E72-9C35-956074C4CD53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, p[5]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p[6]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, p[7]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max(19,22,21,19,18,22,18,20) = 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D299AF-D85B-1266-79ED-55A0A5B984EE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D299AF-D85B-1266-79ED-55A0A5B9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27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D478B-D916-5BDC-36DA-28FDD99B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3218-2E03-4343-325B-E1FDC76F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End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09C7C1-B8C7-FDB4-4948-B428ECBDBA97}"/>
              </a:ext>
            </a:extLst>
          </p:cNvPr>
          <p:cNvGraphicFramePr>
            <a:graphicFrameLocks noGrp="1"/>
          </p:cNvGraphicFramePr>
          <p:nvPr/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3672B8-5EB8-DC6B-EFCD-A771756E0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61993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B0EB7E-1FEC-35F9-BB3E-470CDED23B41}"/>
              </a:ext>
            </a:extLst>
          </p:cNvPr>
          <p:cNvSpPr txBox="1"/>
          <p:nvPr/>
        </p:nvSpPr>
        <p:spPr>
          <a:xfrm>
            <a:off x="5486401" y="2036185"/>
            <a:ext cx="6705600" cy="1200329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= max(p[0]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[7], p[1]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[6], p[2]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[5], p[3]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p[4]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, p[5]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 p[6]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, p[7] +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 max(19,22,21,19,18,22,18,20) = 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76D856-D58F-95A5-F8C0-7DC2403DEB33}"/>
                  </a:ext>
                </a:extLst>
              </p:cNvPr>
              <p:cNvSpPr txBox="1"/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 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𝒅𝒑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76D856-D58F-95A5-F8C0-7DC2403D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54" y="2141342"/>
                <a:ext cx="4681534" cy="495007"/>
              </a:xfrm>
              <a:prstGeom prst="rect">
                <a:avLst/>
              </a:prstGeom>
              <a:blipFill>
                <a:blip r:embed="rId2"/>
                <a:stretch>
                  <a:fillRect b="-3614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5079C07-B830-6EBF-AE99-1C77B5070EFA}"/>
              </a:ext>
            </a:extLst>
          </p:cNvPr>
          <p:cNvSpPr txBox="1"/>
          <p:nvPr/>
        </p:nvSpPr>
        <p:spPr>
          <a:xfrm>
            <a:off x="119496" y="2774850"/>
            <a:ext cx="53669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Maximum Revenue for rod of length 8 = </a:t>
            </a:r>
            <a:r>
              <a:rPr lang="en-US" b="1" dirty="0"/>
              <a:t>22</a:t>
            </a:r>
          </a:p>
          <a:p>
            <a:pPr algn="just"/>
            <a:r>
              <a:rPr lang="en-US" dirty="0"/>
              <a:t>Instead of selling the whole rod of 8 meters for 20, the optimal cut might be:</a:t>
            </a:r>
          </a:p>
          <a:p>
            <a:pPr algn="just"/>
            <a:r>
              <a:rPr lang="en-US" dirty="0"/>
              <a:t>Two pieces of length 2 and 6: 5 + 17 = 22</a:t>
            </a:r>
          </a:p>
        </p:txBody>
      </p:sp>
    </p:spTree>
    <p:extLst>
      <p:ext uri="{BB962C8B-B14F-4D97-AF65-F5344CB8AC3E}">
        <p14:creationId xmlns:p14="http://schemas.microsoft.com/office/powerpoint/2010/main" val="2090192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162" y="1739239"/>
            <a:ext cx="10515600" cy="3557588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overlapping sub-problems?</a:t>
            </a:r>
          </a:p>
        </p:txBody>
      </p:sp>
      <p:sp>
        <p:nvSpPr>
          <p:cNvPr id="4" name="Oval 3"/>
          <p:cNvSpPr/>
          <p:nvPr/>
        </p:nvSpPr>
        <p:spPr>
          <a:xfrm>
            <a:off x="6096000" y="2380179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7705860" y="2906412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16868" y="3166503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08401" y="3209612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443359" y="2858300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Straight Arrow Connector 10"/>
          <p:cNvCxnSpPr>
            <a:cxnSpLocks/>
            <a:stCxn id="4" idx="6"/>
            <a:endCxn id="6" idx="1"/>
          </p:cNvCxnSpPr>
          <p:nvPr/>
        </p:nvCxnSpPr>
        <p:spPr>
          <a:xfrm>
            <a:off x="6516710" y="2614157"/>
            <a:ext cx="1250762" cy="3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4" idx="5"/>
            <a:endCxn id="7" idx="1"/>
          </p:cNvCxnSpPr>
          <p:nvPr/>
        </p:nvCxnSpPr>
        <p:spPr>
          <a:xfrm>
            <a:off x="6455098" y="2779604"/>
            <a:ext cx="323382" cy="45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" idx="3"/>
            <a:endCxn id="8" idx="7"/>
          </p:cNvCxnSpPr>
          <p:nvPr/>
        </p:nvCxnSpPr>
        <p:spPr>
          <a:xfrm flipH="1">
            <a:off x="5867499" y="2779604"/>
            <a:ext cx="290113" cy="4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4" idx="2"/>
          </p:cNvCxnSpPr>
          <p:nvPr/>
        </p:nvCxnSpPr>
        <p:spPr>
          <a:xfrm flipH="1">
            <a:off x="4842456" y="2614157"/>
            <a:ext cx="1253544" cy="3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46762" y="3863835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23" name="Straight Arrow Connector 22"/>
          <p:cNvCxnSpPr>
            <a:stCxn id="7" idx="5"/>
            <a:endCxn id="21" idx="1"/>
          </p:cNvCxnSpPr>
          <p:nvPr/>
        </p:nvCxnSpPr>
        <p:spPr>
          <a:xfrm>
            <a:off x="7075966" y="3565928"/>
            <a:ext cx="332408" cy="3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64069" y="4002612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932868" y="3993491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27" name="Straight Arrow Connector 26"/>
          <p:cNvCxnSpPr>
            <a:stCxn id="8" idx="5"/>
            <a:endCxn id="25" idx="0"/>
          </p:cNvCxnSpPr>
          <p:nvPr/>
        </p:nvCxnSpPr>
        <p:spPr>
          <a:xfrm>
            <a:off x="5867499" y="3609037"/>
            <a:ext cx="275724" cy="38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24" idx="7"/>
          </p:cNvCxnSpPr>
          <p:nvPr/>
        </p:nvCxnSpPr>
        <p:spPr>
          <a:xfrm flipH="1">
            <a:off x="5223167" y="3609037"/>
            <a:ext cx="346846" cy="4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71245" y="3661265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3013120" y="3759513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3996673" y="3869179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36" name="Straight Arrow Connector 35"/>
          <p:cNvCxnSpPr>
            <a:stCxn id="9" idx="4"/>
            <a:endCxn id="34" idx="7"/>
          </p:cNvCxnSpPr>
          <p:nvPr/>
        </p:nvCxnSpPr>
        <p:spPr>
          <a:xfrm flipH="1">
            <a:off x="4355771" y="3326255"/>
            <a:ext cx="297943" cy="61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33" idx="7"/>
          </p:cNvCxnSpPr>
          <p:nvPr/>
        </p:nvCxnSpPr>
        <p:spPr>
          <a:xfrm flipH="1">
            <a:off x="3372218" y="3257725"/>
            <a:ext cx="1132753" cy="57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32" idx="7"/>
          </p:cNvCxnSpPr>
          <p:nvPr/>
        </p:nvCxnSpPr>
        <p:spPr>
          <a:xfrm flipH="1">
            <a:off x="2430343" y="3092278"/>
            <a:ext cx="2013016" cy="63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34285" y="4525623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263489" y="4227716"/>
            <a:ext cx="332408" cy="3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436005" y="4441545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504804" y="4432424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2439435" y="4047970"/>
            <a:ext cx="275724" cy="38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7"/>
          </p:cNvCxnSpPr>
          <p:nvPr/>
        </p:nvCxnSpPr>
        <p:spPr>
          <a:xfrm flipH="1">
            <a:off x="1795103" y="4047970"/>
            <a:ext cx="346846" cy="4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01BFABA-CD6D-9F74-14C0-B19DAF3B234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 cutting : Recursive</a:t>
            </a:r>
          </a:p>
        </p:txBody>
      </p:sp>
    </p:spTree>
    <p:extLst>
      <p:ext uri="{BB962C8B-B14F-4D97-AF65-F5344CB8AC3E}">
        <p14:creationId xmlns:p14="http://schemas.microsoft.com/office/powerpoint/2010/main" val="275082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 animBg="1"/>
      <p:bldP spid="24" grpId="0" animBg="1"/>
      <p:bldP spid="25" grpId="0" animBg="1"/>
      <p:bldP spid="32" grpId="0" animBg="1"/>
      <p:bldP spid="33" grpId="0" animBg="1"/>
      <p:bldP spid="34" grpId="0" animBg="1"/>
      <p:bldP spid="41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162" y="1762411"/>
            <a:ext cx="10515600" cy="3557588"/>
          </a:xfrm>
        </p:spPr>
        <p:txBody>
          <a:bodyPr/>
          <a:lstStyle/>
          <a:p>
            <a:pPr marL="0" indent="0" algn="ctr">
              <a:lnSpc>
                <a:spcPct val="114000"/>
              </a:lnSpc>
              <a:spcAft>
                <a:spcPts val="6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overlapping sub-problems?</a:t>
            </a:r>
          </a:p>
        </p:txBody>
      </p:sp>
      <p:sp>
        <p:nvSpPr>
          <p:cNvPr id="4" name="Oval 3"/>
          <p:cNvSpPr/>
          <p:nvPr/>
        </p:nvSpPr>
        <p:spPr>
          <a:xfrm>
            <a:off x="6096000" y="2369788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7705860" y="2896021"/>
            <a:ext cx="420710" cy="467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6716868" y="3156112"/>
            <a:ext cx="420710" cy="467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08401" y="3199221"/>
            <a:ext cx="420710" cy="4679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4443359" y="2847909"/>
            <a:ext cx="420710" cy="467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cxnSp>
        <p:nvCxnSpPr>
          <p:cNvPr id="11" name="Straight Arrow Connector 10"/>
          <p:cNvCxnSpPr>
            <a:stCxn id="4" idx="6"/>
            <a:endCxn id="6" idx="1"/>
          </p:cNvCxnSpPr>
          <p:nvPr/>
        </p:nvCxnSpPr>
        <p:spPr>
          <a:xfrm>
            <a:off x="6516710" y="2603766"/>
            <a:ext cx="1250762" cy="3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5"/>
            <a:endCxn id="7" idx="1"/>
          </p:cNvCxnSpPr>
          <p:nvPr/>
        </p:nvCxnSpPr>
        <p:spPr>
          <a:xfrm>
            <a:off x="6455098" y="2769213"/>
            <a:ext cx="323382" cy="45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7"/>
          </p:cNvCxnSpPr>
          <p:nvPr/>
        </p:nvCxnSpPr>
        <p:spPr>
          <a:xfrm flipH="1">
            <a:off x="5867499" y="2769213"/>
            <a:ext cx="290113" cy="49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</p:cNvCxnSpPr>
          <p:nvPr/>
        </p:nvCxnSpPr>
        <p:spPr>
          <a:xfrm flipH="1">
            <a:off x="4842456" y="2603766"/>
            <a:ext cx="1253544" cy="36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346762" y="3853444"/>
            <a:ext cx="420710" cy="467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23" name="Straight Arrow Connector 22"/>
          <p:cNvCxnSpPr>
            <a:stCxn id="7" idx="5"/>
            <a:endCxn id="21" idx="1"/>
          </p:cNvCxnSpPr>
          <p:nvPr/>
        </p:nvCxnSpPr>
        <p:spPr>
          <a:xfrm>
            <a:off x="7075966" y="3555537"/>
            <a:ext cx="332408" cy="3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864069" y="3992221"/>
            <a:ext cx="420710" cy="467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5" name="Oval 24"/>
          <p:cNvSpPr/>
          <p:nvPr/>
        </p:nvSpPr>
        <p:spPr>
          <a:xfrm>
            <a:off x="5932868" y="3983100"/>
            <a:ext cx="420710" cy="467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27" name="Straight Arrow Connector 26"/>
          <p:cNvCxnSpPr>
            <a:stCxn id="8" idx="5"/>
            <a:endCxn id="25" idx="0"/>
          </p:cNvCxnSpPr>
          <p:nvPr/>
        </p:nvCxnSpPr>
        <p:spPr>
          <a:xfrm>
            <a:off x="5867499" y="3598646"/>
            <a:ext cx="275724" cy="38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24" idx="7"/>
          </p:cNvCxnSpPr>
          <p:nvPr/>
        </p:nvCxnSpPr>
        <p:spPr>
          <a:xfrm flipH="1">
            <a:off x="5223167" y="3598646"/>
            <a:ext cx="346846" cy="4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071245" y="3650874"/>
            <a:ext cx="420710" cy="4679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3013120" y="3749122"/>
            <a:ext cx="420710" cy="467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3996673" y="3858788"/>
            <a:ext cx="420710" cy="467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36" name="Straight Arrow Connector 35"/>
          <p:cNvCxnSpPr>
            <a:stCxn id="9" idx="4"/>
            <a:endCxn id="34" idx="7"/>
          </p:cNvCxnSpPr>
          <p:nvPr/>
        </p:nvCxnSpPr>
        <p:spPr>
          <a:xfrm flipH="1">
            <a:off x="4355771" y="3315864"/>
            <a:ext cx="297943" cy="61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33" idx="7"/>
          </p:cNvCxnSpPr>
          <p:nvPr/>
        </p:nvCxnSpPr>
        <p:spPr>
          <a:xfrm flipH="1">
            <a:off x="3372218" y="3247334"/>
            <a:ext cx="1132753" cy="570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32" idx="7"/>
          </p:cNvCxnSpPr>
          <p:nvPr/>
        </p:nvCxnSpPr>
        <p:spPr>
          <a:xfrm flipH="1">
            <a:off x="2430343" y="3081887"/>
            <a:ext cx="2013016" cy="63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534285" y="4515232"/>
            <a:ext cx="420710" cy="467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>
          <a:xfrm>
            <a:off x="3263489" y="4217325"/>
            <a:ext cx="332408" cy="3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436005" y="4431154"/>
            <a:ext cx="420710" cy="4679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504804" y="4422033"/>
            <a:ext cx="420710" cy="4679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>
            <a:off x="2439435" y="4037579"/>
            <a:ext cx="275724" cy="38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3" idx="7"/>
          </p:cNvCxnSpPr>
          <p:nvPr/>
        </p:nvCxnSpPr>
        <p:spPr>
          <a:xfrm flipH="1">
            <a:off x="1795103" y="4037579"/>
            <a:ext cx="346846" cy="4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4C0C43C-5531-E6C6-3866-E9B921DB75A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 cutting : Recursive</a:t>
            </a:r>
          </a:p>
        </p:txBody>
      </p:sp>
    </p:spTree>
    <p:extLst>
      <p:ext uri="{BB962C8B-B14F-4D97-AF65-F5344CB8AC3E}">
        <p14:creationId xmlns:p14="http://schemas.microsoft.com/office/powerpoint/2010/main" val="2068541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6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E118-09B4-00AD-EABB-94924A82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6FB-BE0B-9094-FBBA-E953D092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Cont’d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78EF7A8-A9E5-4438-E328-E5738FA33AB8}"/>
              </a:ext>
            </a:extLst>
          </p:cNvPr>
          <p:cNvSpPr/>
          <p:nvPr/>
        </p:nvSpPr>
        <p:spPr>
          <a:xfrm>
            <a:off x="2054063" y="3179945"/>
            <a:ext cx="517091" cy="2067724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66A4B7F-E10F-69C4-0767-E4C8FF66C3D9}"/>
              </a:ext>
            </a:extLst>
          </p:cNvPr>
          <p:cNvSpPr/>
          <p:nvPr/>
        </p:nvSpPr>
        <p:spPr>
          <a:xfrm flipH="1">
            <a:off x="1714356" y="3165948"/>
            <a:ext cx="339706" cy="20677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A77AD9-C209-75F3-778B-906642B0E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95592"/>
              </p:ext>
            </p:extLst>
          </p:nvPr>
        </p:nvGraphicFramePr>
        <p:xfrm>
          <a:off x="1891792" y="1770476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8EA79-0B85-0CB0-1E62-8EE4321FF6B8}"/>
              </a:ext>
            </a:extLst>
          </p:cNvPr>
          <p:cNvSpPr txBox="1"/>
          <p:nvPr/>
        </p:nvSpPr>
        <p:spPr>
          <a:xfrm>
            <a:off x="1358443" y="4015144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EFAFE35-6557-725C-56BD-83C1320CD9B2}"/>
              </a:ext>
            </a:extLst>
          </p:cNvPr>
          <p:cNvSpPr/>
          <p:nvPr/>
        </p:nvSpPr>
        <p:spPr>
          <a:xfrm>
            <a:off x="3346315" y="3179945"/>
            <a:ext cx="398834" cy="4766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B3F9A0AB-F299-B634-42E2-2DB53FAD52E6}"/>
              </a:ext>
            </a:extLst>
          </p:cNvPr>
          <p:cNvSpPr/>
          <p:nvPr/>
        </p:nvSpPr>
        <p:spPr>
          <a:xfrm>
            <a:off x="3346315" y="3705239"/>
            <a:ext cx="398834" cy="4766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F57162CB-E0FC-60FF-F793-02037F33A3A6}"/>
              </a:ext>
            </a:extLst>
          </p:cNvPr>
          <p:cNvSpPr/>
          <p:nvPr/>
        </p:nvSpPr>
        <p:spPr>
          <a:xfrm>
            <a:off x="3346315" y="4245719"/>
            <a:ext cx="398834" cy="4766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DEFD3630-412C-7EDD-C307-EBC40C2DD274}"/>
              </a:ext>
            </a:extLst>
          </p:cNvPr>
          <p:cNvSpPr/>
          <p:nvPr/>
        </p:nvSpPr>
        <p:spPr>
          <a:xfrm>
            <a:off x="3346315" y="4771013"/>
            <a:ext cx="398834" cy="4766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D7A37-0EAF-477A-A721-E63179704FEA}"/>
              </a:ext>
            </a:extLst>
          </p:cNvPr>
          <p:cNvSpPr txBox="1"/>
          <p:nvPr/>
        </p:nvSpPr>
        <p:spPr>
          <a:xfrm>
            <a:off x="3865702" y="3233606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6BB1D-72B8-2D2A-2DC1-DC8C7A81D4F7}"/>
              </a:ext>
            </a:extLst>
          </p:cNvPr>
          <p:cNvSpPr txBox="1"/>
          <p:nvPr/>
        </p:nvSpPr>
        <p:spPr>
          <a:xfrm>
            <a:off x="3865702" y="3758901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16DF72-0068-81DA-23AC-D9FD9074AD9D}"/>
              </a:ext>
            </a:extLst>
          </p:cNvPr>
          <p:cNvSpPr txBox="1"/>
          <p:nvPr/>
        </p:nvSpPr>
        <p:spPr>
          <a:xfrm>
            <a:off x="3865702" y="4299222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C2AA9-0D87-3430-8F5E-69F75A4C04BC}"/>
              </a:ext>
            </a:extLst>
          </p:cNvPr>
          <p:cNvSpPr txBox="1"/>
          <p:nvPr/>
        </p:nvSpPr>
        <p:spPr>
          <a:xfrm>
            <a:off x="3865702" y="4824517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5BE9E-8628-988A-95EC-EAA5C545902F}"/>
              </a:ext>
            </a:extLst>
          </p:cNvPr>
          <p:cNvSpPr txBox="1"/>
          <p:nvPr/>
        </p:nvSpPr>
        <p:spPr>
          <a:xfrm>
            <a:off x="3112852" y="5475992"/>
            <a:ext cx="110876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4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0CDD0951-EA5D-DC69-4B88-2AD944DCDA95}"/>
              </a:ext>
            </a:extLst>
          </p:cNvPr>
          <p:cNvSpPr/>
          <p:nvPr/>
        </p:nvSpPr>
        <p:spPr>
          <a:xfrm>
            <a:off x="4996775" y="3238310"/>
            <a:ext cx="398834" cy="88992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A541582-A94F-97C2-AED1-4C96FF849934}"/>
              </a:ext>
            </a:extLst>
          </p:cNvPr>
          <p:cNvSpPr/>
          <p:nvPr/>
        </p:nvSpPr>
        <p:spPr>
          <a:xfrm>
            <a:off x="4996775" y="4245719"/>
            <a:ext cx="398834" cy="88992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68C2F-3DEE-6A78-178B-1EEC55A23853}"/>
              </a:ext>
            </a:extLst>
          </p:cNvPr>
          <p:cNvSpPr txBox="1"/>
          <p:nvPr/>
        </p:nvSpPr>
        <p:spPr>
          <a:xfrm>
            <a:off x="5516349" y="3520573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DD6EBC-11DB-8827-626F-F8213ACDB572}"/>
              </a:ext>
            </a:extLst>
          </p:cNvPr>
          <p:cNvSpPr txBox="1"/>
          <p:nvPr/>
        </p:nvSpPr>
        <p:spPr>
          <a:xfrm>
            <a:off x="5516349" y="4537708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07DE5C3E-D23F-D916-02AC-28C303C44374}"/>
              </a:ext>
            </a:extLst>
          </p:cNvPr>
          <p:cNvSpPr/>
          <p:nvPr/>
        </p:nvSpPr>
        <p:spPr>
          <a:xfrm>
            <a:off x="6647235" y="4347700"/>
            <a:ext cx="398834" cy="889923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2D1FA-6589-A688-E10D-ABC64F5680FC}"/>
              </a:ext>
            </a:extLst>
          </p:cNvPr>
          <p:cNvSpPr txBox="1"/>
          <p:nvPr/>
        </p:nvSpPr>
        <p:spPr>
          <a:xfrm>
            <a:off x="7166622" y="4590298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F5A43860-0412-3E7F-98C2-A8165BC9B633}"/>
              </a:ext>
            </a:extLst>
          </p:cNvPr>
          <p:cNvSpPr/>
          <p:nvPr/>
        </p:nvSpPr>
        <p:spPr>
          <a:xfrm>
            <a:off x="6647235" y="3247721"/>
            <a:ext cx="398834" cy="4766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BFEAAC1E-5072-9DDE-6416-1AFD13FB1228}"/>
              </a:ext>
            </a:extLst>
          </p:cNvPr>
          <p:cNvSpPr/>
          <p:nvPr/>
        </p:nvSpPr>
        <p:spPr>
          <a:xfrm>
            <a:off x="6647235" y="3773015"/>
            <a:ext cx="398834" cy="4766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D94B10-98E6-D43D-EE4C-1B30D6F4C69F}"/>
              </a:ext>
            </a:extLst>
          </p:cNvPr>
          <p:cNvSpPr txBox="1"/>
          <p:nvPr/>
        </p:nvSpPr>
        <p:spPr>
          <a:xfrm>
            <a:off x="7166622" y="3301382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312AF5-594E-4512-3E08-B0DA8BF5A678}"/>
              </a:ext>
            </a:extLst>
          </p:cNvPr>
          <p:cNvSpPr txBox="1"/>
          <p:nvPr/>
        </p:nvSpPr>
        <p:spPr>
          <a:xfrm>
            <a:off x="7166622" y="3826677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0A9989BF-79EE-B73F-597B-DEE44665914F}"/>
              </a:ext>
            </a:extLst>
          </p:cNvPr>
          <p:cNvSpPr/>
          <p:nvPr/>
        </p:nvSpPr>
        <p:spPr>
          <a:xfrm>
            <a:off x="8297695" y="3826677"/>
            <a:ext cx="398834" cy="140608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20E631-1AD5-C14C-7428-45D1263A46FF}"/>
              </a:ext>
            </a:extLst>
          </p:cNvPr>
          <p:cNvSpPr txBox="1"/>
          <p:nvPr/>
        </p:nvSpPr>
        <p:spPr>
          <a:xfrm>
            <a:off x="8817082" y="4384476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D98AE2-DDAF-9E95-CB1F-10E229DBBF34}"/>
              </a:ext>
            </a:extLst>
          </p:cNvPr>
          <p:cNvSpPr/>
          <p:nvPr/>
        </p:nvSpPr>
        <p:spPr>
          <a:xfrm>
            <a:off x="8297695" y="3253223"/>
            <a:ext cx="398834" cy="476655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EF11D0-8D1E-D5B2-B760-C50361E22D42}"/>
              </a:ext>
            </a:extLst>
          </p:cNvPr>
          <p:cNvSpPr txBox="1"/>
          <p:nvPr/>
        </p:nvSpPr>
        <p:spPr>
          <a:xfrm>
            <a:off x="8817082" y="3306884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4BB79B08-D47B-571A-B028-492B2E10E540}"/>
              </a:ext>
            </a:extLst>
          </p:cNvPr>
          <p:cNvSpPr/>
          <p:nvPr/>
        </p:nvSpPr>
        <p:spPr>
          <a:xfrm>
            <a:off x="9768482" y="3211857"/>
            <a:ext cx="398834" cy="2067724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73959B-48D1-EC11-2341-58B2D5EF92B7}"/>
              </a:ext>
            </a:extLst>
          </p:cNvPr>
          <p:cNvSpPr txBox="1"/>
          <p:nvPr/>
        </p:nvSpPr>
        <p:spPr>
          <a:xfrm>
            <a:off x="10285570" y="4093869"/>
            <a:ext cx="3559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7E6C88-6A8C-0846-104E-433E61152EB3}"/>
              </a:ext>
            </a:extLst>
          </p:cNvPr>
          <p:cNvSpPr txBox="1"/>
          <p:nvPr/>
        </p:nvSpPr>
        <p:spPr>
          <a:xfrm>
            <a:off x="4674051" y="5466584"/>
            <a:ext cx="118924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0F6ACA-3A52-F954-0FA1-0D9A41CC9DF0}"/>
              </a:ext>
            </a:extLst>
          </p:cNvPr>
          <p:cNvSpPr txBox="1"/>
          <p:nvPr/>
        </p:nvSpPr>
        <p:spPr>
          <a:xfrm>
            <a:off x="6519441" y="5462068"/>
            <a:ext cx="110876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67FE5A-FB75-E1F4-1303-E0AC1BE47E24}"/>
              </a:ext>
            </a:extLst>
          </p:cNvPr>
          <p:cNvSpPr txBox="1"/>
          <p:nvPr/>
        </p:nvSpPr>
        <p:spPr>
          <a:xfrm>
            <a:off x="8080640" y="5462068"/>
            <a:ext cx="110876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B072EA-2515-6F37-A91A-DC2A48D8DE97}"/>
              </a:ext>
            </a:extLst>
          </p:cNvPr>
          <p:cNvSpPr txBox="1"/>
          <p:nvPr/>
        </p:nvSpPr>
        <p:spPr>
          <a:xfrm>
            <a:off x="9629064" y="5462068"/>
            <a:ext cx="110876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70ED6-E509-1F84-DB37-B61562231E6A}"/>
              </a:ext>
            </a:extLst>
          </p:cNvPr>
          <p:cNvSpPr txBox="1"/>
          <p:nvPr/>
        </p:nvSpPr>
        <p:spPr>
          <a:xfrm>
            <a:off x="5317561" y="2649306"/>
            <a:ext cx="161783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Cuts</a:t>
            </a:r>
          </a:p>
        </p:txBody>
      </p:sp>
    </p:spTree>
    <p:extLst>
      <p:ext uri="{BB962C8B-B14F-4D97-AF65-F5344CB8AC3E}">
        <p14:creationId xmlns:p14="http://schemas.microsoft.com/office/powerpoint/2010/main" val="30108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2733-DAE2-67C6-5C94-748ED9A4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9172-0DBA-6BC7-1A5B-AB655B9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Approach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D8DB79-5FFE-98F5-0867-941CBD4A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267157"/>
              </p:ext>
            </p:extLst>
          </p:nvPr>
        </p:nvGraphicFramePr>
        <p:xfrm>
          <a:off x="1831286" y="2258082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2CAFA6-5FC2-FFE3-C028-0BDC4F52D792}"/>
                  </a:ext>
                </a:extLst>
              </p:cNvPr>
              <p:cNvSpPr txBox="1"/>
              <p:nvPr/>
            </p:nvSpPr>
            <p:spPr>
              <a:xfrm>
                <a:off x="1831286" y="3283527"/>
                <a:ext cx="8466105" cy="1463349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−1) 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2CAFA6-5FC2-FFE3-C028-0BDC4F52D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86" y="3283527"/>
                <a:ext cx="8466105" cy="1463349"/>
              </a:xfrm>
              <a:prstGeom prst="rect">
                <a:avLst/>
              </a:prstGeom>
              <a:blipFill>
                <a:blip r:embed="rId2"/>
                <a:stretch>
                  <a:fillRect l="-1006" t="-2893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6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A89B9-500A-3ED3-C083-BBE263F9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63C9-9F1A-364C-756F-43CE95EF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Approach - Pseudocode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88CB4-A77F-6097-E137-81BCC52B3AF8}"/>
              </a:ext>
            </a:extLst>
          </p:cNvPr>
          <p:cNvSpPr txBox="1"/>
          <p:nvPr/>
        </p:nvSpPr>
        <p:spPr>
          <a:xfrm>
            <a:off x="1731818" y="2351129"/>
            <a:ext cx="8728364" cy="2862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rodCutting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(price[], n):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Revenue for length 0 is 0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n: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-∞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from 1 to i: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price[j-1] 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j])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</p:spTree>
    <p:extLst>
      <p:ext uri="{BB962C8B-B14F-4D97-AF65-F5344CB8AC3E}">
        <p14:creationId xmlns:p14="http://schemas.microsoft.com/office/powerpoint/2010/main" val="275799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D53A-6284-6456-0C86-0FAFE4B3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3C51-C864-2CC9-8F47-95F6F0F8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F0846-44D9-D781-6484-3AE602F17080}"/>
              </a:ext>
            </a:extLst>
          </p:cNvPr>
          <p:cNvSpPr txBox="1"/>
          <p:nvPr/>
        </p:nvSpPr>
        <p:spPr>
          <a:xfrm>
            <a:off x="1097281" y="2487367"/>
            <a:ext cx="10058399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steel rod manufacturing company has steel rods of length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8 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Customers want rods of different lengths and are willing to pay different prices. The company wants to maximize its profit by cutting the rods into smaller lengths and selling them.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FDFB3D-0EA2-D79A-B408-422AC5FB5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66450"/>
              </p:ext>
            </p:extLst>
          </p:nvPr>
        </p:nvGraphicFramePr>
        <p:xfrm>
          <a:off x="2197617" y="3503029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2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F759-A22A-9738-FC23-C1834557A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56AA-DFB2-F4EB-39C2-91C7ABB7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89DF51-02AD-726F-9439-DB6B05D53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46273"/>
              </p:ext>
            </p:extLst>
          </p:nvPr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FA20ED-429C-D311-5EF2-87E9E1363E74}"/>
              </a:ext>
            </a:extLst>
          </p:cNvPr>
          <p:cNvSpPr txBox="1"/>
          <p:nvPr/>
        </p:nvSpPr>
        <p:spPr>
          <a:xfrm>
            <a:off x="661554" y="1840483"/>
            <a:ext cx="8118764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rodCutting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(p[], n):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Revenue for length 0 is 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n: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-∞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from 1 to i: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p[j-1] 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j])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8B1B43-2C21-53AE-EF54-A2440B25BB4F}"/>
              </a:ext>
            </a:extLst>
          </p:cNvPr>
          <p:cNvSpPr txBox="1"/>
          <p:nvPr/>
        </p:nvSpPr>
        <p:spPr>
          <a:xfrm>
            <a:off x="431516" y="6035745"/>
            <a:ext cx="9282546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to store the maximum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cut[]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to store the first cut length that led to the maximum profit for each rod length.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376893-03B4-0522-1800-4BD9E39BE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736533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0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5E1FB-F0F1-874E-3DDC-299C340B0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9328-D603-BF51-BCC1-94767058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3BBC9A-9D5D-1B65-635C-691DB5F14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34045"/>
              </p:ext>
            </p:extLst>
          </p:nvPr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204C84-AB4A-9BF3-7414-395235BCD5FE}"/>
              </a:ext>
            </a:extLst>
          </p:cNvPr>
          <p:cNvSpPr txBox="1"/>
          <p:nvPr/>
        </p:nvSpPr>
        <p:spPr>
          <a:xfrm>
            <a:off x="661554" y="1840483"/>
            <a:ext cx="8118764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rodCutting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(p[], n):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Revenue for length 0 is 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n: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-∞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from 1 to i: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p[j-1] 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j])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C2C50-FDE4-62E6-5975-6AB07A73C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11256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35EA2D-6D11-B9DB-4512-F7579CC55A47}"/>
              </a:ext>
            </a:extLst>
          </p:cNvPr>
          <p:cNvSpPr txBox="1"/>
          <p:nvPr/>
        </p:nvSpPr>
        <p:spPr>
          <a:xfrm>
            <a:off x="8856517" y="2036185"/>
            <a:ext cx="3335483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0</a:t>
            </a:r>
          </a:p>
        </p:txBody>
      </p:sp>
    </p:spTree>
    <p:extLst>
      <p:ext uri="{BB962C8B-B14F-4D97-AF65-F5344CB8AC3E}">
        <p14:creationId xmlns:p14="http://schemas.microsoft.com/office/powerpoint/2010/main" val="307322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28FD-D326-8C51-AF73-8AF8EAF78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47C4-9060-EE48-C26E-E0BD32C8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70CA14-3D3C-4577-1E72-D1ABF07E7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88805"/>
              </p:ext>
            </p:extLst>
          </p:nvPr>
        </p:nvGraphicFramePr>
        <p:xfrm>
          <a:off x="661554" y="4274004"/>
          <a:ext cx="779676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Rod Length (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Price-&gt;p[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2D2E4-9DFE-24EA-21D8-0949D38D553E}"/>
              </a:ext>
            </a:extLst>
          </p:cNvPr>
          <p:cNvSpPr txBox="1"/>
          <p:nvPr/>
        </p:nvSpPr>
        <p:spPr>
          <a:xfrm>
            <a:off x="661554" y="1840483"/>
            <a:ext cx="8118764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rodCutting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(p[], n):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0 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Revenue for length 0 is 0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1 to n: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-∞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j from 1 to i: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p[j-1] +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j])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D905A5-666A-EA9A-7444-C58661ACA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04935"/>
              </p:ext>
            </p:extLst>
          </p:nvPr>
        </p:nvGraphicFramePr>
        <p:xfrm>
          <a:off x="661554" y="5173641"/>
          <a:ext cx="8590387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1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[]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 []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95000"/>
                            <a:lumOff val="5000"/>
                          </a:srgb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F024D0-9488-C889-4042-AA7815B6488B}"/>
              </a:ext>
            </a:extLst>
          </p:cNvPr>
          <p:cNvSpPr txBox="1"/>
          <p:nvPr/>
        </p:nvSpPr>
        <p:spPr>
          <a:xfrm>
            <a:off x="8856517" y="2036185"/>
            <a:ext cx="3335483" cy="6463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0</a:t>
            </a:r>
          </a:p>
        </p:txBody>
      </p:sp>
    </p:spTree>
    <p:extLst>
      <p:ext uri="{BB962C8B-B14F-4D97-AF65-F5344CB8AC3E}">
        <p14:creationId xmlns:p14="http://schemas.microsoft.com/office/powerpoint/2010/main" val="585438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B58E49-8634-4963-B4D3-B419571824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384842-AD96-4AD0-96B0-422B60AB5B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347ac-d68e-4148-b55b-060c302b92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0F79D1-2477-48EC-9476-C2B806F62B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1137</TotalTime>
  <Words>2760</Words>
  <Application>Microsoft Office PowerPoint</Application>
  <PresentationFormat>Widescreen</PresentationFormat>
  <Paragraphs>817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Retrospect</vt:lpstr>
      <vt:lpstr>DP – Rod Cutting Problem</vt:lpstr>
      <vt:lpstr>Overview</vt:lpstr>
      <vt:lpstr>Overview Cont’d</vt:lpstr>
      <vt:lpstr>DP Approach</vt:lpstr>
      <vt:lpstr>DP Approach - Pseudocode</vt:lpstr>
      <vt:lpstr>Example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End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Md. Muktar Hossain</dc:creator>
  <cp:lastModifiedBy>Md. Muktar Hossain</cp:lastModifiedBy>
  <cp:revision>57</cp:revision>
  <dcterms:created xsi:type="dcterms:W3CDTF">2024-12-25T18:11:32Z</dcterms:created>
  <dcterms:modified xsi:type="dcterms:W3CDTF">2025-06-11T12:21:09Z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