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7" r:id="rId5"/>
    <p:sldId id="259" r:id="rId6"/>
    <p:sldId id="260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5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FF4912-1F00-427D-81CE-C6A2A78486F7}" v="3" dt="2025-01-23T19:00:55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. M. ROKONUZZAMAN ROKON" userId="S::232311061@vu.edu.bd::09e6014d-a5f2-4db0-bc9b-c209739938d3" providerId="AD" clId="Web-{FEFF4912-1F00-427D-81CE-C6A2A78486F7}"/>
    <pc:docChg chg="modSld">
      <pc:chgData name="S. M. ROKONUZZAMAN ROKON" userId="S::232311061@vu.edu.bd::09e6014d-a5f2-4db0-bc9b-c209739938d3" providerId="AD" clId="Web-{FEFF4912-1F00-427D-81CE-C6A2A78486F7}" dt="2025-01-23T19:00:55.683" v="2" actId="20577"/>
      <pc:docMkLst>
        <pc:docMk/>
      </pc:docMkLst>
      <pc:sldChg chg="modSp">
        <pc:chgData name="S. M. ROKONUZZAMAN ROKON" userId="S::232311061@vu.edu.bd::09e6014d-a5f2-4db0-bc9b-c209739938d3" providerId="AD" clId="Web-{FEFF4912-1F00-427D-81CE-C6A2A78486F7}" dt="2025-01-23T19:00:55.683" v="2" actId="20577"/>
        <pc:sldMkLst>
          <pc:docMk/>
          <pc:sldMk cId="140130767" sldId="273"/>
        </pc:sldMkLst>
        <pc:spChg chg="mod">
          <ac:chgData name="S. M. ROKONUZZAMAN ROKON" userId="S::232311061@vu.edu.bd::09e6014d-a5f2-4db0-bc9b-c209739938d3" providerId="AD" clId="Web-{FEFF4912-1F00-427D-81CE-C6A2A78486F7}" dt="2025-01-23T19:00:55.683" v="2" actId="20577"/>
          <ac:spMkLst>
            <pc:docMk/>
            <pc:sldMk cId="140130767" sldId="273"/>
            <ac:spMk id="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02BA-2F85-46C7-A922-E0175604DA9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D197-72B0-4E25-B7B3-1AAE14DBD9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8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02BA-2F85-46C7-A922-E0175604DA9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D197-72B0-4E25-B7B3-1AAE14DB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06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02BA-2F85-46C7-A922-E0175604DA9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D197-72B0-4E25-B7B3-1AAE14DB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6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02BA-2F85-46C7-A922-E0175604DA9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D197-72B0-4E25-B7B3-1AAE14DB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1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02BA-2F85-46C7-A922-E0175604DA9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D197-72B0-4E25-B7B3-1AAE14DBD9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80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02BA-2F85-46C7-A922-E0175604DA9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D197-72B0-4E25-B7B3-1AAE14DB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5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02BA-2F85-46C7-A922-E0175604DA9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D197-72B0-4E25-B7B3-1AAE14DB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7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02BA-2F85-46C7-A922-E0175604DA9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D197-72B0-4E25-B7B3-1AAE14DB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0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02BA-2F85-46C7-A922-E0175604DA9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D197-72B0-4E25-B7B3-1AAE14DB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1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DD02BA-2F85-46C7-A922-E0175604DA9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89D197-72B0-4E25-B7B3-1AAE14DB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01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02BA-2F85-46C7-A922-E0175604DA9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9D197-72B0-4E25-B7B3-1AAE14DB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4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DD02BA-2F85-46C7-A922-E0175604DA9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89D197-72B0-4E25-B7B3-1AAE14DBD97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37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258568"/>
          </a:xfrm>
        </p:spPr>
        <p:txBody>
          <a:bodyPr anchor="ctr"/>
          <a:lstStyle/>
          <a:p>
            <a:pPr algn="ctr"/>
            <a:r>
              <a:rPr lang="en-US" sz="66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Searching </a:t>
            </a:r>
            <a:r>
              <a:rPr lang="en-US" sz="6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125" y="3265715"/>
            <a:ext cx="9914710" cy="283463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Muktar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Hossain</a:t>
            </a:r>
          </a:p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</a:p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</a:t>
            </a:r>
          </a:p>
          <a:p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Varendra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</a:t>
            </a:r>
          </a:p>
        </p:txBody>
      </p:sp>
    </p:spTree>
    <p:extLst>
      <p:ext uri="{BB962C8B-B14F-4D97-AF65-F5344CB8AC3E}">
        <p14:creationId xmlns:p14="http://schemas.microsoft.com/office/powerpoint/2010/main" val="483768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Search Cont’d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05481727"/>
              </p:ext>
            </p:extLst>
          </p:nvPr>
        </p:nvGraphicFramePr>
        <p:xfrm>
          <a:off x="2188644" y="2098189"/>
          <a:ext cx="2504653" cy="1055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53">
                  <a:extLst>
                    <a:ext uri="{9D8B030D-6E8A-4147-A177-3AD203B41FA5}">
                      <a16:colId xmlns:a16="http://schemas.microsoft.com/office/drawing/2014/main" val="3852924456"/>
                    </a:ext>
                  </a:extLst>
                </a:gridCol>
              </a:tblGrid>
              <a:tr h="10555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 = 5</a:t>
                      </a:r>
                    </a:p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= 2</a:t>
                      </a:r>
                    </a:p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] = 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344449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LS 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== x)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-1;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091089"/>
              </p:ext>
            </p:extLst>
          </p:nvPr>
        </p:nvGraphicFramePr>
        <p:xfrm>
          <a:off x="1097279" y="3857414"/>
          <a:ext cx="5120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4">
                  <a:extLst>
                    <a:ext uri="{9D8B030D-6E8A-4147-A177-3AD203B41FA5}">
                      <a16:colId xmlns:a16="http://schemas.microsoft.com/office/drawing/2014/main" val="232523659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66339216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82619421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412661852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94836853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1637510932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358372340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56320233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4170090924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371404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71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389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Search Cont’d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06864751"/>
              </p:ext>
            </p:extLst>
          </p:nvPr>
        </p:nvGraphicFramePr>
        <p:xfrm>
          <a:off x="2188644" y="2098189"/>
          <a:ext cx="2504653" cy="1055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53">
                  <a:extLst>
                    <a:ext uri="{9D8B030D-6E8A-4147-A177-3AD203B41FA5}">
                      <a16:colId xmlns:a16="http://schemas.microsoft.com/office/drawing/2014/main" val="3852924456"/>
                    </a:ext>
                  </a:extLst>
                </a:gridCol>
              </a:tblGrid>
              <a:tr h="10555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 = 5</a:t>
                      </a:r>
                    </a:p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= 3</a:t>
                      </a:r>
                    </a:p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] 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344449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LS 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== x)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-1;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692978"/>
              </p:ext>
            </p:extLst>
          </p:nvPr>
        </p:nvGraphicFramePr>
        <p:xfrm>
          <a:off x="1097279" y="3857414"/>
          <a:ext cx="5120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4">
                  <a:extLst>
                    <a:ext uri="{9D8B030D-6E8A-4147-A177-3AD203B41FA5}">
                      <a16:colId xmlns:a16="http://schemas.microsoft.com/office/drawing/2014/main" val="232523659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66339216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82619421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412661852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94836853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1637510932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358372340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56320233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4170090924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371404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71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727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Search Cont’d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06864751"/>
              </p:ext>
            </p:extLst>
          </p:nvPr>
        </p:nvGraphicFramePr>
        <p:xfrm>
          <a:off x="2188644" y="2098189"/>
          <a:ext cx="2504653" cy="1055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53">
                  <a:extLst>
                    <a:ext uri="{9D8B030D-6E8A-4147-A177-3AD203B41FA5}">
                      <a16:colId xmlns:a16="http://schemas.microsoft.com/office/drawing/2014/main" val="3852924456"/>
                    </a:ext>
                  </a:extLst>
                </a:gridCol>
              </a:tblGrid>
              <a:tr h="10555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 = 5</a:t>
                      </a:r>
                    </a:p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= 3</a:t>
                      </a:r>
                    </a:p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] 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344449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LS 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== x)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-1;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466285"/>
              </p:ext>
            </p:extLst>
          </p:nvPr>
        </p:nvGraphicFramePr>
        <p:xfrm>
          <a:off x="1097279" y="3857414"/>
          <a:ext cx="5120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4">
                  <a:extLst>
                    <a:ext uri="{9D8B030D-6E8A-4147-A177-3AD203B41FA5}">
                      <a16:colId xmlns:a16="http://schemas.microsoft.com/office/drawing/2014/main" val="232523659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66339216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82619421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412661852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94836853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1637510932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358372340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56320233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4170090924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371404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7146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53549" y="4747256"/>
            <a:ext cx="397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Location = 3</a:t>
            </a:r>
          </a:p>
        </p:txBody>
      </p:sp>
    </p:spTree>
    <p:extLst>
      <p:ext uri="{BB962C8B-B14F-4D97-AF65-F5344CB8AC3E}">
        <p14:creationId xmlns:p14="http://schemas.microsoft.com/office/powerpoint/2010/main" val="62627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Search Cont’d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058401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Best Case: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In the best case, the key might be present at the first index. So the best case complexity is </a:t>
            </a:r>
            <a:r>
              <a:rPr lang="en-US" i="1" dirty="0">
                <a:solidFill>
                  <a:schemeClr val="tx1"/>
                </a:solidFill>
                <a:latin typeface="Times New Roman"/>
                <a:cs typeface="Times New Roman"/>
              </a:rPr>
              <a:t>O(1)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Worst Case: 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In the worst case, the key might be present at the last index i.e., opposite to the end from which the search has started in the list. So the worst-case complexity is </a:t>
            </a:r>
            <a:r>
              <a:rPr lang="en-US" i="1" dirty="0">
                <a:solidFill>
                  <a:schemeClr val="tx1"/>
                </a:solidFill>
                <a:latin typeface="Times New Roman"/>
                <a:cs typeface="Times New Roman"/>
              </a:rPr>
              <a:t>O(N)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where N is the size of the list.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Average Case: </a:t>
            </a:r>
            <a:r>
              <a:rPr lang="en-US" i="1" dirty="0">
                <a:solidFill>
                  <a:schemeClr val="tx1"/>
                </a:solidFill>
                <a:latin typeface="Times New Roman"/>
                <a:cs typeface="Times New Roman"/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4013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146108" cy="402336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Binary search is a search algorithm used to find the position of a target value within a sorted array. </a:t>
                </a:r>
              </a:p>
              <a:p>
                <a:pPr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Algorithm:</a:t>
                </a:r>
              </a:p>
              <a:p>
                <a:pPr lvl="2" algn="just"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Initialize two pointers: low (start of the list) and high (end of the list).</a:t>
                </a:r>
              </a:p>
              <a:p>
                <a:pPr lvl="2" algn="just"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 low is less than or equal to high:</a:t>
                </a:r>
              </a:p>
              <a:p>
                <a:pPr lvl="4" algn="just"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the middle index: </a:t>
                </a:r>
              </a:p>
              <a:p>
                <a:pPr marL="704088" lvl="4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𝑚𝑖𝑑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𝑙𝑜𝑤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h𝑖𝑔h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4" algn="just"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Compare the target with the middle element:</a:t>
                </a:r>
              </a:p>
              <a:p>
                <a:pPr lvl="6" algn="just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target matches the middle element, return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𝑚𝑖𝑑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6" algn="just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target is less than the middle element, left half used for search by setting high = mid - 1.</a:t>
                </a:r>
              </a:p>
              <a:p>
                <a:pPr lvl="6" algn="just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target is greater than the middle element, right half used for search by setting low = mid + 1.</a:t>
                </a:r>
              </a:p>
              <a:p>
                <a:pPr lvl="2" algn="just"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target is not found, return an indication that the target is not present (e.g., -1 or None).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146108" cy="4023360"/>
              </a:xfrm>
              <a:blipFill>
                <a:blip r:embed="rId2"/>
                <a:stretch>
                  <a:fillRect l="-601" t="-1667" r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88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135" y="1845734"/>
            <a:ext cx="5353904" cy="40233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= {3, 4, 5, 12, 21, 23, 34, 43, 45, 67}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x = 5.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0556" y="1845734"/>
            <a:ext cx="5594636" cy="4023360"/>
          </a:xfrm>
          <a:solidFill>
            <a:schemeClr val="bg2"/>
          </a:solidFill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BS(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(L &lt;= H) 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mid = ( L + H) / 2;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[mid] == x)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mid;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[mid] &lt; x)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L = mid + 1;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H = mid - 1;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-1;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030856"/>
              </p:ext>
            </p:extLst>
          </p:nvPr>
        </p:nvGraphicFramePr>
        <p:xfrm>
          <a:off x="797767" y="3857414"/>
          <a:ext cx="5120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4">
                  <a:extLst>
                    <a:ext uri="{9D8B030D-6E8A-4147-A177-3AD203B41FA5}">
                      <a16:colId xmlns:a16="http://schemas.microsoft.com/office/drawing/2014/main" val="232523659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66339216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82619421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412661852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94836853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1637510932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358372340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56320233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4170090924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371404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71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61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Cont’d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41751792"/>
              </p:ext>
            </p:extLst>
          </p:nvPr>
        </p:nvGraphicFramePr>
        <p:xfrm>
          <a:off x="2123329" y="2088858"/>
          <a:ext cx="2504653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53">
                  <a:extLst>
                    <a:ext uri="{9D8B030D-6E8A-4147-A177-3AD203B41FA5}">
                      <a16:colId xmlns:a16="http://schemas.microsoft.com/office/drawing/2014/main" val="3852924456"/>
                    </a:ext>
                  </a:extLst>
                </a:gridCol>
              </a:tblGrid>
              <a:tr h="10555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 = 5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 = 0, H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= 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mid= 4</a:t>
                      </a:r>
                    </a:p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] = 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344449"/>
                  </a:ext>
                </a:extLst>
              </a:tr>
            </a:tbl>
          </a:graphicData>
        </a:graphic>
      </p:graphicFrame>
      <p:sp>
        <p:nvSpPr>
          <p:cNvPr id="7" name="Content Placeholder 3"/>
          <p:cNvSpPr txBox="1">
            <a:spLocks/>
          </p:cNvSpPr>
          <p:nvPr/>
        </p:nvSpPr>
        <p:spPr>
          <a:xfrm>
            <a:off x="6357879" y="1847790"/>
            <a:ext cx="5491998" cy="4019248"/>
          </a:xfrm>
          <a:prstGeom prst="rect">
            <a:avLst/>
          </a:prstGeom>
          <a:solidFill>
            <a:schemeClr val="bg2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BS(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(L &lt;= h) 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mid = L + (H - L) / 2;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[mid] == x)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mid;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[mid] &lt; x)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L = mid + 1;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H = mid - 1;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-1;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757305"/>
              </p:ext>
            </p:extLst>
          </p:nvPr>
        </p:nvGraphicFramePr>
        <p:xfrm>
          <a:off x="815335" y="3932059"/>
          <a:ext cx="5120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4">
                  <a:extLst>
                    <a:ext uri="{9D8B030D-6E8A-4147-A177-3AD203B41FA5}">
                      <a16:colId xmlns:a16="http://schemas.microsoft.com/office/drawing/2014/main" val="232523659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66339216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82619421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412661852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94836853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1637510932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358372340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56320233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4170090924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371404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71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77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Cont’d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10221093"/>
              </p:ext>
            </p:extLst>
          </p:nvPr>
        </p:nvGraphicFramePr>
        <p:xfrm>
          <a:off x="2123329" y="2088858"/>
          <a:ext cx="2504653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53">
                  <a:extLst>
                    <a:ext uri="{9D8B030D-6E8A-4147-A177-3AD203B41FA5}">
                      <a16:colId xmlns:a16="http://schemas.microsoft.com/office/drawing/2014/main" val="3852924456"/>
                    </a:ext>
                  </a:extLst>
                </a:gridCol>
              </a:tblGrid>
              <a:tr h="10555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 = 5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 = 0, H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= 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mid= 4</a:t>
                      </a:r>
                    </a:p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] = 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344449"/>
                  </a:ext>
                </a:extLst>
              </a:tr>
            </a:tbl>
          </a:graphicData>
        </a:graphic>
      </p:graphicFrame>
      <p:sp>
        <p:nvSpPr>
          <p:cNvPr id="7" name="Content Placeholder 3"/>
          <p:cNvSpPr txBox="1">
            <a:spLocks/>
          </p:cNvSpPr>
          <p:nvPr/>
        </p:nvSpPr>
        <p:spPr>
          <a:xfrm>
            <a:off x="6357879" y="1847790"/>
            <a:ext cx="5491998" cy="4019248"/>
          </a:xfrm>
          <a:prstGeom prst="rect">
            <a:avLst/>
          </a:prstGeom>
          <a:solidFill>
            <a:schemeClr val="bg2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BS(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(L &lt;= h) 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mid = L + (H - L) / 2;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[mid] == x)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mid;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[mid] &lt; x)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L = mid + 1;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 = mid - 1;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-1;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686256"/>
              </p:ext>
            </p:extLst>
          </p:nvPr>
        </p:nvGraphicFramePr>
        <p:xfrm>
          <a:off x="815335" y="3932059"/>
          <a:ext cx="5120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4">
                  <a:extLst>
                    <a:ext uri="{9D8B030D-6E8A-4147-A177-3AD203B41FA5}">
                      <a16:colId xmlns:a16="http://schemas.microsoft.com/office/drawing/2014/main" val="232523659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66339216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82619421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412661852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94836853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1637510932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358372340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56320233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4170090924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371404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71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745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Cont’d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94105632"/>
              </p:ext>
            </p:extLst>
          </p:nvPr>
        </p:nvGraphicFramePr>
        <p:xfrm>
          <a:off x="2123329" y="2088858"/>
          <a:ext cx="2504653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53">
                  <a:extLst>
                    <a:ext uri="{9D8B030D-6E8A-4147-A177-3AD203B41FA5}">
                      <a16:colId xmlns:a16="http://schemas.microsoft.com/office/drawing/2014/main" val="3852924456"/>
                    </a:ext>
                  </a:extLst>
                </a:gridCol>
              </a:tblGrid>
              <a:tr h="10555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 = 5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 = 0, H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= 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mid= 1</a:t>
                      </a:r>
                    </a:p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] =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344449"/>
                  </a:ext>
                </a:extLst>
              </a:tr>
            </a:tbl>
          </a:graphicData>
        </a:graphic>
      </p:graphicFrame>
      <p:sp>
        <p:nvSpPr>
          <p:cNvPr id="7" name="Content Placeholder 3"/>
          <p:cNvSpPr txBox="1">
            <a:spLocks/>
          </p:cNvSpPr>
          <p:nvPr/>
        </p:nvSpPr>
        <p:spPr>
          <a:xfrm>
            <a:off x="6357879" y="1847790"/>
            <a:ext cx="5491998" cy="4019248"/>
          </a:xfrm>
          <a:prstGeom prst="rect">
            <a:avLst/>
          </a:prstGeom>
          <a:solidFill>
            <a:schemeClr val="bg2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BS(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(L &lt;= h) 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mid = L + (H - L) / 2;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[mid] == x)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mid;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[mid] &lt; x)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L = mid + 1;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H = mid - 1;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-1;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982119"/>
              </p:ext>
            </p:extLst>
          </p:nvPr>
        </p:nvGraphicFramePr>
        <p:xfrm>
          <a:off x="815335" y="3932059"/>
          <a:ext cx="5120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4">
                  <a:extLst>
                    <a:ext uri="{9D8B030D-6E8A-4147-A177-3AD203B41FA5}">
                      <a16:colId xmlns:a16="http://schemas.microsoft.com/office/drawing/2014/main" val="232523659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66339216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82619421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412661852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94836853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1637510932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358372340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56320233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4170090924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371404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71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457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Cont’d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67219563"/>
              </p:ext>
            </p:extLst>
          </p:nvPr>
        </p:nvGraphicFramePr>
        <p:xfrm>
          <a:off x="2123329" y="2088858"/>
          <a:ext cx="2504653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53">
                  <a:extLst>
                    <a:ext uri="{9D8B030D-6E8A-4147-A177-3AD203B41FA5}">
                      <a16:colId xmlns:a16="http://schemas.microsoft.com/office/drawing/2014/main" val="3852924456"/>
                    </a:ext>
                  </a:extLst>
                </a:gridCol>
              </a:tblGrid>
              <a:tr h="10555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 = 5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 = 2, H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= 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mid= 1</a:t>
                      </a:r>
                    </a:p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] =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344449"/>
                  </a:ext>
                </a:extLst>
              </a:tr>
            </a:tbl>
          </a:graphicData>
        </a:graphic>
      </p:graphicFrame>
      <p:sp>
        <p:nvSpPr>
          <p:cNvPr id="7" name="Content Placeholder 3"/>
          <p:cNvSpPr txBox="1">
            <a:spLocks/>
          </p:cNvSpPr>
          <p:nvPr/>
        </p:nvSpPr>
        <p:spPr>
          <a:xfrm>
            <a:off x="6357879" y="1847790"/>
            <a:ext cx="5491998" cy="4019248"/>
          </a:xfrm>
          <a:prstGeom prst="rect">
            <a:avLst/>
          </a:prstGeom>
          <a:solidFill>
            <a:schemeClr val="bg2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BS(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(L &lt;= h) 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mid = L + (H - L) / 2;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[mid] == x)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mid;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[mid] &lt; x)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L = mid + 1;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H = mid - 1;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-1;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078887"/>
              </p:ext>
            </p:extLst>
          </p:nvPr>
        </p:nvGraphicFramePr>
        <p:xfrm>
          <a:off x="815335" y="3932059"/>
          <a:ext cx="5120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4">
                  <a:extLst>
                    <a:ext uri="{9D8B030D-6E8A-4147-A177-3AD203B41FA5}">
                      <a16:colId xmlns:a16="http://schemas.microsoft.com/office/drawing/2014/main" val="232523659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66339216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82619421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412661852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94836853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1637510932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358372340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56320233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4170090924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371404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71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algorithms are essential tools in computer science used to locate specific items within a collection of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so many searching algorithms and these are followings:</a:t>
            </a:r>
          </a:p>
          <a:p>
            <a:pPr lvl="7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Search</a:t>
            </a:r>
          </a:p>
          <a:p>
            <a:pPr lvl="7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</a:t>
            </a:r>
          </a:p>
          <a:p>
            <a:pPr lvl="7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Pointers Technique</a:t>
            </a:r>
          </a:p>
          <a:p>
            <a:pPr lvl="7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 Search</a:t>
            </a:r>
          </a:p>
          <a:p>
            <a:pPr lvl="7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Search</a:t>
            </a:r>
          </a:p>
          <a:p>
            <a:pPr lvl="7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Fibonacci Search etc.</a:t>
            </a:r>
          </a:p>
          <a:p>
            <a:pPr marL="111125" lvl="7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we’ll discuss linear search and binary search.</a:t>
            </a:r>
          </a:p>
        </p:txBody>
      </p:sp>
    </p:spTree>
    <p:extLst>
      <p:ext uri="{BB962C8B-B14F-4D97-AF65-F5344CB8AC3E}">
        <p14:creationId xmlns:p14="http://schemas.microsoft.com/office/powerpoint/2010/main" val="337025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Cont’d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03252595"/>
              </p:ext>
            </p:extLst>
          </p:nvPr>
        </p:nvGraphicFramePr>
        <p:xfrm>
          <a:off x="2123329" y="2088858"/>
          <a:ext cx="2504653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53">
                  <a:extLst>
                    <a:ext uri="{9D8B030D-6E8A-4147-A177-3AD203B41FA5}">
                      <a16:colId xmlns:a16="http://schemas.microsoft.com/office/drawing/2014/main" val="3852924456"/>
                    </a:ext>
                  </a:extLst>
                </a:gridCol>
              </a:tblGrid>
              <a:tr h="10555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 = 5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 = 2, H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= 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mid= 2</a:t>
                      </a:r>
                    </a:p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] =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344449"/>
                  </a:ext>
                </a:extLst>
              </a:tr>
            </a:tbl>
          </a:graphicData>
        </a:graphic>
      </p:graphicFrame>
      <p:sp>
        <p:nvSpPr>
          <p:cNvPr id="7" name="Content Placeholder 3"/>
          <p:cNvSpPr txBox="1">
            <a:spLocks/>
          </p:cNvSpPr>
          <p:nvPr/>
        </p:nvSpPr>
        <p:spPr>
          <a:xfrm>
            <a:off x="6357879" y="1847790"/>
            <a:ext cx="5491998" cy="4019248"/>
          </a:xfrm>
          <a:prstGeom prst="rect">
            <a:avLst/>
          </a:prstGeom>
          <a:solidFill>
            <a:schemeClr val="bg2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BS(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(L &lt;= h) 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mid = L + (H - L) / 2;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[mid] == x)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mid;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[mid] &lt; x)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L = mid + 1;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H = mid - 1;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-1;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910433"/>
              </p:ext>
            </p:extLst>
          </p:nvPr>
        </p:nvGraphicFramePr>
        <p:xfrm>
          <a:off x="815335" y="3932059"/>
          <a:ext cx="5120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4">
                  <a:extLst>
                    <a:ext uri="{9D8B030D-6E8A-4147-A177-3AD203B41FA5}">
                      <a16:colId xmlns:a16="http://schemas.microsoft.com/office/drawing/2014/main" val="232523659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66339216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82619421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412661852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94836853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1637510932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358372340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56320233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4170090924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371404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71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550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Cont’d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03252595"/>
              </p:ext>
            </p:extLst>
          </p:nvPr>
        </p:nvGraphicFramePr>
        <p:xfrm>
          <a:off x="2123329" y="2088858"/>
          <a:ext cx="2504653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53">
                  <a:extLst>
                    <a:ext uri="{9D8B030D-6E8A-4147-A177-3AD203B41FA5}">
                      <a16:colId xmlns:a16="http://schemas.microsoft.com/office/drawing/2014/main" val="3852924456"/>
                    </a:ext>
                  </a:extLst>
                </a:gridCol>
              </a:tblGrid>
              <a:tr h="10555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 = 5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 = 2, H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= 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mid= 2</a:t>
                      </a:r>
                    </a:p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] =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344449"/>
                  </a:ext>
                </a:extLst>
              </a:tr>
            </a:tbl>
          </a:graphicData>
        </a:graphic>
      </p:graphicFrame>
      <p:sp>
        <p:nvSpPr>
          <p:cNvPr id="7" name="Content Placeholder 3"/>
          <p:cNvSpPr txBox="1">
            <a:spLocks/>
          </p:cNvSpPr>
          <p:nvPr/>
        </p:nvSpPr>
        <p:spPr>
          <a:xfrm>
            <a:off x="6357879" y="1847790"/>
            <a:ext cx="5491998" cy="4019248"/>
          </a:xfrm>
          <a:prstGeom prst="rect">
            <a:avLst/>
          </a:prstGeom>
          <a:solidFill>
            <a:schemeClr val="bg2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BS(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(L &lt;= h) {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mid = L + (H - L) / 2;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[mid] == x)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mid;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[mid] &lt; x)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L = mid + 1;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H = mid - 1;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-1;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065793"/>
              </p:ext>
            </p:extLst>
          </p:nvPr>
        </p:nvGraphicFramePr>
        <p:xfrm>
          <a:off x="815335" y="3932059"/>
          <a:ext cx="5120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4">
                  <a:extLst>
                    <a:ext uri="{9D8B030D-6E8A-4147-A177-3AD203B41FA5}">
                      <a16:colId xmlns:a16="http://schemas.microsoft.com/office/drawing/2014/main" val="232523659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66339216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82619421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412661852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94836853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1637510932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358372340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56320233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4170090924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371404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7146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53549" y="4747256"/>
            <a:ext cx="397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Location = 2</a:t>
            </a:r>
          </a:p>
        </p:txBody>
      </p:sp>
    </p:spTree>
    <p:extLst>
      <p:ext uri="{BB962C8B-B14F-4D97-AF65-F5344CB8AC3E}">
        <p14:creationId xmlns:p14="http://schemas.microsoft.com/office/powerpoint/2010/main" val="186059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Cont’d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058401" cy="402336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Case: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Worst Case: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O(log N)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Case: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O(log N)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53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vs Binary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058401" cy="4023360"/>
          </a:xfrm>
        </p:spPr>
        <p:txBody>
          <a:bodyPr anchor="ctr"/>
          <a:lstStyle/>
          <a:p>
            <a:pPr algn="ctr"/>
            <a:r>
              <a:rPr lang="en-US" sz="32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Task</a:t>
            </a:r>
          </a:p>
          <a:p>
            <a:pPr algn="just"/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Differentiate between Linear search and Binary search algorithm.</a:t>
            </a:r>
          </a:p>
          <a:p>
            <a:pPr algn="just"/>
            <a:r>
              <a:rPr 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Advantages and Disadvantages of Linear search and Binary search algorithm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8817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406" y="732826"/>
            <a:ext cx="10058400" cy="3617106"/>
          </a:xfrm>
        </p:spPr>
        <p:txBody>
          <a:bodyPr anchor="ctr"/>
          <a:lstStyle/>
          <a:p>
            <a:pPr algn="ctr"/>
            <a:r>
              <a:rPr lang="en-US" sz="11500" i="1" dirty="0">
                <a:solidFill>
                  <a:schemeClr val="accent2"/>
                </a:solidFill>
                <a:latin typeface="Algerian" panose="04020705040A02060702" pitchFamily="82" charset="0"/>
              </a:rPr>
              <a:t>Thank You</a:t>
            </a:r>
            <a:endParaRPr lang="en-US" i="1" dirty="0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13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46108" cy="402336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search algorithm, also known as sequential search algorithm, is a simple searching algorithm that traverses a list or array sequentially to find a target element.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 marL="1092708" lvl="4" indent="-34290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at the first element of the list.</a:t>
            </a:r>
          </a:p>
          <a:p>
            <a:pPr marL="1092708" lvl="4" indent="-34290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target element with the current element.</a:t>
            </a:r>
          </a:p>
          <a:p>
            <a:pPr marL="1092708" lvl="4" indent="-34290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current element matches the target, return the index of the element.</a:t>
            </a:r>
          </a:p>
          <a:p>
            <a:pPr marL="1092708" lvl="4" indent="-34290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current element does not match, move to the next element.</a:t>
            </a:r>
          </a:p>
          <a:p>
            <a:pPr marL="1092708" lvl="4" indent="-34290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steps 2–4 until the target is found or the list ends.</a:t>
            </a:r>
          </a:p>
          <a:p>
            <a:pPr marL="1092708" lvl="4" indent="-342900" algn="just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target is not found after checking all elements, return an indication that the target is not present (e.g., -1 or None).</a:t>
            </a:r>
          </a:p>
        </p:txBody>
      </p:sp>
    </p:spTree>
    <p:extLst>
      <p:ext uri="{BB962C8B-B14F-4D97-AF65-F5344CB8AC3E}">
        <p14:creationId xmlns:p14="http://schemas.microsoft.com/office/powerpoint/2010/main" val="255706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Search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= {12, 3, 43, 5, 67, 34, 23, 45, 21, 4}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x = 5.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LS(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== x)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-1;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621118"/>
              </p:ext>
            </p:extLst>
          </p:nvPr>
        </p:nvGraphicFramePr>
        <p:xfrm>
          <a:off x="1097279" y="3857414"/>
          <a:ext cx="5120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4">
                  <a:extLst>
                    <a:ext uri="{9D8B030D-6E8A-4147-A177-3AD203B41FA5}">
                      <a16:colId xmlns:a16="http://schemas.microsoft.com/office/drawing/2014/main" val="232523659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66339216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82619421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412661852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94836853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1637510932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358372340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56320233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4170090924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371404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71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56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Search Cont’d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46868792"/>
              </p:ext>
            </p:extLst>
          </p:nvPr>
        </p:nvGraphicFramePr>
        <p:xfrm>
          <a:off x="2188644" y="2098189"/>
          <a:ext cx="2504653" cy="1055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53">
                  <a:extLst>
                    <a:ext uri="{9D8B030D-6E8A-4147-A177-3AD203B41FA5}">
                      <a16:colId xmlns:a16="http://schemas.microsoft.com/office/drawing/2014/main" val="3852924456"/>
                    </a:ext>
                  </a:extLst>
                </a:gridCol>
              </a:tblGrid>
              <a:tr h="10555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 = 5</a:t>
                      </a:r>
                    </a:p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= 0</a:t>
                      </a:r>
                    </a:p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] =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344449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LS 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== x)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-1;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192545"/>
              </p:ext>
            </p:extLst>
          </p:nvPr>
        </p:nvGraphicFramePr>
        <p:xfrm>
          <a:off x="1097279" y="3857414"/>
          <a:ext cx="5120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4">
                  <a:extLst>
                    <a:ext uri="{9D8B030D-6E8A-4147-A177-3AD203B41FA5}">
                      <a16:colId xmlns:a16="http://schemas.microsoft.com/office/drawing/2014/main" val="232523659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66339216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82619421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412661852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94836853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1637510932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358372340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56320233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4170090924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371404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71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76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Search Cont’d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46868792"/>
              </p:ext>
            </p:extLst>
          </p:nvPr>
        </p:nvGraphicFramePr>
        <p:xfrm>
          <a:off x="2188644" y="2098189"/>
          <a:ext cx="2504653" cy="1055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53">
                  <a:extLst>
                    <a:ext uri="{9D8B030D-6E8A-4147-A177-3AD203B41FA5}">
                      <a16:colId xmlns:a16="http://schemas.microsoft.com/office/drawing/2014/main" val="3852924456"/>
                    </a:ext>
                  </a:extLst>
                </a:gridCol>
              </a:tblGrid>
              <a:tr h="10555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 = 5</a:t>
                      </a:r>
                    </a:p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= 0</a:t>
                      </a:r>
                    </a:p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] =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344449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LS 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== x)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-1;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544679"/>
              </p:ext>
            </p:extLst>
          </p:nvPr>
        </p:nvGraphicFramePr>
        <p:xfrm>
          <a:off x="1097279" y="3857414"/>
          <a:ext cx="5120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4">
                  <a:extLst>
                    <a:ext uri="{9D8B030D-6E8A-4147-A177-3AD203B41FA5}">
                      <a16:colId xmlns:a16="http://schemas.microsoft.com/office/drawing/2014/main" val="232523659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66339216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82619421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412661852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94836853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1637510932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358372340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56320233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4170090924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371404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71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94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Search Cont’d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67539836"/>
              </p:ext>
            </p:extLst>
          </p:nvPr>
        </p:nvGraphicFramePr>
        <p:xfrm>
          <a:off x="2188644" y="2098189"/>
          <a:ext cx="2504653" cy="1055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53">
                  <a:extLst>
                    <a:ext uri="{9D8B030D-6E8A-4147-A177-3AD203B41FA5}">
                      <a16:colId xmlns:a16="http://schemas.microsoft.com/office/drawing/2014/main" val="3852924456"/>
                    </a:ext>
                  </a:extLst>
                </a:gridCol>
              </a:tblGrid>
              <a:tr h="10555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 = 5</a:t>
                      </a:r>
                    </a:p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= 1</a:t>
                      </a:r>
                    </a:p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] =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344449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LS 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== x)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-1;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527594"/>
              </p:ext>
            </p:extLst>
          </p:nvPr>
        </p:nvGraphicFramePr>
        <p:xfrm>
          <a:off x="1097279" y="3857414"/>
          <a:ext cx="5120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4">
                  <a:extLst>
                    <a:ext uri="{9D8B030D-6E8A-4147-A177-3AD203B41FA5}">
                      <a16:colId xmlns:a16="http://schemas.microsoft.com/office/drawing/2014/main" val="232523659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66339216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82619421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412661852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94836853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1637510932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358372340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56320233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4170090924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371404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71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77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Search Cont’d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67539836"/>
              </p:ext>
            </p:extLst>
          </p:nvPr>
        </p:nvGraphicFramePr>
        <p:xfrm>
          <a:off x="2188644" y="2098189"/>
          <a:ext cx="2504653" cy="1055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53">
                  <a:extLst>
                    <a:ext uri="{9D8B030D-6E8A-4147-A177-3AD203B41FA5}">
                      <a16:colId xmlns:a16="http://schemas.microsoft.com/office/drawing/2014/main" val="3852924456"/>
                    </a:ext>
                  </a:extLst>
                </a:gridCol>
              </a:tblGrid>
              <a:tr h="10555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 = 5</a:t>
                      </a:r>
                    </a:p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= 1</a:t>
                      </a:r>
                    </a:p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] =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344449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LS 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== x)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-1;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13664"/>
              </p:ext>
            </p:extLst>
          </p:nvPr>
        </p:nvGraphicFramePr>
        <p:xfrm>
          <a:off x="1097279" y="3857414"/>
          <a:ext cx="5120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4">
                  <a:extLst>
                    <a:ext uri="{9D8B030D-6E8A-4147-A177-3AD203B41FA5}">
                      <a16:colId xmlns:a16="http://schemas.microsoft.com/office/drawing/2014/main" val="232523659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66339216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82619421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412661852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94836853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1637510932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358372340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56320233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4170090924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371404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71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69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Search Cont’d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05481727"/>
              </p:ext>
            </p:extLst>
          </p:nvPr>
        </p:nvGraphicFramePr>
        <p:xfrm>
          <a:off x="2188644" y="2098189"/>
          <a:ext cx="2504653" cy="1055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53">
                  <a:extLst>
                    <a:ext uri="{9D8B030D-6E8A-4147-A177-3AD203B41FA5}">
                      <a16:colId xmlns:a16="http://schemas.microsoft.com/office/drawing/2014/main" val="3852924456"/>
                    </a:ext>
                  </a:extLst>
                </a:gridCol>
              </a:tblGrid>
              <a:tr h="10555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 = 5</a:t>
                      </a:r>
                    </a:p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= 2</a:t>
                      </a:r>
                    </a:p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] = 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344449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LS 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== x)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-1;</a:t>
            </a:r>
          </a:p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101981"/>
              </p:ext>
            </p:extLst>
          </p:nvPr>
        </p:nvGraphicFramePr>
        <p:xfrm>
          <a:off x="1097279" y="3857414"/>
          <a:ext cx="5120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4">
                  <a:extLst>
                    <a:ext uri="{9D8B030D-6E8A-4147-A177-3AD203B41FA5}">
                      <a16:colId xmlns:a16="http://schemas.microsoft.com/office/drawing/2014/main" val="232523659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66339216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82619421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412661852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948368535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1637510932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358372340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563202336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4170090924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3371404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71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9406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345F1FEB1D4549AFF96577088AAEDF" ma:contentTypeVersion="4" ma:contentTypeDescription="Create a new document." ma:contentTypeScope="" ma:versionID="d886623f389dcfc87d1fc5011f3fb6ed">
  <xsd:schema xmlns:xsd="http://www.w3.org/2001/XMLSchema" xmlns:xs="http://www.w3.org/2001/XMLSchema" xmlns:p="http://schemas.microsoft.com/office/2006/metadata/properties" xmlns:ns2="a82347ac-d68e-4148-b55b-060c302b9218" targetNamespace="http://schemas.microsoft.com/office/2006/metadata/properties" ma:root="true" ma:fieldsID="cab27d872e9a9ca098e283032c848205" ns2:_="">
    <xsd:import namespace="a82347ac-d68e-4148-b55b-060c302b92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2347ac-d68e-4148-b55b-060c302b92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403461-5DF6-4024-A10F-E90FBFB42AE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E184B5A-E635-42AC-9C5F-64A9BC60D8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D2EEB5-435C-420E-9603-23E0CF1ECF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2347ac-d68e-4148-b55b-060c302b92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229</TotalTime>
  <Words>1770</Words>
  <Application>Microsoft Office PowerPoint</Application>
  <PresentationFormat>Widescreen</PresentationFormat>
  <Paragraphs>430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Retrospect</vt:lpstr>
      <vt:lpstr>Searching Algorithms</vt:lpstr>
      <vt:lpstr>Searching</vt:lpstr>
      <vt:lpstr>Linear Search</vt:lpstr>
      <vt:lpstr>Linear Search Cont’d</vt:lpstr>
      <vt:lpstr>Linear Search Cont’d</vt:lpstr>
      <vt:lpstr>Linear Search Cont’d</vt:lpstr>
      <vt:lpstr>Linear Search Cont’d</vt:lpstr>
      <vt:lpstr>Linear Search Cont’d</vt:lpstr>
      <vt:lpstr>Linear Search Cont’d</vt:lpstr>
      <vt:lpstr>Linear Search Cont’d</vt:lpstr>
      <vt:lpstr>Linear Search Cont’d</vt:lpstr>
      <vt:lpstr>Linear Search Cont’d</vt:lpstr>
      <vt:lpstr>Linear Search Cont’d</vt:lpstr>
      <vt:lpstr>Binary Search</vt:lpstr>
      <vt:lpstr>Binary Search Cont’d</vt:lpstr>
      <vt:lpstr>Binary Search Cont’d</vt:lpstr>
      <vt:lpstr>Binary Search Cont’d</vt:lpstr>
      <vt:lpstr>Binary Search Cont’d</vt:lpstr>
      <vt:lpstr>Binary Search Cont’d</vt:lpstr>
      <vt:lpstr>Binary Search Cont’d</vt:lpstr>
      <vt:lpstr>Binary Search Cont’d</vt:lpstr>
      <vt:lpstr>Binary Search Cont’d</vt:lpstr>
      <vt:lpstr>Linear vs Binary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Md. Muktar Hossain</dc:creator>
  <cp:lastModifiedBy>Md. Muktar Hossain</cp:lastModifiedBy>
  <cp:revision>28</cp:revision>
  <dcterms:created xsi:type="dcterms:W3CDTF">2024-12-13T22:46:51Z</dcterms:created>
  <dcterms:modified xsi:type="dcterms:W3CDTF">2025-01-23T19:00:57Z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0x0101006C345F1FEB1D4549AFF96577088AAEDF</vt:lpwstr>
  </property>
</Properties>
</file>