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3" r:id="rId10"/>
    <p:sldId id="263" r:id="rId11"/>
    <p:sldId id="261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6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9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8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97E19B-E585-4F21-9B56-CCF1848068F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4446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311236"/>
            <a:ext cx="10058400" cy="273072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7167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properties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f(n) is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O(g(n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then a*f(n) is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O(g(n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f(n) is </a:t>
            </a:r>
            <a:r>
              <a:rPr lang="el-G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then a*f(n) is </a:t>
            </a:r>
            <a:r>
              <a:rPr lang="el-G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f(n) is given, then f(n) is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O(f(n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f(n) is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O(g(n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and g(n) is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O(h(n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then f(n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)=O(h(n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g(n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h(n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)=n</a:t>
            </a:r>
            <a:r>
              <a:rPr lang="pt-BR" sz="1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 </a:t>
            </a:r>
            <a:endParaRPr lang="pt-BR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lvl="3" indent="0">
              <a:buNone/>
            </a:pP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O(</a:t>
            </a:r>
            <a:r>
              <a:rPr lang="pt-BR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 n</a:t>
            </a:r>
            <a:r>
              <a:rPr lang="pt-BR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O(n</a:t>
            </a:r>
            <a:r>
              <a:rPr lang="pt-BR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−&gt;n = O(n</a:t>
            </a:r>
            <a:r>
              <a:rPr lang="pt-BR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f(n) is </a:t>
            </a:r>
            <a:r>
              <a:rPr lang="el-GR" dirty="0"/>
              <a:t>Θ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g(n)), then g(n) is </a:t>
            </a:r>
            <a:r>
              <a:rPr lang="el-GR" dirty="0"/>
              <a:t>Θ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 f(n)=n</a:t>
            </a:r>
            <a:r>
              <a:rPr lang="pt-BR" sz="1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g(n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1800" i="1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4" indent="0">
              <a:buNone/>
            </a:pP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</a:t>
            </a:r>
            <a:r>
              <a:rPr lang="el-GR" dirty="0"/>
              <a:t>Θ 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pt-BR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4" indent="0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l-GR" dirty="0"/>
              <a:t>Θ 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pt-BR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 symmetric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f(n) 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O(g(n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then g(n) is </a:t>
            </a:r>
            <a:r>
              <a:rPr lang="el-G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g(n)=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18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4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n is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1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</a:t>
            </a:r>
            <a:r>
              <a:rPr lang="en-US" sz="1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 </a:t>
            </a:r>
            <a:r>
              <a:rPr lang="el-G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18974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Asymptotic Notations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40393"/>
              </p:ext>
            </p:extLst>
          </p:nvPr>
        </p:nvGraphicFramePr>
        <p:xfrm>
          <a:off x="1096963" y="1843088"/>
          <a:ext cx="519933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Linearithmic, Log-linear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00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20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i="0" kern="1200" baseline="30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20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i="0" kern="1200" baseline="30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where c&gt;1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92" y="1766258"/>
            <a:ext cx="5257317" cy="36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Complexities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f1(n) = 3n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f2(n) = n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f3(n) = 2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what will be the formation according to complexity in ascending order?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f1 &lt; f2 &lt; f3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f1(n) = 3n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f2(n) = n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f3(n) = 2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f4 = 2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what will be the formation according to complexity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Answer: f3 &gt; f2 &gt; f1 &gt; f4.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f1 = O(n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f2(n) = O(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Therefore,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runs faster than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– is true or false?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Answer: Home Work.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is better between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f1(n) = 10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f2(n) = 5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complexity of algorithm.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Equal. O(1).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457937"/>
              </p:ext>
            </p:extLst>
          </p:nvPr>
        </p:nvGraphicFramePr>
        <p:xfrm>
          <a:off x="1096963" y="1846263"/>
          <a:ext cx="10058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373275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0038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 = 0, b = 0;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 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0;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&lt; N;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++) {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a = a + rand();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 (j = 0; j &lt; M;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j++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b = b + rand();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* M) time, O(1) space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+ M) time, O(N + M) space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+ M) time, O(1) space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* M) time, O(N + M) space</a:t>
                      </a:r>
                      <a:endParaRPr lang="pt-B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445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34495"/>
              </p:ext>
            </p:extLst>
          </p:nvPr>
        </p:nvGraphicFramePr>
        <p:xfrm>
          <a:off x="1096963" y="4055514"/>
          <a:ext cx="10058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2688486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49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int a = 0;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for (i = 0; i &lt; N; i++) {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   for (j = N; j &gt; i; j--) {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       a = a + i + j;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O(N*log(N))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* Sqrt(N))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O(N*N)</a:t>
                      </a:r>
                      <a:endParaRPr lang="pt-B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584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91250" y="2800350"/>
            <a:ext cx="296227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0" y="5423542"/>
            <a:ext cx="296227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628084"/>
              </p:ext>
            </p:extLst>
          </p:nvPr>
        </p:nvGraphicFramePr>
        <p:xfrm>
          <a:off x="1096963" y="1846263"/>
          <a:ext cx="10058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373275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0038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j, k = 0;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 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n / 2;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&lt;= n;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++)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for (j = 2; j &lt;= n; j = j * 2) {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k = k + n / 2;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pt-BR" sz="18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Logn)</a:t>
                      </a:r>
                      <a:endParaRPr lang="pt-B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445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2076"/>
              </p:ext>
            </p:extLst>
          </p:nvPr>
        </p:nvGraphicFramePr>
        <p:xfrm>
          <a:off x="1096963" y="4055514"/>
          <a:ext cx="10058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2688486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49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 = 0,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N;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while 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&gt; 0) {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a +=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/= 2;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O(Sqrt(N))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/ 2)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  <a:endParaRPr lang="pt-B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584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9824" y="2403754"/>
            <a:ext cx="296227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9825" y="5380997"/>
            <a:ext cx="296227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926771"/>
              </p:ext>
            </p:extLst>
          </p:nvPr>
        </p:nvGraphicFramePr>
        <p:xfrm>
          <a:off x="1096963" y="1846263"/>
          <a:ext cx="10058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373275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0038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n-NO" dirty="0" smtClean="0">
                          <a:solidFill>
                            <a:schemeClr val="tx1"/>
                          </a:solidFill>
                        </a:rPr>
                        <a:t>for (int i = 1; i &lt; n; i++) {</a:t>
                      </a:r>
                    </a:p>
                    <a:p>
                      <a:r>
                        <a:rPr lang="nn-NO" dirty="0" smtClean="0">
                          <a:solidFill>
                            <a:schemeClr val="tx1"/>
                          </a:solidFill>
                        </a:rPr>
                        <a:t>    i *= k;</a:t>
                      </a:r>
                    </a:p>
                    <a:p>
                      <a:r>
                        <a:rPr lang="nn-NO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O(k)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</a:t>
                      </a:r>
                      <a:r>
                        <a:rPr lang="pt-BR" sz="1800" b="0" i="0" strike="noStrike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</a:t>
                      </a:r>
                      <a:r>
                        <a:rPr lang="pt-BR" sz="1800" b="0" i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k)</a:t>
                      </a:r>
                      <a:endParaRPr lang="pt-B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445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17973"/>
              </p:ext>
            </p:extLst>
          </p:nvPr>
        </p:nvGraphicFramePr>
        <p:xfrm>
          <a:off x="1096963" y="4055514"/>
          <a:ext cx="10058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2688486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49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value = 0;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=0;i&lt;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n;i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++)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for(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j=0;j&lt;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i;j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++)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value += 1;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(n+1)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n(n-1)/2</a:t>
                      </a:r>
                    </a:p>
                    <a:p>
                      <a:pPr marL="400050" indent="-400050" fontAlgn="base">
                        <a:lnSpc>
                          <a:spcPct val="150000"/>
                        </a:lnSpc>
                        <a:buFont typeface="+mj-lt"/>
                        <a:buAutoNum type="romanLcPeriod"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n(n+1)</a:t>
                      </a:r>
                      <a:endParaRPr lang="pt-B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584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00775" y="2800350"/>
            <a:ext cx="296227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0775" y="4954237"/>
            <a:ext cx="296227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655"/>
            <a:ext cx="10058400" cy="40264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Notations are mathematical tools used to analyze the performance of algorithms by understanding how their efficiency changes as the input size grows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three asymptotic notations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44118" lvl="3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 Notation (O-notation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---- Worst Case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4118" lvl="3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Omega Notation (Ω-notation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 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Case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4118" lvl="3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Theta Notation (Θ-notation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 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8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 Notation (O-notation)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2655"/>
            <a:ext cx="10471265" cy="40264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of the running time of an algorithm. Therefore, it gives the worst-case complexity of an 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O(g(n)) = { f(n): there exist positive constants c and n0 such that 0 ≤ f(n) ≤ cg(n) for all n ≥ n0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given function, f(n)=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4n</a:t>
            </a:r>
            <a:r>
              <a:rPr lang="en-US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+10n</a:t>
            </a:r>
            <a:r>
              <a:rPr lang="en-US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+5n+1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g(n)=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f(n)⩽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5g(n),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the values of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n&gt;10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 complexity of f(n) can be represented as O(g(n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O(n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577" y="1468581"/>
            <a:ext cx="3555423" cy="30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Omega Notation (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Ω-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2655"/>
            <a:ext cx="10471265" cy="40264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 of the running time of an algorithm. Thus, it provides the best case complexity of an 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g(n)) = { f(n): there exist positive constants c and n0 such that 0 ≤ cg(n) ≤ f(n) for all n ≥ n0 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given function, f(n)=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4n</a:t>
            </a:r>
            <a:r>
              <a:rPr lang="en-US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+10n</a:t>
            </a:r>
            <a:r>
              <a:rPr lang="en-US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+5n+1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g(n)=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1408560" lvl="7" indent="0"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)⩾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4g(n), for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values 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n⩾0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 complexity of f(n) can be represented as Ω(g(n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Ω(n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22" y="1842655"/>
            <a:ext cx="3139674" cy="27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2655"/>
            <a:ext cx="10471265" cy="40264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and the lower bound of the running time of an algorithm, it is used for analyzing the average-case complexity of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(g(n)) = {f(n): there exist positive constants c1, c2 and n0 such that 0 ≤ c1 * g(n) ≤ f(n) ≤ c2 * g(n) for all n ≥ n0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given function, f(n)=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4n</a:t>
            </a:r>
            <a:r>
              <a:rPr lang="en-US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+10n</a:t>
            </a:r>
            <a:r>
              <a:rPr lang="en-US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+5n+1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g(n)=n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1408560" lvl="7" indent="0"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4g(n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)⩽f(n)⩽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5g(n),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the large values of n.</a:t>
            </a:r>
          </a:p>
          <a:p>
            <a:pPr marL="1408560" lvl="7" indent="0" algn="just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complexity of f(n) can be represented as θ(g(n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θ(n</a:t>
            </a:r>
            <a:r>
              <a:rPr lang="en-US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Theta Notation (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Θ-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334" y="2199842"/>
            <a:ext cx="3198383" cy="24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2125"/>
                <a:ext cx="10515600" cy="4495800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 smtClean="0">
                    <a:latin typeface="Consolas" panose="020B0609020204030204" pitchFamily="49" charset="0"/>
                  </a:rPr>
                  <a:t>Insertion-Sort(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≔2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do</a:t>
                </a:r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//insert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 into the sorted sequence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b="1" dirty="0" smtClean="0">
                    <a:latin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do</a:t>
                </a:r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end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400" dirty="0" smtClean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sz="2400" b="1" dirty="0" smtClean="0">
                    <a:latin typeface="Consolas" panose="020B0609020204030204" pitchFamily="49" charset="0"/>
                  </a:rPr>
                  <a:t>end</a:t>
                </a:r>
                <a:endParaRPr lang="en-US" sz="2400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2125"/>
                <a:ext cx="10515600" cy="4495800"/>
              </a:xfrm>
              <a:blipFill>
                <a:blip r:embed="rId2"/>
                <a:stretch>
                  <a:fillRect l="-174" t="-2846" b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1097280" y="286604"/>
            <a:ext cx="10058400" cy="136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Algorithm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1175"/>
                <a:ext cx="10515600" cy="448192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</a:rPr>
                  <a:t>Insertion-Sort(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)                 </a:t>
                </a:r>
                <a:endParaRPr lang="en-US" sz="2000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b="1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≔2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b="1" dirty="0">
                    <a:latin typeface="Consolas" panose="020B06090202040302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do</a:t>
                </a:r>
                <a:endParaRPr lang="en-US" sz="2000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</a:rPr>
                  <a:t>   </a:t>
                </a:r>
                <a:r>
                  <a:rPr lang="en-US" sz="2000" b="1" dirty="0">
                    <a:latin typeface="Consolas" panose="020B06090202040302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000" b="1" dirty="0">
                    <a:latin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b="1" dirty="0">
                    <a:latin typeface="Consolas" panose="020B0609020204030204" pitchFamily="49" charset="0"/>
                  </a:rPr>
                  <a:t>do</a:t>
                </a:r>
                <a:endParaRPr lang="en-US" sz="2000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</a:rPr>
                  <a:t>   </a:t>
                </a:r>
                <a:r>
                  <a:rPr lang="en-US" sz="2000" b="1" dirty="0">
                    <a:latin typeface="Consolas" panose="020B0609020204030204" pitchFamily="49" charset="0"/>
                  </a:rPr>
                  <a:t>end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b="1" dirty="0">
                    <a:latin typeface="Consolas" panose="020B0609020204030204" pitchFamily="49" charset="0"/>
                  </a:rPr>
                  <a:t>end</a:t>
                </a: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1175"/>
                <a:ext cx="10515600" cy="4481928"/>
              </a:xfrm>
              <a:blipFill>
                <a:blip r:embed="rId2"/>
                <a:stretch>
                  <a:fillRect l="-1507" t="-1361" b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07200"/>
                  </p:ext>
                </p:extLst>
              </p:nvPr>
            </p:nvGraphicFramePr>
            <p:xfrm>
              <a:off x="6096000" y="1769398"/>
              <a:ext cx="4329954" cy="4493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4977">
                      <a:extLst>
                        <a:ext uri="{9D8B030D-6E8A-4147-A177-3AD203B41FA5}">
                          <a16:colId xmlns:a16="http://schemas.microsoft.com/office/drawing/2014/main" val="1977295697"/>
                        </a:ext>
                      </a:extLst>
                    </a:gridCol>
                    <a:gridCol w="2164977">
                      <a:extLst>
                        <a:ext uri="{9D8B030D-6E8A-4147-A177-3AD203B41FA5}">
                          <a16:colId xmlns:a16="http://schemas.microsoft.com/office/drawing/2014/main" val="2436175397"/>
                        </a:ext>
                      </a:extLst>
                    </a:gridCol>
                  </a:tblGrid>
                  <a:tr h="357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cost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times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8689028"/>
                      </a:ext>
                    </a:extLst>
                  </a:tr>
                  <a:tr h="3578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0923220"/>
                      </a:ext>
                    </a:extLst>
                  </a:tr>
                  <a:tr h="3578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8250674"/>
                      </a:ext>
                    </a:extLst>
                  </a:tr>
                  <a:tr h="3578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86917625"/>
                      </a:ext>
                    </a:extLst>
                  </a:tr>
                  <a:tr h="6471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700839"/>
                      </a:ext>
                    </a:extLst>
                  </a:tr>
                  <a:tr h="6471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8541607"/>
                      </a:ext>
                    </a:extLst>
                  </a:tr>
                  <a:tr h="9155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95635695"/>
                      </a:ext>
                    </a:extLst>
                  </a:tr>
                  <a:tr h="40633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416772"/>
                      </a:ext>
                    </a:extLst>
                  </a:tr>
                  <a:tr h="3578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204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07200"/>
                  </p:ext>
                </p:extLst>
              </p:nvPr>
            </p:nvGraphicFramePr>
            <p:xfrm>
              <a:off x="6096000" y="1769398"/>
              <a:ext cx="4329954" cy="4493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4977">
                      <a:extLst>
                        <a:ext uri="{9D8B030D-6E8A-4147-A177-3AD203B41FA5}">
                          <a16:colId xmlns:a16="http://schemas.microsoft.com/office/drawing/2014/main" val="1977295697"/>
                        </a:ext>
                      </a:extLst>
                    </a:gridCol>
                    <a:gridCol w="2164977">
                      <a:extLst>
                        <a:ext uri="{9D8B030D-6E8A-4147-A177-3AD203B41FA5}">
                          <a16:colId xmlns:a16="http://schemas.microsoft.com/office/drawing/2014/main" val="243617539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cost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times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86890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99719" b="-10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82" t="-108333" b="-10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92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333" r="-99719" b="-9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82" t="-208333" b="-9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2506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333" r="-99719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82" t="-308333" b="-8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917625"/>
                      </a:ext>
                    </a:extLst>
                  </a:tr>
                  <a:tr h="661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24771" r="-99719" b="-356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82" t="-224771" b="-356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700839"/>
                      </a:ext>
                    </a:extLst>
                  </a:tr>
                  <a:tr h="661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24771" r="-99719" b="-256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82" t="-324771" b="-256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541607"/>
                      </a:ext>
                    </a:extLst>
                  </a:tr>
                  <a:tr h="935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2614" r="-99719" b="-830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82" t="-302614" b="-830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635695"/>
                      </a:ext>
                    </a:extLst>
                  </a:tr>
                  <a:tr h="40633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4167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38333" r="-99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82" t="-1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043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858310" y="2344830"/>
            <a:ext cx="209774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19717" y="2738328"/>
            <a:ext cx="3845859" cy="15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35929" y="3084308"/>
            <a:ext cx="4129647" cy="2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14414" y="3472220"/>
            <a:ext cx="1451162" cy="30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22058" y="4150336"/>
            <a:ext cx="3070413" cy="2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33165" y="4662056"/>
            <a:ext cx="3832411" cy="11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09975" y="5629275"/>
            <a:ext cx="3382496" cy="50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28647" y="2351554"/>
            <a:ext cx="1815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28647" y="2701367"/>
            <a:ext cx="164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47136" y="3123640"/>
            <a:ext cx="1667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55541" y="3439916"/>
            <a:ext cx="1573306" cy="6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55541" y="4111286"/>
            <a:ext cx="1425388" cy="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68988" y="4778893"/>
            <a:ext cx="1344706" cy="14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35370" y="6133152"/>
            <a:ext cx="1653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Insertion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40028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9750"/>
                <a:ext cx="10515600" cy="439102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Now if we represent the running time of insertion sort as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 of input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, than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 becomes,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2400" dirty="0" smtClean="0"/>
                  <a:t>If the input sequence is already sorted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9750"/>
                <a:ext cx="10515600" cy="4391025"/>
              </a:xfrm>
              <a:blipFill>
                <a:blip r:embed="rId2"/>
                <a:stretch>
                  <a:fillRect l="-1797" t="-1944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1097280" y="286604"/>
            <a:ext cx="10058400" cy="136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Insertion Sort Algorithm (Best Case)</a:t>
            </a:r>
          </a:p>
        </p:txBody>
      </p:sp>
    </p:spTree>
    <p:extLst>
      <p:ext uri="{BB962C8B-B14F-4D97-AF65-F5344CB8AC3E}">
        <p14:creationId xmlns:p14="http://schemas.microsoft.com/office/powerpoint/2010/main" val="62678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9750"/>
                <a:ext cx="10515600" cy="4495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 smtClean="0"/>
                  <a:t>If the array is reversed sorted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3, 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/>
                  <a:t> becomes,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We notice that this is of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. 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/>
                  <a:t> is a quadratic function of the input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9750"/>
                <a:ext cx="10515600" cy="4495800"/>
              </a:xfrm>
              <a:blipFill>
                <a:blip r:embed="rId2"/>
                <a:stretch>
                  <a:fillRect l="-1623" t="-1493" b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097280" y="286604"/>
            <a:ext cx="10058400" cy="136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Insertion Sort Algorithm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(Worst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Case)</a:t>
            </a:r>
          </a:p>
        </p:txBody>
      </p:sp>
    </p:spTree>
    <p:extLst>
      <p:ext uri="{BB962C8B-B14F-4D97-AF65-F5344CB8AC3E}">
        <p14:creationId xmlns:p14="http://schemas.microsoft.com/office/powerpoint/2010/main" val="20193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4" ma:contentTypeDescription="Create a new document." ma:contentTypeScope="" ma:versionID="d886623f389dcfc87d1fc5011f3fb6ed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cab27d872e9a9ca098e283032c848205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0D7A68-84F6-4721-A12D-A2830034C129}"/>
</file>

<file path=customXml/itemProps2.xml><?xml version="1.0" encoding="utf-8"?>
<ds:datastoreItem xmlns:ds="http://schemas.openxmlformats.org/officeDocument/2006/customXml" ds:itemID="{650D02B1-F174-496D-9999-7C2DE72563A9}"/>
</file>

<file path=customXml/itemProps3.xml><?xml version="1.0" encoding="utf-8"?>
<ds:datastoreItem xmlns:ds="http://schemas.openxmlformats.org/officeDocument/2006/customXml" ds:itemID="{195BC5E7-D9ED-4EB3-A4C0-104887A612E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</TotalTime>
  <Words>1145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Calibri</vt:lpstr>
      <vt:lpstr>Calibri Light</vt:lpstr>
      <vt:lpstr>Cambria Math</vt:lpstr>
      <vt:lpstr>Consolas</vt:lpstr>
      <vt:lpstr>Times New Roman</vt:lpstr>
      <vt:lpstr>Wingdings</vt:lpstr>
      <vt:lpstr>Retrospect</vt:lpstr>
      <vt:lpstr>Asymptotic Notations</vt:lpstr>
      <vt:lpstr>Introduction</vt:lpstr>
      <vt:lpstr>Big-O Notation (O-notation)</vt:lpstr>
      <vt:lpstr>Omega Notation (Ω-Notation)</vt:lpstr>
      <vt:lpstr>Theta Notation (Θ-Notation)</vt:lpstr>
      <vt:lpstr>PowerPoint Presentation</vt:lpstr>
      <vt:lpstr>Analysis of The Insertion Sort Algorithm</vt:lpstr>
      <vt:lpstr>PowerPoint Presentation</vt:lpstr>
      <vt:lpstr>PowerPoint Presentation</vt:lpstr>
      <vt:lpstr>Properties of Asymptotic Notations</vt:lpstr>
      <vt:lpstr>Common Asymptotic Notations</vt:lpstr>
      <vt:lpstr>Comparison of Complexities</vt:lpstr>
      <vt:lpstr>Time Complexity Analysis</vt:lpstr>
      <vt:lpstr>Time Complexity Analysis Cont’d</vt:lpstr>
      <vt:lpstr>Time Complexity Analysis Cont’d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</dc:title>
  <dc:creator>Lecturer-nth</dc:creator>
  <cp:lastModifiedBy>Md. Muktar Hossain</cp:lastModifiedBy>
  <cp:revision>32</cp:revision>
  <dcterms:created xsi:type="dcterms:W3CDTF">2024-12-10T08:20:15Z</dcterms:created>
  <dcterms:modified xsi:type="dcterms:W3CDTF">2025-01-22T06:01:25Z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