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806B-8F02-4A7C-B248-19FACEC1CA71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8760-D09E-4DE8-9C3C-E9894FA096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60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806B-8F02-4A7C-B248-19FACEC1CA71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8760-D09E-4DE8-9C3C-E9894FA09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0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806B-8F02-4A7C-B248-19FACEC1CA71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8760-D09E-4DE8-9C3C-E9894FA09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7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806B-8F02-4A7C-B248-19FACEC1CA71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8760-D09E-4DE8-9C3C-E9894FA09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1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806B-8F02-4A7C-B248-19FACEC1CA71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8760-D09E-4DE8-9C3C-E9894FA096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75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806B-8F02-4A7C-B248-19FACEC1CA71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8760-D09E-4DE8-9C3C-E9894FA09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1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806B-8F02-4A7C-B248-19FACEC1CA71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8760-D09E-4DE8-9C3C-E9894FA09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2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806B-8F02-4A7C-B248-19FACEC1CA71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8760-D09E-4DE8-9C3C-E9894FA09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0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806B-8F02-4A7C-B248-19FACEC1CA71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8760-D09E-4DE8-9C3C-E9894FA09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5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B0806B-8F02-4A7C-B248-19FACEC1CA71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818760-D09E-4DE8-9C3C-E9894FA09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1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806B-8F02-4A7C-B248-19FACEC1CA71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8760-D09E-4DE8-9C3C-E9894FA09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B0806B-8F02-4A7C-B248-19FACEC1CA71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3818760-D09E-4DE8-9C3C-E9894FA096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2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esign_and_analysis_of_algorithms/design_and_analysis_of_algorithms_masters_theorem.htm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258568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Analysis of Recurrence Relation</a:t>
            </a:r>
            <a:endParaRPr lang="en-US" sz="6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125" y="3265715"/>
            <a:ext cx="9914710" cy="283463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800" b="1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Muktar</a:t>
            </a: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Hossain</a:t>
            </a:r>
          </a:p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</a:p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r>
              <a:rPr lang="en-US" sz="2800" b="1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Varendra</a:t>
            </a: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</a:t>
            </a:r>
            <a:endParaRPr lang="en-US" sz="28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2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406" y="732826"/>
            <a:ext cx="10058400" cy="3617106"/>
          </a:xfrm>
        </p:spPr>
        <p:txBody>
          <a:bodyPr anchor="ctr"/>
          <a:lstStyle/>
          <a:p>
            <a:pPr algn="ctr"/>
            <a:r>
              <a:rPr lang="en-US" sz="11500" i="1" dirty="0" smtClean="0">
                <a:solidFill>
                  <a:schemeClr val="accent2"/>
                </a:solidFill>
                <a:latin typeface="Algerian" panose="04020705040A02060702" pitchFamily="82" charset="0"/>
              </a:rPr>
              <a:t>Thank You</a:t>
            </a:r>
            <a:endParaRPr lang="en-US" i="1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81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5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recurrence relation is a mathematical expression that defines a sequence in terms of its previous terms.</a:t>
                </a:r>
              </a:p>
              <a:p>
                <a:pPr algn="just"/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 form of a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Recurrence Relation: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...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</a:p>
              <a:p>
                <a:endParaRPr lang="en-US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2121" r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670045"/>
              </p:ext>
            </p:extLst>
          </p:nvPr>
        </p:nvGraphicFramePr>
        <p:xfrm>
          <a:off x="2749044" y="3874926"/>
          <a:ext cx="5334000" cy="1994168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308240675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249286354"/>
                    </a:ext>
                  </a:extLst>
                </a:gridCol>
              </a:tblGrid>
              <a:tr h="49854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Fibonacci Sequence</a:t>
                      </a:r>
                    </a:p>
                  </a:txBody>
                  <a:tcPr marL="38100" marR="38100" marT="45911" marB="45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F(n) = F(n-1) + F(n-2)</a:t>
                      </a:r>
                      <a:endParaRPr lang="en-US" sz="1800" b="0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933049"/>
                  </a:ext>
                </a:extLst>
              </a:tr>
              <a:tr h="49854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Factorial of a number n</a:t>
                      </a:r>
                    </a:p>
                  </a:txBody>
                  <a:tcPr marL="38100" marR="38100" marT="45911" marB="45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F(n) = n * F(n-1)</a:t>
                      </a:r>
                      <a:endParaRPr lang="en-US" sz="1800" b="0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305599"/>
                  </a:ext>
                </a:extLst>
              </a:tr>
              <a:tr h="49854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Merge Sort</a:t>
                      </a:r>
                    </a:p>
                  </a:txBody>
                  <a:tcPr marL="38100" marR="38100" marT="45911" marB="45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T(n) = 2*T(n/2) + O(n)</a:t>
                      </a:r>
                      <a:endParaRPr lang="en-US" sz="1800" b="0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100672"/>
                  </a:ext>
                </a:extLst>
              </a:tr>
              <a:tr h="49854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 Search</a:t>
                      </a:r>
                    </a:p>
                  </a:txBody>
                  <a:tcPr marL="38100" marR="38100" marT="45911" marB="45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T(n) = T(n/2) + 1</a:t>
                      </a:r>
                      <a:endParaRPr lang="en-US" sz="1800" b="0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456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65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5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Solving Technique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recurrences plays a crucial role in the analysis, design, and optimization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mainly three ways of solving recurrences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Substitution Method</a:t>
            </a:r>
          </a:p>
          <a:p>
            <a:pPr lvl="8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Recurrence Tree </a:t>
            </a:r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yourself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Method</a:t>
            </a:r>
            <a:endParaRPr lang="en-US" sz="20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30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5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following steps to find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recurrences:</a:t>
            </a:r>
          </a:p>
          <a:p>
            <a:pPr lvl="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the main recurrence and try to write recurrences of previous terms</a:t>
            </a:r>
          </a:p>
          <a:p>
            <a:pPr lvl="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just previous recurrence and substitute into main recurrence</a:t>
            </a:r>
          </a:p>
          <a:p>
            <a:pPr lvl="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 take one more previous recurrence and substitute into main recurrence</a:t>
            </a:r>
          </a:p>
          <a:p>
            <a:pPr lvl="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this process until you reach to the initial condition</a:t>
            </a:r>
          </a:p>
          <a:p>
            <a:pPr lvl="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this substitute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from initial condition and get the solution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00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Substitution Method Cont’d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79" y="1845733"/>
                <a:ext cx="4937760" cy="4350785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Recurrence Relation: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1               ,   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………………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………………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………………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substituting (2) into (1), we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get,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79" y="1845733"/>
                <a:ext cx="4937760" cy="4350785"/>
              </a:xfrm>
              <a:blipFill>
                <a:blip r:embed="rId2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217920" y="1845735"/>
                <a:ext cx="4937760" cy="4350784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………………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𝑘𝐶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,[</m:t>
                      </m:r>
                      <m:r>
                        <m:rPr>
                          <m:nor/>
                        </m:rPr>
                        <a:rPr lang="en-US" sz="18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Assume</m:t>
                      </m:r>
                      <m:r>
                        <m:rPr>
                          <m:nor/>
                        </m:rP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 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𝑜𝑟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𝑘𝐶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sz="18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unc>
                      <m:funcPr>
                        <m:ctrlP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sz="18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17920" y="1845735"/>
                <a:ext cx="4937760" cy="4350784"/>
              </a:xfrm>
              <a:blipFill>
                <a:blip r:embed="rId3"/>
                <a:stretch>
                  <a:fillRect l="-2840" b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69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Substitution Method Cont’d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78" y="1845733"/>
                <a:ext cx="10206261" cy="4350785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the Big-O notation of the following recurrences using Substitution method:</a:t>
                </a:r>
              </a:p>
              <a:p>
                <a:pPr marL="342900" indent="-342900" algn="ctr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    ,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ctr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   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,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78" y="1845733"/>
                <a:ext cx="10206261" cy="4350785"/>
              </a:xfrm>
              <a:blipFill>
                <a:blip r:embed="rId2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0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Method (Theorem)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78" y="1845733"/>
                <a:ext cx="10206261" cy="4350785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Usually used for divide and conquer algorithm.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Required Form: </a:t>
                </a:r>
              </a:p>
              <a:p>
                <a:pPr algn="ctr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d>
                    <m:r>
                      <a:rPr lang="en-US" sz="1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𝒂𝑻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𝒃</m:t>
                            </m:r>
                          </m:den>
                        </m:f>
                      </m:e>
                    </m:d>
                    <m:r>
                      <a:rPr lang="en-US" sz="1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d>
                    <m:r>
                      <a:rPr lang="en-US" sz="1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sz="1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𝒃</m:t>
                            </m:r>
                          </m:den>
                        </m:f>
                      </m:e>
                    </m:d>
                    <m:r>
                      <a:rPr lang="en-US" sz="1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𝜽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p>
                        </m:sSup>
                        <m:sSup>
                          <m:sSup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𝒍𝒐𝒈</m:t>
                            </m:r>
                          </m:e>
                          <m:sup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𝒑</m:t>
                            </m:r>
                          </m:sup>
                        </m:sSup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,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𝑤h𝑒𝑟𝑒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≥1,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&gt;1,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78" y="1845733"/>
                <a:ext cx="10206261" cy="4350785"/>
              </a:xfrm>
              <a:blipFill>
                <a:blip r:embed="rId2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4785"/>
              </p:ext>
            </p:extLst>
          </p:nvPr>
        </p:nvGraphicFramePr>
        <p:xfrm>
          <a:off x="1227846" y="3754875"/>
          <a:ext cx="9927833" cy="2322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090">
                  <a:extLst>
                    <a:ext uri="{9D8B030D-6E8A-4147-A177-3AD203B41FA5}">
                      <a16:colId xmlns:a16="http://schemas.microsoft.com/office/drawing/2014/main" val="2584901499"/>
                    </a:ext>
                  </a:extLst>
                </a:gridCol>
                <a:gridCol w="5902743">
                  <a:extLst>
                    <a:ext uri="{9D8B030D-6E8A-4147-A177-3AD203B41FA5}">
                      <a16:colId xmlns:a16="http://schemas.microsoft.com/office/drawing/2014/main" val="585446592"/>
                    </a:ext>
                  </a:extLst>
                </a:gridCol>
              </a:tblGrid>
              <a:tr h="23225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Here,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size of the problem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number of sub-problems and </a:t>
                      </a:r>
                      <a:r>
                        <a:rPr lang="en-US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&gt;= 1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n/b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size of each sub-problem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&gt; 1, k &gt;= 0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a real number. 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6237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4533147"/>
                  </p:ext>
                </p:extLst>
              </p:nvPr>
            </p:nvGraphicFramePr>
            <p:xfrm>
              <a:off x="5262665" y="3524182"/>
              <a:ext cx="5893014" cy="26723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4338">
                      <a:extLst>
                        <a:ext uri="{9D8B030D-6E8A-4147-A177-3AD203B41FA5}">
                          <a16:colId xmlns:a16="http://schemas.microsoft.com/office/drawing/2014/main" val="2621873662"/>
                        </a:ext>
                      </a:extLst>
                    </a:gridCol>
                    <a:gridCol w="1964338">
                      <a:extLst>
                        <a:ext uri="{9D8B030D-6E8A-4147-A177-3AD203B41FA5}">
                          <a16:colId xmlns:a16="http://schemas.microsoft.com/office/drawing/2014/main" val="1336211485"/>
                        </a:ext>
                      </a:extLst>
                    </a:gridCol>
                    <a:gridCol w="1964338">
                      <a:extLst>
                        <a:ext uri="{9D8B030D-6E8A-4147-A177-3AD203B41FA5}">
                          <a16:colId xmlns:a16="http://schemas.microsoft.com/office/drawing/2014/main" val="3572251511"/>
                        </a:ext>
                      </a:extLst>
                    </a:gridCol>
                  </a:tblGrid>
                  <a:tr h="32483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Condition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T(n)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5822996"/>
                      </a:ext>
                    </a:extLst>
                  </a:tr>
                  <a:tr h="3248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𝒂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&gt;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𝒃</m:t>
                                    </m:r>
                                  </m:e>
                                  <m:sup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𝒌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𝜽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𝒍𝒐𝒈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𝒃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func>
                                  </m:sup>
                                </m:sSup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4579725"/>
                      </a:ext>
                    </a:extLst>
                  </a:tr>
                  <a:tr h="324830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𝒂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𝒃</m:t>
                                    </m:r>
                                  </m:e>
                                  <m:sup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𝒌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&gt;−1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𝜽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𝒍𝒐𝒈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𝒃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func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𝒍𝒐𝒈</m:t>
                                    </m:r>
                                  </m:e>
                                  <m:sup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𝒑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5331569"/>
                      </a:ext>
                    </a:extLst>
                  </a:tr>
                  <a:tr h="32483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𝜽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𝒍𝒐𝒈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𝒃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func>
                                  </m:sup>
                                </m:sSup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4158542"/>
                      </a:ext>
                    </a:extLst>
                  </a:tr>
                  <a:tr h="32483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&lt;−1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𝜽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𝒍𝒐𝒈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𝒃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func>
                                  </m:sup>
                                </m:sSup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6012438"/>
                      </a:ext>
                    </a:extLst>
                  </a:tr>
                  <a:tr h="324829"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𝒂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&lt;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𝒃</m:t>
                                    </m:r>
                                  </m:e>
                                  <m:sup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𝒌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𝜽</m:t>
                                </m:r>
                                <m:d>
                                  <m:d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𝒌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𝒍𝒐𝒈</m:t>
                                        </m:r>
                                      </m:e>
                                      <m:sup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𝒑</m:t>
                                        </m:r>
                                      </m:sup>
                                    </m:sSup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2248197"/>
                      </a:ext>
                    </a:extLst>
                  </a:tr>
                  <a:tr h="32483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𝜽</m:t>
                                </m:r>
                                <m:d>
                                  <m:d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𝒌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29436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4533147"/>
                  </p:ext>
                </p:extLst>
              </p:nvPr>
            </p:nvGraphicFramePr>
            <p:xfrm>
              <a:off x="5262665" y="3524182"/>
              <a:ext cx="5893014" cy="26723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4338">
                      <a:extLst>
                        <a:ext uri="{9D8B030D-6E8A-4147-A177-3AD203B41FA5}">
                          <a16:colId xmlns:a16="http://schemas.microsoft.com/office/drawing/2014/main" val="2621873662"/>
                        </a:ext>
                      </a:extLst>
                    </a:gridCol>
                    <a:gridCol w="1964338">
                      <a:extLst>
                        <a:ext uri="{9D8B030D-6E8A-4147-A177-3AD203B41FA5}">
                          <a16:colId xmlns:a16="http://schemas.microsoft.com/office/drawing/2014/main" val="1336211485"/>
                        </a:ext>
                      </a:extLst>
                    </a:gridCol>
                    <a:gridCol w="1964338">
                      <a:extLst>
                        <a:ext uri="{9D8B030D-6E8A-4147-A177-3AD203B41FA5}">
                          <a16:colId xmlns:a16="http://schemas.microsoft.com/office/drawing/2014/main" val="357225151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Condition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T(n)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5822996"/>
                      </a:ext>
                    </a:extLst>
                  </a:tr>
                  <a:tr h="3761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1" t="-104839" r="-201242" b="-5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21" t="-104839" r="-932" b="-514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4579725"/>
                      </a:ext>
                    </a:extLst>
                  </a:tr>
                  <a:tr h="376111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1" t="-68649" r="-201242" b="-724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04839" r="-100619" b="-4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21" t="-204839" r="-932" b="-414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5331569"/>
                      </a:ext>
                    </a:extLst>
                  </a:tr>
                  <a:tr h="37611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09836" r="-100619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21" t="-309836" r="-932" b="-3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4158542"/>
                      </a:ext>
                    </a:extLst>
                  </a:tr>
                  <a:tr h="37611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403226" r="-100619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21" t="-403226" r="-932" b="-2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6012438"/>
                      </a:ext>
                    </a:extLst>
                  </a:tr>
                  <a:tr h="401066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1" t="-236364" r="-201242" b="-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472727" r="-100619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21" t="-472727" r="-932" b="-1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2248197"/>
                      </a:ext>
                    </a:extLst>
                  </a:tr>
                  <a:tr h="401066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572727" r="-10061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21" t="-572727" r="-932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29436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6293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Method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79" y="1845733"/>
                <a:ext cx="4937760" cy="4350785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Recurrence Relation: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1               ,   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  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endParaRPr lang="en-US" sz="16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Here, a = 1, b = 2, k = 0, p = 0.</a:t>
                </a:r>
              </a:p>
              <a:p>
                <a:pPr marL="117475" indent="0">
                  <a:lnSpc>
                    <a:spcPct val="120000"/>
                  </a:lnSpc>
                  <a:buNone/>
                </a:pP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1 = 2</a:t>
                </a:r>
                <a:r>
                  <a:rPr lang="en-US" sz="1600" baseline="30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6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1600" baseline="300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p &gt; -1.</a:t>
                </a:r>
                <a:endParaRPr lang="en-US" sz="1600" baseline="30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7475" indent="0">
                  <a:lnSpc>
                    <a:spcPct val="120000"/>
                  </a:lnSpc>
                  <a:buNone/>
                </a:pP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</a:t>
                </a:r>
              </a:p>
              <a:p>
                <a:pPr marL="117475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6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16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6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16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 =</m:t>
                          </m:r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func>
                        </m:sup>
                      </m:sSup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𝑙𝑜𝑔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16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 smtClean="0"/>
              </a:p>
              <a:p>
                <a:pPr marL="117475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6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i="1" dirty="0" smtClean="0"/>
              </a:p>
              <a:p>
                <a:pPr marL="117475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nor/>
                            </m:rPr>
                            <a:rPr lang="en-US" sz="16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79" y="1845733"/>
                <a:ext cx="4937760" cy="4350785"/>
              </a:xfrm>
              <a:blipFill>
                <a:blip r:embed="rId2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217919" y="1845735"/>
                <a:ext cx="5192625" cy="4350784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Recurrence Relation: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     1           ,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endParaRPr lang="en-US" sz="16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Here, a = 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= 2, k = 0, p = 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7475" indent="0">
                  <a:lnSpc>
                    <a:spcPct val="120000"/>
                  </a:lnSpc>
                  <a:buNone/>
                </a:pP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= 2</a:t>
                </a:r>
                <a:r>
                  <a:rPr lang="en-US" sz="16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1600" baseline="30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7475" indent="0">
                  <a:lnSpc>
                    <a:spcPct val="120000"/>
                  </a:lnSpc>
                  <a:buNone/>
                </a:pP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marL="117475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6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16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6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16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 =</m:t>
                          </m:r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sup>
                      </m:sSup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 smtClean="0"/>
              </a:p>
              <a:p>
                <a:pPr marL="117475" indent="0">
                  <a:lnSpc>
                    <a:spcPct val="120000"/>
                  </a:lnSpc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7475" indent="0">
                  <a:lnSpc>
                    <a:spcPct val="120000"/>
                  </a:lnSpc>
                  <a:buNone/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more Examples,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click here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17919" y="1845735"/>
                <a:ext cx="5192625" cy="4350784"/>
              </a:xfrm>
              <a:blipFill>
                <a:blip r:embed="rId4"/>
                <a:stretch>
                  <a:fillRect l="-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78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Method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78" y="1845733"/>
                <a:ext cx="10206261" cy="4350785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the Big-O notation of the following recurrences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Master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method:</a:t>
                </a:r>
              </a:p>
              <a:p>
                <a:pPr marL="342900" indent="-342900" algn="ctr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    ,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ctr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   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,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ctr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     1           ,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78" y="1845733"/>
                <a:ext cx="10206261" cy="4350785"/>
              </a:xfrm>
              <a:blipFill>
                <a:blip r:embed="rId2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41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345F1FEB1D4549AFF96577088AAEDF" ma:contentTypeVersion="4" ma:contentTypeDescription="Create a new document." ma:contentTypeScope="" ma:versionID="d886623f389dcfc87d1fc5011f3fb6ed">
  <xsd:schema xmlns:xsd="http://www.w3.org/2001/XMLSchema" xmlns:xs="http://www.w3.org/2001/XMLSchema" xmlns:p="http://schemas.microsoft.com/office/2006/metadata/properties" xmlns:ns2="a82347ac-d68e-4148-b55b-060c302b9218" targetNamespace="http://schemas.microsoft.com/office/2006/metadata/properties" ma:root="true" ma:fieldsID="cab27d872e9a9ca098e283032c848205" ns2:_="">
    <xsd:import namespace="a82347ac-d68e-4148-b55b-060c302b92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2347ac-d68e-4148-b55b-060c302b92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973A19-48C9-4AA1-BBAE-8E824534FE3E}"/>
</file>

<file path=customXml/itemProps2.xml><?xml version="1.0" encoding="utf-8"?>
<ds:datastoreItem xmlns:ds="http://schemas.openxmlformats.org/officeDocument/2006/customXml" ds:itemID="{E2E5AC6A-34A9-4331-8F73-339694367C47}"/>
</file>

<file path=customXml/itemProps3.xml><?xml version="1.0" encoding="utf-8"?>
<ds:datastoreItem xmlns:ds="http://schemas.openxmlformats.org/officeDocument/2006/customXml" ds:itemID="{7C149D2D-AF84-4E62-A279-FED6E8E95A11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285</TotalTime>
  <Words>321</Words>
  <Application>Microsoft Office PowerPoint</Application>
  <PresentationFormat>Widescreen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Calibri</vt:lpstr>
      <vt:lpstr>Calibri Light</vt:lpstr>
      <vt:lpstr>Cambria Math</vt:lpstr>
      <vt:lpstr>Times New Roman</vt:lpstr>
      <vt:lpstr>Wingdings</vt:lpstr>
      <vt:lpstr>Retrospect</vt:lpstr>
      <vt:lpstr>Complexity Analysis of Recurrence Relation</vt:lpstr>
      <vt:lpstr>Definition</vt:lpstr>
      <vt:lpstr>Solving Technique</vt:lpstr>
      <vt:lpstr>Substitution Method</vt:lpstr>
      <vt:lpstr>Substitution Method Cont’d</vt:lpstr>
      <vt:lpstr>Substitution Method Cont’d</vt:lpstr>
      <vt:lpstr>Master Method (Theorem)</vt:lpstr>
      <vt:lpstr>Master Method Cont’d</vt:lpstr>
      <vt:lpstr>Master Method Cont’d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Recurrence Relation</dc:title>
  <dc:creator>Md. Muktar Hossain</dc:creator>
  <cp:lastModifiedBy>Md. Muktar Hossain</cp:lastModifiedBy>
  <cp:revision>26</cp:revision>
  <dcterms:created xsi:type="dcterms:W3CDTF">2024-12-13T20:44:43Z</dcterms:created>
  <dcterms:modified xsi:type="dcterms:W3CDTF">2025-01-26T04:45:45Z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0x0101006C345F1FEB1D4549AFF96577088AAEDF</vt:lpwstr>
  </property>
</Properties>
</file>