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6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8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2BCD3B-A98B-4D62-86CD-30F3CE1256B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019F7F-FEA0-4C30-9D39-B803090EEF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6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p-sort/" TargetMode="External"/><Relationship Id="rId2" Type="http://schemas.openxmlformats.org/officeDocument/2006/relationships/hyperlink" Target="https://www.javatpoint.com/heap-so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 is a simple sorting algorithm that works by iteratively inserting each element of an unsorted list into its correct position in a sorted portion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the second element of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element with the previous elements of the sorted section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elements that are greater than the current element one position to the right to make space for the current element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element into the correct position in the sorted section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until all elements are processed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list is in reverse order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when the list is already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459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12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01134"/>
              </p:ext>
            </p:extLst>
          </p:nvPr>
        </p:nvGraphicFramePr>
        <p:xfrm>
          <a:off x="1217644" y="369177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21913"/>
              </p:ext>
            </p:extLst>
          </p:nvPr>
        </p:nvGraphicFramePr>
        <p:xfrm>
          <a:off x="1217644" y="434338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88071"/>
              </p:ext>
            </p:extLst>
          </p:nvPr>
        </p:nvGraphicFramePr>
        <p:xfrm>
          <a:off x="1217644" y="495383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4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62287"/>
              </p:ext>
            </p:extLst>
          </p:nvPr>
        </p:nvGraphicFramePr>
        <p:xfrm>
          <a:off x="1217644" y="2327121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39970"/>
              </p:ext>
            </p:extLst>
          </p:nvPr>
        </p:nvGraphicFramePr>
        <p:xfrm>
          <a:off x="1217644" y="299392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619513"/>
              </p:ext>
            </p:extLst>
          </p:nvPr>
        </p:nvGraphicFramePr>
        <p:xfrm>
          <a:off x="1217644" y="364204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63643"/>
              </p:ext>
            </p:extLst>
          </p:nvPr>
        </p:nvGraphicFramePr>
        <p:xfrm>
          <a:off x="1217644" y="457015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17051"/>
              </p:ext>
            </p:extLst>
          </p:nvPr>
        </p:nvGraphicFramePr>
        <p:xfrm>
          <a:off x="1217644" y="515236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18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88580"/>
              </p:ext>
            </p:extLst>
          </p:nvPr>
        </p:nvGraphicFramePr>
        <p:xfrm>
          <a:off x="1217644" y="234384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51884"/>
              </p:ext>
            </p:extLst>
          </p:nvPr>
        </p:nvGraphicFramePr>
        <p:xfrm>
          <a:off x="1217644" y="294372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710"/>
              </p:ext>
            </p:extLst>
          </p:nvPr>
        </p:nvGraphicFramePr>
        <p:xfrm>
          <a:off x="1217644" y="354359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5358"/>
              </p:ext>
            </p:extLst>
          </p:nvPr>
        </p:nvGraphicFramePr>
        <p:xfrm>
          <a:off x="1217644" y="459173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07461"/>
              </p:ext>
            </p:extLst>
          </p:nvPr>
        </p:nvGraphicFramePr>
        <p:xfrm>
          <a:off x="1217644" y="516401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7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&gt;= 0 &amp;&amp;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key)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= j - 1;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 = 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55445"/>
              </p:ext>
            </p:extLst>
          </p:nvPr>
        </p:nvGraphicFramePr>
        <p:xfrm>
          <a:off x="1217644" y="236483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1473"/>
              </p:ext>
            </p:extLst>
          </p:nvPr>
        </p:nvGraphicFramePr>
        <p:xfrm>
          <a:off x="1217644" y="2933232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 anchor="t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works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repeatedly finding the smallest (or largest, depending on the order) element from the unsorted part of the list and swapping it with the first unsorted element..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first element, look through the entire list to find the smallest element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element found with the first element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next element and repeat the process for the remaining unsorted portion of the list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until the entire list is sorted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performs the same number of comparisons regardless of the input order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time complexity: 𝑂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1468" y="1845734"/>
            <a:ext cx="4764211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 j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[min]) {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min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[min];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[min]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temp;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69110"/>
              </p:ext>
            </p:extLst>
          </p:nvPr>
        </p:nvGraphicFramePr>
        <p:xfrm>
          <a:off x="1217644" y="311547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min)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85951"/>
              </p:ext>
            </p:extLst>
          </p:nvPr>
        </p:nvGraphicFramePr>
        <p:xfrm>
          <a:off x="1217644" y="374799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788809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)(min)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57865"/>
              </p:ext>
            </p:extLst>
          </p:nvPr>
        </p:nvGraphicFramePr>
        <p:xfrm>
          <a:off x="1217644" y="4380511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21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23731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69450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min)</a:t>
                      </a:r>
                      <a:endParaRPr lang="en-US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90992"/>
              </p:ext>
            </p:extLst>
          </p:nvPr>
        </p:nvGraphicFramePr>
        <p:xfrm>
          <a:off x="1217644" y="5013029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1100078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</a:t>
                      </a:r>
                      <a:r>
                        <a:rPr lang="en-US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18(min)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63574"/>
              </p:ext>
            </p:extLst>
          </p:nvPr>
        </p:nvGraphicFramePr>
        <p:xfrm>
          <a:off x="1217644" y="555544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51723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1100078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1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7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Link_1</a:t>
            </a:r>
            <a:endParaRPr lang="en-US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Link_2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the process of arranging the elements of an array so that they can be placed either in ascending or descending order.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sorting algorithms and these are followings: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Based: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Comparison Based: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Sorting Algorithms: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37675"/>
              </p:ext>
            </p:extLst>
          </p:nvPr>
        </p:nvGraphicFramePr>
        <p:xfrm>
          <a:off x="4267200" y="3072819"/>
          <a:ext cx="60405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1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51340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3-way Merge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13226"/>
              </p:ext>
            </p:extLst>
          </p:nvPr>
        </p:nvGraphicFramePr>
        <p:xfrm>
          <a:off x="4267200" y="4530337"/>
          <a:ext cx="604058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91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  <a:gridCol w="3020291">
                  <a:extLst>
                    <a:ext uri="{9D8B030D-6E8A-4147-A177-3AD203B41FA5}">
                      <a16:colId xmlns:a16="http://schemas.microsoft.com/office/drawing/2014/main" val="51340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Counting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Radix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Bucket Sort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Pigeonhole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391"/>
              </p:ext>
            </p:extLst>
          </p:nvPr>
        </p:nvGraphicFramePr>
        <p:xfrm>
          <a:off x="5175567" y="5544644"/>
          <a:ext cx="302952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527">
                  <a:extLst>
                    <a:ext uri="{9D8B030D-6E8A-4147-A177-3AD203B41FA5}">
                      <a16:colId xmlns:a16="http://schemas.microsoft.com/office/drawing/2014/main" val="1813859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IntroSort</a:t>
                      </a:r>
                      <a:endParaRPr lang="en-US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Font typeface="Wingdings" panose="05000000000000000000" pitchFamily="2" charset="2"/>
                        <a:buChar char="ü"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71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1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Sorting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1"/>
            <a:ext cx="10058400" cy="460745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we sort the array, we can find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smallest and 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largest elements in O(1) time for different values of 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often a crucial step in search algorithms like binary search, Ternary Search, where the data needs to be sorted before searching for a specific element.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makes it easier to search, retrieve, and analyze.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optimization: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in databases improves query performance. We typically keep the data sorted by primary index so that we can do quick queries.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is used to prepare data for training machine learning models.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helps in identifying patterns, trends, and outliers in datasets. It plays a vital role in statistical analysis, financial modeling, and other data-driven fields.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are used in operating systems for tasks like task scheduling, memory management, and file system organization.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Sorting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help in arranging data in a specific order, making it easier and faster to search, retrieve, and analyze information.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organizing data in a sorted manner, algorithms can perform operations more efficiently, leading to improved performance in various applications.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data analysis: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makes it easier to identify patterns and trends in data.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memory consumption: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can help reduce memory usage by eliminating duplicate elements.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visualization: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data can be visualized more effectively in charts and graphs.</a:t>
            </a:r>
          </a:p>
        </p:txBody>
      </p:sp>
    </p:spTree>
    <p:extLst>
      <p:ext uri="{BB962C8B-B14F-4D97-AF65-F5344CB8AC3E}">
        <p14:creationId xmlns:p14="http://schemas.microsoft.com/office/powerpoint/2010/main" val="141307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3782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works on the repeatedly swapping of adjacent elements until they are not in the intended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first two elements. If the first element is larger than the second, swap them.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to the next pair of adjacent elements and repeat the comparison and possible swap.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this process for the entire list. After the first pass, the largest element will have "bubbled" up to the end of the list.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process for the remaining unsorted portion of the list (ignoring the last sorted elements).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continues until no swaps are needed, indicating that the list is sorted.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time complexity: 𝑂(𝑛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—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list is in reverse order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Best-case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when the list is already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Average-case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193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elements of array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(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7226"/>
              </p:ext>
            </p:extLst>
          </p:nvPr>
        </p:nvGraphicFramePr>
        <p:xfrm>
          <a:off x="1217644" y="23711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68719"/>
              </p:ext>
            </p:extLst>
          </p:nvPr>
        </p:nvGraphicFramePr>
        <p:xfrm>
          <a:off x="1217644" y="318605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26353"/>
              </p:ext>
            </p:extLst>
          </p:nvPr>
        </p:nvGraphicFramePr>
        <p:xfrm>
          <a:off x="1217644" y="371582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9856"/>
              </p:ext>
            </p:extLst>
          </p:nvPr>
        </p:nvGraphicFramePr>
        <p:xfrm>
          <a:off x="1217644" y="4263742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34388"/>
              </p:ext>
            </p:extLst>
          </p:nvPr>
        </p:nvGraphicFramePr>
        <p:xfrm>
          <a:off x="1217644" y="481165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5895"/>
              </p:ext>
            </p:extLst>
          </p:nvPr>
        </p:nvGraphicFramePr>
        <p:xfrm>
          <a:off x="1217644" y="5359570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1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Pass (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2637"/>
              </p:ext>
            </p:extLst>
          </p:nvPr>
        </p:nvGraphicFramePr>
        <p:xfrm>
          <a:off x="1217644" y="325050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60394"/>
              </p:ext>
            </p:extLst>
          </p:nvPr>
        </p:nvGraphicFramePr>
        <p:xfrm>
          <a:off x="1217644" y="3834003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80835"/>
              </p:ext>
            </p:extLst>
          </p:nvPr>
        </p:nvGraphicFramePr>
        <p:xfrm>
          <a:off x="1226974" y="4396766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081974"/>
              </p:ext>
            </p:extLst>
          </p:nvPr>
        </p:nvGraphicFramePr>
        <p:xfrm>
          <a:off x="1217644" y="495835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48907"/>
              </p:ext>
            </p:extLst>
          </p:nvPr>
        </p:nvGraphicFramePr>
        <p:xfrm>
          <a:off x="1217644" y="2088688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9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Pass (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62588"/>
              </p:ext>
            </p:extLst>
          </p:nvPr>
        </p:nvGraphicFramePr>
        <p:xfrm>
          <a:off x="1217644" y="21026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69639"/>
              </p:ext>
            </p:extLst>
          </p:nvPr>
        </p:nvGraphicFramePr>
        <p:xfrm>
          <a:off x="1217644" y="324972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80800"/>
              </p:ext>
            </p:extLst>
          </p:nvPr>
        </p:nvGraphicFramePr>
        <p:xfrm>
          <a:off x="1217644" y="387719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25904"/>
              </p:ext>
            </p:extLst>
          </p:nvPr>
        </p:nvGraphicFramePr>
        <p:xfrm>
          <a:off x="1217644" y="450230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337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bool swapped;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swapped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swap(&amp;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[j],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 + 1]);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swapped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(swapped == false)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Sort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Pass (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=3)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31462"/>
              </p:ext>
            </p:extLst>
          </p:nvPr>
        </p:nvGraphicFramePr>
        <p:xfrm>
          <a:off x="1217644" y="2102684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2129"/>
              </p:ext>
            </p:extLst>
          </p:nvPr>
        </p:nvGraphicFramePr>
        <p:xfrm>
          <a:off x="1217644" y="3249725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4(j)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12(j+1)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64579"/>
              </p:ext>
            </p:extLst>
          </p:nvPr>
        </p:nvGraphicFramePr>
        <p:xfrm>
          <a:off x="1217644" y="3877197"/>
          <a:ext cx="4697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06">
                  <a:extLst>
                    <a:ext uri="{9D8B030D-6E8A-4147-A177-3AD203B41FA5}">
                      <a16:colId xmlns:a16="http://schemas.microsoft.com/office/drawing/2014/main" val="825954865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889090807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3035449603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4058864418"/>
                    </a:ext>
                  </a:extLst>
                </a:gridCol>
                <a:gridCol w="939406">
                  <a:extLst>
                    <a:ext uri="{9D8B030D-6E8A-4147-A177-3AD203B41FA5}">
                      <a16:colId xmlns:a16="http://schemas.microsoft.com/office/drawing/2014/main" val="103615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92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39D0B4-AA41-476D-8517-3B9ABBD93A52}"/>
</file>

<file path=customXml/itemProps2.xml><?xml version="1.0" encoding="utf-8"?>
<ds:datastoreItem xmlns:ds="http://schemas.openxmlformats.org/officeDocument/2006/customXml" ds:itemID="{3B4CECA8-87EC-4484-BA7E-F97E3CF6ECD2}"/>
</file>

<file path=customXml/itemProps3.xml><?xml version="1.0" encoding="utf-8"?>
<ds:datastoreItem xmlns:ds="http://schemas.openxmlformats.org/officeDocument/2006/customXml" ds:itemID="{76FC384E-51DE-44ED-9B63-08B598680DD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1907</Words>
  <Application>Microsoft Office PowerPoint</Application>
  <PresentationFormat>Widescreen</PresentationFormat>
  <Paragraphs>465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Calibri</vt:lpstr>
      <vt:lpstr>Calibri Light</vt:lpstr>
      <vt:lpstr>Times New Roman</vt:lpstr>
      <vt:lpstr>Wingdings</vt:lpstr>
      <vt:lpstr>Retrospect</vt:lpstr>
      <vt:lpstr>Sorting Algorithms</vt:lpstr>
      <vt:lpstr>Sorting</vt:lpstr>
      <vt:lpstr>Applications of Sorting</vt:lpstr>
      <vt:lpstr>Advantages of Sorting</vt:lpstr>
      <vt:lpstr>Bubble Sort Algorithm</vt:lpstr>
      <vt:lpstr>Bubble Sort Cont’d</vt:lpstr>
      <vt:lpstr>Bubble Sort Cont’d</vt:lpstr>
      <vt:lpstr>Bubble Sort Cont’d</vt:lpstr>
      <vt:lpstr>Bubble Sort Cont’d</vt:lpstr>
      <vt:lpstr>Insertion Sort Algorithm</vt:lpstr>
      <vt:lpstr>Insertion Sort Cont’d</vt:lpstr>
      <vt:lpstr>Insertion Sort Cont’d</vt:lpstr>
      <vt:lpstr>Insertion Sort Cont’d</vt:lpstr>
      <vt:lpstr>Insertion Sort Cont’d</vt:lpstr>
      <vt:lpstr>Selection Sort Algorithm</vt:lpstr>
      <vt:lpstr>Selection Sort Cont’d</vt:lpstr>
      <vt:lpstr>Heap Sort Algorithm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Md. Muktar Hossain</dc:creator>
  <cp:lastModifiedBy>Md. Muktar Hossain</cp:lastModifiedBy>
  <cp:revision>20</cp:revision>
  <dcterms:created xsi:type="dcterms:W3CDTF">2024-12-24T20:29:01Z</dcterms:created>
  <dcterms:modified xsi:type="dcterms:W3CDTF">2025-02-01T20:16:11Z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