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4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C3C2B7-86DE-48AE-A9A4-AE8FA4B7421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sz="66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</a:t>
            </a:r>
            <a:r>
              <a:rPr lang="en-US" sz="6600" b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- 1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06760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827769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084654"/>
              </p:ext>
            </p:extLst>
          </p:nvPr>
        </p:nvGraphicFramePr>
        <p:xfrm>
          <a:off x="1330228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4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410838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073444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445405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9772596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09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13877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729888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634773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989892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52566"/>
              </p:ext>
            </p:extLst>
          </p:nvPr>
        </p:nvGraphicFramePr>
        <p:xfrm>
          <a:off x="3608834" y="331109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0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13877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188801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338176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767885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1164"/>
              </p:ext>
            </p:extLst>
          </p:nvPr>
        </p:nvGraphicFramePr>
        <p:xfrm>
          <a:off x="3608834" y="331109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679188"/>
              </p:ext>
            </p:extLst>
          </p:nvPr>
        </p:nvGraphicFramePr>
        <p:xfrm>
          <a:off x="3728196" y="3865019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13877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110792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401435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1376380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1164"/>
              </p:ext>
            </p:extLst>
          </p:nvPr>
        </p:nvGraphicFramePr>
        <p:xfrm>
          <a:off x="3608834" y="331109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21148"/>
              </p:ext>
            </p:extLst>
          </p:nvPr>
        </p:nvGraphicFramePr>
        <p:xfrm>
          <a:off x="3728196" y="3865019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355137"/>
              </p:ext>
            </p:extLst>
          </p:nvPr>
        </p:nvGraphicFramePr>
        <p:xfrm>
          <a:off x="3457609" y="4421061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4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13877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788291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468695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796796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1164"/>
              </p:ext>
            </p:extLst>
          </p:nvPr>
        </p:nvGraphicFramePr>
        <p:xfrm>
          <a:off x="3608834" y="331109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021148"/>
              </p:ext>
            </p:extLst>
          </p:nvPr>
        </p:nvGraphicFramePr>
        <p:xfrm>
          <a:off x="3728196" y="3865019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39115"/>
              </p:ext>
            </p:extLst>
          </p:nvPr>
        </p:nvGraphicFramePr>
        <p:xfrm>
          <a:off x="3457609" y="4421061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8336520"/>
              </p:ext>
            </p:extLst>
          </p:nvPr>
        </p:nvGraphicFramePr>
        <p:xfrm>
          <a:off x="4617597" y="44189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13877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239244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351812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230652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1164"/>
              </p:ext>
            </p:extLst>
          </p:nvPr>
        </p:nvGraphicFramePr>
        <p:xfrm>
          <a:off x="3608834" y="331109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2803"/>
              </p:ext>
            </p:extLst>
          </p:nvPr>
        </p:nvGraphicFramePr>
        <p:xfrm>
          <a:off x="3728196" y="3865019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874125"/>
              </p:ext>
            </p:extLst>
          </p:nvPr>
        </p:nvGraphicFramePr>
        <p:xfrm>
          <a:off x="3457609" y="4421061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5906924"/>
              </p:ext>
            </p:extLst>
          </p:nvPr>
        </p:nvGraphicFramePr>
        <p:xfrm>
          <a:off x="4617597" y="44189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57092"/>
              </p:ext>
            </p:extLst>
          </p:nvPr>
        </p:nvGraphicFramePr>
        <p:xfrm>
          <a:off x="6000639" y="4050439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18(l)(r)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1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138776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140351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1676913"/>
              </p:ext>
            </p:extLst>
          </p:nvPr>
        </p:nvGraphicFramePr>
        <p:xfrm>
          <a:off x="1330229" y="385741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24686"/>
              </p:ext>
            </p:extLst>
          </p:nvPr>
        </p:nvGraphicFramePr>
        <p:xfrm>
          <a:off x="2565918" y="3857415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01164"/>
              </p:ext>
            </p:extLst>
          </p:nvPr>
        </p:nvGraphicFramePr>
        <p:xfrm>
          <a:off x="3608834" y="331109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985726"/>
              </p:ext>
            </p:extLst>
          </p:nvPr>
        </p:nvGraphicFramePr>
        <p:xfrm>
          <a:off x="3728196" y="3865019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003985"/>
              </p:ext>
            </p:extLst>
          </p:nvPr>
        </p:nvGraphicFramePr>
        <p:xfrm>
          <a:off x="3457609" y="4421061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527778"/>
              </p:ext>
            </p:extLst>
          </p:nvPr>
        </p:nvGraphicFramePr>
        <p:xfrm>
          <a:off x="4617597" y="44189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262742"/>
              </p:ext>
            </p:extLst>
          </p:nvPr>
        </p:nvGraphicFramePr>
        <p:xfrm>
          <a:off x="6000639" y="4050439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5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282" y="1810140"/>
            <a:ext cx="4907902" cy="44413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7583"/>
              </p:ext>
            </p:extLst>
          </p:nvPr>
        </p:nvGraphicFramePr>
        <p:xfrm>
          <a:off x="1442195" y="251545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111414"/>
              </p:ext>
            </p:extLst>
          </p:nvPr>
        </p:nvGraphicFramePr>
        <p:xfrm>
          <a:off x="1425471" y="3016698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836915"/>
              </p:ext>
            </p:extLst>
          </p:nvPr>
        </p:nvGraphicFramePr>
        <p:xfrm>
          <a:off x="1299597" y="353114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77821"/>
              </p:ext>
            </p:extLst>
          </p:nvPr>
        </p:nvGraphicFramePr>
        <p:xfrm>
          <a:off x="2450959" y="3517940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27249"/>
              </p:ext>
            </p:extLst>
          </p:nvPr>
        </p:nvGraphicFramePr>
        <p:xfrm>
          <a:off x="3549329" y="3031905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85109"/>
              </p:ext>
            </p:extLst>
          </p:nvPr>
        </p:nvGraphicFramePr>
        <p:xfrm>
          <a:off x="3606547" y="3552851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36852"/>
              </p:ext>
            </p:extLst>
          </p:nvPr>
        </p:nvGraphicFramePr>
        <p:xfrm>
          <a:off x="3457609" y="407382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34006"/>
              </p:ext>
            </p:extLst>
          </p:nvPr>
        </p:nvGraphicFramePr>
        <p:xfrm>
          <a:off x="4630096" y="40864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260471"/>
              </p:ext>
            </p:extLst>
          </p:nvPr>
        </p:nvGraphicFramePr>
        <p:xfrm>
          <a:off x="5890788" y="3562292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123"/>
              </p:ext>
            </p:extLst>
          </p:nvPr>
        </p:nvGraphicFramePr>
        <p:xfrm>
          <a:off x="7035282" y="1810140"/>
          <a:ext cx="4907902" cy="4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951">
                  <a:extLst>
                    <a:ext uri="{9D8B030D-6E8A-4147-A177-3AD203B41FA5}">
                      <a16:colId xmlns:a16="http://schemas.microsoft.com/office/drawing/2014/main" val="2257316207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2350935419"/>
                    </a:ext>
                  </a:extLst>
                </a:gridCol>
              </a:tblGrid>
              <a:tr h="444137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merge(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j, k;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n1 = m - l + 1;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n2 = r - m;  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L[n1], R[n2];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 +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(j = 0; j &lt; n2;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R[j]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 + 1 + 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j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k = l;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 &amp;&amp; 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&lt;= R[j])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	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while 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while (j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6987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8097"/>
              </p:ext>
            </p:extLst>
          </p:nvPr>
        </p:nvGraphicFramePr>
        <p:xfrm>
          <a:off x="3622390" y="4587078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4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282" y="1810140"/>
            <a:ext cx="4907902" cy="44413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7583"/>
              </p:ext>
            </p:extLst>
          </p:nvPr>
        </p:nvGraphicFramePr>
        <p:xfrm>
          <a:off x="1442195" y="251545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111414"/>
              </p:ext>
            </p:extLst>
          </p:nvPr>
        </p:nvGraphicFramePr>
        <p:xfrm>
          <a:off x="1425471" y="3016698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836915"/>
              </p:ext>
            </p:extLst>
          </p:nvPr>
        </p:nvGraphicFramePr>
        <p:xfrm>
          <a:off x="1299597" y="353114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77821"/>
              </p:ext>
            </p:extLst>
          </p:nvPr>
        </p:nvGraphicFramePr>
        <p:xfrm>
          <a:off x="2450959" y="3517940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32335"/>
              </p:ext>
            </p:extLst>
          </p:nvPr>
        </p:nvGraphicFramePr>
        <p:xfrm>
          <a:off x="3549329" y="3031905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45338"/>
              </p:ext>
            </p:extLst>
          </p:nvPr>
        </p:nvGraphicFramePr>
        <p:xfrm>
          <a:off x="3606547" y="3552851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36852"/>
              </p:ext>
            </p:extLst>
          </p:nvPr>
        </p:nvGraphicFramePr>
        <p:xfrm>
          <a:off x="3457609" y="407382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34006"/>
              </p:ext>
            </p:extLst>
          </p:nvPr>
        </p:nvGraphicFramePr>
        <p:xfrm>
          <a:off x="4630096" y="40864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260471"/>
              </p:ext>
            </p:extLst>
          </p:nvPr>
        </p:nvGraphicFramePr>
        <p:xfrm>
          <a:off x="5890788" y="3562292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94071"/>
              </p:ext>
            </p:extLst>
          </p:nvPr>
        </p:nvGraphicFramePr>
        <p:xfrm>
          <a:off x="7035282" y="1810140"/>
          <a:ext cx="4907902" cy="4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951">
                  <a:extLst>
                    <a:ext uri="{9D8B030D-6E8A-4147-A177-3AD203B41FA5}">
                      <a16:colId xmlns:a16="http://schemas.microsoft.com/office/drawing/2014/main" val="2257316207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2350935419"/>
                    </a:ext>
                  </a:extLst>
                </a:gridCol>
              </a:tblGrid>
              <a:tr h="444137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merge(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j, k;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n1 = m - l + 1;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n2 = r - m;  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L[n1], R[n2];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 +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(j = 0; j &lt; n2;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R[j]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 + 1 + 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j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k = l;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 &amp;&amp; 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(L[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&lt;= R[j])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	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while (j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6987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8097"/>
              </p:ext>
            </p:extLst>
          </p:nvPr>
        </p:nvGraphicFramePr>
        <p:xfrm>
          <a:off x="3622390" y="4587078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96563"/>
              </p:ext>
            </p:extLst>
          </p:nvPr>
        </p:nvGraphicFramePr>
        <p:xfrm>
          <a:off x="3622390" y="512836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problem-solving technique used to solve problems by dividing the main problem into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them individually and then merging them to find solution to the original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2591723"/>
            <a:ext cx="5943600" cy="3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282" y="1810140"/>
            <a:ext cx="4907902" cy="44413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47583"/>
              </p:ext>
            </p:extLst>
          </p:nvPr>
        </p:nvGraphicFramePr>
        <p:xfrm>
          <a:off x="1442195" y="251545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370349"/>
              </p:ext>
            </p:extLst>
          </p:nvPr>
        </p:nvGraphicFramePr>
        <p:xfrm>
          <a:off x="1425471" y="3016698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836915"/>
              </p:ext>
            </p:extLst>
          </p:nvPr>
        </p:nvGraphicFramePr>
        <p:xfrm>
          <a:off x="1299597" y="353114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77821"/>
              </p:ext>
            </p:extLst>
          </p:nvPr>
        </p:nvGraphicFramePr>
        <p:xfrm>
          <a:off x="2450959" y="3517940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34684"/>
              </p:ext>
            </p:extLst>
          </p:nvPr>
        </p:nvGraphicFramePr>
        <p:xfrm>
          <a:off x="3549329" y="3031905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45338"/>
              </p:ext>
            </p:extLst>
          </p:nvPr>
        </p:nvGraphicFramePr>
        <p:xfrm>
          <a:off x="3606547" y="3552851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36852"/>
              </p:ext>
            </p:extLst>
          </p:nvPr>
        </p:nvGraphicFramePr>
        <p:xfrm>
          <a:off x="3457609" y="407382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34006"/>
              </p:ext>
            </p:extLst>
          </p:nvPr>
        </p:nvGraphicFramePr>
        <p:xfrm>
          <a:off x="4630096" y="40864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260471"/>
              </p:ext>
            </p:extLst>
          </p:nvPr>
        </p:nvGraphicFramePr>
        <p:xfrm>
          <a:off x="5890788" y="3562292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94071"/>
              </p:ext>
            </p:extLst>
          </p:nvPr>
        </p:nvGraphicFramePr>
        <p:xfrm>
          <a:off x="7035282" y="1810140"/>
          <a:ext cx="4907902" cy="4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951">
                  <a:extLst>
                    <a:ext uri="{9D8B030D-6E8A-4147-A177-3AD203B41FA5}">
                      <a16:colId xmlns:a16="http://schemas.microsoft.com/office/drawing/2014/main" val="2257316207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2350935419"/>
                    </a:ext>
                  </a:extLst>
                </a:gridCol>
              </a:tblGrid>
              <a:tr h="444137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merge(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j, k;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n1 = m - l + 1;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n2 = r - m;  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L[n1], R[n2];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 +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(j = 0; j &lt; n2;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R[j]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 + 1 + 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j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k = l;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 &amp;&amp; 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(L[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&lt;= R[j])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	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while (j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6987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8097"/>
              </p:ext>
            </p:extLst>
          </p:nvPr>
        </p:nvGraphicFramePr>
        <p:xfrm>
          <a:off x="3622390" y="4587078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96563"/>
              </p:ext>
            </p:extLst>
          </p:nvPr>
        </p:nvGraphicFramePr>
        <p:xfrm>
          <a:off x="3622390" y="512836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67439"/>
              </p:ext>
            </p:extLst>
          </p:nvPr>
        </p:nvGraphicFramePr>
        <p:xfrm>
          <a:off x="1274246" y="4178837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58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282" y="1810140"/>
            <a:ext cx="4907902" cy="44413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51276"/>
              </p:ext>
            </p:extLst>
          </p:nvPr>
        </p:nvGraphicFramePr>
        <p:xfrm>
          <a:off x="1442195" y="2515456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692151"/>
              </p:ext>
            </p:extLst>
          </p:nvPr>
        </p:nvGraphicFramePr>
        <p:xfrm>
          <a:off x="1425471" y="3016698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836915"/>
              </p:ext>
            </p:extLst>
          </p:nvPr>
        </p:nvGraphicFramePr>
        <p:xfrm>
          <a:off x="1299597" y="353114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177821"/>
              </p:ext>
            </p:extLst>
          </p:nvPr>
        </p:nvGraphicFramePr>
        <p:xfrm>
          <a:off x="2450959" y="3517940"/>
          <a:ext cx="1006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34684"/>
              </p:ext>
            </p:extLst>
          </p:nvPr>
        </p:nvGraphicFramePr>
        <p:xfrm>
          <a:off x="3549329" y="3031905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45338"/>
              </p:ext>
            </p:extLst>
          </p:nvPr>
        </p:nvGraphicFramePr>
        <p:xfrm>
          <a:off x="3606547" y="3552851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436852"/>
              </p:ext>
            </p:extLst>
          </p:nvPr>
        </p:nvGraphicFramePr>
        <p:xfrm>
          <a:off x="3457609" y="4073823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134006"/>
              </p:ext>
            </p:extLst>
          </p:nvPr>
        </p:nvGraphicFramePr>
        <p:xfrm>
          <a:off x="4630096" y="4086445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260471"/>
              </p:ext>
            </p:extLst>
          </p:nvPr>
        </p:nvGraphicFramePr>
        <p:xfrm>
          <a:off x="5890788" y="3562292"/>
          <a:ext cx="1002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424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26558"/>
              </p:ext>
            </p:extLst>
          </p:nvPr>
        </p:nvGraphicFramePr>
        <p:xfrm>
          <a:off x="7035282" y="1810140"/>
          <a:ext cx="4907902" cy="444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951">
                  <a:extLst>
                    <a:ext uri="{9D8B030D-6E8A-4147-A177-3AD203B41FA5}">
                      <a16:colId xmlns:a16="http://schemas.microsoft.com/office/drawing/2014/main" val="2257316207"/>
                    </a:ext>
                  </a:extLst>
                </a:gridCol>
                <a:gridCol w="2453951">
                  <a:extLst>
                    <a:ext uri="{9D8B030D-6E8A-4147-A177-3AD203B41FA5}">
                      <a16:colId xmlns:a16="http://schemas.microsoft.com/office/drawing/2014/main" val="2350935419"/>
                    </a:ext>
                  </a:extLst>
                </a:gridCol>
              </a:tblGrid>
              <a:tr h="444137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merge(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m, </a:t>
                      </a: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j, k;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n1 = m - l + 1;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n2 = r - m;      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L[n1], R[n2];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 +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for (j = 0; j &lt; n2;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R[j] =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 + 1 + 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j = 0;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k = l;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 &amp;&amp; 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&lt;= R[j])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 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	 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n1)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L[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++;	 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(j &lt; n2)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[k] = R[j];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j++</a:t>
                      </a: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k++;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86987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58097"/>
              </p:ext>
            </p:extLst>
          </p:nvPr>
        </p:nvGraphicFramePr>
        <p:xfrm>
          <a:off x="3622390" y="4587078"/>
          <a:ext cx="198213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39">
                  <a:extLst>
                    <a:ext uri="{9D8B030D-6E8A-4147-A177-3AD203B41FA5}">
                      <a16:colId xmlns:a16="http://schemas.microsoft.com/office/drawing/2014/main" val="3526447786"/>
                    </a:ext>
                  </a:extLst>
                </a:gridCol>
                <a:gridCol w="989100">
                  <a:extLst>
                    <a:ext uri="{9D8B030D-6E8A-4147-A177-3AD203B41FA5}">
                      <a16:colId xmlns:a16="http://schemas.microsoft.com/office/drawing/2014/main" val="1406300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86747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096563"/>
              </p:ext>
            </p:extLst>
          </p:nvPr>
        </p:nvGraphicFramePr>
        <p:xfrm>
          <a:off x="3622390" y="5128363"/>
          <a:ext cx="3019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507758615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50545926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2500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55861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67439"/>
              </p:ext>
            </p:extLst>
          </p:nvPr>
        </p:nvGraphicFramePr>
        <p:xfrm>
          <a:off x="1274246" y="4178837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77918"/>
              </p:ext>
            </p:extLst>
          </p:nvPr>
        </p:nvGraphicFramePr>
        <p:xfrm>
          <a:off x="1251537" y="5649309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15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 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37360"/>
                <a:ext cx="10058400" cy="4476828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 of Merge Sort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1         ,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 Represents the total time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taken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the algorithm to sort an array of size n.</a:t>
                </a: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2T(n/2) represents time taken by the algorithm to recursively sort the two halves of the array. Since each half has n/2 elements, we have two recursive calls with input size as (n/2).</a:t>
                </a: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the time taken to merge the two sorted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halves</a:t>
                </a:r>
              </a:p>
              <a:p>
                <a:pPr lvl="1" algn="just">
                  <a:spcBef>
                    <a:spcPts val="0"/>
                  </a:spcBef>
                  <a:buFont typeface="Wingdings" panose="05000000000000000000" pitchFamily="2" charset="2"/>
                  <a:buChar char="§"/>
                </a:pP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algn="just">
                  <a:spcBef>
                    <a:spcPts val="0"/>
                  </a:spcBef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 </a:t>
                </a:r>
                <a:r>
                  <a:rPr lang="en-US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of Merge Sort:</a:t>
                </a:r>
              </a:p>
              <a:p>
                <a:pPr marL="201168" lvl="1" indent="0" algn="just">
                  <a:spcBef>
                    <a:spcPts val="0"/>
                  </a:spcBef>
                  <a:buNone/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Complexity:</a:t>
                </a:r>
              </a:p>
              <a:p>
                <a:pPr lvl="3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Case: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log n),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array is already sorted or nearly sorted.</a:t>
                </a:r>
              </a:p>
              <a:p>
                <a:pPr lvl="3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Case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log n),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array is randomly ordered.</a:t>
                </a:r>
              </a:p>
              <a:p>
                <a:pPr lvl="3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Worst Case: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log n),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array is sorted in reverse order.</a:t>
                </a:r>
              </a:p>
              <a:p>
                <a:pPr marL="201168" lvl="1" indent="0" algn="just">
                  <a:spcBef>
                    <a:spcPts val="0"/>
                  </a:spcBef>
                  <a:buNone/>
                </a:pP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Complexity: </a:t>
                </a:r>
              </a:p>
              <a:p>
                <a:pPr lvl="3" algn="just"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en-US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additional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is required for the temporary array used during merging.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37360"/>
                <a:ext cx="10058400" cy="4476828"/>
              </a:xfrm>
              <a:blipFill>
                <a:blip r:embed="rId2"/>
                <a:stretch>
                  <a:fillRect l="-909" t="-1362" r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1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Steps of Divide and Conquer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problem into two or more smaller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each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small enough, solve it directly (often recursively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solutions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original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typically uses recursion to solve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Combine Operations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split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are merged to solve the original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divide and conquer algorithms, especially when used in sorting or searching, can achieve optimal time complexity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Steps of Divide and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</a:p>
          <a:p>
            <a:pPr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problem into two or more smaller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each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small enough, solve it directly (often recursively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solutions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original problem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typically uses recursion to solve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Combine Operations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split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are merged to solve the original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divide and conquer algorithms, especially when used in sorting or searching, can achieve optimal time complexity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1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 Cont’d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divide and conquer algorithms (like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search, merge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and quick sort) are very efficient compared to simpler approaches.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independent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divide and conquer are often suitable for parallel execution, leading to faster algorithms on multi-core machines.</a:t>
            </a: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Recursive calls can lead to overhead, especially if the recursion depth is high.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divide and conquer algorithms (e.g., merge sort) require additional memory space, leading to higher space complexity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classic divide-and-conquer sorting algorithm that works by dividing the input array into smaller subarrays, sorting those subarrays, and then merging them back together to form a sorted 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has more than one element, find the middle index, and divide the array into two subarrays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contains only one element, it is already sorted by definition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Conquer: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merge sort to the two halves of the 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(Merge Step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halves are sorted, merge them by comparing the elements of both halves and arranging them in sorted order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comparing the smallest unmerged element from each half, picking the smaller element, and placing it into the result 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until all elements from both halves are merged.</a:t>
            </a:r>
          </a:p>
        </p:txBody>
      </p:sp>
    </p:spTree>
    <p:extLst>
      <p:ext uri="{BB962C8B-B14F-4D97-AF65-F5344CB8AC3E}">
        <p14:creationId xmlns:p14="http://schemas.microsoft.com/office/powerpoint/2010/main" val="39065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56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854524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1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Cont’d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99297383"/>
              </p:ext>
            </p:extLst>
          </p:nvPr>
        </p:nvGraphicFramePr>
        <p:xfrm>
          <a:off x="1442196" y="2014214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4" y="1845735"/>
            <a:ext cx="3915125" cy="40233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(l &lt; r) {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 = l + (r - l) /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l, m);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 + 1, 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merge(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l, m, r);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832965"/>
              </p:ext>
            </p:extLst>
          </p:nvPr>
        </p:nvGraphicFramePr>
        <p:xfrm>
          <a:off x="1442196" y="2661908"/>
          <a:ext cx="5033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711442050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600290776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1849607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822611"/>
              </p:ext>
            </p:extLst>
          </p:nvPr>
        </p:nvGraphicFramePr>
        <p:xfrm>
          <a:off x="1442196" y="3311093"/>
          <a:ext cx="20133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650">
                  <a:extLst>
                    <a:ext uri="{9D8B030D-6E8A-4147-A177-3AD203B41FA5}">
                      <a16:colId xmlns:a16="http://schemas.microsoft.com/office/drawing/2014/main" val="1084313884"/>
                    </a:ext>
                  </a:extLst>
                </a:gridCol>
                <a:gridCol w="1006650">
                  <a:extLst>
                    <a:ext uri="{9D8B030D-6E8A-4147-A177-3AD203B41FA5}">
                      <a16:colId xmlns:a16="http://schemas.microsoft.com/office/drawing/2014/main" val="7242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45(l)(m)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23(r)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2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3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4" ma:contentTypeDescription="Create a new document." ma:contentTypeScope="" ma:versionID="d886623f389dcfc87d1fc5011f3fb6ed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cab27d872e9a9ca098e283032c848205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973AE2-E760-443E-84FB-2956D4CCF2C6}"/>
</file>

<file path=customXml/itemProps2.xml><?xml version="1.0" encoding="utf-8"?>
<ds:datastoreItem xmlns:ds="http://schemas.openxmlformats.org/officeDocument/2006/customXml" ds:itemID="{80431747-5EE3-46FB-AE56-74ED8FE165E3}"/>
</file>

<file path=customXml/itemProps3.xml><?xml version="1.0" encoding="utf-8"?>
<ds:datastoreItem xmlns:ds="http://schemas.openxmlformats.org/officeDocument/2006/customXml" ds:itemID="{FA3448D0-A440-465C-AADD-C5BA121A6423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2204</Words>
  <Application>Microsoft Office PowerPoint</Application>
  <PresentationFormat>Widescreen</PresentationFormat>
  <Paragraphs>606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Divide and Conquer Algorithms - 1</vt:lpstr>
      <vt:lpstr>Divide and Conquer</vt:lpstr>
      <vt:lpstr>Divide and Conquer Cont’d</vt:lpstr>
      <vt:lpstr>Divide and Conquer Cont’d</vt:lpstr>
      <vt:lpstr>Divide and Conquer Cont’d</vt:lpstr>
      <vt:lpstr>Merge Sort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Merge Sort Cont’d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Md. Muktar Hossain</dc:creator>
  <cp:lastModifiedBy>Md. Muktar Hossain</cp:lastModifiedBy>
  <cp:revision>14</cp:revision>
  <dcterms:created xsi:type="dcterms:W3CDTF">2024-12-25T18:11:32Z</dcterms:created>
  <dcterms:modified xsi:type="dcterms:W3CDTF">2025-01-07T12:42:10Z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