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2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2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32FDD3-5E5F-47FA-AFC9-D8E21FBAC6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0943E6-8C29-41D8-B870-2EF2D74082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Algorithms - 2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92276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8468" y="2696681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28995" y="2325841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92276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8468" y="2696681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28995" y="2325841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38122" y="1955001"/>
            <a:ext cx="5421086" cy="374330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577508"/>
              </p:ext>
            </p:extLst>
          </p:nvPr>
        </p:nvGraphicFramePr>
        <p:xfrm>
          <a:off x="1097279" y="327246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637785"/>
              </p:ext>
            </p:extLst>
          </p:nvPr>
        </p:nvGraphicFramePr>
        <p:xfrm>
          <a:off x="1093230" y="402533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92276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48468" y="2696681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28995" y="2325841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38122" y="1955001"/>
            <a:ext cx="5421086" cy="374330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577508"/>
              </p:ext>
            </p:extLst>
          </p:nvPr>
        </p:nvGraphicFramePr>
        <p:xfrm>
          <a:off x="1097279" y="327246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138589"/>
              </p:ext>
            </p:extLst>
          </p:nvPr>
        </p:nvGraphicFramePr>
        <p:xfrm>
          <a:off x="1093230" y="402533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01561"/>
              </p:ext>
            </p:extLst>
          </p:nvPr>
        </p:nvGraphicFramePr>
        <p:xfrm>
          <a:off x="1093230" y="476550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5765"/>
              </p:ext>
            </p:extLst>
          </p:nvPr>
        </p:nvGraphicFramePr>
        <p:xfrm>
          <a:off x="1177205" y="18364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0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68633"/>
              </p:ext>
            </p:extLst>
          </p:nvPr>
        </p:nvGraphicFramePr>
        <p:xfrm>
          <a:off x="1177205" y="18364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1007" y="2578084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1534" y="220724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7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68633"/>
              </p:ext>
            </p:extLst>
          </p:nvPr>
        </p:nvGraphicFramePr>
        <p:xfrm>
          <a:off x="1177205" y="18364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1007" y="2578084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1534" y="220724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38122" y="1836404"/>
            <a:ext cx="5421086" cy="38618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32316"/>
              </p:ext>
            </p:extLst>
          </p:nvPr>
        </p:nvGraphicFramePr>
        <p:xfrm>
          <a:off x="1177205" y="32111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869366"/>
              </p:ext>
            </p:extLst>
          </p:nvPr>
        </p:nvGraphicFramePr>
        <p:xfrm>
          <a:off x="1177205" y="395128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5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468633"/>
              </p:ext>
            </p:extLst>
          </p:nvPr>
        </p:nvGraphicFramePr>
        <p:xfrm>
          <a:off x="1177205" y="18364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01007" y="2578084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881534" y="220724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438122" y="1836404"/>
            <a:ext cx="5421086" cy="386189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32316"/>
              </p:ext>
            </p:extLst>
          </p:nvPr>
        </p:nvGraphicFramePr>
        <p:xfrm>
          <a:off x="1177205" y="32111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646074"/>
              </p:ext>
            </p:extLst>
          </p:nvPr>
        </p:nvGraphicFramePr>
        <p:xfrm>
          <a:off x="1177205" y="395128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91030"/>
              </p:ext>
            </p:extLst>
          </p:nvPr>
        </p:nvGraphicFramePr>
        <p:xfrm>
          <a:off x="1177205" y="4756829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817204"/>
              </p:ext>
            </p:extLst>
          </p:nvPr>
        </p:nvGraphicFramePr>
        <p:xfrm>
          <a:off x="1177205" y="294669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560543"/>
              </p:ext>
            </p:extLst>
          </p:nvPr>
        </p:nvGraphicFramePr>
        <p:xfrm>
          <a:off x="1177205" y="2156605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534769"/>
              </p:ext>
            </p:extLst>
          </p:nvPr>
        </p:nvGraphicFramePr>
        <p:xfrm>
          <a:off x="1279841" y="1910993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619179"/>
              </p:ext>
            </p:extLst>
          </p:nvPr>
        </p:nvGraphicFramePr>
        <p:xfrm>
          <a:off x="1279841" y="2669883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787506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125269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25432"/>
              </p:ext>
            </p:extLst>
          </p:nvPr>
        </p:nvGraphicFramePr>
        <p:xfrm>
          <a:off x="1279841" y="1910993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29327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52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highly efficient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sorting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based on the Divide and Conquer that picks an element as a pivot and partitions the given array around the picked pivot by placing the pivot in its correct position in the sorted array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index value has pivot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variables to point left and right of the list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the low index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the high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left is less than pivot move right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right is greater than pivot move left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step 5 and step 6 does not match swap left and right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≥ right, the point where they met is new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until the entire array is sorted.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25432"/>
              </p:ext>
            </p:extLst>
          </p:nvPr>
        </p:nvGraphicFramePr>
        <p:xfrm>
          <a:off x="1279841" y="1910993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29327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28(pp)(R)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9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705251"/>
              </p:ext>
            </p:extLst>
          </p:nvPr>
        </p:nvGraphicFramePr>
        <p:xfrm>
          <a:off x="1279841" y="1910993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29327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03485"/>
              </p:ext>
            </p:extLst>
          </p:nvPr>
        </p:nvGraphicFramePr>
        <p:xfrm>
          <a:off x="1279841" y="2781850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33062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31964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72(L)(R)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881097"/>
              </p:ext>
            </p:extLst>
          </p:nvPr>
        </p:nvGraphicFramePr>
        <p:xfrm>
          <a:off x="1205196" y="2082055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33062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31964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72(L)(R)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989381"/>
              </p:ext>
            </p:extLst>
          </p:nvPr>
        </p:nvGraphicFramePr>
        <p:xfrm>
          <a:off x="1205196" y="2878267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815497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33062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31964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8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37360"/>
                <a:ext cx="10379373" cy="4476828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sz="17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 of </a:t>
                </a:r>
                <a:r>
                  <a:rPr lang="en-US" sz="17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 </a:t>
                </a:r>
                <a:r>
                  <a:rPr lang="en-US" sz="17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……………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𝑤𝑜𝑟𝑠𝑡</m:t>
                            </m:r>
                          </m:e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………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𝑏𝑒𝑠𝑡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𝑎𝑛𝑑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𝑎𝑣𝑔</m:t>
                            </m:r>
                          </m:e>
                        </m:eqArr>
                      </m:e>
                    </m:d>
                  </m:oMath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Represents the total time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taken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algorithm to sort an array of size n.</a:t>
                </a: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2T(n/2) represents time taken by the algorithm to recursively sort the two halves of the array. Since each half has n/2 elements, we have two recursive calls with input size as (n/2).</a:t>
                </a: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partitioning steps</a:t>
                </a:r>
                <a:endParaRPr lang="en-US" sz="17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algn="just">
                  <a:spcBef>
                    <a:spcPts val="0"/>
                  </a:spcBef>
                  <a:buNone/>
                </a:pPr>
                <a:r>
                  <a:rPr lang="en-US" sz="1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</a:t>
                </a:r>
                <a:r>
                  <a:rPr lang="en-US" sz="17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</a:t>
                </a:r>
                <a:r>
                  <a:rPr lang="en-US" sz="17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1700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 </a:t>
                </a:r>
                <a:r>
                  <a:rPr lang="en-US" sz="17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Sort:</a:t>
                </a:r>
              </a:p>
              <a:p>
                <a:pPr marL="201168" lvl="1" indent="0" algn="just">
                  <a:spcBef>
                    <a:spcPts val="0"/>
                  </a:spcBef>
                  <a:buNone/>
                </a:pPr>
                <a:r>
                  <a:rPr lang="en-US" sz="1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</a:t>
                </a:r>
              </a:p>
              <a:p>
                <a:pPr lvl="2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Case: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log n),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 when the pivot element divides the array into two equal halves..</a:t>
                </a:r>
              </a:p>
              <a:p>
                <a:pPr lvl="2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Case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log n),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pivot divides the array into two parts, but not necessarily equal.</a:t>
                </a:r>
              </a:p>
              <a:p>
                <a:pPr lvl="2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Case: </a:t>
                </a:r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Occurs when the smallest or largest element is always chosen as the pivot (e.g., sorted arrays).</a:t>
                </a:r>
              </a:p>
              <a:p>
                <a:pPr marL="201168" lvl="1" indent="0" algn="just">
                  <a:spcBef>
                    <a:spcPts val="0"/>
                  </a:spcBef>
                  <a:buNone/>
                </a:pPr>
                <a:r>
                  <a:rPr lang="en-US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</a:t>
                </a:r>
                <a:r>
                  <a:rPr lang="en-US" sz="1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7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Complexity: </a:t>
                </a:r>
              </a:p>
              <a:p>
                <a:pPr lvl="2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Best/Average Case: </a:t>
                </a:r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O(log </a:t>
                </a:r>
                <a:r>
                  <a:rPr lang="en-US" sz="1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n),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the recursion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stack depth (no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space is required for storing </a:t>
                </a:r>
                <a:r>
                  <a:rPr lang="en-US" sz="17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data).</a:t>
                </a:r>
              </a:p>
              <a:p>
                <a:pPr lvl="2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7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</a:t>
                </a:r>
                <a:r>
                  <a:rPr lang="en-US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Case: </a:t>
                </a:r>
                <a:r>
                  <a:rPr lang="en-US" sz="17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O(n), 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the recursion stack depth in highly unbalanced partitions.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37360"/>
                <a:ext cx="10379373" cy="4476828"/>
              </a:xfrm>
              <a:blipFill>
                <a:blip r:embed="rId2"/>
                <a:stretch>
                  <a:fillRect l="-705" t="-817" r="-1233" b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5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0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691012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4392" y="2743200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990253" y="238505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691012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3395" y="2014214"/>
            <a:ext cx="5421086" cy="374330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4392" y="2743200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990253" y="238505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018462"/>
              </p:ext>
            </p:extLst>
          </p:nvPr>
        </p:nvGraphicFramePr>
        <p:xfrm>
          <a:off x="1442196" y="33832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058753"/>
              </p:ext>
            </p:extLst>
          </p:nvPr>
        </p:nvGraphicFramePr>
        <p:xfrm>
          <a:off x="1442196" y="4110682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773756"/>
              </p:ext>
            </p:extLst>
          </p:nvPr>
        </p:nvGraphicFramePr>
        <p:xfrm>
          <a:off x="176343" y="3383204"/>
          <a:ext cx="12636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0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691012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3395" y="2014214"/>
            <a:ext cx="5421086" cy="374330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left -1;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right;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while(true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 &amp;&amp;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[--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pivot)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{ swap(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rightPointer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right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leftPointer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4392" y="2743200"/>
            <a:ext cx="96105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H="1" flipV="1">
            <a:off x="5990253" y="2385054"/>
            <a:ext cx="4666" cy="35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994014"/>
              </p:ext>
            </p:extLst>
          </p:nvPr>
        </p:nvGraphicFramePr>
        <p:xfrm>
          <a:off x="1442196" y="338320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111731"/>
              </p:ext>
            </p:extLst>
          </p:nvPr>
        </p:nvGraphicFramePr>
        <p:xfrm>
          <a:off x="1442196" y="4110682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65293"/>
              </p:ext>
            </p:extLst>
          </p:nvPr>
        </p:nvGraphicFramePr>
        <p:xfrm>
          <a:off x="1442196" y="4838160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846937"/>
              </p:ext>
            </p:extLst>
          </p:nvPr>
        </p:nvGraphicFramePr>
        <p:xfrm>
          <a:off x="176343" y="3383204"/>
          <a:ext cx="12636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614277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379051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676" y="1836404"/>
            <a:ext cx="5215814" cy="42751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if(right - left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0) 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return;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pivot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[right];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partition(left, right, pivot);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(left,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partitionPoint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+ 1,right);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       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192276"/>
              </p:ext>
            </p:extLst>
          </p:nvPr>
        </p:nvGraphicFramePr>
        <p:xfrm>
          <a:off x="1097279" y="1955001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82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942391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18(pp)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71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32D6CC-0B43-494D-8298-3F024E5136DB}"/>
</file>

<file path=customXml/itemProps2.xml><?xml version="1.0" encoding="utf-8"?>
<ds:datastoreItem xmlns:ds="http://schemas.openxmlformats.org/officeDocument/2006/customXml" ds:itemID="{1F4909EB-7987-4B25-8E22-319D4FEAC356}"/>
</file>

<file path=customXml/itemProps3.xml><?xml version="1.0" encoding="utf-8"?>
<ds:datastoreItem xmlns:ds="http://schemas.openxmlformats.org/officeDocument/2006/customXml" ds:itemID="{97F1F022-F333-4945-8E35-5E2616356314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</TotalTime>
  <Words>1502</Words>
  <Application>Microsoft Office PowerPoint</Application>
  <PresentationFormat>Widescreen</PresentationFormat>
  <Paragraphs>484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Calibri</vt:lpstr>
      <vt:lpstr>Calibri Light</vt:lpstr>
      <vt:lpstr>Cambria Math</vt:lpstr>
      <vt:lpstr>Times New Roman</vt:lpstr>
      <vt:lpstr>Wingdings</vt:lpstr>
      <vt:lpstr>Retrospect</vt:lpstr>
      <vt:lpstr>Divide and Conquer Algorithms - 2</vt:lpstr>
      <vt:lpstr>Quick Sort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Quick Sort Cont’d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lastModifiedBy>Md. Muktar Hossain</cp:lastModifiedBy>
  <cp:revision>17</cp:revision>
  <dcterms:created xsi:type="dcterms:W3CDTF">2024-12-27T22:50:40Z</dcterms:created>
  <dcterms:modified xsi:type="dcterms:W3CDTF">2025-01-08T09:52:17Z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