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49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5.xml" ContentType="application/vnd.openxmlformats-officedocument.presentationml.slide+xml"/>
  <Override PartName="/ppt/slides/slide8.xml" ContentType="application/vnd.openxmlformats-officedocument.presentationml.slide+xml"/>
  <Override PartName="/ppt/slides/slide63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64.xml" ContentType="application/vnd.openxmlformats-officedocument.presentationml.slide+xml"/>
  <Override PartName="/ppt/slides/slide56.xml" ContentType="application/vnd.openxmlformats-officedocument.presentationml.slide+xml"/>
  <Override PartName="/ppt/slides/slide52.xml" ContentType="application/vnd.openxmlformats-officedocument.presentationml.slide+xml"/>
  <Override PartName="/ppt/slides/slide58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57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4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258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ustomXml" Target="../customXml/item3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58568"/>
          </a:xfrm>
        </p:spPr>
        <p:txBody>
          <a:bodyPr anchor="ctr"/>
          <a:lstStyle/>
          <a:p>
            <a:pPr algn="ctr"/>
            <a:r>
              <a:rPr lang="en-US" sz="6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and </a:t>
            </a:r>
            <a:r>
              <a:rPr lang="en-US" sz="66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Conquer Algorithms - 3</a:t>
            </a:r>
            <a:endParaRPr lang="en-US" sz="6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125" y="3265715"/>
            <a:ext cx="9914710" cy="283463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Muktar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Hossain</a:t>
            </a:r>
          </a:p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Varendra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  <a:endParaRPr lang="en-US" sz="28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98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19040240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sum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 =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0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32099566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sum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5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71421951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sum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 = -4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9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75292598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sum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33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48428624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sum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 = -1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7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31090862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sum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 =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65653130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sum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 = 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9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86774540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sum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1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92635372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sum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7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59689322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sum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 =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5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47682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Subarray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largest sum that can be obtained from a contiguous subarray within a given array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0"/>
              </a:spcBef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Subarray Sum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solved 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time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complexities.</a:t>
            </a:r>
          </a:p>
          <a:p>
            <a:pPr algn="just">
              <a:spcBef>
                <a:spcPts val="0"/>
              </a:spcBef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O(n²) –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Time Complexity (Brute Force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n) –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Conquer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Kadane’s Algorithm (Optimal Solution)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99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3573581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sum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 = 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93272389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sum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 = 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08278689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sum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55025216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sum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 = -2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9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1947160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sum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 = 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1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37425706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sum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 = -1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00708255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sum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46173774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sum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 = 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8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47820835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sum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 = -1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1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76819779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sum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 = 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3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47682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Brute Force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considers all possible subarrays and computes their sums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over all possible starting indices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all possible ending indices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 for each subarray and track the maximum sum.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11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84907960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sum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 = -3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6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52828574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sum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2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</a:t>
            </a:r>
            <a:r>
              <a:rPr lang="en-US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47682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Conquer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 the array into two halves, solves the problem for each half recursively, and combines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maximum subarray sum in the left half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subarray sum in the right half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subarray sum that crosses the midpoint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of the three.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05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7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charRg st="147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charRg st="147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charRg st="147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5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charRg st="195" end="2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charRg st="195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charRg st="195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4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charRg st="244" end="3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charRg st="244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charRg st="244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01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charRg st="301" end="3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charRg st="301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charRg st="301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63537631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(left == right)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[left]; 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mid = (left + right) / 2;     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mid); 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mid + 1, right);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mid, right); 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max({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});}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</a:t>
            </a:r>
            <a:r>
              <a:rPr lang="en-US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2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104465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(left == right)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[left]; 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mid = (left + right) / 2;     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mid); 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mid + 1, right);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mid, right); 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max({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});}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</a:t>
            </a:r>
            <a:r>
              <a:rPr lang="en-US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757849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044890"/>
              </p:ext>
            </p:extLst>
          </p:nvPr>
        </p:nvGraphicFramePr>
        <p:xfrm>
          <a:off x="1097281" y="2747818"/>
          <a:ext cx="136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58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88158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282876"/>
              </p:ext>
            </p:extLst>
          </p:nvPr>
        </p:nvGraphicFramePr>
        <p:xfrm>
          <a:off x="1084578" y="3220756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 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378716"/>
              </p:ext>
            </p:extLst>
          </p:nvPr>
        </p:nvGraphicFramePr>
        <p:xfrm>
          <a:off x="1100192" y="371574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0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104465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(left == right)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[left]; 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mid = (left + right) / 2;     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mid); 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mid + 1, right);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mid, right); 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max({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});}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</a:t>
            </a:r>
            <a:r>
              <a:rPr lang="en-US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757849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044890"/>
              </p:ext>
            </p:extLst>
          </p:nvPr>
        </p:nvGraphicFramePr>
        <p:xfrm>
          <a:off x="1097281" y="2747818"/>
          <a:ext cx="136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58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88158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170211"/>
              </p:ext>
            </p:extLst>
          </p:nvPr>
        </p:nvGraphicFramePr>
        <p:xfrm>
          <a:off x="1084577" y="371574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=</a:t>
            </a:r>
            <a:endParaRPr lang="en-US" dirty="0"/>
          </a:p>
        </p:txBody>
      </p:sp>
      <p:graphicFrame>
        <p:nvGraphicFramePr>
          <p:cNvPr id="1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832106"/>
              </p:ext>
            </p:extLst>
          </p:nvPr>
        </p:nvGraphicFramePr>
        <p:xfrm>
          <a:off x="1781750" y="3220756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 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416337"/>
              </p:ext>
            </p:extLst>
          </p:nvPr>
        </p:nvGraphicFramePr>
        <p:xfrm>
          <a:off x="1781750" y="371574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44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104465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(left == right)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[left]; 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mid = (left + right) / 2;     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mid); 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mid + 1, right);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mid, right); 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max({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});}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</a:t>
            </a:r>
            <a:r>
              <a:rPr lang="en-US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757849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044890"/>
              </p:ext>
            </p:extLst>
          </p:nvPr>
        </p:nvGraphicFramePr>
        <p:xfrm>
          <a:off x="1097281" y="2747818"/>
          <a:ext cx="136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58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88158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349346"/>
              </p:ext>
            </p:extLst>
          </p:nvPr>
        </p:nvGraphicFramePr>
        <p:xfrm>
          <a:off x="1084577" y="371574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=</a:t>
            </a:r>
            <a:endParaRPr lang="en-US" dirty="0"/>
          </a:p>
        </p:txBody>
      </p:sp>
      <p:graphicFrame>
        <p:nvGraphicFramePr>
          <p:cNvPr id="1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832106"/>
              </p:ext>
            </p:extLst>
          </p:nvPr>
        </p:nvGraphicFramePr>
        <p:xfrm>
          <a:off x="1781750" y="3220756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 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320567"/>
              </p:ext>
            </p:extLst>
          </p:nvPr>
        </p:nvGraphicFramePr>
        <p:xfrm>
          <a:off x="1781750" y="371574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01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104465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54044" y="1737360"/>
            <a:ext cx="6117131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mid,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{ 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sum = 0;    for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mid;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&gt;= left;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--)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sum +=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     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 max(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   }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 0; 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mid + 1;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&lt;= right;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sum +=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     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 max(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   } 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</a:t>
            </a:r>
            <a:r>
              <a:rPr lang="en-US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757849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0633257"/>
              </p:ext>
            </p:extLst>
          </p:nvPr>
        </p:nvGraphicFramePr>
        <p:xfrm>
          <a:off x="1097281" y="2747818"/>
          <a:ext cx="136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58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88158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209529"/>
              </p:ext>
            </p:extLst>
          </p:nvPr>
        </p:nvGraphicFramePr>
        <p:xfrm>
          <a:off x="1084577" y="371574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-1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=</a:t>
            </a:r>
            <a:endParaRPr lang="en-US" dirty="0"/>
          </a:p>
        </p:txBody>
      </p:sp>
      <p:graphicFrame>
        <p:nvGraphicFramePr>
          <p:cNvPr id="1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61130"/>
              </p:ext>
            </p:extLst>
          </p:nvPr>
        </p:nvGraphicFramePr>
        <p:xfrm>
          <a:off x="1781750" y="371574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6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104465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(left == right)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[left]; 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mid = (left + right) / 2;     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mid); 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mid + 1, right);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mid, right); 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max({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});}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</a:t>
            </a:r>
            <a:r>
              <a:rPr lang="en-US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757849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1478778"/>
              </p:ext>
            </p:extLst>
          </p:nvPr>
        </p:nvGraphicFramePr>
        <p:xfrm>
          <a:off x="1097281" y="2747818"/>
          <a:ext cx="136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58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88158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325331"/>
              </p:ext>
            </p:extLst>
          </p:nvPr>
        </p:nvGraphicFramePr>
        <p:xfrm>
          <a:off x="1084577" y="371574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= 3</a:t>
            </a:r>
            <a:endParaRPr lang="en-US" dirty="0"/>
          </a:p>
        </p:txBody>
      </p:sp>
      <p:graphicFrame>
        <p:nvGraphicFramePr>
          <p:cNvPr id="1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3331227"/>
              </p:ext>
            </p:extLst>
          </p:nvPr>
        </p:nvGraphicFramePr>
        <p:xfrm>
          <a:off x="1781750" y="371574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3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104465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(left == right)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[left]; 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mid = (left + right) / 2;     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mid); 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mid + 1, right);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mid, right);    </a:t>
            </a:r>
            <a:endParaRPr lang="en-US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max({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});}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</a:t>
            </a:r>
            <a:r>
              <a:rPr lang="en-US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757849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243707"/>
              </p:ext>
            </p:extLst>
          </p:nvPr>
        </p:nvGraphicFramePr>
        <p:xfrm>
          <a:off x="1097281" y="2747818"/>
          <a:ext cx="136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58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88158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= 3</a:t>
            </a:r>
            <a:endParaRPr lang="en-US" dirty="0"/>
          </a:p>
        </p:txBody>
      </p:sp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085367"/>
              </p:ext>
            </p:extLst>
          </p:nvPr>
        </p:nvGraphicFramePr>
        <p:xfrm>
          <a:off x="2460397" y="2747818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 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515278"/>
              </p:ext>
            </p:extLst>
          </p:nvPr>
        </p:nvGraphicFramePr>
        <p:xfrm>
          <a:off x="2460397" y="3201998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78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99487807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sum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5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</a:t>
            </a:r>
            <a:r>
              <a:rPr lang="en-US" dirty="0"/>
              <a:t>–</a:t>
            </a:r>
            <a:r>
              <a:rPr lang="en-US" b="1" dirty="0"/>
              <a:t>2147483648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5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104465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mid,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sum = 0;    for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mid;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&gt;= left;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--) {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     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   }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mid + 1;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&lt;= right;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   }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</a:t>
            </a:r>
            <a:r>
              <a:rPr lang="en-US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757849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7446493"/>
              </p:ext>
            </p:extLst>
          </p:nvPr>
        </p:nvGraphicFramePr>
        <p:xfrm>
          <a:off x="1097281" y="2747818"/>
          <a:ext cx="136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58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88158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= 3</a:t>
            </a:r>
            <a:endParaRPr lang="en-US" dirty="0"/>
          </a:p>
        </p:txBody>
      </p:sp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776657"/>
              </p:ext>
            </p:extLst>
          </p:nvPr>
        </p:nvGraphicFramePr>
        <p:xfrm>
          <a:off x="2460397" y="2747818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515278"/>
              </p:ext>
            </p:extLst>
          </p:nvPr>
        </p:nvGraphicFramePr>
        <p:xfrm>
          <a:off x="2460397" y="3201998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0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104465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mid,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sum = 0;    for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mid;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&gt;= left;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--) {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     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   }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mid + 1;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&lt;= right;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   }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</a:t>
            </a:r>
            <a:r>
              <a:rPr lang="en-US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30127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6258636"/>
              </p:ext>
            </p:extLst>
          </p:nvPr>
        </p:nvGraphicFramePr>
        <p:xfrm>
          <a:off x="1097281" y="2747818"/>
          <a:ext cx="136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58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88158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= 3</a:t>
            </a:r>
            <a:endParaRPr lang="en-US" dirty="0"/>
          </a:p>
        </p:txBody>
      </p:sp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776657"/>
              </p:ext>
            </p:extLst>
          </p:nvPr>
        </p:nvGraphicFramePr>
        <p:xfrm>
          <a:off x="2460397" y="2747818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515278"/>
              </p:ext>
            </p:extLst>
          </p:nvPr>
        </p:nvGraphicFramePr>
        <p:xfrm>
          <a:off x="2460397" y="3201998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79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104465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{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if (left == right)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[left];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mid = (left + right) / 2;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mid);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mid + 1, right);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mid, right);    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return max({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});}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</a:t>
            </a:r>
            <a:r>
              <a:rPr lang="en-US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30127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625785"/>
              </p:ext>
            </p:extLst>
          </p:nvPr>
        </p:nvGraphicFramePr>
        <p:xfrm>
          <a:off x="1097281" y="2747818"/>
          <a:ext cx="136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58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88158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= 5</a:t>
            </a:r>
            <a:endParaRPr lang="en-US" dirty="0"/>
          </a:p>
        </p:txBody>
      </p:sp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776657"/>
              </p:ext>
            </p:extLst>
          </p:nvPr>
        </p:nvGraphicFramePr>
        <p:xfrm>
          <a:off x="2460397" y="2747818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026144"/>
              </p:ext>
            </p:extLst>
          </p:nvPr>
        </p:nvGraphicFramePr>
        <p:xfrm>
          <a:off x="2460397" y="3201998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2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104465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{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if (left == right)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[left];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mid = (left + right) / 2;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mid);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mid + 1, right);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mid, right);    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return max({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});}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</a:t>
            </a:r>
            <a:r>
              <a:rPr lang="en-US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754087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= 5</a:t>
            </a:r>
            <a:endParaRPr lang="en-US" dirty="0"/>
          </a:p>
        </p:txBody>
      </p:sp>
      <p:graphicFrame>
        <p:nvGraphicFramePr>
          <p:cNvPr id="1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225419"/>
              </p:ext>
            </p:extLst>
          </p:nvPr>
        </p:nvGraphicFramePr>
        <p:xfrm>
          <a:off x="3177081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59692"/>
              </p:ext>
            </p:extLst>
          </p:nvPr>
        </p:nvGraphicFramePr>
        <p:xfrm>
          <a:off x="3190278" y="2739578"/>
          <a:ext cx="136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58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88158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841965"/>
              </p:ext>
            </p:extLst>
          </p:nvPr>
        </p:nvGraphicFramePr>
        <p:xfrm>
          <a:off x="3177575" y="3212516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 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2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7277368"/>
              </p:ext>
            </p:extLst>
          </p:nvPr>
        </p:nvGraphicFramePr>
        <p:xfrm>
          <a:off x="3193189" y="370750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88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104465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{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if (left == right)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[left];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mid = (left + right) / 2;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mid);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mid + 1, right);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mid, right);    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return max({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});}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</a:t>
            </a:r>
            <a:r>
              <a:rPr lang="en-US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= 5</a:t>
            </a:r>
            <a:endParaRPr lang="en-US" dirty="0"/>
          </a:p>
        </p:txBody>
      </p:sp>
      <p:graphicFrame>
        <p:nvGraphicFramePr>
          <p:cNvPr id="1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225419"/>
              </p:ext>
            </p:extLst>
          </p:nvPr>
        </p:nvGraphicFramePr>
        <p:xfrm>
          <a:off x="3177081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59692"/>
              </p:ext>
            </p:extLst>
          </p:nvPr>
        </p:nvGraphicFramePr>
        <p:xfrm>
          <a:off x="3190278" y="2739578"/>
          <a:ext cx="136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58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88158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2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990010"/>
              </p:ext>
            </p:extLst>
          </p:nvPr>
        </p:nvGraphicFramePr>
        <p:xfrm>
          <a:off x="3177081" y="370750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119026"/>
              </p:ext>
            </p:extLst>
          </p:nvPr>
        </p:nvGraphicFramePr>
        <p:xfrm>
          <a:off x="3871836" y="3212516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 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37620"/>
              </p:ext>
            </p:extLst>
          </p:nvPr>
        </p:nvGraphicFramePr>
        <p:xfrm>
          <a:off x="3871836" y="370750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2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804403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29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104465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mid,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sum = 0;    for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mid;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&gt;= left;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--) {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     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   }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mid + 1;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&lt;= right;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   }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</a:t>
            </a:r>
            <a:r>
              <a:rPr lang="en-US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= 5</a:t>
            </a:r>
            <a:endParaRPr lang="en-US" dirty="0"/>
          </a:p>
        </p:txBody>
      </p:sp>
      <p:graphicFrame>
        <p:nvGraphicFramePr>
          <p:cNvPr id="1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225419"/>
              </p:ext>
            </p:extLst>
          </p:nvPr>
        </p:nvGraphicFramePr>
        <p:xfrm>
          <a:off x="3177081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7918993"/>
              </p:ext>
            </p:extLst>
          </p:nvPr>
        </p:nvGraphicFramePr>
        <p:xfrm>
          <a:off x="3190278" y="2739578"/>
          <a:ext cx="136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58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88158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2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990010"/>
              </p:ext>
            </p:extLst>
          </p:nvPr>
        </p:nvGraphicFramePr>
        <p:xfrm>
          <a:off x="3177081" y="370750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37620"/>
              </p:ext>
            </p:extLst>
          </p:nvPr>
        </p:nvGraphicFramePr>
        <p:xfrm>
          <a:off x="3871836" y="370750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27120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0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104465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{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if (left == right)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[left];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mid = (left + right) / 2;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mid);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mid + 1, right);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mid, right);    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return max({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});}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</a:t>
            </a:r>
            <a:r>
              <a:rPr lang="en-US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= 4</a:t>
            </a:r>
            <a:endParaRPr lang="en-US" dirty="0"/>
          </a:p>
        </p:txBody>
      </p:sp>
      <p:graphicFrame>
        <p:nvGraphicFramePr>
          <p:cNvPr id="1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225419"/>
              </p:ext>
            </p:extLst>
          </p:nvPr>
        </p:nvGraphicFramePr>
        <p:xfrm>
          <a:off x="3177081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7918993"/>
              </p:ext>
            </p:extLst>
          </p:nvPr>
        </p:nvGraphicFramePr>
        <p:xfrm>
          <a:off x="3190278" y="2739578"/>
          <a:ext cx="136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58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88158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2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990010"/>
              </p:ext>
            </p:extLst>
          </p:nvPr>
        </p:nvGraphicFramePr>
        <p:xfrm>
          <a:off x="3177081" y="370750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598817"/>
              </p:ext>
            </p:extLst>
          </p:nvPr>
        </p:nvGraphicFramePr>
        <p:xfrm>
          <a:off x="3871836" y="370750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997224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0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104465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{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if (left == right)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[left];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mid = (left + right) / 2;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mid);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mid + 1, right);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mid, right);    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return max({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});}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</a:t>
            </a:r>
            <a:r>
              <a:rPr lang="en-US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= 4</a:t>
            </a:r>
            <a:endParaRPr lang="en-US" dirty="0"/>
          </a:p>
        </p:txBody>
      </p:sp>
      <p:graphicFrame>
        <p:nvGraphicFramePr>
          <p:cNvPr id="1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334181"/>
              </p:ext>
            </p:extLst>
          </p:nvPr>
        </p:nvGraphicFramePr>
        <p:xfrm>
          <a:off x="3177081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6752835"/>
              </p:ext>
            </p:extLst>
          </p:nvPr>
        </p:nvGraphicFramePr>
        <p:xfrm>
          <a:off x="4534375" y="2729060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 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752267"/>
              </p:ext>
            </p:extLst>
          </p:nvPr>
        </p:nvGraphicFramePr>
        <p:xfrm>
          <a:off x="4534375" y="3183240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2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0892854"/>
              </p:ext>
            </p:extLst>
          </p:nvPr>
        </p:nvGraphicFramePr>
        <p:xfrm>
          <a:off x="3190278" y="2739578"/>
          <a:ext cx="136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58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88158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2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348063"/>
              </p:ext>
            </p:extLst>
          </p:nvPr>
        </p:nvGraphicFramePr>
        <p:xfrm>
          <a:off x="3177081" y="370750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2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7450417"/>
              </p:ext>
            </p:extLst>
          </p:nvPr>
        </p:nvGraphicFramePr>
        <p:xfrm>
          <a:off x="3871836" y="370750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2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574923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86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104465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mid,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sum = 0;    for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mid;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&gt;= left;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--) {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     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   }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mid + 1;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&lt;= right;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   }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</a:t>
            </a:r>
            <a:r>
              <a:rPr lang="en-US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= 4</a:t>
            </a:r>
            <a:endParaRPr lang="en-US" dirty="0"/>
          </a:p>
        </p:txBody>
      </p:sp>
      <p:graphicFrame>
        <p:nvGraphicFramePr>
          <p:cNvPr id="1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669883"/>
              </p:ext>
            </p:extLst>
          </p:nvPr>
        </p:nvGraphicFramePr>
        <p:xfrm>
          <a:off x="3177081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752267"/>
              </p:ext>
            </p:extLst>
          </p:nvPr>
        </p:nvGraphicFramePr>
        <p:xfrm>
          <a:off x="4534375" y="3183240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7449605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44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104465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{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if (left == right)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[left];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mid = (left + right) / 2;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mid);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mid + 1, right);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mid, right);    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return max({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});}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</a:t>
            </a:r>
            <a:r>
              <a:rPr lang="en-US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= 2</a:t>
            </a:r>
            <a:endParaRPr lang="en-US" dirty="0"/>
          </a:p>
        </p:txBody>
      </p:sp>
      <p:graphicFrame>
        <p:nvGraphicFramePr>
          <p:cNvPr id="1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1588335"/>
              </p:ext>
            </p:extLst>
          </p:nvPr>
        </p:nvGraphicFramePr>
        <p:xfrm>
          <a:off x="3177081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751487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20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52071019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sum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</a:t>
            </a:r>
            <a:r>
              <a:rPr lang="en-US" dirty="0"/>
              <a:t>–2147483648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 = 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81303868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mid,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sum = 0;    for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mid;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&gt;= left;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--) {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     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   }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mid + 1;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&lt;= right;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   }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</a:t>
            </a:r>
            <a:r>
              <a:rPr lang="en-US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39266" y="486413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= 2</a:t>
            </a:r>
            <a:endParaRPr lang="en-US" dirty="0"/>
          </a:p>
        </p:txBody>
      </p:sp>
      <p:graphicFrame>
        <p:nvGraphicFramePr>
          <p:cNvPr id="1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779014"/>
              </p:ext>
            </p:extLst>
          </p:nvPr>
        </p:nvGraphicFramePr>
        <p:xfrm>
          <a:off x="3177081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997558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01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03324271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{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if (left == right)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[left];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mid = (left + right) / 2;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mid);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mid + 1, right);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mid, right);    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return max({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});}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</a:t>
            </a:r>
            <a:r>
              <a:rPr lang="en-US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= 7</a:t>
            </a:r>
            <a:endParaRPr lang="en-US" dirty="0"/>
          </a:p>
        </p:txBody>
      </p:sp>
      <p:graphicFrame>
        <p:nvGraphicFramePr>
          <p:cNvPr id="1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435801"/>
              </p:ext>
            </p:extLst>
          </p:nvPr>
        </p:nvGraphicFramePr>
        <p:xfrm>
          <a:off x="3177081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731330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00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Kadane’s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47682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Kadane's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efficiently finds the maximum subarray sum in O(n) time by maintaining a running sum.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smallest possible integer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currentSum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0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array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02870" lvl="5" indent="-28575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element to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currentSum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2870" lvl="5" indent="-28575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currentSum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exceeds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update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2870" lvl="5" indent="-28575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currentSum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drops below 0, reset it to 0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84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6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charRg st="116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charRg st="116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charRg st="116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8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charRg st="168" end="1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charRg st="168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charRg st="168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6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charRg st="196" end="2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charRg st="196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charRg st="196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23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charRg st="223" end="2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charRg st="223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charRg st="223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62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charRg st="262" end="3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charRg st="262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charRg st="262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07" end="3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charRg st="307" end="3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charRg st="307" end="3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charRg st="307" end="3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51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charRg st="351" end="3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charRg st="351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charRg st="351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99487807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kadane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9541" y="4305465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</a:t>
            </a:r>
            <a:r>
              <a:rPr lang="en-US" dirty="0"/>
              <a:t>–</a:t>
            </a:r>
            <a:r>
              <a:rPr lang="en-US" b="1" dirty="0"/>
              <a:t>2147483648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09541" y="3407296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currentSum</a:t>
            </a:r>
            <a:r>
              <a:rPr lang="en-US" dirty="0"/>
              <a:t> </a:t>
            </a:r>
            <a:r>
              <a:rPr lang="en-US" dirty="0" smtClean="0"/>
              <a:t>= 0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Kadane’s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91318639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kadane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Kadane’s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9541" y="4305465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</a:t>
            </a:r>
            <a:r>
              <a:rPr lang="en-US" dirty="0"/>
              <a:t>–</a:t>
            </a:r>
            <a:r>
              <a:rPr lang="en-US" b="1" dirty="0"/>
              <a:t>2147483648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09541" y="3407296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currentSum</a:t>
            </a:r>
            <a:r>
              <a:rPr lang="en-US" dirty="0"/>
              <a:t> </a:t>
            </a:r>
            <a:r>
              <a:rPr lang="en-US" dirty="0" smtClean="0"/>
              <a:t>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91318639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kadane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Kadane’s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9541" y="4305465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09541" y="3407296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currentSum</a:t>
            </a:r>
            <a:r>
              <a:rPr lang="en-US" dirty="0"/>
              <a:t> </a:t>
            </a:r>
            <a:r>
              <a:rPr lang="en-US" dirty="0" smtClean="0"/>
              <a:t>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1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86271273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kadane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Kadane’s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9541" y="4305465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09541" y="3407296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currentSum</a:t>
            </a:r>
            <a:r>
              <a:rPr lang="en-US" dirty="0"/>
              <a:t> </a:t>
            </a:r>
            <a:r>
              <a:rPr lang="en-US" dirty="0" smtClean="0"/>
              <a:t>=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1332341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kadane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Kadane’s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9541" y="4305465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09541" y="3407296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currentSum</a:t>
            </a:r>
            <a:r>
              <a:rPr lang="en-US" dirty="0"/>
              <a:t> </a:t>
            </a:r>
            <a:r>
              <a:rPr lang="en-US" dirty="0" smtClean="0"/>
              <a:t>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33162701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kadane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Kadane’s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9541" y="4305465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09541" y="3407296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currentSum</a:t>
            </a:r>
            <a:r>
              <a:rPr lang="en-US" dirty="0"/>
              <a:t> </a:t>
            </a:r>
            <a:r>
              <a:rPr lang="en-US" dirty="0" smtClean="0"/>
              <a:t>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9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33162701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kadane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Kadane’s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9541" y="4305465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09541" y="3407296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currentSum</a:t>
            </a:r>
            <a:r>
              <a:rPr lang="en-US" dirty="0"/>
              <a:t> </a:t>
            </a:r>
            <a:r>
              <a:rPr lang="en-US" dirty="0" smtClean="0"/>
              <a:t>=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09397486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sum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 = -1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65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58892206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kadane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Kadane’s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9541" y="4305465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09541" y="3407296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currentSum</a:t>
            </a:r>
            <a:r>
              <a:rPr lang="en-US" dirty="0"/>
              <a:t> </a:t>
            </a:r>
            <a:r>
              <a:rPr lang="en-US" dirty="0" smtClean="0"/>
              <a:t>=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58892206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kadane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Kadane’s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9541" y="4305465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09541" y="3407296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currentSum</a:t>
            </a:r>
            <a:r>
              <a:rPr lang="en-US" dirty="0"/>
              <a:t> </a:t>
            </a:r>
            <a:r>
              <a:rPr lang="en-US" dirty="0" smtClean="0"/>
              <a:t>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9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11917502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kadane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Kadane’s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9541" y="4305465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09541" y="3407296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currentSum</a:t>
            </a:r>
            <a:r>
              <a:rPr lang="en-US" dirty="0"/>
              <a:t> </a:t>
            </a:r>
            <a:r>
              <a:rPr lang="en-US" dirty="0" smtClean="0"/>
              <a:t>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0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11917502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kadane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Kadane’s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9541" y="4305465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09541" y="3407296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currentSum</a:t>
            </a:r>
            <a:r>
              <a:rPr lang="en-US" dirty="0"/>
              <a:t> </a:t>
            </a:r>
            <a:r>
              <a:rPr lang="en-US" dirty="0" smtClean="0"/>
              <a:t>=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1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88966613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kadane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Kadane’s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9541" y="4305465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09541" y="3407296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currentSum</a:t>
            </a:r>
            <a:r>
              <a:rPr lang="en-US" dirty="0"/>
              <a:t> </a:t>
            </a:r>
            <a:r>
              <a:rPr lang="en-US" dirty="0" smtClean="0"/>
              <a:t>=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3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88966613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kadane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Kadane’s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9541" y="4305465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09541" y="3407296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currentSum</a:t>
            </a:r>
            <a:r>
              <a:rPr lang="en-US" dirty="0"/>
              <a:t> </a:t>
            </a:r>
            <a:r>
              <a:rPr lang="en-US" dirty="0" smtClean="0"/>
              <a:t>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2716721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kadane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Kadane’s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9541" y="4305465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09541" y="3407296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currentSum</a:t>
            </a:r>
            <a:r>
              <a:rPr lang="en-US" dirty="0"/>
              <a:t> </a:t>
            </a:r>
            <a:r>
              <a:rPr lang="en-US" dirty="0" smtClean="0"/>
              <a:t>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Approaches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199242"/>
              </p:ext>
            </p:extLst>
          </p:nvPr>
        </p:nvGraphicFramePr>
        <p:xfrm>
          <a:off x="1222308" y="2318326"/>
          <a:ext cx="9933372" cy="3066476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241328">
                  <a:extLst>
                    <a:ext uri="{9D8B030D-6E8A-4147-A177-3AD203B41FA5}">
                      <a16:colId xmlns:a16="http://schemas.microsoft.com/office/drawing/2014/main" val="2669785383"/>
                    </a:ext>
                  </a:extLst>
                </a:gridCol>
                <a:gridCol w="2401455">
                  <a:extLst>
                    <a:ext uri="{9D8B030D-6E8A-4147-A177-3AD203B41FA5}">
                      <a16:colId xmlns:a16="http://schemas.microsoft.com/office/drawing/2014/main" val="2351724725"/>
                    </a:ext>
                  </a:extLst>
                </a:gridCol>
                <a:gridCol w="2419927">
                  <a:extLst>
                    <a:ext uri="{9D8B030D-6E8A-4147-A177-3AD203B41FA5}">
                      <a16:colId xmlns:a16="http://schemas.microsoft.com/office/drawing/2014/main" val="1546571875"/>
                    </a:ext>
                  </a:extLst>
                </a:gridCol>
                <a:gridCol w="2870662">
                  <a:extLst>
                    <a:ext uri="{9D8B030D-6E8A-4147-A177-3AD203B41FA5}">
                      <a16:colId xmlns:a16="http://schemas.microsoft.com/office/drawing/2014/main" val="2093145545"/>
                    </a:ext>
                  </a:extLst>
                </a:gridCol>
              </a:tblGrid>
              <a:tr h="766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Complexity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Space Complexity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349375"/>
                  </a:ext>
                </a:extLst>
              </a:tr>
              <a:tr h="7666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Brute Force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O(n²)</a:t>
                      </a:r>
                      <a:endParaRPr 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all subarrays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062081"/>
                  </a:ext>
                </a:extLst>
              </a:tr>
              <a:tr h="7666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 &amp; Conquer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  <a:endParaRPr 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 n)</a:t>
                      </a:r>
                      <a:endParaRPr 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Recursively divides array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76763"/>
                  </a:ext>
                </a:extLst>
              </a:tr>
              <a:tr h="76661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Kadane’s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Algorithm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lang="en-US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Iterative approach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303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5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6" y="732826"/>
            <a:ext cx="10058400" cy="3617106"/>
          </a:xfrm>
        </p:spPr>
        <p:txBody>
          <a:bodyPr anchor="ctr"/>
          <a:lstStyle/>
          <a:p>
            <a:pPr algn="ctr"/>
            <a:r>
              <a:rPr lang="en-US" sz="11500" i="1" dirty="0" smtClean="0">
                <a:solidFill>
                  <a:schemeClr val="accent2"/>
                </a:solidFill>
                <a:latin typeface="Algerian" panose="04020705040A02060702" pitchFamily="82" charset="0"/>
              </a:rPr>
              <a:t>Thank You</a:t>
            </a:r>
            <a:endParaRPr lang="en-US" i="1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2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23031485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sum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 = 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36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03349202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sum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 = 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2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Approach)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01734320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sum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sum = 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maxSum</a:t>
            </a:r>
            <a:r>
              <a:rPr lang="en-US" dirty="0" smtClean="0"/>
              <a:t> =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3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345F1FEB1D4549AFF96577088AAEDF" ma:contentTypeVersion="8" ma:contentTypeDescription="Create a new document." ma:contentTypeScope="" ma:versionID="e21a8b964ff8ef659f1c98dc3431ea58">
  <xsd:schema xmlns:xsd="http://www.w3.org/2001/XMLSchema" xmlns:xs="http://www.w3.org/2001/XMLSchema" xmlns:p="http://schemas.microsoft.com/office/2006/metadata/properties" xmlns:ns2="a82347ac-d68e-4148-b55b-060c302b9218" targetNamespace="http://schemas.microsoft.com/office/2006/metadata/properties" ma:root="true" ma:fieldsID="31972b6ae0e9ff71d915931ba171f708" ns2:_="">
    <xsd:import namespace="a82347ac-d68e-4148-b55b-060c302b92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2347ac-d68e-4148-b55b-060c302b92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E866A0-C298-4874-9465-34079C2AAC90}"/>
</file>

<file path=customXml/itemProps2.xml><?xml version="1.0" encoding="utf-8"?>
<ds:datastoreItem xmlns:ds="http://schemas.openxmlformats.org/officeDocument/2006/customXml" ds:itemID="{BF77B6A6-F3CD-4615-A921-6D0784454FFA}"/>
</file>

<file path=customXml/itemProps3.xml><?xml version="1.0" encoding="utf-8"?>
<ds:datastoreItem xmlns:ds="http://schemas.openxmlformats.org/officeDocument/2006/customXml" ds:itemID="{5307F143-9F8C-45DF-B487-CC2DF86C38E1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1296</TotalTime>
  <Words>4256</Words>
  <Application>Microsoft Office PowerPoint</Application>
  <PresentationFormat>Widescreen</PresentationFormat>
  <Paragraphs>1397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Algerian</vt:lpstr>
      <vt:lpstr>Calibri</vt:lpstr>
      <vt:lpstr>Calibri Light</vt:lpstr>
      <vt:lpstr>Courier New</vt:lpstr>
      <vt:lpstr>Times New Roman</vt:lpstr>
      <vt:lpstr>Wingdings</vt:lpstr>
      <vt:lpstr>Retrospect</vt:lpstr>
      <vt:lpstr>Divide and Conquer Algorithms - 3</vt:lpstr>
      <vt:lpstr>Maximum Subarray Sum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O(n) (Kadane’s Algorithm)</vt:lpstr>
      <vt:lpstr>Maximum Subarray Sum – O(n) (Kadane’s Algorithm)</vt:lpstr>
      <vt:lpstr>Maximum Subarray Sum – O(n) (Kadane’s Algorithm)</vt:lpstr>
      <vt:lpstr>Maximum Subarray Sum – O(n) (Kadane’s Algorithm)</vt:lpstr>
      <vt:lpstr>Maximum Subarray Sum – O(n) (Kadane’s Algorithm)</vt:lpstr>
      <vt:lpstr>Maximum Subarray Sum – O(n) (Kadane’s Algorithm)</vt:lpstr>
      <vt:lpstr>Maximum Subarray Sum – O(n) (Kadane’s Algorithm)</vt:lpstr>
      <vt:lpstr>Maximum Subarray Sum – O(n) (Kadane’s Algorithm)</vt:lpstr>
      <vt:lpstr>Maximum Subarray Sum – O(n) (Kadane’s Algorithm)</vt:lpstr>
      <vt:lpstr>Maximum Subarray Sum – O(n) (Kadane’s Algorithm)</vt:lpstr>
      <vt:lpstr>Maximum Subarray Sum – O(n) (Kadane’s Algorithm)</vt:lpstr>
      <vt:lpstr>Maximum Subarray Sum – O(n) (Kadane’s Algorithm)</vt:lpstr>
      <vt:lpstr>Maximum Subarray Sum – O(n) (Kadane’s Algorithm)</vt:lpstr>
      <vt:lpstr>Maximum Subarray Sum – O(n) (Kadane’s Algorithm)</vt:lpstr>
      <vt:lpstr>Maximum Subarray Sum – O(n) (Kadane’s Algorithm)</vt:lpstr>
      <vt:lpstr>Comparison of Approaches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 Algorithms - 3</dc:title>
  <dc:creator>Md. Muktar Hossain</dc:creator>
  <cp:lastModifiedBy>Md. Muktar Hossain</cp:lastModifiedBy>
  <cp:revision>32</cp:revision>
  <dcterms:created xsi:type="dcterms:W3CDTF">2025-01-07T12:40:22Z</dcterms:created>
  <dcterms:modified xsi:type="dcterms:W3CDTF">2025-03-03T20:56:22Z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0x0101006C345F1FEB1D4549AFF96577088AAEDF</vt:lpwstr>
  </property>
</Properties>
</file>