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sldIdLst>
    <p:sldId id="256" r:id="rId2"/>
    <p:sldId id="343" r:id="rId3"/>
    <p:sldId id="320" r:id="rId4"/>
    <p:sldId id="304" r:id="rId5"/>
    <p:sldId id="319" r:id="rId6"/>
    <p:sldId id="344" r:id="rId7"/>
    <p:sldId id="345" r:id="rId8"/>
    <p:sldId id="322" r:id="rId9"/>
    <p:sldId id="349" r:id="rId10"/>
    <p:sldId id="350" r:id="rId11"/>
    <p:sldId id="351" r:id="rId12"/>
    <p:sldId id="353" r:id="rId13"/>
    <p:sldId id="352" r:id="rId14"/>
    <p:sldId id="354" r:id="rId15"/>
    <p:sldId id="324" r:id="rId16"/>
    <p:sldId id="355" r:id="rId17"/>
    <p:sldId id="356" r:id="rId18"/>
    <p:sldId id="309" r:id="rId19"/>
    <p:sldId id="311" r:id="rId20"/>
    <p:sldId id="335" r:id="rId21"/>
    <p:sldId id="336" r:id="rId22"/>
    <p:sldId id="337" r:id="rId23"/>
    <p:sldId id="346" r:id="rId24"/>
    <p:sldId id="339" r:id="rId25"/>
    <p:sldId id="357" r:id="rId26"/>
    <p:sldId id="341" r:id="rId27"/>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0099CC"/>
    <a:srgbClr val="33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p:cViewPr varScale="1">
        <p:scale>
          <a:sx n="81" d="100"/>
          <a:sy n="81" d="100"/>
        </p:scale>
        <p:origin x="1498" y="53"/>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213" name="Group 21"/>
          <p:cNvGrpSpPr>
            <a:grpSpLocks/>
          </p:cNvGrpSpPr>
          <p:nvPr/>
        </p:nvGrpSpPr>
        <p:grpSpPr bwMode="auto">
          <a:xfrm>
            <a:off x="0" y="0"/>
            <a:ext cx="5867400" cy="6858000"/>
            <a:chOff x="0" y="0"/>
            <a:chExt cx="3696" cy="4320"/>
          </a:xfrm>
        </p:grpSpPr>
        <p:sp>
          <p:nvSpPr>
            <p:cNvPr id="8194" name="Rectangle 2"/>
            <p:cNvSpPr>
              <a:spLocks noChangeArrowheads="1"/>
            </p:cNvSpPr>
            <p:nvPr/>
          </p:nvSpPr>
          <p:spPr bwMode="auto">
            <a:xfrm>
              <a:off x="0" y="0"/>
              <a:ext cx="2880" cy="432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imes New Roman" pitchFamily="18" charset="0"/>
              </a:endParaRPr>
            </a:p>
          </p:txBody>
        </p:sp>
        <p:sp>
          <p:nvSpPr>
            <p:cNvPr id="8195" name="AutoShape 3"/>
            <p:cNvSpPr>
              <a:spLocks noChangeArrowheads="1"/>
            </p:cNvSpPr>
            <p:nvPr/>
          </p:nvSpPr>
          <p:spPr bwMode="white">
            <a:xfrm>
              <a:off x="432" y="624"/>
              <a:ext cx="3264" cy="1200"/>
            </a:xfrm>
            <a:prstGeom prst="roundRect">
              <a:avLst>
                <a:gd name="adj" fmla="val 50000"/>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imes New Roman" pitchFamily="18" charset="0"/>
              </a:endParaRPr>
            </a:p>
          </p:txBody>
        </p:sp>
      </p:grpSp>
      <p:grpSp>
        <p:nvGrpSpPr>
          <p:cNvPr id="8210" name="Group 18"/>
          <p:cNvGrpSpPr>
            <a:grpSpLocks/>
          </p:cNvGrpSpPr>
          <p:nvPr/>
        </p:nvGrpSpPr>
        <p:grpSpPr bwMode="auto">
          <a:xfrm>
            <a:off x="3632200" y="4889500"/>
            <a:ext cx="4876800" cy="319088"/>
            <a:chOff x="2288" y="3080"/>
            <a:chExt cx="3072" cy="201"/>
          </a:xfrm>
        </p:grpSpPr>
        <p:sp>
          <p:nvSpPr>
            <p:cNvPr id="8204" name="AutoShape 12"/>
            <p:cNvSpPr>
              <a:spLocks noChangeArrowheads="1"/>
            </p:cNvSpPr>
            <p:nvPr/>
          </p:nvSpPr>
          <p:spPr bwMode="auto">
            <a:xfrm flipH="1">
              <a:off x="2288" y="3080"/>
              <a:ext cx="2914" cy="200"/>
            </a:xfrm>
            <a:prstGeom prst="roundRect">
              <a:avLst>
                <a:gd name="adj" fmla="val 0"/>
              </a:avLst>
            </a:prstGeom>
            <a:solidFill>
              <a:schemeClr va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05" name="AutoShape 13"/>
            <p:cNvSpPr>
              <a:spLocks noChangeArrowheads="1"/>
            </p:cNvSpPr>
            <p:nvPr/>
          </p:nvSpPr>
          <p:spPr bwMode="auto">
            <a:xfrm>
              <a:off x="5196" y="3080"/>
              <a:ext cx="164" cy="201"/>
            </a:xfrm>
            <a:prstGeom prst="flowChartDelay">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8197" name="Rectangle 5"/>
          <p:cNvSpPr>
            <a:spLocks noGrp="1" noChangeArrowheads="1"/>
          </p:cNvSpPr>
          <p:nvPr>
            <p:ph type="subTitle" idx="1"/>
          </p:nvPr>
        </p:nvSpPr>
        <p:spPr>
          <a:xfrm>
            <a:off x="4673600" y="2927350"/>
            <a:ext cx="4013200" cy="1822450"/>
          </a:xfrm>
        </p:spPr>
        <p:txBody>
          <a:bodyPr anchor="b"/>
          <a:lstStyle>
            <a:lvl1pPr marL="0" indent="0">
              <a:buFont typeface="Wingdings" pitchFamily="2" charset="2"/>
              <a:buNone/>
              <a:defRPr>
                <a:solidFill>
                  <a:schemeClr val="tx2"/>
                </a:solidFill>
              </a:defRPr>
            </a:lvl1pPr>
          </a:lstStyle>
          <a:p>
            <a:pPr lvl="0"/>
            <a:r>
              <a:rPr lang="en-US" altLang="en-US" noProof="0"/>
              <a:t>Click to edit Master subtitle style</a:t>
            </a:r>
          </a:p>
        </p:txBody>
      </p:sp>
      <p:sp>
        <p:nvSpPr>
          <p:cNvPr id="8206" name="Rectangle 14"/>
          <p:cNvSpPr>
            <a:spLocks noGrp="1" noChangeArrowheads="1"/>
          </p:cNvSpPr>
          <p:nvPr>
            <p:ph type="dt" sz="quarter" idx="2"/>
          </p:nvPr>
        </p:nvSpPr>
        <p:spPr/>
        <p:txBody>
          <a:bodyPr/>
          <a:lstStyle>
            <a:lvl1pPr>
              <a:defRPr>
                <a:solidFill>
                  <a:schemeClr val="bg1"/>
                </a:solidFill>
              </a:defRPr>
            </a:lvl1pPr>
          </a:lstStyle>
          <a:p>
            <a:endParaRPr lang="en-US" altLang="en-US"/>
          </a:p>
        </p:txBody>
      </p:sp>
      <p:sp>
        <p:nvSpPr>
          <p:cNvPr id="8207" name="Rectangle 15"/>
          <p:cNvSpPr>
            <a:spLocks noGrp="1" noChangeArrowheads="1"/>
          </p:cNvSpPr>
          <p:nvPr>
            <p:ph type="ftr" sz="quarter" idx="3"/>
          </p:nvPr>
        </p:nvSpPr>
        <p:spPr/>
        <p:txBody>
          <a:bodyPr/>
          <a:lstStyle>
            <a:lvl1pPr algn="r">
              <a:defRPr/>
            </a:lvl1pPr>
          </a:lstStyle>
          <a:p>
            <a:endParaRPr lang="en-US" altLang="en-US"/>
          </a:p>
        </p:txBody>
      </p:sp>
      <p:sp>
        <p:nvSpPr>
          <p:cNvPr id="8209" name="Rectangle 17"/>
          <p:cNvSpPr>
            <a:spLocks noGrp="1" noChangeArrowheads="1"/>
          </p:cNvSpPr>
          <p:nvPr>
            <p:ph type="sldNum" sz="quarter" idx="4"/>
          </p:nvPr>
        </p:nvSpPr>
        <p:spPr>
          <a:xfrm>
            <a:off x="76200" y="6248400"/>
            <a:ext cx="587375" cy="488950"/>
          </a:xfrm>
        </p:spPr>
        <p:txBody>
          <a:bodyPr anchorCtr="0"/>
          <a:lstStyle>
            <a:lvl1pPr>
              <a:defRPr/>
            </a:lvl1pPr>
          </a:lstStyle>
          <a:p>
            <a:fld id="{9E039716-5DDC-41BB-9C21-EC589C7FBCFC}" type="slidenum">
              <a:rPr lang="en-US" altLang="en-US"/>
              <a:pPr/>
              <a:t>‹#›</a:t>
            </a:fld>
            <a:endParaRPr lang="en-US" altLang="en-US"/>
          </a:p>
        </p:txBody>
      </p:sp>
      <p:sp>
        <p:nvSpPr>
          <p:cNvPr id="8211" name="AutoShape 19"/>
          <p:cNvSpPr>
            <a:spLocks noGrp="1" noChangeArrowheads="1"/>
          </p:cNvSpPr>
          <p:nvPr>
            <p:ph type="ctrTitle" sz="quarter"/>
          </p:nvPr>
        </p:nvSpPr>
        <p:spPr>
          <a:xfrm>
            <a:off x="685800" y="990600"/>
            <a:ext cx="8229600" cy="1905000"/>
          </a:xfrm>
          <a:prstGeom prst="roundRect">
            <a:avLst>
              <a:gd name="adj" fmla="val 50000"/>
            </a:avLst>
          </a:prstGeom>
        </p:spPr>
        <p:txBody>
          <a:bodyPr anchor="ctr"/>
          <a:lstStyle>
            <a:lvl1pPr algn="ctr">
              <a:defRPr>
                <a:solidFill>
                  <a:schemeClr val="tx1"/>
                </a:solidFill>
              </a:defRPr>
            </a:lvl1pPr>
          </a:lstStyle>
          <a:p>
            <a:pPr lvl="0"/>
            <a:r>
              <a:rPr lang="en-US" altLang="en-US" noProof="0"/>
              <a:t>Click to edit Master 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C1893AC5-3C9E-488E-93BC-644A0BCFA574}" type="slidenum">
              <a:rPr lang="en-US" altLang="en-US"/>
              <a:pPr/>
              <a:t>‹#›</a:t>
            </a:fld>
            <a:endParaRPr lang="en-US" altLang="en-US"/>
          </a:p>
        </p:txBody>
      </p:sp>
    </p:spTree>
    <p:extLst>
      <p:ext uri="{BB962C8B-B14F-4D97-AF65-F5344CB8AC3E}">
        <p14:creationId xmlns:p14="http://schemas.microsoft.com/office/powerpoint/2010/main" val="23561874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600" y="762000"/>
            <a:ext cx="1981200" cy="53244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62000" y="762000"/>
            <a:ext cx="5791200" cy="53244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F7EE6B08-057B-4CB6-BE07-52AF38D55122}" type="slidenum">
              <a:rPr lang="en-US" altLang="en-US"/>
              <a:pPr/>
              <a:t>‹#›</a:t>
            </a:fld>
            <a:endParaRPr lang="en-US" altLang="en-US"/>
          </a:p>
        </p:txBody>
      </p:sp>
    </p:spTree>
    <p:extLst>
      <p:ext uri="{BB962C8B-B14F-4D97-AF65-F5344CB8AC3E}">
        <p14:creationId xmlns:p14="http://schemas.microsoft.com/office/powerpoint/2010/main" val="352854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268D4270-C1FE-43C7-AED2-B7353DE0872B}" type="slidenum">
              <a:rPr lang="en-US" altLang="en-US"/>
              <a:pPr/>
              <a:t>‹#›</a:t>
            </a:fld>
            <a:endParaRPr lang="en-US" altLang="en-US"/>
          </a:p>
        </p:txBody>
      </p:sp>
    </p:spTree>
    <p:extLst>
      <p:ext uri="{BB962C8B-B14F-4D97-AF65-F5344CB8AC3E}">
        <p14:creationId xmlns:p14="http://schemas.microsoft.com/office/powerpoint/2010/main" val="14541387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03213E64-40E1-4229-A02F-B8A2F14A112E}" type="slidenum">
              <a:rPr lang="en-US" altLang="en-US"/>
              <a:pPr/>
              <a:t>‹#›</a:t>
            </a:fld>
            <a:endParaRPr lang="en-US" altLang="en-US"/>
          </a:p>
        </p:txBody>
      </p:sp>
    </p:spTree>
    <p:extLst>
      <p:ext uri="{BB962C8B-B14F-4D97-AF65-F5344CB8AC3E}">
        <p14:creationId xmlns:p14="http://schemas.microsoft.com/office/powerpoint/2010/main" val="37570659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2362200"/>
            <a:ext cx="3770313" cy="3724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60913" y="2362200"/>
            <a:ext cx="3770312" cy="3724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1CDAF1AD-D3BF-4907-9AC8-B2C6DEC3EB02}" type="slidenum">
              <a:rPr lang="en-US" altLang="en-US"/>
              <a:pPr/>
              <a:t>‹#›</a:t>
            </a:fld>
            <a:endParaRPr lang="en-US" altLang="en-US"/>
          </a:p>
        </p:txBody>
      </p:sp>
    </p:spTree>
    <p:extLst>
      <p:ext uri="{BB962C8B-B14F-4D97-AF65-F5344CB8AC3E}">
        <p14:creationId xmlns:p14="http://schemas.microsoft.com/office/powerpoint/2010/main" val="26342967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ltLang="en-US"/>
          </a:p>
        </p:txBody>
      </p:sp>
      <p:sp>
        <p:nvSpPr>
          <p:cNvPr id="8" name="Footer Placeholder 7"/>
          <p:cNvSpPr>
            <a:spLocks noGrp="1"/>
          </p:cNvSpPr>
          <p:nvPr>
            <p:ph type="ftr" sz="quarter" idx="11"/>
          </p:nvPr>
        </p:nvSpPr>
        <p:spPr/>
        <p:txBody>
          <a:bodyPr/>
          <a:lstStyle>
            <a:lvl1pPr>
              <a:defRPr/>
            </a:lvl1pPr>
          </a:lstStyle>
          <a:p>
            <a:endParaRPr lang="en-US" altLang="en-US"/>
          </a:p>
        </p:txBody>
      </p:sp>
      <p:sp>
        <p:nvSpPr>
          <p:cNvPr id="9" name="Slide Number Placeholder 8"/>
          <p:cNvSpPr>
            <a:spLocks noGrp="1"/>
          </p:cNvSpPr>
          <p:nvPr>
            <p:ph type="sldNum" sz="quarter" idx="12"/>
          </p:nvPr>
        </p:nvSpPr>
        <p:spPr/>
        <p:txBody>
          <a:bodyPr/>
          <a:lstStyle>
            <a:lvl1pPr>
              <a:defRPr/>
            </a:lvl1pPr>
          </a:lstStyle>
          <a:p>
            <a:fld id="{3A7097E7-DC20-4E02-A883-E585F5FD5DB4}" type="slidenum">
              <a:rPr lang="en-US" altLang="en-US"/>
              <a:pPr/>
              <a:t>‹#›</a:t>
            </a:fld>
            <a:endParaRPr lang="en-US" altLang="en-US"/>
          </a:p>
        </p:txBody>
      </p:sp>
    </p:spTree>
    <p:extLst>
      <p:ext uri="{BB962C8B-B14F-4D97-AF65-F5344CB8AC3E}">
        <p14:creationId xmlns:p14="http://schemas.microsoft.com/office/powerpoint/2010/main" val="20027534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ltLang="en-US"/>
          </a:p>
        </p:txBody>
      </p:sp>
      <p:sp>
        <p:nvSpPr>
          <p:cNvPr id="4" name="Footer Placeholder 3"/>
          <p:cNvSpPr>
            <a:spLocks noGrp="1"/>
          </p:cNvSpPr>
          <p:nvPr>
            <p:ph type="ftr" sz="quarter" idx="11"/>
          </p:nvPr>
        </p:nvSpPr>
        <p:spPr/>
        <p:txBody>
          <a:bodyPr/>
          <a:lstStyle>
            <a:lvl1pPr>
              <a:defRPr/>
            </a:lvl1pPr>
          </a:lstStyle>
          <a:p>
            <a:endParaRPr lang="en-US" altLang="en-US"/>
          </a:p>
        </p:txBody>
      </p:sp>
      <p:sp>
        <p:nvSpPr>
          <p:cNvPr id="5" name="Slide Number Placeholder 4"/>
          <p:cNvSpPr>
            <a:spLocks noGrp="1"/>
          </p:cNvSpPr>
          <p:nvPr>
            <p:ph type="sldNum" sz="quarter" idx="12"/>
          </p:nvPr>
        </p:nvSpPr>
        <p:spPr/>
        <p:txBody>
          <a:bodyPr/>
          <a:lstStyle>
            <a:lvl1pPr>
              <a:defRPr/>
            </a:lvl1pPr>
          </a:lstStyle>
          <a:p>
            <a:fld id="{0CF1EFC9-242D-4A43-BFAB-9E1F68743311}" type="slidenum">
              <a:rPr lang="en-US" altLang="en-US"/>
              <a:pPr/>
              <a:t>‹#›</a:t>
            </a:fld>
            <a:endParaRPr lang="en-US" altLang="en-US"/>
          </a:p>
        </p:txBody>
      </p:sp>
    </p:spTree>
    <p:extLst>
      <p:ext uri="{BB962C8B-B14F-4D97-AF65-F5344CB8AC3E}">
        <p14:creationId xmlns:p14="http://schemas.microsoft.com/office/powerpoint/2010/main" val="80373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p>
        </p:txBody>
      </p:sp>
      <p:sp>
        <p:nvSpPr>
          <p:cNvPr id="3" name="Footer Placeholder 2"/>
          <p:cNvSpPr>
            <a:spLocks noGrp="1"/>
          </p:cNvSpPr>
          <p:nvPr>
            <p:ph type="ftr" sz="quarter" idx="11"/>
          </p:nvPr>
        </p:nvSpPr>
        <p:spPr/>
        <p:txBody>
          <a:bodyPr/>
          <a:lstStyle>
            <a:lvl1pPr>
              <a:defRPr/>
            </a:lvl1pPr>
          </a:lstStyle>
          <a:p>
            <a:endParaRPr lang="en-US" altLang="en-US"/>
          </a:p>
        </p:txBody>
      </p:sp>
      <p:sp>
        <p:nvSpPr>
          <p:cNvPr id="4" name="Slide Number Placeholder 3"/>
          <p:cNvSpPr>
            <a:spLocks noGrp="1"/>
          </p:cNvSpPr>
          <p:nvPr>
            <p:ph type="sldNum" sz="quarter" idx="12"/>
          </p:nvPr>
        </p:nvSpPr>
        <p:spPr/>
        <p:txBody>
          <a:bodyPr/>
          <a:lstStyle>
            <a:lvl1pPr>
              <a:defRPr/>
            </a:lvl1pPr>
          </a:lstStyle>
          <a:p>
            <a:fld id="{DE8E6F47-73DE-4DAA-8E09-D151E1F96E28}" type="slidenum">
              <a:rPr lang="en-US" altLang="en-US"/>
              <a:pPr/>
              <a:t>‹#›</a:t>
            </a:fld>
            <a:endParaRPr lang="en-US" altLang="en-US"/>
          </a:p>
        </p:txBody>
      </p:sp>
    </p:spTree>
    <p:extLst>
      <p:ext uri="{BB962C8B-B14F-4D97-AF65-F5344CB8AC3E}">
        <p14:creationId xmlns:p14="http://schemas.microsoft.com/office/powerpoint/2010/main" val="38844600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0A1C9C78-C8C4-47B6-83BA-24B3675DDD80}" type="slidenum">
              <a:rPr lang="en-US" altLang="en-US"/>
              <a:pPr/>
              <a:t>‹#›</a:t>
            </a:fld>
            <a:endParaRPr lang="en-US" altLang="en-US"/>
          </a:p>
        </p:txBody>
      </p:sp>
    </p:spTree>
    <p:extLst>
      <p:ext uri="{BB962C8B-B14F-4D97-AF65-F5344CB8AC3E}">
        <p14:creationId xmlns:p14="http://schemas.microsoft.com/office/powerpoint/2010/main" val="36397617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C8A9E1C1-AD83-4707-BE2B-A8D7DE18DA41}" type="slidenum">
              <a:rPr lang="en-US" altLang="en-US"/>
              <a:pPr/>
              <a:t>‹#›</a:t>
            </a:fld>
            <a:endParaRPr lang="en-US" altLang="en-US"/>
          </a:p>
        </p:txBody>
      </p:sp>
    </p:spTree>
    <p:extLst>
      <p:ext uri="{BB962C8B-B14F-4D97-AF65-F5344CB8AC3E}">
        <p14:creationId xmlns:p14="http://schemas.microsoft.com/office/powerpoint/2010/main" val="30127280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52" name="Group 28"/>
          <p:cNvGrpSpPr>
            <a:grpSpLocks/>
          </p:cNvGrpSpPr>
          <p:nvPr/>
        </p:nvGrpSpPr>
        <p:grpSpPr bwMode="auto">
          <a:xfrm>
            <a:off x="0" y="0"/>
            <a:ext cx="7620000" cy="6858000"/>
            <a:chOff x="0" y="0"/>
            <a:chExt cx="4800" cy="4320"/>
          </a:xfrm>
        </p:grpSpPr>
        <p:grpSp>
          <p:nvGrpSpPr>
            <p:cNvPr id="1050" name="Group 26"/>
            <p:cNvGrpSpPr>
              <a:grpSpLocks/>
            </p:cNvGrpSpPr>
            <p:nvPr userDrawn="1"/>
          </p:nvGrpSpPr>
          <p:grpSpPr bwMode="auto">
            <a:xfrm>
              <a:off x="0" y="0"/>
              <a:ext cx="2016" cy="4320"/>
              <a:chOff x="0" y="0"/>
              <a:chExt cx="2016" cy="4320"/>
            </a:xfrm>
          </p:grpSpPr>
          <p:sp>
            <p:nvSpPr>
              <p:cNvPr id="1027" name="Rectangle 3"/>
              <p:cNvSpPr>
                <a:spLocks noChangeArrowheads="1"/>
              </p:cNvSpPr>
              <p:nvPr userDrawn="1"/>
            </p:nvSpPr>
            <p:spPr bwMode="auto">
              <a:xfrm>
                <a:off x="0" y="0"/>
                <a:ext cx="480" cy="432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8" name="Freeform 24"/>
              <p:cNvSpPr>
                <a:spLocks/>
              </p:cNvSpPr>
              <p:nvPr userDrawn="1"/>
            </p:nvSpPr>
            <p:spPr bwMode="auto">
              <a:xfrm>
                <a:off x="288" y="0"/>
                <a:ext cx="1728" cy="735"/>
              </a:xfrm>
              <a:custGeom>
                <a:avLst/>
                <a:gdLst>
                  <a:gd name="T0" fmla="*/ 1728 w 1728"/>
                  <a:gd name="T1" fmla="*/ 0 h 735"/>
                  <a:gd name="T2" fmla="*/ 1728 w 1728"/>
                  <a:gd name="T3" fmla="*/ 480 h 735"/>
                  <a:gd name="T4" fmla="*/ 380 w 1728"/>
                  <a:gd name="T5" fmla="*/ 482 h 735"/>
                  <a:gd name="T6" fmla="*/ 354 w 1728"/>
                  <a:gd name="T7" fmla="*/ 480 h 735"/>
                  <a:gd name="T8" fmla="*/ 308 w 1728"/>
                  <a:gd name="T9" fmla="*/ 489 h 735"/>
                  <a:gd name="T10" fmla="*/ 246 w 1728"/>
                  <a:gd name="T11" fmla="*/ 531 h 735"/>
                  <a:gd name="T12" fmla="*/ 206 w 1728"/>
                  <a:gd name="T13" fmla="*/ 597 h 735"/>
                  <a:gd name="T14" fmla="*/ 192 w 1728"/>
                  <a:gd name="T15" fmla="*/ 666 h 735"/>
                  <a:gd name="T16" fmla="*/ 192 w 1728"/>
                  <a:gd name="T17" fmla="*/ 735 h 735"/>
                  <a:gd name="T18" fmla="*/ 0 w 1728"/>
                  <a:gd name="T19" fmla="*/ 735 h 735"/>
                  <a:gd name="T20" fmla="*/ 0 w 1728"/>
                  <a:gd name="T21" fmla="*/ 480 h 735"/>
                  <a:gd name="T22" fmla="*/ 0 w 1728"/>
                  <a:gd name="T23" fmla="*/ 0 h 735"/>
                  <a:gd name="T24" fmla="*/ 1728 w 1728"/>
                  <a:gd name="T25" fmla="*/ 0 h 7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28" h="735">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a:noFill/>
              </a:ln>
              <a:effectLst/>
              <a:extLs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1045" name="Group 21"/>
            <p:cNvGrpSpPr>
              <a:grpSpLocks/>
            </p:cNvGrpSpPr>
            <p:nvPr/>
          </p:nvGrpSpPr>
          <p:grpSpPr bwMode="auto">
            <a:xfrm>
              <a:off x="144" y="1248"/>
              <a:ext cx="4656" cy="201"/>
              <a:chOff x="144" y="1248"/>
              <a:chExt cx="4656" cy="201"/>
            </a:xfrm>
          </p:grpSpPr>
          <p:sp>
            <p:nvSpPr>
              <p:cNvPr id="1036" name="AutoShape 12"/>
              <p:cNvSpPr>
                <a:spLocks noChangeArrowheads="1"/>
              </p:cNvSpPr>
              <p:nvPr/>
            </p:nvSpPr>
            <p:spPr bwMode="auto">
              <a:xfrm>
                <a:off x="384" y="1248"/>
                <a:ext cx="4416" cy="200"/>
              </a:xfrm>
              <a:prstGeom prst="roundRect">
                <a:avLst>
                  <a:gd name="adj" fmla="val 0"/>
                </a:avLst>
              </a:prstGeom>
              <a:solidFill>
                <a:schemeClr va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4" name="AutoShape 20"/>
              <p:cNvSpPr>
                <a:spLocks noChangeArrowheads="1"/>
              </p:cNvSpPr>
              <p:nvPr/>
            </p:nvSpPr>
            <p:spPr bwMode="auto">
              <a:xfrm flipH="1">
                <a:off x="144" y="1248"/>
                <a:ext cx="248" cy="201"/>
              </a:xfrm>
              <a:prstGeom prst="flowChartDelay">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1031" name="AutoShape 7"/>
          <p:cNvSpPr>
            <a:spLocks noGrp="1" noChangeArrowheads="1"/>
          </p:cNvSpPr>
          <p:nvPr>
            <p:ph type="title"/>
          </p:nvPr>
        </p:nvSpPr>
        <p:spPr bwMode="auto">
          <a:xfrm>
            <a:off x="762000" y="762000"/>
            <a:ext cx="7924800" cy="1143000"/>
          </a:xfrm>
          <a:prstGeom prst="roundRect">
            <a:avLst>
              <a:gd name="adj" fmla="val 21667"/>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32" name="Rectangle 8"/>
          <p:cNvSpPr>
            <a:spLocks noGrp="1" noChangeArrowheads="1"/>
          </p:cNvSpPr>
          <p:nvPr>
            <p:ph type="body" idx="1"/>
          </p:nvPr>
        </p:nvSpPr>
        <p:spPr bwMode="auto">
          <a:xfrm>
            <a:off x="838200" y="2362200"/>
            <a:ext cx="7693025" cy="3724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37" name="Rectangle 13"/>
          <p:cNvSpPr>
            <a:spLocks noGrp="1" noChangeArrowheads="1"/>
          </p:cNvSpPr>
          <p:nvPr>
            <p:ph type="dt" sz="half" idx="2"/>
          </p:nvPr>
        </p:nvSpPr>
        <p:spPr bwMode="auto">
          <a:xfrm>
            <a:off x="2438400" y="6248400"/>
            <a:ext cx="2130425" cy="474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400"/>
            </a:lvl1pPr>
          </a:lstStyle>
          <a:p>
            <a:endParaRPr lang="en-US" altLang="en-US"/>
          </a:p>
        </p:txBody>
      </p:sp>
      <p:sp>
        <p:nvSpPr>
          <p:cNvPr id="1038" name="Rectangle 14"/>
          <p:cNvSpPr>
            <a:spLocks noGrp="1" noChangeArrowheads="1"/>
          </p:cNvSpPr>
          <p:nvPr>
            <p:ph type="ftr" sz="quarter" idx="3"/>
          </p:nvPr>
        </p:nvSpPr>
        <p:spPr bwMode="auto">
          <a:xfrm>
            <a:off x="5791200" y="6248400"/>
            <a:ext cx="2897188" cy="474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400"/>
            </a:lvl1pPr>
          </a:lstStyle>
          <a:p>
            <a:endParaRPr lang="en-US" altLang="en-US"/>
          </a:p>
        </p:txBody>
      </p:sp>
      <p:sp>
        <p:nvSpPr>
          <p:cNvPr id="1039" name="Rectangle 15"/>
          <p:cNvSpPr>
            <a:spLocks noGrp="1" noChangeArrowheads="1"/>
          </p:cNvSpPr>
          <p:nvPr>
            <p:ph type="sldNum" sz="quarter" idx="4"/>
          </p:nvPr>
        </p:nvSpPr>
        <p:spPr bwMode="auto">
          <a:xfrm>
            <a:off x="84138" y="6242050"/>
            <a:ext cx="587375"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1" compatLnSpc="1">
            <a:prstTxWarp prst="textNoShape">
              <a:avLst/>
            </a:prstTxWarp>
          </a:bodyPr>
          <a:lstStyle>
            <a:lvl1pPr eaLnBrk="1" hangingPunct="1">
              <a:defRPr sz="2600" b="1">
                <a:solidFill>
                  <a:schemeClr val="bg1"/>
                </a:solidFill>
              </a:defRPr>
            </a:lvl1pPr>
          </a:lstStyle>
          <a:p>
            <a:fld id="{D143989A-D7A3-413E-AA94-DCC0321973AD}"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Lst>
  <p:txStyles>
    <p:titleStyle>
      <a:lvl1pPr algn="l" rtl="0" eaLnBrk="1" fontAlgn="base" hangingPunct="1">
        <a:lnSpc>
          <a:spcPct val="90000"/>
        </a:lnSpc>
        <a:spcBef>
          <a:spcPct val="0"/>
        </a:spcBef>
        <a:spcAft>
          <a:spcPct val="0"/>
        </a:spcAft>
        <a:defRPr sz="3600" b="1">
          <a:solidFill>
            <a:schemeClr val="tx2"/>
          </a:solidFill>
          <a:latin typeface="+mj-lt"/>
          <a:ea typeface="+mj-ea"/>
          <a:cs typeface="+mj-cs"/>
        </a:defRPr>
      </a:lvl1pPr>
      <a:lvl2pPr algn="l" rtl="0" eaLnBrk="1" fontAlgn="base" hangingPunct="1">
        <a:lnSpc>
          <a:spcPct val="90000"/>
        </a:lnSpc>
        <a:spcBef>
          <a:spcPct val="0"/>
        </a:spcBef>
        <a:spcAft>
          <a:spcPct val="0"/>
        </a:spcAft>
        <a:defRPr sz="3600" b="1">
          <a:solidFill>
            <a:schemeClr val="tx2"/>
          </a:solidFill>
          <a:latin typeface="Arial" charset="0"/>
        </a:defRPr>
      </a:lvl2pPr>
      <a:lvl3pPr algn="l" rtl="0" eaLnBrk="1" fontAlgn="base" hangingPunct="1">
        <a:lnSpc>
          <a:spcPct val="90000"/>
        </a:lnSpc>
        <a:spcBef>
          <a:spcPct val="0"/>
        </a:spcBef>
        <a:spcAft>
          <a:spcPct val="0"/>
        </a:spcAft>
        <a:defRPr sz="3600" b="1">
          <a:solidFill>
            <a:schemeClr val="tx2"/>
          </a:solidFill>
          <a:latin typeface="Arial" charset="0"/>
        </a:defRPr>
      </a:lvl3pPr>
      <a:lvl4pPr algn="l" rtl="0" eaLnBrk="1" fontAlgn="base" hangingPunct="1">
        <a:lnSpc>
          <a:spcPct val="90000"/>
        </a:lnSpc>
        <a:spcBef>
          <a:spcPct val="0"/>
        </a:spcBef>
        <a:spcAft>
          <a:spcPct val="0"/>
        </a:spcAft>
        <a:defRPr sz="3600" b="1">
          <a:solidFill>
            <a:schemeClr val="tx2"/>
          </a:solidFill>
          <a:latin typeface="Arial" charset="0"/>
        </a:defRPr>
      </a:lvl4pPr>
      <a:lvl5pPr algn="l" rtl="0" eaLnBrk="1" fontAlgn="base" hangingPunct="1">
        <a:lnSpc>
          <a:spcPct val="90000"/>
        </a:lnSpc>
        <a:spcBef>
          <a:spcPct val="0"/>
        </a:spcBef>
        <a:spcAft>
          <a:spcPct val="0"/>
        </a:spcAft>
        <a:defRPr sz="3600" b="1">
          <a:solidFill>
            <a:schemeClr val="tx2"/>
          </a:solidFill>
          <a:latin typeface="Arial" charset="0"/>
        </a:defRPr>
      </a:lvl5pPr>
      <a:lvl6pPr marL="457200" algn="l" rtl="0" eaLnBrk="1" fontAlgn="base" hangingPunct="1">
        <a:lnSpc>
          <a:spcPct val="90000"/>
        </a:lnSpc>
        <a:spcBef>
          <a:spcPct val="0"/>
        </a:spcBef>
        <a:spcAft>
          <a:spcPct val="0"/>
        </a:spcAft>
        <a:defRPr sz="3600" b="1">
          <a:solidFill>
            <a:schemeClr val="tx2"/>
          </a:solidFill>
          <a:latin typeface="Arial" charset="0"/>
        </a:defRPr>
      </a:lvl6pPr>
      <a:lvl7pPr marL="914400" algn="l" rtl="0" eaLnBrk="1" fontAlgn="base" hangingPunct="1">
        <a:lnSpc>
          <a:spcPct val="90000"/>
        </a:lnSpc>
        <a:spcBef>
          <a:spcPct val="0"/>
        </a:spcBef>
        <a:spcAft>
          <a:spcPct val="0"/>
        </a:spcAft>
        <a:defRPr sz="3600" b="1">
          <a:solidFill>
            <a:schemeClr val="tx2"/>
          </a:solidFill>
          <a:latin typeface="Arial" charset="0"/>
        </a:defRPr>
      </a:lvl7pPr>
      <a:lvl8pPr marL="1371600" algn="l" rtl="0" eaLnBrk="1" fontAlgn="base" hangingPunct="1">
        <a:lnSpc>
          <a:spcPct val="90000"/>
        </a:lnSpc>
        <a:spcBef>
          <a:spcPct val="0"/>
        </a:spcBef>
        <a:spcAft>
          <a:spcPct val="0"/>
        </a:spcAft>
        <a:defRPr sz="3600" b="1">
          <a:solidFill>
            <a:schemeClr val="tx2"/>
          </a:solidFill>
          <a:latin typeface="Arial" charset="0"/>
        </a:defRPr>
      </a:lvl8pPr>
      <a:lvl9pPr marL="1828800" algn="l" rtl="0" eaLnBrk="1" fontAlgn="base" hangingPunct="1">
        <a:lnSpc>
          <a:spcPct val="90000"/>
        </a:lnSpc>
        <a:spcBef>
          <a:spcPct val="0"/>
        </a:spcBef>
        <a:spcAft>
          <a:spcPct val="0"/>
        </a:spcAft>
        <a:defRPr sz="3600" b="1">
          <a:solidFill>
            <a:schemeClr val="tx2"/>
          </a:solidFill>
          <a:latin typeface="Arial" charset="0"/>
        </a:defRPr>
      </a:lvl9pPr>
    </p:titleStyle>
    <p:bodyStyle>
      <a:lvl1pPr marL="342900" indent="-342900" algn="l" rtl="0" eaLnBrk="1" fontAlgn="base" hangingPunct="1">
        <a:spcBef>
          <a:spcPct val="20000"/>
        </a:spcBef>
        <a:spcAft>
          <a:spcPct val="0"/>
        </a:spcAft>
        <a:buClr>
          <a:schemeClr val="tx1"/>
        </a:buClr>
        <a:buSzPct val="75000"/>
        <a:buFont typeface="Wingdings" pitchFamily="2" charset="2"/>
        <a:buChar char="l"/>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tx1"/>
        </a:buClr>
        <a:buSzPct val="75000"/>
        <a:buChar char="–"/>
        <a:defRPr sz="2400">
          <a:solidFill>
            <a:schemeClr val="tx1"/>
          </a:solidFill>
          <a:latin typeface="+mn-lt"/>
        </a:defRPr>
      </a:lvl2pPr>
      <a:lvl3pPr marL="1143000" indent="-228600" algn="l" rtl="0" eaLnBrk="1" fontAlgn="base" hangingPunct="1">
        <a:spcBef>
          <a:spcPct val="20000"/>
        </a:spcBef>
        <a:spcAft>
          <a:spcPct val="0"/>
        </a:spcAft>
        <a:buClr>
          <a:schemeClr val="tx1"/>
        </a:buClr>
        <a:buSzPct val="75000"/>
        <a:buFont typeface="Wingdings" pitchFamily="2" charset="2"/>
        <a:buChar char="l"/>
        <a:defRPr sz="2000">
          <a:solidFill>
            <a:schemeClr val="tx1"/>
          </a:solidFill>
          <a:latin typeface="+mn-lt"/>
        </a:defRPr>
      </a:lvl3pPr>
      <a:lvl4pPr marL="1600200" indent="-228600" algn="l" rtl="0" eaLnBrk="1" fontAlgn="base" hangingPunct="1">
        <a:spcBef>
          <a:spcPct val="20000"/>
        </a:spcBef>
        <a:spcAft>
          <a:spcPct val="0"/>
        </a:spcAft>
        <a:buClr>
          <a:schemeClr val="tx1"/>
        </a:buClr>
        <a:buSzPct val="80000"/>
        <a:buChar char="–"/>
        <a:defRPr>
          <a:solidFill>
            <a:schemeClr val="tx1"/>
          </a:solidFill>
          <a:latin typeface="+mn-lt"/>
        </a:defRPr>
      </a:lvl4pPr>
      <a:lvl5pPr marL="2057400" indent="-228600" algn="l" rtl="0" eaLnBrk="1" fontAlgn="base" hangingPunct="1">
        <a:spcBef>
          <a:spcPct val="20000"/>
        </a:spcBef>
        <a:spcAft>
          <a:spcPct val="0"/>
        </a:spcAft>
        <a:buClr>
          <a:schemeClr val="tx1"/>
        </a:buClr>
        <a:buSzPct val="65000"/>
        <a:buFont typeface="Wingdings" pitchFamily="2" charset="2"/>
        <a:buChar char="l"/>
        <a:defRPr>
          <a:solidFill>
            <a:schemeClr val="tx1"/>
          </a:solidFill>
          <a:latin typeface="+mn-lt"/>
        </a:defRPr>
      </a:lvl5pPr>
      <a:lvl6pPr marL="2514600" indent="-228600" algn="l" rtl="0" eaLnBrk="1" fontAlgn="base" hangingPunct="1">
        <a:spcBef>
          <a:spcPct val="20000"/>
        </a:spcBef>
        <a:spcAft>
          <a:spcPct val="0"/>
        </a:spcAft>
        <a:buClr>
          <a:schemeClr val="tx1"/>
        </a:buClr>
        <a:buSzPct val="65000"/>
        <a:buFont typeface="Wingdings" pitchFamily="2" charset="2"/>
        <a:buChar char="l"/>
        <a:defRPr>
          <a:solidFill>
            <a:schemeClr val="tx1"/>
          </a:solidFill>
          <a:latin typeface="+mn-lt"/>
        </a:defRPr>
      </a:lvl6pPr>
      <a:lvl7pPr marL="2971800" indent="-228600" algn="l" rtl="0" eaLnBrk="1" fontAlgn="base" hangingPunct="1">
        <a:spcBef>
          <a:spcPct val="20000"/>
        </a:spcBef>
        <a:spcAft>
          <a:spcPct val="0"/>
        </a:spcAft>
        <a:buClr>
          <a:schemeClr val="tx1"/>
        </a:buClr>
        <a:buSzPct val="65000"/>
        <a:buFont typeface="Wingdings" pitchFamily="2" charset="2"/>
        <a:buChar char="l"/>
        <a:defRPr>
          <a:solidFill>
            <a:schemeClr val="tx1"/>
          </a:solidFill>
          <a:latin typeface="+mn-lt"/>
        </a:defRPr>
      </a:lvl7pPr>
      <a:lvl8pPr marL="3429000" indent="-228600" algn="l" rtl="0" eaLnBrk="1" fontAlgn="base" hangingPunct="1">
        <a:spcBef>
          <a:spcPct val="20000"/>
        </a:spcBef>
        <a:spcAft>
          <a:spcPct val="0"/>
        </a:spcAft>
        <a:buClr>
          <a:schemeClr val="tx1"/>
        </a:buClr>
        <a:buSzPct val="65000"/>
        <a:buFont typeface="Wingdings" pitchFamily="2" charset="2"/>
        <a:buChar char="l"/>
        <a:defRPr>
          <a:solidFill>
            <a:schemeClr val="tx1"/>
          </a:solidFill>
          <a:latin typeface="+mn-lt"/>
        </a:defRPr>
      </a:lvl8pPr>
      <a:lvl9pPr marL="3886200" indent="-228600" algn="l" rtl="0" eaLnBrk="1" fontAlgn="base" hangingPunct="1">
        <a:spcBef>
          <a:spcPct val="20000"/>
        </a:spcBef>
        <a:spcAft>
          <a:spcPct val="0"/>
        </a:spcAft>
        <a:buClr>
          <a:schemeClr val="tx1"/>
        </a:buClr>
        <a:buSzPct val="65000"/>
        <a:buFont typeface="Wingdings" pitchFamily="2" charset="2"/>
        <a:buChar char="l"/>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sz="quarter"/>
          </p:nvPr>
        </p:nvSpPr>
        <p:spPr/>
        <p:txBody>
          <a:bodyPr/>
          <a:lstStyle/>
          <a:p>
            <a:r>
              <a:rPr lang="en-US" dirty="0"/>
              <a:t>Software Cost Estimation</a:t>
            </a:r>
            <a:br>
              <a:rPr lang="en-US" dirty="0"/>
            </a:br>
            <a:r>
              <a:rPr lang="en-US" dirty="0"/>
              <a:t>&amp;</a:t>
            </a:r>
            <a:br>
              <a:rPr lang="en-US" dirty="0"/>
            </a:br>
            <a:r>
              <a:rPr lang="en-US" dirty="0"/>
              <a:t>Quality Assurance</a:t>
            </a:r>
          </a:p>
        </p:txBody>
      </p:sp>
    </p:spTree>
    <p:extLst>
      <p:ext uri="{BB962C8B-B14F-4D97-AF65-F5344CB8AC3E}">
        <p14:creationId xmlns:p14="http://schemas.microsoft.com/office/powerpoint/2010/main" val="18305287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9BD86-1A12-4733-B139-53D5397C0E11}"/>
              </a:ext>
            </a:extLst>
          </p:cNvPr>
          <p:cNvSpPr>
            <a:spLocks noGrp="1"/>
          </p:cNvSpPr>
          <p:nvPr>
            <p:ph type="title"/>
          </p:nvPr>
        </p:nvSpPr>
        <p:spPr>
          <a:xfrm>
            <a:off x="762000" y="1066800"/>
            <a:ext cx="7924800" cy="838200"/>
          </a:xfrm>
        </p:spPr>
        <p:txBody>
          <a:bodyPr/>
          <a:lstStyle/>
          <a:p>
            <a:r>
              <a:rPr lang="en-US" dirty="0"/>
              <a:t>Basic COCOMO Model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E67944E-C3FB-4389-B460-71D01DE653F4}"/>
                  </a:ext>
                </a:extLst>
              </p:cNvPr>
              <p:cNvSpPr>
                <a:spLocks noGrp="1"/>
              </p:cNvSpPr>
              <p:nvPr>
                <p:ph idx="1"/>
              </p:nvPr>
            </p:nvSpPr>
            <p:spPr>
              <a:xfrm>
                <a:off x="838200" y="2362200"/>
                <a:ext cx="7693025" cy="4495800"/>
              </a:xfrm>
            </p:spPr>
            <p:txBody>
              <a:bodyPr/>
              <a:lstStyle/>
              <a:p>
                <a:pPr algn="just"/>
                <a:r>
                  <a:rPr lang="en-US" sz="2000" dirty="0">
                    <a:solidFill>
                      <a:schemeClr val="tx1"/>
                    </a:solidFill>
                  </a:rPr>
                  <a:t>The basic COCOMO model gives an approximate estimate of the project parameters. The basic COCOMO estimation model is given by the following expression </a:t>
                </a:r>
              </a:p>
              <a:p>
                <a:pPr marL="800100" lvl="2" indent="0">
                  <a:buNone/>
                </a:pPr>
                <a14:m>
                  <m:oMath xmlns:m="http://schemas.openxmlformats.org/officeDocument/2006/math">
                    <m:r>
                      <a:rPr lang="en-US" b="1" i="1" dirty="0" smtClean="0">
                        <a:solidFill>
                          <a:schemeClr val="tx1"/>
                        </a:solidFill>
                        <a:latin typeface="Cambria Math" panose="02040503050406030204" pitchFamily="18" charset="0"/>
                      </a:rPr>
                      <m:t>𝑬𝒇𝒇𝒐𝒓𝒕</m:t>
                    </m:r>
                    <m:r>
                      <a:rPr lang="en-US" b="1" i="1" dirty="0" smtClean="0">
                        <a:solidFill>
                          <a:schemeClr val="tx1"/>
                        </a:solidFill>
                        <a:latin typeface="Cambria Math" panose="02040503050406030204" pitchFamily="18" charset="0"/>
                      </a:rPr>
                      <m:t> = </m:t>
                    </m:r>
                    <m:r>
                      <a:rPr lang="en-US" b="1" i="1" dirty="0" smtClean="0">
                        <a:solidFill>
                          <a:schemeClr val="tx1"/>
                        </a:solidFill>
                        <a:latin typeface="Cambria Math" panose="02040503050406030204" pitchFamily="18" charset="0"/>
                      </a:rPr>
                      <m:t>𝒂</m:t>
                    </m:r>
                    <m:r>
                      <a:rPr lang="en-US" b="1" i="1" dirty="0" smtClean="0">
                        <a:solidFill>
                          <a:schemeClr val="tx1"/>
                        </a:solidFill>
                        <a:latin typeface="Cambria Math" panose="02040503050406030204" pitchFamily="18" charset="0"/>
                      </a:rPr>
                      <m:t> х (</m:t>
                    </m:r>
                    <m:sSup>
                      <m:sSupPr>
                        <m:ctrlPr>
                          <a:rPr lang="en-US" b="1" i="1" dirty="0" smtClean="0">
                            <a:solidFill>
                              <a:schemeClr val="tx1"/>
                            </a:solidFill>
                            <a:latin typeface="Cambria Math" panose="02040503050406030204" pitchFamily="18" charset="0"/>
                          </a:rPr>
                        </m:ctrlPr>
                      </m:sSupPr>
                      <m:e>
                        <m:r>
                          <a:rPr lang="en-US" b="1" i="1" dirty="0">
                            <a:latin typeface="Cambria Math" panose="02040503050406030204" pitchFamily="18" charset="0"/>
                          </a:rPr>
                          <m:t>𝑲𝑳𝑶𝑪</m:t>
                        </m:r>
                      </m:e>
                      <m:sup>
                        <m:r>
                          <a:rPr lang="en-US" b="1" i="1" dirty="0" smtClean="0">
                            <a:solidFill>
                              <a:schemeClr val="tx1"/>
                            </a:solidFill>
                            <a:latin typeface="Cambria Math" panose="02040503050406030204" pitchFamily="18" charset="0"/>
                          </a:rPr>
                          <m:t>𝒃</m:t>
                        </m:r>
                      </m:sup>
                    </m:sSup>
                    <m:r>
                      <a:rPr lang="en-US" b="1" i="1" dirty="0" smtClean="0">
                        <a:solidFill>
                          <a:schemeClr val="tx1"/>
                        </a:solidFill>
                        <a:latin typeface="Cambria Math" panose="02040503050406030204" pitchFamily="18" charset="0"/>
                      </a:rPr>
                      <m:t>)  </m:t>
                    </m:r>
                  </m:oMath>
                </a14:m>
                <a:r>
                  <a:rPr lang="en-US" sz="1800" dirty="0">
                    <a:solidFill>
                      <a:schemeClr val="tx1"/>
                    </a:solidFill>
                  </a:rPr>
                  <a:t>P-M</a:t>
                </a:r>
                <a:r>
                  <a:rPr lang="en-US" dirty="0">
                    <a:solidFill>
                      <a:schemeClr val="tx1"/>
                    </a:solidFill>
                  </a:rPr>
                  <a:t> </a:t>
                </a:r>
              </a:p>
              <a:p>
                <a:pPr marL="800100" lvl="2" indent="0">
                  <a:buNone/>
                </a:pPr>
                <a14:m>
                  <m:oMath xmlns:m="http://schemas.openxmlformats.org/officeDocument/2006/math">
                    <m:r>
                      <a:rPr lang="en-US" b="1" i="1" dirty="0" smtClean="0">
                        <a:solidFill>
                          <a:schemeClr val="tx1"/>
                        </a:solidFill>
                        <a:latin typeface="Cambria Math" panose="02040503050406030204" pitchFamily="18" charset="0"/>
                      </a:rPr>
                      <m:t>𝑻𝒅𝒆𝒗</m:t>
                    </m:r>
                    <m:r>
                      <a:rPr lang="en-US" b="1" i="1" dirty="0">
                        <a:solidFill>
                          <a:schemeClr val="tx1"/>
                        </a:solidFill>
                        <a:latin typeface="Cambria Math" panose="02040503050406030204" pitchFamily="18" charset="0"/>
                      </a:rPr>
                      <m:t> = </m:t>
                    </m:r>
                    <m:r>
                      <a:rPr lang="en-US" b="1" i="1" dirty="0">
                        <a:solidFill>
                          <a:schemeClr val="tx1"/>
                        </a:solidFill>
                        <a:latin typeface="Cambria Math" panose="02040503050406030204" pitchFamily="18" charset="0"/>
                      </a:rPr>
                      <m:t>𝒄</m:t>
                    </m:r>
                    <m:r>
                      <a:rPr lang="en-US" b="1" i="1" dirty="0">
                        <a:solidFill>
                          <a:schemeClr val="tx1"/>
                        </a:solidFill>
                        <a:latin typeface="Cambria Math" panose="02040503050406030204" pitchFamily="18" charset="0"/>
                      </a:rPr>
                      <m:t> </m:t>
                    </m:r>
                    <m:r>
                      <a:rPr lang="en-US" b="1" i="1" dirty="0">
                        <a:solidFill>
                          <a:schemeClr val="tx1"/>
                        </a:solidFill>
                        <a:latin typeface="Cambria Math" panose="02040503050406030204" pitchFamily="18" charset="0"/>
                      </a:rPr>
                      <m:t>𝒙</m:t>
                    </m:r>
                    <m:r>
                      <a:rPr lang="en-US" b="1" i="1" dirty="0">
                        <a:solidFill>
                          <a:schemeClr val="tx1"/>
                        </a:solidFill>
                        <a:latin typeface="Cambria Math" panose="02040503050406030204" pitchFamily="18" charset="0"/>
                      </a:rPr>
                      <m:t> </m:t>
                    </m:r>
                    <m:sSup>
                      <m:sSupPr>
                        <m:ctrlPr>
                          <a:rPr lang="en-US" b="1" i="1" dirty="0" smtClean="0">
                            <a:solidFill>
                              <a:schemeClr val="tx1"/>
                            </a:solidFill>
                            <a:latin typeface="Cambria Math" panose="02040503050406030204" pitchFamily="18" charset="0"/>
                          </a:rPr>
                        </m:ctrlPr>
                      </m:sSupPr>
                      <m:e>
                        <m:r>
                          <a:rPr lang="en-US" b="1" i="1" dirty="0">
                            <a:latin typeface="Cambria Math" panose="02040503050406030204" pitchFamily="18" charset="0"/>
                          </a:rPr>
                          <m:t>𝑬𝒇𝒇𝒐𝒓𝒕</m:t>
                        </m:r>
                        <m:r>
                          <a:rPr lang="en-US" b="1" i="1" dirty="0">
                            <a:latin typeface="Cambria Math" panose="02040503050406030204" pitchFamily="18" charset="0"/>
                          </a:rPr>
                          <m:t>)</m:t>
                        </m:r>
                      </m:e>
                      <m:sup>
                        <m:r>
                          <a:rPr lang="en-US" b="1" i="1" dirty="0" smtClean="0">
                            <a:solidFill>
                              <a:schemeClr val="tx1"/>
                            </a:solidFill>
                            <a:latin typeface="Cambria Math" panose="02040503050406030204" pitchFamily="18" charset="0"/>
                          </a:rPr>
                          <m:t>𝒅</m:t>
                        </m:r>
                      </m:sup>
                    </m:sSup>
                    <m:r>
                      <a:rPr lang="en-US" b="1" i="1" dirty="0">
                        <a:solidFill>
                          <a:schemeClr val="tx1"/>
                        </a:solidFill>
                        <a:latin typeface="Cambria Math" panose="02040503050406030204" pitchFamily="18" charset="0"/>
                      </a:rPr>
                      <m:t>  </m:t>
                    </m:r>
                  </m:oMath>
                </a14:m>
                <a:r>
                  <a:rPr lang="en-US" sz="1800" dirty="0">
                    <a:solidFill>
                      <a:schemeClr val="tx1"/>
                    </a:solidFill>
                  </a:rPr>
                  <a:t>Months </a:t>
                </a:r>
                <a:endParaRPr lang="en-US" dirty="0">
                  <a:solidFill>
                    <a:schemeClr val="tx1"/>
                  </a:solidFill>
                </a:endParaRPr>
              </a:p>
              <a:p>
                <a:pPr marL="800100" lvl="2" indent="0">
                  <a:buNone/>
                </a:pPr>
                <a:r>
                  <a:rPr lang="en-US" sz="1800" dirty="0">
                    <a:solidFill>
                      <a:schemeClr val="tx1"/>
                    </a:solidFill>
                  </a:rPr>
                  <a:t>Where</a:t>
                </a:r>
                <a:br>
                  <a:rPr lang="en-US" sz="1800" dirty="0">
                    <a:solidFill>
                      <a:schemeClr val="tx1"/>
                    </a:solidFill>
                  </a:rPr>
                </a:br>
                <a:r>
                  <a:rPr lang="en-US" sz="1800" dirty="0">
                    <a:solidFill>
                      <a:schemeClr val="tx1"/>
                    </a:solidFill>
                  </a:rPr>
                  <a:t>• </a:t>
                </a:r>
                <a14:m>
                  <m:oMath xmlns:m="http://schemas.openxmlformats.org/officeDocument/2006/math">
                    <m:r>
                      <a:rPr lang="en-US" sz="1800" i="1" dirty="0" smtClean="0">
                        <a:solidFill>
                          <a:schemeClr val="tx1"/>
                        </a:solidFill>
                        <a:latin typeface="Cambria Math" panose="02040503050406030204" pitchFamily="18" charset="0"/>
                      </a:rPr>
                      <m:t>𝐾𝐿𝑂𝐶</m:t>
                    </m:r>
                  </m:oMath>
                </a14:m>
                <a:r>
                  <a:rPr lang="en-US" sz="1800" dirty="0">
                    <a:solidFill>
                      <a:schemeClr val="tx1"/>
                    </a:solidFill>
                  </a:rPr>
                  <a:t> is the estimated size of the software product expressed in Kilo Lines of Code,</a:t>
                </a:r>
                <a:br>
                  <a:rPr lang="en-US" sz="1800" dirty="0">
                    <a:solidFill>
                      <a:schemeClr val="tx1"/>
                    </a:solidFill>
                  </a:rPr>
                </a:br>
                <a:r>
                  <a:rPr lang="en-US" sz="1800" dirty="0">
                    <a:solidFill>
                      <a:schemeClr val="tx1"/>
                    </a:solidFill>
                  </a:rPr>
                  <a:t>• </a:t>
                </a:r>
                <a14:m>
                  <m:oMath xmlns:m="http://schemas.openxmlformats.org/officeDocument/2006/math">
                    <m:r>
                      <a:rPr lang="en-US" sz="1800" i="1" dirty="0" smtClean="0">
                        <a:solidFill>
                          <a:schemeClr val="tx1"/>
                        </a:solidFill>
                        <a:latin typeface="Cambria Math" panose="02040503050406030204" pitchFamily="18" charset="0"/>
                      </a:rPr>
                      <m:t>𝑎</m:t>
                    </m:r>
                  </m:oMath>
                </a14:m>
                <a:r>
                  <a:rPr lang="en-US" sz="1800" dirty="0">
                    <a:solidFill>
                      <a:schemeClr val="tx1"/>
                    </a:solidFill>
                  </a:rPr>
                  <a:t>, </a:t>
                </a:r>
                <a14:m>
                  <m:oMath xmlns:m="http://schemas.openxmlformats.org/officeDocument/2006/math">
                    <m:r>
                      <a:rPr lang="en-US" sz="1800" i="1" dirty="0" smtClean="0">
                        <a:solidFill>
                          <a:schemeClr val="tx1"/>
                        </a:solidFill>
                        <a:latin typeface="Cambria Math" panose="02040503050406030204" pitchFamily="18" charset="0"/>
                      </a:rPr>
                      <m:t>𝑏</m:t>
                    </m:r>
                  </m:oMath>
                </a14:m>
                <a:r>
                  <a:rPr lang="en-US" sz="1800" dirty="0">
                    <a:solidFill>
                      <a:schemeClr val="tx1"/>
                    </a:solidFill>
                  </a:rPr>
                  <a:t>, </a:t>
                </a:r>
                <a14:m>
                  <m:oMath xmlns:m="http://schemas.openxmlformats.org/officeDocument/2006/math">
                    <m:r>
                      <a:rPr lang="en-US" sz="1800" i="1" dirty="0" smtClean="0">
                        <a:solidFill>
                          <a:schemeClr val="tx1"/>
                        </a:solidFill>
                        <a:latin typeface="Cambria Math" panose="02040503050406030204" pitchFamily="18" charset="0"/>
                      </a:rPr>
                      <m:t>𝑐</m:t>
                    </m:r>
                  </m:oMath>
                </a14:m>
                <a:r>
                  <a:rPr lang="en-US" sz="1800" dirty="0">
                    <a:solidFill>
                      <a:schemeClr val="tx1"/>
                    </a:solidFill>
                  </a:rPr>
                  <a:t>, </a:t>
                </a:r>
                <a14:m>
                  <m:oMath xmlns:m="http://schemas.openxmlformats.org/officeDocument/2006/math">
                    <m:r>
                      <a:rPr lang="en-US" sz="1800" i="1" dirty="0" smtClean="0">
                        <a:solidFill>
                          <a:schemeClr val="tx1"/>
                        </a:solidFill>
                        <a:latin typeface="Cambria Math" panose="02040503050406030204" pitchFamily="18" charset="0"/>
                      </a:rPr>
                      <m:t>𝑑</m:t>
                    </m:r>
                    <m:r>
                      <a:rPr lang="en-US" sz="1800" i="1" dirty="0" smtClean="0">
                        <a:solidFill>
                          <a:schemeClr val="tx1"/>
                        </a:solidFill>
                        <a:latin typeface="Cambria Math" panose="02040503050406030204" pitchFamily="18" charset="0"/>
                      </a:rPr>
                      <m:t> </m:t>
                    </m:r>
                  </m:oMath>
                </a14:m>
                <a:r>
                  <a:rPr lang="en-US" sz="1800" dirty="0">
                    <a:solidFill>
                      <a:schemeClr val="tx1"/>
                    </a:solidFill>
                  </a:rPr>
                  <a:t>are constants for each category of software products,</a:t>
                </a:r>
                <a:br>
                  <a:rPr lang="en-US" sz="1800" dirty="0">
                    <a:solidFill>
                      <a:schemeClr val="tx1"/>
                    </a:solidFill>
                  </a:rPr>
                </a:br>
                <a:r>
                  <a:rPr lang="en-US" sz="1800" dirty="0">
                    <a:solidFill>
                      <a:schemeClr val="tx1"/>
                    </a:solidFill>
                  </a:rPr>
                  <a:t>• </a:t>
                </a:r>
                <a14:m>
                  <m:oMath xmlns:m="http://schemas.openxmlformats.org/officeDocument/2006/math">
                    <m:r>
                      <a:rPr lang="en-US" sz="1800" i="1" dirty="0" smtClean="0">
                        <a:solidFill>
                          <a:schemeClr val="tx1"/>
                        </a:solidFill>
                        <a:latin typeface="Cambria Math" panose="02040503050406030204" pitchFamily="18" charset="0"/>
                      </a:rPr>
                      <m:t>𝑇𝑑𝑒𝑣</m:t>
                    </m:r>
                  </m:oMath>
                </a14:m>
                <a:r>
                  <a:rPr lang="en-US" sz="1800" dirty="0">
                    <a:solidFill>
                      <a:schemeClr val="tx1"/>
                    </a:solidFill>
                  </a:rPr>
                  <a:t> is the estimated time to develop the software, expressed in</a:t>
                </a:r>
                <a:br>
                  <a:rPr lang="en-US" sz="1800" dirty="0">
                    <a:solidFill>
                      <a:schemeClr val="tx1"/>
                    </a:solidFill>
                  </a:rPr>
                </a:br>
                <a:r>
                  <a:rPr lang="en-US" sz="1800" dirty="0">
                    <a:solidFill>
                      <a:schemeClr val="tx1"/>
                    </a:solidFill>
                  </a:rPr>
                  <a:t>months,</a:t>
                </a:r>
                <a:br>
                  <a:rPr lang="en-US" sz="1800" dirty="0">
                    <a:solidFill>
                      <a:schemeClr val="tx1"/>
                    </a:solidFill>
                  </a:rPr>
                </a:br>
                <a:r>
                  <a:rPr lang="en-US" sz="1800" dirty="0">
                    <a:solidFill>
                      <a:schemeClr val="tx1"/>
                    </a:solidFill>
                  </a:rPr>
                  <a:t>• </a:t>
                </a:r>
                <a14:m>
                  <m:oMath xmlns:m="http://schemas.openxmlformats.org/officeDocument/2006/math">
                    <m:r>
                      <a:rPr lang="en-US" sz="1800" i="1" dirty="0" smtClean="0">
                        <a:solidFill>
                          <a:schemeClr val="tx1"/>
                        </a:solidFill>
                        <a:latin typeface="Cambria Math" panose="02040503050406030204" pitchFamily="18" charset="0"/>
                      </a:rPr>
                      <m:t>𝐸𝑓𝑓𝑜𝑟𝑡</m:t>
                    </m:r>
                    <m:r>
                      <a:rPr lang="en-US" sz="1800" i="1" dirty="0" smtClean="0">
                        <a:solidFill>
                          <a:schemeClr val="tx1"/>
                        </a:solidFill>
                        <a:latin typeface="Cambria Math" panose="02040503050406030204" pitchFamily="18" charset="0"/>
                      </a:rPr>
                      <m:t> </m:t>
                    </m:r>
                  </m:oMath>
                </a14:m>
                <a:r>
                  <a:rPr lang="en-US" sz="1800" dirty="0">
                    <a:solidFill>
                      <a:schemeClr val="tx1"/>
                    </a:solidFill>
                  </a:rPr>
                  <a:t>is the total effort required to develop the software product, expressed in person months (PMs) </a:t>
                </a:r>
                <a:br>
                  <a:rPr lang="en-US" dirty="0">
                    <a:solidFill>
                      <a:schemeClr val="tx1"/>
                    </a:solidFill>
                  </a:rPr>
                </a:br>
                <a:br>
                  <a:rPr lang="en-US" dirty="0">
                    <a:solidFill>
                      <a:schemeClr val="tx1"/>
                    </a:solidFill>
                  </a:rPr>
                </a:br>
                <a:br>
                  <a:rPr lang="en-US" dirty="0">
                    <a:solidFill>
                      <a:schemeClr val="tx1"/>
                    </a:solidFill>
                  </a:rPr>
                </a:br>
                <a:br>
                  <a:rPr lang="en-US" dirty="0">
                    <a:solidFill>
                      <a:schemeClr val="tx1"/>
                    </a:solidFill>
                  </a:rPr>
                </a:br>
                <a:endParaRPr lang="en-US" dirty="0">
                  <a:solidFill>
                    <a:schemeClr val="tx1"/>
                  </a:solidFill>
                </a:endParaRPr>
              </a:p>
            </p:txBody>
          </p:sp>
        </mc:Choice>
        <mc:Fallback xmlns="">
          <p:sp>
            <p:nvSpPr>
              <p:cNvPr id="3" name="Content Placeholder 2">
                <a:extLst>
                  <a:ext uri="{FF2B5EF4-FFF2-40B4-BE49-F238E27FC236}">
                    <a16:creationId xmlns:a16="http://schemas.microsoft.com/office/drawing/2014/main" id="{BE67944E-C3FB-4389-B460-71D01DE653F4}"/>
                  </a:ext>
                </a:extLst>
              </p:cNvPr>
              <p:cNvSpPr>
                <a:spLocks noGrp="1" noRot="1" noChangeAspect="1" noMove="1" noResize="1" noEditPoints="1" noAdjustHandles="1" noChangeArrowheads="1" noChangeShapeType="1" noTextEdit="1"/>
              </p:cNvSpPr>
              <p:nvPr>
                <p:ph idx="1"/>
              </p:nvPr>
            </p:nvSpPr>
            <p:spPr>
              <a:xfrm>
                <a:off x="838200" y="2362200"/>
                <a:ext cx="7693025" cy="4495800"/>
              </a:xfrm>
              <a:blipFill>
                <a:blip r:embed="rId2"/>
                <a:stretch>
                  <a:fillRect l="-238" t="-678" r="-872"/>
                </a:stretch>
              </a:blipFill>
            </p:spPr>
            <p:txBody>
              <a:bodyPr/>
              <a:lstStyle/>
              <a:p>
                <a:r>
                  <a:rPr lang="en-US">
                    <a:noFill/>
                  </a:rPr>
                  <a:t> </a:t>
                </a:r>
              </a:p>
            </p:txBody>
          </p:sp>
        </mc:Fallback>
      </mc:AlternateContent>
    </p:spTree>
    <p:extLst>
      <p:ext uri="{BB962C8B-B14F-4D97-AF65-F5344CB8AC3E}">
        <p14:creationId xmlns:p14="http://schemas.microsoft.com/office/powerpoint/2010/main" val="17024881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D3F46-E35F-4BC9-B21D-8A7E805F9B05}"/>
              </a:ext>
            </a:extLst>
          </p:cNvPr>
          <p:cNvSpPr>
            <a:spLocks noGrp="1"/>
          </p:cNvSpPr>
          <p:nvPr>
            <p:ph type="title"/>
          </p:nvPr>
        </p:nvSpPr>
        <p:spPr/>
        <p:txBody>
          <a:bodyPr/>
          <a:lstStyle/>
          <a:p>
            <a:r>
              <a:rPr lang="en-US" dirty="0"/>
              <a:t>Basic COCOMO Model Tables</a:t>
            </a:r>
          </a:p>
        </p:txBody>
      </p:sp>
      <p:sp>
        <p:nvSpPr>
          <p:cNvPr id="3" name="Content Placeholder 2">
            <a:extLst>
              <a:ext uri="{FF2B5EF4-FFF2-40B4-BE49-F238E27FC236}">
                <a16:creationId xmlns:a16="http://schemas.microsoft.com/office/drawing/2014/main" id="{52D79E0C-F4D9-40D7-86FC-FE800FAD52FE}"/>
              </a:ext>
            </a:extLst>
          </p:cNvPr>
          <p:cNvSpPr>
            <a:spLocks noGrp="1"/>
          </p:cNvSpPr>
          <p:nvPr>
            <p:ph idx="1"/>
          </p:nvPr>
        </p:nvSpPr>
        <p:spPr>
          <a:xfrm>
            <a:off x="838200" y="2362200"/>
            <a:ext cx="8382000" cy="4495800"/>
          </a:xfrm>
        </p:spPr>
        <p:txBody>
          <a:bodyPr/>
          <a:lstStyle/>
          <a:p>
            <a:pPr>
              <a:buFontTx/>
              <a:buNone/>
            </a:pPr>
            <a:r>
              <a:rPr lang="en-US" altLang="en-US" dirty="0"/>
              <a:t>project type:		a	  b		c	  d</a:t>
            </a:r>
          </a:p>
          <a:p>
            <a:pPr>
              <a:buFontTx/>
              <a:buNone/>
            </a:pPr>
            <a:endParaRPr lang="en-US" altLang="en-US" dirty="0"/>
          </a:p>
          <a:p>
            <a:pPr>
              <a:buFontTx/>
              <a:buNone/>
            </a:pPr>
            <a:r>
              <a:rPr lang="en-US" altLang="en-US" dirty="0"/>
              <a:t>organic			2.4	1.05		2.5	0.38</a:t>
            </a:r>
          </a:p>
          <a:p>
            <a:pPr>
              <a:buFontTx/>
              <a:buNone/>
            </a:pPr>
            <a:r>
              <a:rPr lang="en-US" altLang="en-US" dirty="0"/>
              <a:t>semi-detached		3.0	1.12		2.5	0.35</a:t>
            </a:r>
          </a:p>
          <a:p>
            <a:pPr>
              <a:buFontTx/>
              <a:buNone/>
            </a:pPr>
            <a:r>
              <a:rPr lang="en-US" altLang="en-US" dirty="0"/>
              <a:t>embedded			3.6	1.20		2.5	0.32</a:t>
            </a:r>
          </a:p>
          <a:p>
            <a:pPr>
              <a:buFontTx/>
              <a:buNone/>
            </a:pPr>
            <a:r>
              <a:rPr lang="en-US" altLang="en-US" dirty="0">
                <a:solidFill>
                  <a:srgbClr val="C00000"/>
                </a:solidFill>
              </a:rPr>
              <a:t>Example:</a:t>
            </a:r>
          </a:p>
          <a:p>
            <a:pPr marL="0" indent="0" algn="just">
              <a:buNone/>
            </a:pPr>
            <a:r>
              <a:rPr lang="en-US" sz="2000" dirty="0"/>
              <a:t>Suppose a project was estimated to be 400 KLOC. Calculate the effort and development time for each of the three mode i.e., organic, semi-detached &amp; embedded.</a:t>
            </a:r>
          </a:p>
        </p:txBody>
      </p:sp>
    </p:spTree>
    <p:extLst>
      <p:ext uri="{BB962C8B-B14F-4D97-AF65-F5344CB8AC3E}">
        <p14:creationId xmlns:p14="http://schemas.microsoft.com/office/powerpoint/2010/main" val="19014141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2C698-2532-4AD0-B230-F633CB2D7953}"/>
              </a:ext>
            </a:extLst>
          </p:cNvPr>
          <p:cNvSpPr>
            <a:spLocks noGrp="1"/>
          </p:cNvSpPr>
          <p:nvPr>
            <p:ph type="title"/>
          </p:nvPr>
        </p:nvSpPr>
        <p:spPr/>
        <p:txBody>
          <a:bodyPr/>
          <a:lstStyle/>
          <a:p>
            <a:r>
              <a:rPr lang="en-US" dirty="0">
                <a:solidFill>
                  <a:srgbClr val="FF0000"/>
                </a:solidFill>
              </a:rPr>
              <a:t>Solution:</a:t>
            </a:r>
          </a:p>
        </p:txBody>
      </p:sp>
      <p:sp>
        <p:nvSpPr>
          <p:cNvPr id="3" name="Content Placeholder 2">
            <a:extLst>
              <a:ext uri="{FF2B5EF4-FFF2-40B4-BE49-F238E27FC236}">
                <a16:creationId xmlns:a16="http://schemas.microsoft.com/office/drawing/2014/main" id="{E754F4E2-40AF-4DE9-ADBC-42DD7515816F}"/>
              </a:ext>
            </a:extLst>
          </p:cNvPr>
          <p:cNvSpPr>
            <a:spLocks noGrp="1"/>
          </p:cNvSpPr>
          <p:nvPr>
            <p:ph idx="1"/>
          </p:nvPr>
        </p:nvSpPr>
        <p:spPr>
          <a:xfrm>
            <a:off x="838200" y="2362200"/>
            <a:ext cx="7693025" cy="4495800"/>
          </a:xfrm>
        </p:spPr>
        <p:txBody>
          <a:bodyPr/>
          <a:lstStyle/>
          <a:p>
            <a:pPr marL="0" indent="0">
              <a:buNone/>
            </a:pPr>
            <a:r>
              <a:rPr lang="en-US" sz="2400" b="1" dirty="0"/>
              <a:t>(</a:t>
            </a:r>
            <a:r>
              <a:rPr lang="en-US" sz="2400" b="1" dirty="0" err="1"/>
              <a:t>i</a:t>
            </a:r>
            <a:r>
              <a:rPr lang="en-US" sz="2400" b="1" dirty="0"/>
              <a:t>)Organic Mode</a:t>
            </a:r>
            <a:endParaRPr lang="en-US" sz="2400" dirty="0"/>
          </a:p>
          <a:p>
            <a:pPr marL="0" indent="0">
              <a:buNone/>
            </a:pPr>
            <a:r>
              <a:rPr lang="en-US" sz="2400" dirty="0"/>
              <a:t>                Effort = 2.4 * (400)^1.05 = 1295.31 </a:t>
            </a:r>
            <a:r>
              <a:rPr lang="en-US" sz="2000" dirty="0"/>
              <a:t>P-M</a:t>
            </a:r>
            <a:br>
              <a:rPr lang="en-US" sz="2400" dirty="0"/>
            </a:br>
            <a:r>
              <a:rPr lang="en-US" sz="2400" dirty="0"/>
              <a:t>                </a:t>
            </a:r>
            <a:r>
              <a:rPr lang="en-US" sz="2400" dirty="0" err="1"/>
              <a:t>Tdev</a:t>
            </a:r>
            <a:r>
              <a:rPr lang="en-US" sz="2400" dirty="0"/>
              <a:t> = 2.5 * (1295.31)^0.38=38.07 </a:t>
            </a:r>
            <a:r>
              <a:rPr lang="en-US" sz="2000" dirty="0"/>
              <a:t>M</a:t>
            </a:r>
            <a:endParaRPr lang="en-US" sz="2400" dirty="0"/>
          </a:p>
          <a:p>
            <a:pPr marL="0" indent="0">
              <a:buNone/>
            </a:pPr>
            <a:r>
              <a:rPr lang="en-US" sz="2400" b="1" dirty="0"/>
              <a:t>(ii)Semidetached Mode</a:t>
            </a:r>
            <a:endParaRPr lang="en-US" sz="2400" dirty="0"/>
          </a:p>
          <a:p>
            <a:pPr marL="0" indent="0">
              <a:buNone/>
            </a:pPr>
            <a:r>
              <a:rPr lang="en-US" sz="2400" dirty="0"/>
              <a:t>                Effort = 3.0 * (400)^1.12=2462.79 </a:t>
            </a:r>
            <a:r>
              <a:rPr lang="en-US" sz="2000" dirty="0"/>
              <a:t>P-M</a:t>
            </a:r>
            <a:br>
              <a:rPr lang="en-US" sz="2400" dirty="0"/>
            </a:br>
            <a:r>
              <a:rPr lang="en-US" sz="2400" dirty="0"/>
              <a:t>                </a:t>
            </a:r>
            <a:r>
              <a:rPr lang="en-US" sz="2400" dirty="0" err="1"/>
              <a:t>Tdev</a:t>
            </a:r>
            <a:r>
              <a:rPr lang="en-US" sz="2400" dirty="0"/>
              <a:t> = 2.5 * (2462.79)^0.35=38.45 </a:t>
            </a:r>
            <a:r>
              <a:rPr lang="en-US" sz="2000" dirty="0"/>
              <a:t>M</a:t>
            </a:r>
            <a:endParaRPr lang="en-US" sz="2400" dirty="0"/>
          </a:p>
          <a:p>
            <a:pPr marL="0" indent="0">
              <a:buNone/>
            </a:pPr>
            <a:r>
              <a:rPr lang="en-US" sz="2400" b="1" dirty="0"/>
              <a:t>(iii) Embedded Mode</a:t>
            </a:r>
            <a:endParaRPr lang="en-US" sz="2400" dirty="0"/>
          </a:p>
          <a:p>
            <a:pPr marL="0" indent="0">
              <a:buNone/>
            </a:pPr>
            <a:r>
              <a:rPr lang="en-US" sz="2400" dirty="0"/>
              <a:t>                </a:t>
            </a:r>
            <a:r>
              <a:rPr lang="en-US" sz="2400" dirty="0" err="1"/>
              <a:t>Effortt</a:t>
            </a:r>
            <a:r>
              <a:rPr lang="en-US" sz="2400" dirty="0"/>
              <a:t> = 3.6 * (400)^1.20 = 4772.81 </a:t>
            </a:r>
            <a:r>
              <a:rPr lang="en-US" sz="2000" dirty="0"/>
              <a:t>P-M</a:t>
            </a:r>
            <a:br>
              <a:rPr lang="en-US" sz="2400" dirty="0"/>
            </a:br>
            <a:r>
              <a:rPr lang="en-US" sz="2400" dirty="0"/>
              <a:t>                </a:t>
            </a:r>
            <a:r>
              <a:rPr lang="en-US" sz="2400" dirty="0" err="1"/>
              <a:t>Tdev</a:t>
            </a:r>
            <a:r>
              <a:rPr lang="en-US" sz="2400" dirty="0"/>
              <a:t> = 2.5 * (4772.8)^0.32 = 38 </a:t>
            </a:r>
            <a:r>
              <a:rPr lang="en-US" sz="2000" dirty="0"/>
              <a:t>M</a:t>
            </a:r>
            <a:endParaRPr lang="en-US" sz="2400" dirty="0"/>
          </a:p>
          <a:p>
            <a:endParaRPr lang="en-US" sz="2400"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DA51B40D-B192-4696-AB03-387CD741B594}"/>
                  </a:ext>
                </a:extLst>
              </p:cNvPr>
              <p:cNvSpPr txBox="1"/>
              <p:nvPr/>
            </p:nvSpPr>
            <p:spPr>
              <a:xfrm>
                <a:off x="7844135" y="2514600"/>
                <a:ext cx="695703" cy="4191000"/>
              </a:xfrm>
              <a:prstGeom prst="rect">
                <a:avLst/>
              </a:prstGeom>
              <a:noFill/>
            </p:spPr>
            <p:txBody>
              <a:bodyPr vert="vert270" wrap="square" rtlCol="0">
                <a:spAutoFit/>
              </a:bodyPr>
              <a:lstStyle/>
              <a:p>
                <a:pPr marL="800100" lvl="2" indent="0">
                  <a:buNone/>
                </a:pPr>
                <a14:m>
                  <m:oMath xmlns:m="http://schemas.openxmlformats.org/officeDocument/2006/math">
                    <m:r>
                      <a:rPr lang="en-US" sz="1600" b="1" i="1" dirty="0" smtClean="0">
                        <a:solidFill>
                          <a:srgbClr val="FF0000"/>
                        </a:solidFill>
                        <a:latin typeface="Cambria Math" panose="02040503050406030204" pitchFamily="18" charset="0"/>
                      </a:rPr>
                      <m:t>𝑬𝒇𝒇𝒐𝒓𝒕</m:t>
                    </m:r>
                    <m:r>
                      <a:rPr lang="en-US" sz="1600" b="1" i="1" dirty="0" smtClean="0">
                        <a:solidFill>
                          <a:srgbClr val="FF0000"/>
                        </a:solidFill>
                        <a:latin typeface="Cambria Math" panose="02040503050406030204" pitchFamily="18" charset="0"/>
                      </a:rPr>
                      <m:t> = </m:t>
                    </m:r>
                    <m:r>
                      <a:rPr lang="en-US" sz="1600" b="1" i="1" dirty="0" smtClean="0">
                        <a:solidFill>
                          <a:srgbClr val="FF0000"/>
                        </a:solidFill>
                        <a:latin typeface="Cambria Math" panose="02040503050406030204" pitchFamily="18" charset="0"/>
                      </a:rPr>
                      <m:t>𝒂</m:t>
                    </m:r>
                    <m:r>
                      <a:rPr lang="en-US" sz="1600" b="1" i="1" dirty="0" smtClean="0">
                        <a:solidFill>
                          <a:srgbClr val="FF0000"/>
                        </a:solidFill>
                        <a:latin typeface="Cambria Math" panose="02040503050406030204" pitchFamily="18" charset="0"/>
                      </a:rPr>
                      <m:t> х (</m:t>
                    </m:r>
                    <m:sSup>
                      <m:sSupPr>
                        <m:ctrlPr>
                          <a:rPr lang="en-US" sz="1600" b="1" i="1" dirty="0">
                            <a:solidFill>
                              <a:srgbClr val="FF0000"/>
                            </a:solidFill>
                            <a:latin typeface="Cambria Math" panose="02040503050406030204" pitchFamily="18" charset="0"/>
                          </a:rPr>
                        </m:ctrlPr>
                      </m:sSupPr>
                      <m:e>
                        <m:r>
                          <a:rPr lang="en-US" sz="1600" b="1" i="1" dirty="0">
                            <a:solidFill>
                              <a:srgbClr val="FF0000"/>
                            </a:solidFill>
                            <a:latin typeface="Cambria Math" panose="02040503050406030204" pitchFamily="18" charset="0"/>
                          </a:rPr>
                          <m:t>𝑲𝑳𝑶𝑪</m:t>
                        </m:r>
                      </m:e>
                      <m:sup>
                        <m:r>
                          <a:rPr lang="en-US" sz="1600" b="1" i="1" dirty="0">
                            <a:solidFill>
                              <a:srgbClr val="FF0000"/>
                            </a:solidFill>
                            <a:latin typeface="Cambria Math" panose="02040503050406030204" pitchFamily="18" charset="0"/>
                          </a:rPr>
                          <m:t>𝒃</m:t>
                        </m:r>
                      </m:sup>
                    </m:sSup>
                    <m:r>
                      <a:rPr lang="en-US" sz="1600" b="1" i="1" dirty="0">
                        <a:solidFill>
                          <a:srgbClr val="FF0000"/>
                        </a:solidFill>
                        <a:latin typeface="Cambria Math" panose="02040503050406030204" pitchFamily="18" charset="0"/>
                      </a:rPr>
                      <m:t>)  </m:t>
                    </m:r>
                  </m:oMath>
                </a14:m>
                <a:r>
                  <a:rPr lang="en-US" sz="1400" dirty="0">
                    <a:solidFill>
                      <a:srgbClr val="FF0000"/>
                    </a:solidFill>
                  </a:rPr>
                  <a:t>P-M</a:t>
                </a:r>
                <a:r>
                  <a:rPr lang="en-US" sz="1600" dirty="0">
                    <a:solidFill>
                      <a:srgbClr val="FF0000"/>
                    </a:solidFill>
                  </a:rPr>
                  <a:t> </a:t>
                </a:r>
              </a:p>
              <a:p>
                <a:pPr marL="800100" lvl="2" indent="0">
                  <a:buNone/>
                </a:pPr>
                <a14:m>
                  <m:oMath xmlns:m="http://schemas.openxmlformats.org/officeDocument/2006/math">
                    <m:r>
                      <a:rPr lang="en-US" sz="1600" b="1" i="1" dirty="0">
                        <a:solidFill>
                          <a:srgbClr val="FF0000"/>
                        </a:solidFill>
                        <a:latin typeface="Cambria Math" panose="02040503050406030204" pitchFamily="18" charset="0"/>
                      </a:rPr>
                      <m:t>𝑻𝒅𝒆𝒗</m:t>
                    </m:r>
                    <m:r>
                      <a:rPr lang="en-US" sz="1600" b="1" i="1" dirty="0">
                        <a:solidFill>
                          <a:srgbClr val="FF0000"/>
                        </a:solidFill>
                        <a:latin typeface="Cambria Math" panose="02040503050406030204" pitchFamily="18" charset="0"/>
                      </a:rPr>
                      <m:t> = </m:t>
                    </m:r>
                    <m:r>
                      <a:rPr lang="en-US" sz="1600" b="1" i="1" dirty="0">
                        <a:solidFill>
                          <a:srgbClr val="FF0000"/>
                        </a:solidFill>
                        <a:latin typeface="Cambria Math" panose="02040503050406030204" pitchFamily="18" charset="0"/>
                      </a:rPr>
                      <m:t>𝒄</m:t>
                    </m:r>
                    <m:r>
                      <a:rPr lang="en-US" sz="1600" b="1" i="1" dirty="0">
                        <a:solidFill>
                          <a:srgbClr val="FF0000"/>
                        </a:solidFill>
                        <a:latin typeface="Cambria Math" panose="02040503050406030204" pitchFamily="18" charset="0"/>
                      </a:rPr>
                      <m:t> </m:t>
                    </m:r>
                    <m:r>
                      <a:rPr lang="en-US" sz="1600" b="1" i="1" dirty="0">
                        <a:solidFill>
                          <a:srgbClr val="FF0000"/>
                        </a:solidFill>
                        <a:latin typeface="Cambria Math" panose="02040503050406030204" pitchFamily="18" charset="0"/>
                      </a:rPr>
                      <m:t>𝒙</m:t>
                    </m:r>
                    <m:r>
                      <a:rPr lang="en-US" sz="1600" b="1" i="1" dirty="0">
                        <a:solidFill>
                          <a:srgbClr val="FF0000"/>
                        </a:solidFill>
                        <a:latin typeface="Cambria Math" panose="02040503050406030204" pitchFamily="18" charset="0"/>
                      </a:rPr>
                      <m:t> </m:t>
                    </m:r>
                    <m:sSup>
                      <m:sSupPr>
                        <m:ctrlPr>
                          <a:rPr lang="en-US" sz="1600" b="1" i="1" dirty="0">
                            <a:solidFill>
                              <a:srgbClr val="FF0000"/>
                            </a:solidFill>
                            <a:latin typeface="Cambria Math" panose="02040503050406030204" pitchFamily="18" charset="0"/>
                          </a:rPr>
                        </m:ctrlPr>
                      </m:sSupPr>
                      <m:e>
                        <m:r>
                          <a:rPr lang="en-US" sz="1600" b="1" i="1" dirty="0">
                            <a:solidFill>
                              <a:srgbClr val="FF0000"/>
                            </a:solidFill>
                            <a:latin typeface="Cambria Math" panose="02040503050406030204" pitchFamily="18" charset="0"/>
                          </a:rPr>
                          <m:t>𝑬𝒇𝒇𝒐𝒓𝒕</m:t>
                        </m:r>
                        <m:r>
                          <a:rPr lang="en-US" sz="1600" b="1" i="1" dirty="0">
                            <a:solidFill>
                              <a:srgbClr val="FF0000"/>
                            </a:solidFill>
                            <a:latin typeface="Cambria Math" panose="02040503050406030204" pitchFamily="18" charset="0"/>
                          </a:rPr>
                          <m:t>)</m:t>
                        </m:r>
                      </m:e>
                      <m:sup>
                        <m:r>
                          <a:rPr lang="en-US" sz="1600" b="1" i="1" dirty="0">
                            <a:solidFill>
                              <a:srgbClr val="FF0000"/>
                            </a:solidFill>
                            <a:latin typeface="Cambria Math" panose="02040503050406030204" pitchFamily="18" charset="0"/>
                          </a:rPr>
                          <m:t>𝒅</m:t>
                        </m:r>
                      </m:sup>
                    </m:sSup>
                    <m:r>
                      <a:rPr lang="en-US" sz="1600" b="1" i="1" dirty="0">
                        <a:solidFill>
                          <a:srgbClr val="FF0000"/>
                        </a:solidFill>
                        <a:latin typeface="Cambria Math" panose="02040503050406030204" pitchFamily="18" charset="0"/>
                      </a:rPr>
                      <m:t>  </m:t>
                    </m:r>
                  </m:oMath>
                </a14:m>
                <a:r>
                  <a:rPr lang="en-US" sz="1400" dirty="0">
                    <a:solidFill>
                      <a:srgbClr val="FF0000"/>
                    </a:solidFill>
                  </a:rPr>
                  <a:t>Months </a:t>
                </a:r>
                <a:endParaRPr lang="en-US" sz="1600" dirty="0">
                  <a:solidFill>
                    <a:srgbClr val="FF0000"/>
                  </a:solidFill>
                </a:endParaRPr>
              </a:p>
            </p:txBody>
          </p:sp>
        </mc:Choice>
        <mc:Fallback xmlns="">
          <p:sp>
            <p:nvSpPr>
              <p:cNvPr id="4" name="TextBox 3">
                <a:extLst>
                  <a:ext uri="{FF2B5EF4-FFF2-40B4-BE49-F238E27FC236}">
                    <a16:creationId xmlns:a16="http://schemas.microsoft.com/office/drawing/2014/main" id="{DA51B40D-B192-4696-AB03-387CD741B594}"/>
                  </a:ext>
                </a:extLst>
              </p:cNvPr>
              <p:cNvSpPr txBox="1">
                <a:spLocks noRot="1" noChangeAspect="1" noMove="1" noResize="1" noEditPoints="1" noAdjustHandles="1" noChangeArrowheads="1" noChangeShapeType="1" noTextEdit="1"/>
              </p:cNvSpPr>
              <p:nvPr/>
            </p:nvSpPr>
            <p:spPr>
              <a:xfrm>
                <a:off x="7844135" y="2514600"/>
                <a:ext cx="695703" cy="4191000"/>
              </a:xfrm>
              <a:prstGeom prst="rect">
                <a:avLst/>
              </a:prstGeom>
              <a:blipFill>
                <a:blip r:embed="rId2"/>
                <a:stretch>
                  <a:fillRect r="-1754"/>
                </a:stretch>
              </a:blipFill>
            </p:spPr>
            <p:txBody>
              <a:bodyPr/>
              <a:lstStyle/>
              <a:p>
                <a:r>
                  <a:rPr lang="en-US">
                    <a:noFill/>
                  </a:rPr>
                  <a:t> </a:t>
                </a:r>
              </a:p>
            </p:txBody>
          </p:sp>
        </mc:Fallback>
      </mc:AlternateContent>
    </p:spTree>
    <p:extLst>
      <p:ext uri="{BB962C8B-B14F-4D97-AF65-F5344CB8AC3E}">
        <p14:creationId xmlns:p14="http://schemas.microsoft.com/office/powerpoint/2010/main" val="10694219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78D2D-E83C-48C5-8B5C-D72038FB0699}"/>
              </a:ext>
            </a:extLst>
          </p:cNvPr>
          <p:cNvSpPr>
            <a:spLocks noGrp="1"/>
          </p:cNvSpPr>
          <p:nvPr>
            <p:ph type="title"/>
          </p:nvPr>
        </p:nvSpPr>
        <p:spPr/>
        <p:txBody>
          <a:bodyPr/>
          <a:lstStyle/>
          <a:p>
            <a:r>
              <a:rPr lang="en-US" dirty="0"/>
              <a:t>Basic COCOMO Model Example (2)</a:t>
            </a:r>
          </a:p>
        </p:txBody>
      </p:sp>
      <p:sp>
        <p:nvSpPr>
          <p:cNvPr id="3" name="Content Placeholder 2">
            <a:extLst>
              <a:ext uri="{FF2B5EF4-FFF2-40B4-BE49-F238E27FC236}">
                <a16:creationId xmlns:a16="http://schemas.microsoft.com/office/drawing/2014/main" id="{7FF992EA-1D6C-43E9-B8A8-346A90CB0130}"/>
              </a:ext>
            </a:extLst>
          </p:cNvPr>
          <p:cNvSpPr>
            <a:spLocks noGrp="1"/>
          </p:cNvSpPr>
          <p:nvPr>
            <p:ph idx="1"/>
          </p:nvPr>
        </p:nvSpPr>
        <p:spPr>
          <a:xfrm>
            <a:off x="838200" y="2362200"/>
            <a:ext cx="7848600" cy="4191000"/>
          </a:xfrm>
        </p:spPr>
        <p:txBody>
          <a:bodyPr/>
          <a:lstStyle/>
          <a:p>
            <a:pPr algn="just"/>
            <a:r>
              <a:rPr lang="en-US" sz="2000" b="1" dirty="0"/>
              <a:t>Example 2:</a:t>
            </a:r>
            <a:r>
              <a:rPr lang="en-US" sz="2000" dirty="0"/>
              <a:t> Based on the previous constant values, a project size of 200 KLOC is to be developed. Software development team has average experience on similar type of projects. The project schedule is not very tight. Calculate the Effort, development time, average staff size, and productivity of the project.</a:t>
            </a:r>
          </a:p>
          <a:p>
            <a:pPr algn="just"/>
            <a:endParaRPr lang="en-US" sz="2000" dirty="0"/>
          </a:p>
          <a:p>
            <a:r>
              <a:rPr lang="en-US" sz="2000" dirty="0">
                <a:solidFill>
                  <a:schemeClr val="tx1">
                    <a:lumMod val="75000"/>
                  </a:schemeClr>
                </a:solidFill>
              </a:rPr>
              <a:t>The semidetached mode is the most appropriate mode, keeping in view the size, schedule and experience of development time.</a:t>
            </a:r>
          </a:p>
          <a:p>
            <a:r>
              <a:rPr lang="en-US" sz="2000" dirty="0">
                <a:solidFill>
                  <a:schemeClr val="tx1">
                    <a:lumMod val="75000"/>
                  </a:schemeClr>
                </a:solidFill>
              </a:rPr>
              <a:t>Hence       Effort=3.0(200)^1.12=1133.12PM</a:t>
            </a:r>
            <a:br>
              <a:rPr lang="en-US" sz="2000" dirty="0">
                <a:solidFill>
                  <a:schemeClr val="tx1">
                    <a:lumMod val="75000"/>
                  </a:schemeClr>
                </a:solidFill>
              </a:rPr>
            </a:br>
            <a:r>
              <a:rPr lang="en-US" sz="2000" dirty="0">
                <a:solidFill>
                  <a:schemeClr val="tx1">
                    <a:lumMod val="75000"/>
                  </a:schemeClr>
                </a:solidFill>
              </a:rPr>
              <a:t>                </a:t>
            </a:r>
            <a:r>
              <a:rPr lang="en-US" sz="2000" dirty="0" err="1">
                <a:solidFill>
                  <a:schemeClr val="tx1">
                    <a:lumMod val="75000"/>
                  </a:schemeClr>
                </a:solidFill>
              </a:rPr>
              <a:t>TDev</a:t>
            </a:r>
            <a:r>
              <a:rPr lang="en-US" sz="2000" dirty="0">
                <a:solidFill>
                  <a:schemeClr val="tx1">
                    <a:lumMod val="75000"/>
                  </a:schemeClr>
                </a:solidFill>
              </a:rPr>
              <a:t>=2.5(1133.12)^0.35=29.3M</a:t>
            </a:r>
          </a:p>
          <a:p>
            <a:pPr algn="just"/>
            <a:endParaRPr lang="en-US" sz="2000" dirty="0"/>
          </a:p>
        </p:txBody>
      </p:sp>
    </p:spTree>
    <p:extLst>
      <p:ext uri="{BB962C8B-B14F-4D97-AF65-F5344CB8AC3E}">
        <p14:creationId xmlns:p14="http://schemas.microsoft.com/office/powerpoint/2010/main" val="33237531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D778D-3E29-4037-92CE-E591E3D9BEA2}"/>
              </a:ext>
            </a:extLst>
          </p:cNvPr>
          <p:cNvSpPr>
            <a:spLocks noGrp="1"/>
          </p:cNvSpPr>
          <p:nvPr>
            <p:ph type="title"/>
          </p:nvPr>
        </p:nvSpPr>
        <p:spPr/>
        <p:txBody>
          <a:bodyPr/>
          <a:lstStyle/>
          <a:p>
            <a:r>
              <a:rPr lang="en-US"/>
              <a:t>Basic COCOMO Model Example (2)</a:t>
            </a:r>
          </a:p>
        </p:txBody>
      </p:sp>
      <p:pic>
        <p:nvPicPr>
          <p:cNvPr id="1026" name="Picture 2" descr="COCOMO Model">
            <a:extLst>
              <a:ext uri="{FF2B5EF4-FFF2-40B4-BE49-F238E27FC236}">
                <a16:creationId xmlns:a16="http://schemas.microsoft.com/office/drawing/2014/main" id="{A62DD8D5-7D82-4BDB-8127-8785EC4A0E1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90602" y="2774294"/>
            <a:ext cx="6762796" cy="21718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64497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COCOMO 2 models</a:t>
            </a:r>
          </a:p>
        </p:txBody>
      </p:sp>
      <p:sp>
        <p:nvSpPr>
          <p:cNvPr id="3" name="Content Placeholder 2"/>
          <p:cNvSpPr>
            <a:spLocks noGrp="1"/>
          </p:cNvSpPr>
          <p:nvPr>
            <p:ph idx="1"/>
          </p:nvPr>
        </p:nvSpPr>
        <p:spPr>
          <a:xfrm>
            <a:off x="838200" y="2590800"/>
            <a:ext cx="8305800" cy="3505200"/>
          </a:xfrm>
        </p:spPr>
        <p:txBody>
          <a:bodyPr/>
          <a:lstStyle/>
          <a:p>
            <a:r>
              <a:rPr lang="en-US" sz="2400" dirty="0">
                <a:solidFill>
                  <a:srgbClr val="000000"/>
                </a:solidFill>
              </a:rPr>
              <a:t>COCOMO 81 was developed with the assumption that a waterfall process would be used and that all software would be developed from scratch.</a:t>
            </a:r>
          </a:p>
          <a:p>
            <a:r>
              <a:rPr lang="en-US" sz="2400" dirty="0">
                <a:solidFill>
                  <a:srgbClr val="000000"/>
                </a:solidFill>
              </a:rPr>
              <a:t>Since its formulation, there have been many changes in software engineering practice and COCOMO 2 is designed to accommodate different approaches to software development, reuse.</a:t>
            </a:r>
          </a:p>
          <a:p>
            <a:endParaRPr lang="en-US" sz="2400" dirty="0">
              <a:solidFill>
                <a:srgbClr val="00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F3C11-959C-4877-87FA-D49E3BB15B4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892398D-A4CE-47A6-8CF9-2623D7D70959}"/>
              </a:ext>
            </a:extLst>
          </p:cNvPr>
          <p:cNvSpPr>
            <a:spLocks noGrp="1"/>
          </p:cNvSpPr>
          <p:nvPr>
            <p:ph idx="1"/>
          </p:nvPr>
        </p:nvSpPr>
        <p:spPr>
          <a:xfrm>
            <a:off x="838200" y="2362200"/>
            <a:ext cx="7848600" cy="4191000"/>
          </a:xfrm>
        </p:spPr>
        <p:txBody>
          <a:bodyPr/>
          <a:lstStyle/>
          <a:p>
            <a:pPr algn="just"/>
            <a:r>
              <a:rPr lang="en-US" sz="2400" dirty="0">
                <a:solidFill>
                  <a:srgbClr val="000000"/>
                </a:solidFill>
                <a:latin typeface="Calibri_6_27"/>
              </a:rPr>
              <a:t>The sub-models in COCOMO-II are:</a:t>
            </a:r>
          </a:p>
          <a:p>
            <a:pPr algn="just"/>
            <a:r>
              <a:rPr lang="en-US" sz="2400" dirty="0">
                <a:solidFill>
                  <a:srgbClr val="2C00A8"/>
                </a:solidFill>
                <a:latin typeface="Calibri-Bold_b_27"/>
              </a:rPr>
              <a:t>Application composition model</a:t>
            </a:r>
            <a:r>
              <a:rPr lang="en-US" sz="2400" dirty="0">
                <a:solidFill>
                  <a:srgbClr val="000000"/>
                </a:solidFill>
                <a:latin typeface="Calibri_6_27"/>
              </a:rPr>
              <a:t>. Used when software is composed from </a:t>
            </a:r>
            <a:r>
              <a:rPr lang="en-US" sz="2400" dirty="0">
                <a:solidFill>
                  <a:srgbClr val="C00000"/>
                </a:solidFill>
                <a:latin typeface="Calibri-Bold_b_27"/>
              </a:rPr>
              <a:t>existing parts</a:t>
            </a:r>
            <a:r>
              <a:rPr lang="en-US" sz="2400" dirty="0">
                <a:solidFill>
                  <a:srgbClr val="000000"/>
                </a:solidFill>
                <a:latin typeface="Calibri_6_27"/>
              </a:rPr>
              <a:t>.</a:t>
            </a:r>
            <a:endParaRPr lang="en-US" sz="2400" dirty="0">
              <a:solidFill>
                <a:srgbClr val="2C00A8"/>
              </a:solidFill>
              <a:latin typeface="Arial_n_27"/>
            </a:endParaRPr>
          </a:p>
          <a:p>
            <a:pPr algn="just"/>
            <a:r>
              <a:rPr lang="en-US" sz="2400" dirty="0">
                <a:solidFill>
                  <a:srgbClr val="2C00A8"/>
                </a:solidFill>
                <a:latin typeface="Calibri-Bold_b_27"/>
              </a:rPr>
              <a:t>Early design model</a:t>
            </a:r>
            <a:r>
              <a:rPr lang="en-US" sz="2400" dirty="0">
                <a:solidFill>
                  <a:srgbClr val="000000"/>
                </a:solidFill>
                <a:latin typeface="Calibri_6_27"/>
              </a:rPr>
              <a:t>. Used when </a:t>
            </a:r>
            <a:r>
              <a:rPr lang="en-US" sz="2400" dirty="0">
                <a:solidFill>
                  <a:srgbClr val="C00000"/>
                </a:solidFill>
                <a:latin typeface="Calibri-Bold_b_27"/>
              </a:rPr>
              <a:t>requirements are available </a:t>
            </a:r>
            <a:r>
              <a:rPr lang="en-US" sz="2400" dirty="0">
                <a:solidFill>
                  <a:srgbClr val="000000"/>
                </a:solidFill>
                <a:latin typeface="Calibri_6_27"/>
              </a:rPr>
              <a:t>but design has not yet started.</a:t>
            </a:r>
            <a:endParaRPr lang="en-US" sz="2400" dirty="0">
              <a:solidFill>
                <a:srgbClr val="2C00A8"/>
              </a:solidFill>
              <a:latin typeface="Arial_n_27"/>
            </a:endParaRPr>
          </a:p>
          <a:p>
            <a:pPr algn="just"/>
            <a:r>
              <a:rPr lang="en-US" sz="2400" dirty="0">
                <a:solidFill>
                  <a:srgbClr val="2C00A8"/>
                </a:solidFill>
                <a:latin typeface="Calibri-Bold_b_27"/>
              </a:rPr>
              <a:t>Reuse model</a:t>
            </a:r>
            <a:r>
              <a:rPr lang="en-US" sz="2400" dirty="0">
                <a:solidFill>
                  <a:srgbClr val="000000"/>
                </a:solidFill>
                <a:latin typeface="Calibri_6_27"/>
              </a:rPr>
              <a:t>. Used to compute the effort of </a:t>
            </a:r>
            <a:r>
              <a:rPr lang="en-US" sz="2400" dirty="0">
                <a:solidFill>
                  <a:srgbClr val="C00000"/>
                </a:solidFill>
                <a:latin typeface="Calibri-Bold_b_27"/>
              </a:rPr>
              <a:t>integrating reusable components</a:t>
            </a:r>
            <a:r>
              <a:rPr lang="en-US" sz="2400" dirty="0">
                <a:solidFill>
                  <a:srgbClr val="000000"/>
                </a:solidFill>
                <a:latin typeface="Calibri_6_27"/>
              </a:rPr>
              <a:t>.</a:t>
            </a:r>
            <a:endParaRPr lang="en-US" sz="2400" dirty="0">
              <a:solidFill>
                <a:srgbClr val="2C00A8"/>
              </a:solidFill>
              <a:latin typeface="Arial_n_27"/>
            </a:endParaRPr>
          </a:p>
          <a:p>
            <a:pPr algn="just"/>
            <a:r>
              <a:rPr lang="en-US" sz="2400" dirty="0">
                <a:solidFill>
                  <a:srgbClr val="2C00A8"/>
                </a:solidFill>
                <a:latin typeface="Calibri-Bold_b_27"/>
              </a:rPr>
              <a:t>Post-architecture model</a:t>
            </a:r>
            <a:r>
              <a:rPr lang="en-US" sz="2400" dirty="0">
                <a:solidFill>
                  <a:srgbClr val="000000"/>
                </a:solidFill>
                <a:latin typeface="Calibri_6_27"/>
              </a:rPr>
              <a:t>. Used once the </a:t>
            </a:r>
            <a:r>
              <a:rPr lang="en-US" sz="2400" dirty="0">
                <a:solidFill>
                  <a:srgbClr val="C00000"/>
                </a:solidFill>
                <a:latin typeface="Calibri-Bold_b_27"/>
              </a:rPr>
              <a:t>system architecture </a:t>
            </a:r>
            <a:r>
              <a:rPr lang="en-US" sz="2400" dirty="0">
                <a:solidFill>
                  <a:srgbClr val="000000"/>
                </a:solidFill>
                <a:latin typeface="Calibri_6_27"/>
              </a:rPr>
              <a:t>has been designed and more information about the system is available.</a:t>
            </a:r>
            <a:endParaRPr lang="en-US" sz="2400" dirty="0"/>
          </a:p>
        </p:txBody>
      </p:sp>
    </p:spTree>
    <p:extLst>
      <p:ext uri="{BB962C8B-B14F-4D97-AF65-F5344CB8AC3E}">
        <p14:creationId xmlns:p14="http://schemas.microsoft.com/office/powerpoint/2010/main" val="3927472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F58F4-95C2-4384-8DCB-5CAAD5CE0631}"/>
              </a:ext>
            </a:extLst>
          </p:cNvPr>
          <p:cNvSpPr>
            <a:spLocks noGrp="1"/>
          </p:cNvSpPr>
          <p:nvPr>
            <p:ph type="title"/>
          </p:nvPr>
        </p:nvSpPr>
        <p:spPr/>
        <p:txBody>
          <a:bodyPr/>
          <a:lstStyle/>
          <a:p>
            <a:r>
              <a:rPr lang="en-US" dirty="0"/>
              <a:t>Quality Assurance </a:t>
            </a:r>
          </a:p>
        </p:txBody>
      </p:sp>
      <p:sp>
        <p:nvSpPr>
          <p:cNvPr id="3" name="Content Placeholder 2">
            <a:extLst>
              <a:ext uri="{FF2B5EF4-FFF2-40B4-BE49-F238E27FC236}">
                <a16:creationId xmlns:a16="http://schemas.microsoft.com/office/drawing/2014/main" id="{6269A36B-9D9A-41DC-BB00-BC731CF16EEE}"/>
              </a:ext>
            </a:extLst>
          </p:cNvPr>
          <p:cNvSpPr>
            <a:spLocks noGrp="1"/>
          </p:cNvSpPr>
          <p:nvPr>
            <p:ph idx="1"/>
          </p:nvPr>
        </p:nvSpPr>
        <p:spPr/>
        <p:txBody>
          <a:bodyPr/>
          <a:lstStyle/>
          <a:p>
            <a:r>
              <a:rPr lang="en-US" sz="2400" dirty="0"/>
              <a:t>Quality Assurance is defined as the auditing and reporting procedures used to provide the stakeholders with data needed to make well-informed decisions</a:t>
            </a:r>
          </a:p>
          <a:p>
            <a:r>
              <a:rPr lang="en-US" sz="2400" dirty="0"/>
              <a:t>It is the Degree to which a system meets specified requirements and customer expectations</a:t>
            </a:r>
          </a:p>
          <a:p>
            <a:r>
              <a:rPr lang="en-US" sz="2400" dirty="0"/>
              <a:t>It is also monitoring the processes and products throughout the SDLC</a:t>
            </a:r>
          </a:p>
        </p:txBody>
      </p:sp>
    </p:spTree>
    <p:extLst>
      <p:ext uri="{BB962C8B-B14F-4D97-AF65-F5344CB8AC3E}">
        <p14:creationId xmlns:p14="http://schemas.microsoft.com/office/powerpoint/2010/main" val="22072709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Six Sigma for Software Engineering</a:t>
            </a:r>
          </a:p>
        </p:txBody>
      </p:sp>
      <p:sp>
        <p:nvSpPr>
          <p:cNvPr id="3" name="Content Placeholder 2"/>
          <p:cNvSpPr>
            <a:spLocks noGrp="1"/>
          </p:cNvSpPr>
          <p:nvPr>
            <p:ph idx="1"/>
          </p:nvPr>
        </p:nvSpPr>
        <p:spPr>
          <a:xfrm>
            <a:off x="762000" y="2286000"/>
            <a:ext cx="8382000" cy="4572000"/>
          </a:xfrm>
        </p:spPr>
        <p:txBody>
          <a:bodyPr/>
          <a:lstStyle/>
          <a:p>
            <a:r>
              <a:rPr lang="en-US" sz="2200" dirty="0">
                <a:solidFill>
                  <a:srgbClr val="000000"/>
                </a:solidFill>
              </a:rPr>
              <a:t>Six Sigma is the most widely used strategy for statistical quality assurance. The Six Sigma strategy “is a rigorous and disciplined methodology that uses data and statistical analysis to measure and improve a company’s operational performance by identifying and eliminating defects’ in manufacturing and service-related processes.</a:t>
            </a:r>
          </a:p>
          <a:p>
            <a:r>
              <a:rPr lang="en-US" sz="2200" dirty="0">
                <a:solidFill>
                  <a:srgbClr val="000000"/>
                </a:solidFill>
              </a:rPr>
              <a:t>The Six Sigma methodology defines three core steps:</a:t>
            </a:r>
          </a:p>
          <a:p>
            <a:pPr marL="0" indent="0">
              <a:buNone/>
            </a:pPr>
            <a:r>
              <a:rPr lang="en-US" sz="2200" dirty="0">
                <a:solidFill>
                  <a:srgbClr val="000000"/>
                </a:solidFill>
              </a:rPr>
              <a:t>         -Define customer requirements and deliverables and project goals via well defined methods of customer communication.</a:t>
            </a:r>
          </a:p>
          <a:p>
            <a:pPr marL="0" indent="0">
              <a:buNone/>
            </a:pPr>
            <a:r>
              <a:rPr lang="en-US" sz="2200" dirty="0">
                <a:solidFill>
                  <a:srgbClr val="000000"/>
                </a:solidFill>
              </a:rPr>
              <a:t>         - Measure the existing process and its output to determine current quality performance (collect defect metrics).</a:t>
            </a:r>
          </a:p>
          <a:p>
            <a:pPr marL="0" indent="0">
              <a:buNone/>
            </a:pPr>
            <a:r>
              <a:rPr lang="en-US" sz="2200" dirty="0">
                <a:solidFill>
                  <a:srgbClr val="000000"/>
                </a:solidFill>
              </a:rPr>
              <a:t>         - Analyze defect metrics and determine the vital few causes.</a:t>
            </a:r>
          </a:p>
          <a:p>
            <a:endParaRPr lang="en-US" sz="2400" dirty="0">
              <a:latin typeface="Calibri" pitchFamily="34" charset="0"/>
              <a:cs typeface="Calibri" pitchFamily="34" charset="0"/>
            </a:endParaRPr>
          </a:p>
        </p:txBody>
      </p:sp>
    </p:spTree>
    <p:extLst>
      <p:ext uri="{BB962C8B-B14F-4D97-AF65-F5344CB8AC3E}">
        <p14:creationId xmlns:p14="http://schemas.microsoft.com/office/powerpoint/2010/main" val="38624154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Six Sigma for Software Engineering</a:t>
            </a:r>
          </a:p>
        </p:txBody>
      </p:sp>
      <p:sp>
        <p:nvSpPr>
          <p:cNvPr id="3" name="Content Placeholder 2"/>
          <p:cNvSpPr>
            <a:spLocks noGrp="1"/>
          </p:cNvSpPr>
          <p:nvPr>
            <p:ph idx="1"/>
          </p:nvPr>
        </p:nvSpPr>
        <p:spPr>
          <a:xfrm>
            <a:off x="838200" y="2362200"/>
            <a:ext cx="8305800" cy="4495800"/>
          </a:xfrm>
        </p:spPr>
        <p:txBody>
          <a:bodyPr/>
          <a:lstStyle/>
          <a:p>
            <a:r>
              <a:rPr lang="en-US" sz="2000" dirty="0">
                <a:solidFill>
                  <a:srgbClr val="000000"/>
                </a:solidFill>
              </a:rPr>
              <a:t>If an existing software process is in place, but improvement is required, Six Sigma suggests two additional steps:</a:t>
            </a:r>
          </a:p>
          <a:p>
            <a:pPr marL="0" indent="0">
              <a:buNone/>
            </a:pPr>
            <a:r>
              <a:rPr lang="en-US" sz="2000" dirty="0">
                <a:solidFill>
                  <a:srgbClr val="000000"/>
                </a:solidFill>
              </a:rPr>
              <a:t>        - Improve the process by eliminating the root causes of defects.</a:t>
            </a:r>
          </a:p>
          <a:p>
            <a:pPr marL="0" indent="0">
              <a:buNone/>
            </a:pPr>
            <a:r>
              <a:rPr lang="en-US" sz="2000" dirty="0">
                <a:solidFill>
                  <a:srgbClr val="000000"/>
                </a:solidFill>
              </a:rPr>
              <a:t>        -Control the process to ensure that future work does not reintroduce the causes of defects.</a:t>
            </a:r>
          </a:p>
          <a:p>
            <a:r>
              <a:rPr lang="en-US" sz="2000" dirty="0">
                <a:solidFill>
                  <a:srgbClr val="000000"/>
                </a:solidFill>
              </a:rPr>
              <a:t>If an organization is developing a software process (rather than improving an existing process), the core steps are augmented as follows:</a:t>
            </a:r>
          </a:p>
          <a:p>
            <a:pPr marL="0" indent="0">
              <a:buNone/>
            </a:pPr>
            <a:r>
              <a:rPr lang="en-US" sz="2000" dirty="0">
                <a:solidFill>
                  <a:srgbClr val="000000"/>
                </a:solidFill>
              </a:rPr>
              <a:t>         -Design the process to: </a:t>
            </a:r>
          </a:p>
          <a:p>
            <a:pPr marL="457200" indent="-457200">
              <a:buAutoNum type="arabicParenBoth"/>
            </a:pPr>
            <a:r>
              <a:rPr lang="en-US" sz="2000" dirty="0">
                <a:solidFill>
                  <a:srgbClr val="000000"/>
                </a:solidFill>
              </a:rPr>
              <a:t>avoid the root causes of defects and</a:t>
            </a:r>
          </a:p>
          <a:p>
            <a:pPr marL="457200" indent="-457200">
              <a:buAutoNum type="arabicParenBoth"/>
            </a:pPr>
            <a:r>
              <a:rPr lang="en-US" sz="2000" dirty="0">
                <a:solidFill>
                  <a:srgbClr val="000000"/>
                </a:solidFill>
              </a:rPr>
              <a:t>to meet customer requirements.</a:t>
            </a:r>
          </a:p>
          <a:p>
            <a:pPr marL="0" indent="0">
              <a:buNone/>
            </a:pPr>
            <a:r>
              <a:rPr lang="en-US" sz="2000" dirty="0">
                <a:solidFill>
                  <a:srgbClr val="000000"/>
                </a:solidFill>
              </a:rPr>
              <a:t>          - Verify that the process model will, in fact, avoid defects and meet customer requirements</a:t>
            </a:r>
            <a:endParaRPr lang="en-US" sz="2000" dirty="0">
              <a:solidFill>
                <a:srgbClr val="000000"/>
              </a:solidFill>
              <a:latin typeface="Calibri" pitchFamily="34" charset="0"/>
              <a:cs typeface="Calibri" pitchFamily="34" charset="0"/>
            </a:endParaRPr>
          </a:p>
        </p:txBody>
      </p:sp>
    </p:spTree>
    <p:extLst>
      <p:ext uri="{BB962C8B-B14F-4D97-AF65-F5344CB8AC3E}">
        <p14:creationId xmlns:p14="http://schemas.microsoft.com/office/powerpoint/2010/main" val="13515476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Software cost components</a:t>
            </a:r>
          </a:p>
        </p:txBody>
      </p:sp>
      <p:sp>
        <p:nvSpPr>
          <p:cNvPr id="3" name="Content Placeholder 2"/>
          <p:cNvSpPr>
            <a:spLocks noGrp="1"/>
          </p:cNvSpPr>
          <p:nvPr>
            <p:ph idx="1"/>
          </p:nvPr>
        </p:nvSpPr>
        <p:spPr>
          <a:xfrm>
            <a:off x="838200" y="2362200"/>
            <a:ext cx="8077200" cy="4343400"/>
          </a:xfrm>
        </p:spPr>
        <p:txBody>
          <a:bodyPr/>
          <a:lstStyle/>
          <a:p>
            <a:pPr marL="0" indent="0">
              <a:buNone/>
            </a:pPr>
            <a:r>
              <a:rPr lang="en-US" sz="2000" dirty="0">
                <a:solidFill>
                  <a:srgbClr val="000000"/>
                </a:solidFill>
              </a:rPr>
              <a:t>Three parameters to compute total cost of software development project:</a:t>
            </a:r>
          </a:p>
          <a:p>
            <a:r>
              <a:rPr lang="en-US" sz="2000" dirty="0">
                <a:solidFill>
                  <a:srgbClr val="000000"/>
                </a:solidFill>
              </a:rPr>
              <a:t>Hardware and software costs including maintenance.</a:t>
            </a:r>
          </a:p>
          <a:p>
            <a:r>
              <a:rPr lang="en-US" sz="2000" dirty="0">
                <a:solidFill>
                  <a:srgbClr val="000000"/>
                </a:solidFill>
              </a:rPr>
              <a:t>Travel and training costs.</a:t>
            </a:r>
          </a:p>
          <a:p>
            <a:r>
              <a:rPr lang="en-US" sz="2000" dirty="0">
                <a:solidFill>
                  <a:srgbClr val="000000"/>
                </a:solidFill>
              </a:rPr>
              <a:t>Effort costs (the dominant factor in most projects)</a:t>
            </a:r>
          </a:p>
          <a:p>
            <a:pPr marL="0" indent="0">
              <a:buNone/>
            </a:pPr>
            <a:r>
              <a:rPr lang="en-US" sz="2000" dirty="0">
                <a:solidFill>
                  <a:srgbClr val="000000"/>
                </a:solidFill>
              </a:rPr>
              <a:t>          -The salaries of engineers involved in the project;</a:t>
            </a:r>
          </a:p>
          <a:p>
            <a:pPr marL="0" indent="0">
              <a:buNone/>
            </a:pPr>
            <a:r>
              <a:rPr lang="en-US" sz="2000" dirty="0">
                <a:solidFill>
                  <a:srgbClr val="000000"/>
                </a:solidFill>
              </a:rPr>
              <a:t>          -Social and insurance costs.</a:t>
            </a:r>
          </a:p>
          <a:p>
            <a:r>
              <a:rPr lang="en-US" sz="2000" dirty="0">
                <a:solidFill>
                  <a:srgbClr val="000000"/>
                </a:solidFill>
              </a:rPr>
              <a:t>Effort costs must take overheads into account</a:t>
            </a:r>
          </a:p>
          <a:p>
            <a:pPr marL="0" indent="0">
              <a:buNone/>
            </a:pPr>
            <a:r>
              <a:rPr lang="en-US" sz="2000" dirty="0">
                <a:solidFill>
                  <a:srgbClr val="000000"/>
                </a:solidFill>
              </a:rPr>
              <a:t>          - Costs of building, heating, lighting.</a:t>
            </a:r>
          </a:p>
          <a:p>
            <a:pPr marL="0" indent="0">
              <a:buNone/>
            </a:pPr>
            <a:r>
              <a:rPr lang="en-US" sz="2000" dirty="0">
                <a:solidFill>
                  <a:srgbClr val="000000"/>
                </a:solidFill>
              </a:rPr>
              <a:t>          -Costs of networking and communications.</a:t>
            </a:r>
          </a:p>
          <a:p>
            <a:pPr marL="0" indent="0">
              <a:buNone/>
            </a:pPr>
            <a:r>
              <a:rPr lang="en-US" sz="2000" dirty="0">
                <a:solidFill>
                  <a:srgbClr val="000000"/>
                </a:solidFill>
              </a:rPr>
              <a:t>          - Costs of shared facilities (</a:t>
            </a:r>
            <a:r>
              <a:rPr lang="en-US" sz="2000" dirty="0" err="1">
                <a:solidFill>
                  <a:srgbClr val="000000"/>
                </a:solidFill>
              </a:rPr>
              <a:t>e.g</a:t>
            </a:r>
            <a:r>
              <a:rPr lang="en-US" sz="2000" dirty="0">
                <a:solidFill>
                  <a:srgbClr val="000000"/>
                </a:solidFill>
              </a:rPr>
              <a:t> library, staff restaurant, etc.).</a:t>
            </a:r>
          </a:p>
        </p:txBody>
      </p:sp>
    </p:spTree>
    <p:extLst>
      <p:ext uri="{BB962C8B-B14F-4D97-AF65-F5344CB8AC3E}">
        <p14:creationId xmlns:p14="http://schemas.microsoft.com/office/powerpoint/2010/main" val="27756666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The ISO 9000 </a:t>
            </a:r>
            <a:r>
              <a:rPr lang="en-US"/>
              <a:t>Quality Standards</a:t>
            </a:r>
            <a:endParaRPr lang="en-US" dirty="0"/>
          </a:p>
        </p:txBody>
      </p:sp>
      <p:sp>
        <p:nvSpPr>
          <p:cNvPr id="3" name="Content Placeholder 2"/>
          <p:cNvSpPr>
            <a:spLocks noGrp="1"/>
          </p:cNvSpPr>
          <p:nvPr>
            <p:ph idx="1"/>
          </p:nvPr>
        </p:nvSpPr>
        <p:spPr>
          <a:xfrm>
            <a:off x="838200" y="2362200"/>
            <a:ext cx="8153400" cy="4267200"/>
          </a:xfrm>
        </p:spPr>
        <p:txBody>
          <a:bodyPr/>
          <a:lstStyle/>
          <a:p>
            <a:r>
              <a:rPr lang="en-US" sz="2400" dirty="0">
                <a:solidFill>
                  <a:srgbClr val="000000"/>
                </a:solidFill>
              </a:rPr>
              <a:t>ISO(International Organization for Standardization</a:t>
            </a:r>
            <a:r>
              <a:rPr lang="en-US" sz="2400" dirty="0"/>
              <a:t>) </a:t>
            </a:r>
            <a:r>
              <a:rPr lang="en-US" sz="2400" dirty="0">
                <a:solidFill>
                  <a:srgbClr val="000000"/>
                </a:solidFill>
              </a:rPr>
              <a:t>9000 is a set of international standards on quality management and quality assurance developed to help companies effectively document the quality system elements to be implemented to maintain an efficient quality system. </a:t>
            </a:r>
          </a:p>
          <a:p>
            <a:r>
              <a:rPr lang="en-US" sz="2400" dirty="0">
                <a:solidFill>
                  <a:srgbClr val="000000"/>
                </a:solidFill>
              </a:rPr>
              <a:t>They are not specific to any one industry and can be applied to organizations of any size.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ISO 9000 principles of quality management</a:t>
            </a:r>
          </a:p>
        </p:txBody>
      </p:sp>
      <p:sp>
        <p:nvSpPr>
          <p:cNvPr id="3" name="Content Placeholder 2"/>
          <p:cNvSpPr>
            <a:spLocks noGrp="1"/>
          </p:cNvSpPr>
          <p:nvPr>
            <p:ph idx="1"/>
          </p:nvPr>
        </p:nvSpPr>
        <p:spPr>
          <a:xfrm>
            <a:off x="838200" y="2362200"/>
            <a:ext cx="8305800" cy="4343400"/>
          </a:xfrm>
        </p:spPr>
        <p:txBody>
          <a:bodyPr/>
          <a:lstStyle/>
          <a:p>
            <a:r>
              <a:rPr lang="en-US" sz="2000" dirty="0">
                <a:solidFill>
                  <a:srgbClr val="000000"/>
                </a:solidFill>
              </a:rPr>
              <a:t>The ISO 9000:2015 and ISO 9001:2015 standards are based on seven quality management principles that senior management can apply for organizational improvement:</a:t>
            </a:r>
          </a:p>
          <a:p>
            <a:pPr>
              <a:buFont typeface="Wingdings" pitchFamily="2" charset="2"/>
              <a:buChar char="Ø"/>
            </a:pPr>
            <a:r>
              <a:rPr lang="en-US" sz="2000" dirty="0">
                <a:solidFill>
                  <a:srgbClr val="000000"/>
                </a:solidFill>
              </a:rPr>
              <a:t>Customer focus</a:t>
            </a:r>
          </a:p>
          <a:p>
            <a:pPr>
              <a:buFont typeface="Wingdings" pitchFamily="2" charset="2"/>
              <a:buChar char="Ø"/>
            </a:pPr>
            <a:r>
              <a:rPr lang="en-US" sz="2000" dirty="0">
                <a:solidFill>
                  <a:srgbClr val="000000"/>
                </a:solidFill>
              </a:rPr>
              <a:t>Leadership</a:t>
            </a:r>
          </a:p>
          <a:p>
            <a:pPr>
              <a:buFont typeface="Wingdings" pitchFamily="2" charset="2"/>
              <a:buChar char="Ø"/>
            </a:pPr>
            <a:r>
              <a:rPr lang="en-US" sz="2000" dirty="0">
                <a:solidFill>
                  <a:srgbClr val="000000"/>
                </a:solidFill>
              </a:rPr>
              <a:t>Engagement of people</a:t>
            </a:r>
          </a:p>
          <a:p>
            <a:pPr>
              <a:buFont typeface="Wingdings" pitchFamily="2" charset="2"/>
              <a:buChar char="Ø"/>
            </a:pPr>
            <a:r>
              <a:rPr lang="en-US" sz="2000" dirty="0">
                <a:solidFill>
                  <a:srgbClr val="000000"/>
                </a:solidFill>
              </a:rPr>
              <a:t>Process approach</a:t>
            </a:r>
          </a:p>
          <a:p>
            <a:pPr>
              <a:buFont typeface="Wingdings" pitchFamily="2" charset="2"/>
              <a:buChar char="Ø"/>
            </a:pPr>
            <a:r>
              <a:rPr lang="en-US" sz="2000" dirty="0">
                <a:solidFill>
                  <a:srgbClr val="000000"/>
                </a:solidFill>
              </a:rPr>
              <a:t>Improvement</a:t>
            </a:r>
          </a:p>
          <a:p>
            <a:pPr>
              <a:buFont typeface="Wingdings" pitchFamily="2" charset="2"/>
              <a:buChar char="Ø"/>
            </a:pPr>
            <a:r>
              <a:rPr lang="en-US" sz="2000" dirty="0">
                <a:solidFill>
                  <a:srgbClr val="000000"/>
                </a:solidFill>
              </a:rPr>
              <a:t>Evidence-based decision making</a:t>
            </a:r>
          </a:p>
          <a:p>
            <a:pPr>
              <a:buFont typeface="Wingdings" pitchFamily="2" charset="2"/>
              <a:buChar char="Ø"/>
            </a:pPr>
            <a:r>
              <a:rPr lang="en-US" sz="2000" dirty="0">
                <a:solidFill>
                  <a:srgbClr val="000000"/>
                </a:solidFill>
              </a:rPr>
              <a:t>Relationship management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SEI CMM</a:t>
            </a:r>
          </a:p>
        </p:txBody>
      </p:sp>
      <p:sp>
        <p:nvSpPr>
          <p:cNvPr id="3" name="Content Placeholder 2"/>
          <p:cNvSpPr>
            <a:spLocks noGrp="1"/>
          </p:cNvSpPr>
          <p:nvPr>
            <p:ph idx="1"/>
          </p:nvPr>
        </p:nvSpPr>
        <p:spPr>
          <a:xfrm>
            <a:off x="838200" y="2362200"/>
            <a:ext cx="8001000" cy="4343400"/>
          </a:xfrm>
        </p:spPr>
        <p:txBody>
          <a:bodyPr/>
          <a:lstStyle/>
          <a:p>
            <a:r>
              <a:rPr lang="en-US" sz="2000" dirty="0">
                <a:solidFill>
                  <a:srgbClr val="000000"/>
                </a:solidFill>
              </a:rPr>
              <a:t>CMM stands for Capability Maturity Model.</a:t>
            </a:r>
          </a:p>
          <a:p>
            <a:r>
              <a:rPr lang="en-US" sz="2000" dirty="0">
                <a:solidFill>
                  <a:srgbClr val="000000"/>
                </a:solidFill>
              </a:rPr>
              <a:t>CMM is a method to evaluate and measure the maturity of the software development process of an organization.</a:t>
            </a:r>
          </a:p>
          <a:p>
            <a:r>
              <a:rPr lang="en-US" sz="2000" dirty="0">
                <a:solidFill>
                  <a:srgbClr val="000000"/>
                </a:solidFill>
              </a:rPr>
              <a:t>CMM measures the maturity of the software development process on a scale of 1 to 5.</a:t>
            </a:r>
          </a:p>
          <a:p>
            <a:r>
              <a:rPr lang="en-US" sz="2000" dirty="0">
                <a:solidFill>
                  <a:srgbClr val="000000"/>
                </a:solidFill>
              </a:rPr>
              <a:t>CMM v1.0 was developed by the </a:t>
            </a:r>
            <a:r>
              <a:rPr lang="en-US" sz="2000" b="1" dirty="0">
                <a:solidFill>
                  <a:srgbClr val="000000"/>
                </a:solidFill>
              </a:rPr>
              <a:t>Software Engineering Institute (SEI)</a:t>
            </a:r>
            <a:r>
              <a:rPr lang="en-US" sz="2000" dirty="0">
                <a:solidFill>
                  <a:srgbClr val="000000"/>
                </a:solidFill>
              </a:rPr>
              <a:t> at Carnegie Mellon University in Pittsburgh, USA.</a:t>
            </a:r>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CMM's Five Maturity Levels </a:t>
            </a:r>
          </a:p>
        </p:txBody>
      </p:sp>
      <p:sp>
        <p:nvSpPr>
          <p:cNvPr id="3" name="Content Placeholder 2"/>
          <p:cNvSpPr>
            <a:spLocks noGrp="1"/>
          </p:cNvSpPr>
          <p:nvPr>
            <p:ph idx="1"/>
          </p:nvPr>
        </p:nvSpPr>
        <p:spPr>
          <a:xfrm>
            <a:off x="838200" y="2362200"/>
            <a:ext cx="8229600" cy="4191000"/>
          </a:xfrm>
        </p:spPr>
        <p:txBody>
          <a:bodyPr/>
          <a:lstStyle/>
          <a:p>
            <a:r>
              <a:rPr lang="en-US" sz="2400" dirty="0">
                <a:solidFill>
                  <a:srgbClr val="000000"/>
                </a:solidFill>
              </a:rPr>
              <a:t>CMM's Five Maturity Levels of Software Processes:</a:t>
            </a:r>
          </a:p>
          <a:p>
            <a:r>
              <a:rPr lang="en-US" sz="2400" dirty="0">
                <a:solidFill>
                  <a:srgbClr val="000000"/>
                </a:solidFill>
              </a:rPr>
              <a:t>At the </a:t>
            </a:r>
            <a:r>
              <a:rPr lang="en-US" sz="2400" b="1" dirty="0">
                <a:solidFill>
                  <a:srgbClr val="000000"/>
                </a:solidFill>
              </a:rPr>
              <a:t>initial level</a:t>
            </a:r>
            <a:r>
              <a:rPr lang="en-US" sz="2400" dirty="0">
                <a:solidFill>
                  <a:srgbClr val="000000"/>
                </a:solidFill>
              </a:rPr>
              <a:t>, processes are disorganized, even chaotic. Success is likely to depend on individual efforts, and is not considered to be repeatable, because processes would not be sufficiently defined and documented to allow them to be replicated.</a:t>
            </a:r>
          </a:p>
          <a:p>
            <a:r>
              <a:rPr lang="en-US" sz="2400" dirty="0">
                <a:solidFill>
                  <a:srgbClr val="000000"/>
                </a:solidFill>
              </a:rPr>
              <a:t>At the </a:t>
            </a:r>
            <a:r>
              <a:rPr lang="en-US" sz="2400" b="1" dirty="0">
                <a:solidFill>
                  <a:srgbClr val="000000"/>
                </a:solidFill>
              </a:rPr>
              <a:t>repeatable level</a:t>
            </a:r>
            <a:r>
              <a:rPr lang="en-US" sz="2400" dirty="0">
                <a:solidFill>
                  <a:srgbClr val="000000"/>
                </a:solidFill>
              </a:rPr>
              <a:t>, basic project management techniques are established, and successes could be repeated, because the requisite processes would have been made established, defined, and documented.</a:t>
            </a:r>
          </a:p>
        </p:txBody>
      </p:sp>
    </p:spTree>
    <p:extLst>
      <p:ext uri="{BB962C8B-B14F-4D97-AF65-F5344CB8AC3E}">
        <p14:creationId xmlns:p14="http://schemas.microsoft.com/office/powerpoint/2010/main" val="12980757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CMM's Five Maturity Levels </a:t>
            </a:r>
          </a:p>
        </p:txBody>
      </p:sp>
      <p:sp>
        <p:nvSpPr>
          <p:cNvPr id="3" name="Content Placeholder 2"/>
          <p:cNvSpPr>
            <a:spLocks noGrp="1"/>
          </p:cNvSpPr>
          <p:nvPr>
            <p:ph idx="1"/>
          </p:nvPr>
        </p:nvSpPr>
        <p:spPr>
          <a:xfrm>
            <a:off x="838200" y="2362200"/>
            <a:ext cx="8077200" cy="4343400"/>
          </a:xfrm>
        </p:spPr>
        <p:txBody>
          <a:bodyPr/>
          <a:lstStyle/>
          <a:p>
            <a:r>
              <a:rPr lang="en-US" sz="2400" dirty="0">
                <a:solidFill>
                  <a:srgbClr val="000000"/>
                </a:solidFill>
              </a:rPr>
              <a:t>At the </a:t>
            </a:r>
            <a:r>
              <a:rPr lang="en-US" sz="2400" b="1" dirty="0">
                <a:solidFill>
                  <a:srgbClr val="000000"/>
                </a:solidFill>
              </a:rPr>
              <a:t>defined level</a:t>
            </a:r>
            <a:r>
              <a:rPr lang="en-US" sz="2400" dirty="0">
                <a:solidFill>
                  <a:srgbClr val="000000"/>
                </a:solidFill>
              </a:rPr>
              <a:t>, an organization has developed its own standard software process through greater attention to documentation, standardization, and integration.</a:t>
            </a:r>
          </a:p>
          <a:p>
            <a:r>
              <a:rPr lang="en-US" sz="2400" dirty="0">
                <a:solidFill>
                  <a:srgbClr val="000000"/>
                </a:solidFill>
              </a:rPr>
              <a:t>At the </a:t>
            </a:r>
            <a:r>
              <a:rPr lang="en-US" sz="2400" b="1" dirty="0">
                <a:solidFill>
                  <a:srgbClr val="000000"/>
                </a:solidFill>
              </a:rPr>
              <a:t>managed level</a:t>
            </a:r>
            <a:r>
              <a:rPr lang="en-US" sz="2400" dirty="0">
                <a:solidFill>
                  <a:srgbClr val="000000"/>
                </a:solidFill>
              </a:rPr>
              <a:t>, an organization monitors and controls its own processes through data collection and analysis.</a:t>
            </a:r>
          </a:p>
          <a:p>
            <a:r>
              <a:rPr lang="en-US" sz="2400" dirty="0">
                <a:solidFill>
                  <a:srgbClr val="000000"/>
                </a:solidFill>
              </a:rPr>
              <a:t>At the </a:t>
            </a:r>
            <a:r>
              <a:rPr lang="en-US" sz="2400" b="1" dirty="0">
                <a:solidFill>
                  <a:srgbClr val="000000"/>
                </a:solidFill>
              </a:rPr>
              <a:t>optimizing level</a:t>
            </a:r>
            <a:r>
              <a:rPr lang="en-US" sz="2400" dirty="0">
                <a:solidFill>
                  <a:srgbClr val="000000"/>
                </a:solidFill>
              </a:rPr>
              <a:t>, processes are constantly being improved through monitoring feedback from current processes and introducing innovative processes to better serve the organization's particular needs.</a:t>
            </a:r>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871A7BF-D1C5-48A3-A96B-6A2A2477DD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28800"/>
            <a:ext cx="9144000" cy="5143500"/>
          </a:xfrm>
          <a:prstGeom prst="rect">
            <a:avLst/>
          </a:prstGeom>
        </p:spPr>
      </p:pic>
      <p:sp>
        <p:nvSpPr>
          <p:cNvPr id="6" name="Title 1">
            <a:extLst>
              <a:ext uri="{FF2B5EF4-FFF2-40B4-BE49-F238E27FC236}">
                <a16:creationId xmlns:a16="http://schemas.microsoft.com/office/drawing/2014/main" id="{3CB3C3F6-740E-4D3A-8F6D-DE6A3F52A7FE}"/>
              </a:ext>
            </a:extLst>
          </p:cNvPr>
          <p:cNvSpPr>
            <a:spLocks noGrp="1"/>
          </p:cNvSpPr>
          <p:nvPr>
            <p:ph type="title"/>
          </p:nvPr>
        </p:nvSpPr>
        <p:spPr>
          <a:xfrm>
            <a:off x="762000" y="762000"/>
            <a:ext cx="7924800" cy="1143000"/>
          </a:xfrm>
        </p:spPr>
        <p:txBody>
          <a:bodyPr/>
          <a:lstStyle/>
          <a:p>
            <a:pPr algn="ctr"/>
            <a:r>
              <a:rPr lang="en-US" dirty="0"/>
              <a:t>CMM's Five Maturity Levels </a:t>
            </a:r>
          </a:p>
        </p:txBody>
      </p:sp>
    </p:spTree>
    <p:extLst>
      <p:ext uri="{BB962C8B-B14F-4D97-AF65-F5344CB8AC3E}">
        <p14:creationId xmlns:p14="http://schemas.microsoft.com/office/powerpoint/2010/main" val="19845113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Difference between ISO 9000 and CMM(ISO 9000 VS CMM)</a:t>
            </a:r>
          </a:p>
        </p:txBody>
      </p:sp>
      <p:sp>
        <p:nvSpPr>
          <p:cNvPr id="3" name="Content Placeholder 2"/>
          <p:cNvSpPr>
            <a:spLocks noGrp="1"/>
          </p:cNvSpPr>
          <p:nvPr>
            <p:ph idx="1"/>
          </p:nvPr>
        </p:nvSpPr>
        <p:spPr>
          <a:xfrm>
            <a:off x="838200" y="2362200"/>
            <a:ext cx="8001000" cy="4267200"/>
          </a:xfrm>
        </p:spPr>
        <p:txBody>
          <a:bodyPr/>
          <a:lstStyle/>
          <a:p>
            <a:br>
              <a:rPr lang="en-US" dirty="0"/>
            </a:b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723941553"/>
              </p:ext>
            </p:extLst>
          </p:nvPr>
        </p:nvGraphicFramePr>
        <p:xfrm>
          <a:off x="1066800" y="2590800"/>
          <a:ext cx="7848600" cy="4236720"/>
        </p:xfrm>
        <a:graphic>
          <a:graphicData uri="http://schemas.openxmlformats.org/drawingml/2006/table">
            <a:tbl>
              <a:tblPr firstRow="1" bandRow="1">
                <a:tableStyleId>{0E3FDE45-AF77-4B5C-9715-49D594BDF05E}</a:tableStyleId>
              </a:tblPr>
              <a:tblGrid>
                <a:gridCol w="3924300">
                  <a:extLst>
                    <a:ext uri="{9D8B030D-6E8A-4147-A177-3AD203B41FA5}">
                      <a16:colId xmlns:a16="http://schemas.microsoft.com/office/drawing/2014/main" val="20000"/>
                    </a:ext>
                  </a:extLst>
                </a:gridCol>
                <a:gridCol w="3924300">
                  <a:extLst>
                    <a:ext uri="{9D8B030D-6E8A-4147-A177-3AD203B41FA5}">
                      <a16:colId xmlns:a16="http://schemas.microsoft.com/office/drawing/2014/main" val="20001"/>
                    </a:ext>
                  </a:extLst>
                </a:gridCol>
              </a:tblGrid>
              <a:tr h="370840">
                <a:tc>
                  <a:txBody>
                    <a:bodyPr/>
                    <a:lstStyle/>
                    <a:p>
                      <a:pPr algn="ctr"/>
                      <a:r>
                        <a:rPr lang="en-US"/>
                        <a:t>ISO 9000(</a:t>
                      </a:r>
                      <a:r>
                        <a:rPr lang="en-US" dirty="0"/>
                        <a:t>INTERNATIONAL STANDARD ORGANISATION)</a:t>
                      </a:r>
                    </a:p>
                    <a:p>
                      <a:pPr algn="ctr"/>
                      <a:endParaRPr lang="en-US" dirty="0"/>
                    </a:p>
                  </a:txBody>
                  <a:tcPr/>
                </a:tc>
                <a:tc>
                  <a:txBody>
                    <a:bodyPr/>
                    <a:lstStyle/>
                    <a:p>
                      <a:pPr algn="ctr"/>
                      <a:r>
                        <a:rPr lang="en-US" dirty="0"/>
                        <a:t>CMM (CABABILITY MATURITY MODEL)</a:t>
                      </a:r>
                    </a:p>
                    <a:p>
                      <a:pPr algn="ctr"/>
                      <a:endParaRPr lang="en-US" dirty="0"/>
                    </a:p>
                  </a:txBody>
                  <a:tcPr/>
                </a:tc>
                <a:extLst>
                  <a:ext uri="{0D108BD9-81ED-4DB2-BD59-A6C34878D82A}">
                    <a16:rowId xmlns:a16="http://schemas.microsoft.com/office/drawing/2014/main" val="10000"/>
                  </a:ext>
                </a:extLst>
              </a:tr>
              <a:tr h="370840">
                <a:tc>
                  <a:txBody>
                    <a:bodyPr/>
                    <a:lstStyle/>
                    <a:p>
                      <a:r>
                        <a:rPr lang="en-US" sz="2000" dirty="0">
                          <a:solidFill>
                            <a:srgbClr val="000000"/>
                          </a:solidFill>
                        </a:rPr>
                        <a:t>It applies to any type of industry .</a:t>
                      </a:r>
                    </a:p>
                  </a:txBody>
                  <a:tcPr/>
                </a:tc>
                <a:tc>
                  <a:txBody>
                    <a:bodyPr/>
                    <a:lstStyle/>
                    <a:p>
                      <a:r>
                        <a:rPr lang="en-US" sz="2000" dirty="0">
                          <a:solidFill>
                            <a:srgbClr val="000000"/>
                          </a:solidFill>
                        </a:rPr>
                        <a:t>CMM is specially developed for </a:t>
                      </a:r>
                      <a:r>
                        <a:rPr lang="en-US" sz="2000">
                          <a:solidFill>
                            <a:srgbClr val="000000"/>
                          </a:solidFill>
                        </a:rPr>
                        <a:t>software industry.</a:t>
                      </a:r>
                      <a:endParaRPr lang="en-US" sz="2000" dirty="0">
                        <a:solidFill>
                          <a:srgbClr val="000000"/>
                        </a:solidFill>
                      </a:endParaRPr>
                    </a:p>
                  </a:txBody>
                  <a:tcPr/>
                </a:tc>
                <a:extLst>
                  <a:ext uri="{0D108BD9-81ED-4DB2-BD59-A6C34878D82A}">
                    <a16:rowId xmlns:a16="http://schemas.microsoft.com/office/drawing/2014/main" val="10001"/>
                  </a:ext>
                </a:extLst>
              </a:tr>
              <a:tr h="370840">
                <a:tc>
                  <a:txBody>
                    <a:bodyPr/>
                    <a:lstStyle/>
                    <a:p>
                      <a:r>
                        <a:rPr lang="en-US" sz="2000" dirty="0">
                          <a:solidFill>
                            <a:srgbClr val="000000"/>
                          </a:solidFill>
                        </a:rPr>
                        <a:t>ISO 9000 provides pass or fail criteria.</a:t>
                      </a:r>
                    </a:p>
                  </a:txBody>
                  <a:tcPr/>
                </a:tc>
                <a:tc>
                  <a:txBody>
                    <a:bodyPr/>
                    <a:lstStyle/>
                    <a:p>
                      <a:r>
                        <a:rPr lang="en-US" sz="2000" dirty="0">
                          <a:solidFill>
                            <a:srgbClr val="000000"/>
                          </a:solidFill>
                        </a:rPr>
                        <a:t>It provides grade for process maturity.</a:t>
                      </a:r>
                    </a:p>
                  </a:txBody>
                  <a:tcPr/>
                </a:tc>
                <a:extLst>
                  <a:ext uri="{0D108BD9-81ED-4DB2-BD59-A6C34878D82A}">
                    <a16:rowId xmlns:a16="http://schemas.microsoft.com/office/drawing/2014/main" val="10002"/>
                  </a:ext>
                </a:extLst>
              </a:tr>
              <a:tr h="370840">
                <a:tc>
                  <a:txBody>
                    <a:bodyPr/>
                    <a:lstStyle/>
                    <a:p>
                      <a:r>
                        <a:rPr lang="en-US" sz="2000" dirty="0">
                          <a:solidFill>
                            <a:srgbClr val="000000"/>
                          </a:solidFill>
                        </a:rPr>
                        <a:t>ISO 9000 has no levels.</a:t>
                      </a:r>
                    </a:p>
                  </a:txBody>
                  <a:tcPr/>
                </a:tc>
                <a:tc>
                  <a:txBody>
                    <a:bodyPr/>
                    <a:lstStyle/>
                    <a:p>
                      <a:r>
                        <a:rPr lang="en-US" sz="2000" dirty="0">
                          <a:solidFill>
                            <a:srgbClr val="000000"/>
                          </a:solidFill>
                        </a:rPr>
                        <a:t>CMM has  5 levels:</a:t>
                      </a:r>
                    </a:p>
                    <a:p>
                      <a:r>
                        <a:rPr lang="en-US" sz="2000" dirty="0">
                          <a:solidFill>
                            <a:srgbClr val="000000"/>
                          </a:solidFill>
                        </a:rPr>
                        <a:t>       -Initial</a:t>
                      </a:r>
                    </a:p>
                    <a:p>
                      <a:r>
                        <a:rPr lang="en-US" sz="2000" dirty="0">
                          <a:solidFill>
                            <a:srgbClr val="000000"/>
                          </a:solidFill>
                        </a:rPr>
                        <a:t>       -Repeatable</a:t>
                      </a:r>
                    </a:p>
                    <a:p>
                      <a:r>
                        <a:rPr lang="en-US" sz="2000" dirty="0">
                          <a:solidFill>
                            <a:srgbClr val="000000"/>
                          </a:solidFill>
                        </a:rPr>
                        <a:t>       -Defined</a:t>
                      </a:r>
                    </a:p>
                    <a:p>
                      <a:r>
                        <a:rPr lang="en-US" sz="2000" dirty="0">
                          <a:solidFill>
                            <a:srgbClr val="000000"/>
                          </a:solidFill>
                        </a:rPr>
                        <a:t>       -Managed</a:t>
                      </a:r>
                    </a:p>
                    <a:p>
                      <a:r>
                        <a:rPr lang="en-US" sz="2000" dirty="0">
                          <a:solidFill>
                            <a:srgbClr val="000000"/>
                          </a:solidFill>
                        </a:rPr>
                        <a:t>       -Optimization</a:t>
                      </a:r>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0"/>
            <a:ext cx="7924800" cy="1143000"/>
          </a:xfrm>
        </p:spPr>
        <p:txBody>
          <a:bodyPr/>
          <a:lstStyle/>
          <a:p>
            <a:pPr algn="ctr"/>
            <a:r>
              <a:rPr lang="en-US" dirty="0"/>
              <a:t>Software pricing factors</a:t>
            </a:r>
          </a:p>
        </p:txBody>
      </p:sp>
      <p:pic>
        <p:nvPicPr>
          <p:cNvPr id="1027" name="Picture 3" descr="C:\Users\Rumman\Desktop\Capture.PN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43000"/>
            <a:ext cx="7924800" cy="838200"/>
          </a:xfrm>
        </p:spPr>
        <p:txBody>
          <a:bodyPr/>
          <a:lstStyle/>
          <a:p>
            <a:pPr algn="ctr"/>
            <a:br>
              <a:rPr lang="en-US" dirty="0"/>
            </a:br>
            <a:br>
              <a:rPr lang="en-US" dirty="0"/>
            </a:br>
            <a:br>
              <a:rPr lang="en-US" dirty="0"/>
            </a:br>
            <a:br>
              <a:rPr lang="en-US" dirty="0"/>
            </a:br>
            <a:r>
              <a:rPr lang="en-US" dirty="0"/>
              <a:t>Estimation techniques</a:t>
            </a:r>
            <a:br>
              <a:rPr lang="en-US" dirty="0"/>
            </a:br>
            <a:endParaRPr lang="en-US" dirty="0"/>
          </a:p>
        </p:txBody>
      </p:sp>
      <p:sp>
        <p:nvSpPr>
          <p:cNvPr id="3" name="Content Placeholder 2"/>
          <p:cNvSpPr>
            <a:spLocks noGrp="1"/>
          </p:cNvSpPr>
          <p:nvPr>
            <p:ph idx="1"/>
          </p:nvPr>
        </p:nvSpPr>
        <p:spPr>
          <a:xfrm>
            <a:off x="838200" y="2362200"/>
            <a:ext cx="8153400" cy="4038600"/>
          </a:xfrm>
        </p:spPr>
        <p:txBody>
          <a:bodyPr/>
          <a:lstStyle/>
          <a:p>
            <a:r>
              <a:rPr lang="en-US" sz="2400" dirty="0">
                <a:solidFill>
                  <a:srgbClr val="000000"/>
                </a:solidFill>
              </a:rPr>
              <a:t>Estimation determines how much money, effort, resources, and time it will take to build a specific system or product. Estimation is based on:</a:t>
            </a:r>
            <a:endParaRPr lang="en-US" sz="3200" dirty="0">
              <a:solidFill>
                <a:srgbClr val="000000"/>
              </a:solidFill>
            </a:endParaRPr>
          </a:p>
          <a:p>
            <a:pPr lvl="1"/>
            <a:r>
              <a:rPr lang="en-US" dirty="0">
                <a:solidFill>
                  <a:srgbClr val="000000"/>
                </a:solidFill>
              </a:rPr>
              <a:t>Past Data/Past Experience</a:t>
            </a:r>
          </a:p>
          <a:p>
            <a:pPr lvl="1"/>
            <a:r>
              <a:rPr lang="en-US" dirty="0">
                <a:solidFill>
                  <a:srgbClr val="000000"/>
                </a:solidFill>
              </a:rPr>
              <a:t>Available Documents/Knowledge</a:t>
            </a:r>
          </a:p>
          <a:p>
            <a:pPr lvl="1"/>
            <a:r>
              <a:rPr lang="en-US" dirty="0">
                <a:solidFill>
                  <a:srgbClr val="000000"/>
                </a:solidFill>
              </a:rPr>
              <a:t>Assumptions</a:t>
            </a:r>
          </a:p>
          <a:p>
            <a:pPr lvl="1"/>
            <a:r>
              <a:rPr lang="en-US" dirty="0">
                <a:solidFill>
                  <a:srgbClr val="000000"/>
                </a:solidFill>
              </a:rPr>
              <a:t>Identified Risks</a:t>
            </a:r>
            <a:endParaRPr lang="en-US" sz="3200" dirty="0">
              <a:solidFill>
                <a:srgbClr val="000000"/>
              </a:solidFill>
            </a:endParaRPr>
          </a:p>
        </p:txBody>
      </p:sp>
    </p:spTree>
    <p:extLst>
      <p:ext uri="{BB962C8B-B14F-4D97-AF65-F5344CB8AC3E}">
        <p14:creationId xmlns:p14="http://schemas.microsoft.com/office/powerpoint/2010/main" val="15622840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Algorithmic cost modeling</a:t>
            </a:r>
          </a:p>
        </p:txBody>
      </p:sp>
      <mc:AlternateContent xmlns:mc="http://schemas.openxmlformats.org/markup-compatibility/2006" xmlns:a14="http://schemas.microsoft.com/office/drawing/2010/main">
        <mc:Choice Requires="a14">
          <p:sp>
            <p:nvSpPr>
              <p:cNvPr id="4" name="Content Placeholder 3"/>
              <p:cNvSpPr>
                <a:spLocks noGrp="1"/>
              </p:cNvSpPr>
              <p:nvPr>
                <p:ph idx="1"/>
              </p:nvPr>
            </p:nvSpPr>
            <p:spPr>
              <a:xfrm>
                <a:off x="838200" y="2362200"/>
                <a:ext cx="8153400" cy="4419600"/>
              </a:xfrm>
            </p:spPr>
            <p:txBody>
              <a:bodyPr/>
              <a:lstStyle/>
              <a:p>
                <a:r>
                  <a:rPr lang="en-US" sz="2000" dirty="0">
                    <a:solidFill>
                      <a:srgbClr val="000000"/>
                    </a:solidFill>
                  </a:rPr>
                  <a:t>Algorithmic cost modeling uses a mathematical formula to predict project costs based on estimates of the project size, the number of software engineers, and other process and product factors.</a:t>
                </a:r>
              </a:p>
              <a:p>
                <a:r>
                  <a:rPr lang="en-US" sz="2000" dirty="0">
                    <a:solidFill>
                      <a:srgbClr val="000000"/>
                    </a:solidFill>
                  </a:rPr>
                  <a:t>An algorithmic cost model can be built by analyzing the costs and attributes of completed projects and finding the closest fit formula to actual experience.</a:t>
                </a:r>
              </a:p>
              <a:p>
                <a:r>
                  <a:rPr lang="en-US" sz="2000" dirty="0">
                    <a:solidFill>
                      <a:srgbClr val="000000"/>
                    </a:solidFill>
                  </a:rPr>
                  <a:t>An algorithmic cost estimate for software cost can be expressed as:</a:t>
                </a:r>
              </a:p>
              <a:p>
                <a:pPr>
                  <a:buNone/>
                </a:pPr>
                <a:r>
                  <a:rPr lang="en-US" sz="2000" dirty="0">
                    <a:solidFill>
                      <a:srgbClr val="000000"/>
                    </a:solidFill>
                  </a:rPr>
                  <a:t>                                 </a:t>
                </a:r>
                <a14:m>
                  <m:oMath xmlns:m="http://schemas.openxmlformats.org/officeDocument/2006/math">
                    <m:r>
                      <a:rPr lang="en-US" sz="2000" i="1" dirty="0" smtClean="0">
                        <a:solidFill>
                          <a:srgbClr val="000000"/>
                        </a:solidFill>
                        <a:latin typeface="Cambria Math" panose="02040503050406030204" pitchFamily="18" charset="0"/>
                      </a:rPr>
                      <m:t>𝐸𝑓𝑓𝑜𝑟𝑡</m:t>
                    </m:r>
                    <m:r>
                      <a:rPr lang="en-US" sz="2000" i="1" dirty="0" smtClean="0">
                        <a:solidFill>
                          <a:srgbClr val="000000"/>
                        </a:solidFill>
                        <a:latin typeface="Cambria Math" panose="02040503050406030204" pitchFamily="18" charset="0"/>
                      </a:rPr>
                      <m:t> = </m:t>
                    </m:r>
                    <m:r>
                      <a:rPr lang="en-US" sz="2000" i="1" dirty="0" smtClean="0">
                        <a:solidFill>
                          <a:srgbClr val="000000"/>
                        </a:solidFill>
                        <a:latin typeface="Cambria Math" panose="02040503050406030204" pitchFamily="18" charset="0"/>
                      </a:rPr>
                      <m:t>𝐴</m:t>
                    </m:r>
                    <m:r>
                      <a:rPr lang="en-US" sz="2000" i="1" dirty="0" smtClean="0">
                        <a:solidFill>
                          <a:srgbClr val="000000"/>
                        </a:solidFill>
                        <a:latin typeface="Cambria Math" panose="02040503050406030204" pitchFamily="18" charset="0"/>
                      </a:rPr>
                      <m:t> ∗</m:t>
                    </m:r>
                    <m:sSup>
                      <m:sSupPr>
                        <m:ctrlPr>
                          <a:rPr lang="en-US" sz="2000" i="1" dirty="0" smtClean="0">
                            <a:solidFill>
                              <a:srgbClr val="000000"/>
                            </a:solidFill>
                            <a:latin typeface="Cambria Math" panose="02040503050406030204" pitchFamily="18" charset="0"/>
                          </a:rPr>
                        </m:ctrlPr>
                      </m:sSupPr>
                      <m:e>
                        <m:r>
                          <a:rPr lang="en-US" sz="2000" b="0" i="1" dirty="0" smtClean="0">
                            <a:solidFill>
                              <a:srgbClr val="000000"/>
                            </a:solidFill>
                            <a:latin typeface="Cambria Math" panose="02040503050406030204" pitchFamily="18" charset="0"/>
                          </a:rPr>
                          <m:t>𝑆𝑖𝑧𝑒</m:t>
                        </m:r>
                      </m:e>
                      <m:sup>
                        <m:r>
                          <a:rPr lang="en-US" sz="2000" b="0" i="1" dirty="0" smtClean="0">
                            <a:solidFill>
                              <a:srgbClr val="000000"/>
                            </a:solidFill>
                            <a:latin typeface="Cambria Math" panose="02040503050406030204" pitchFamily="18" charset="0"/>
                          </a:rPr>
                          <m:t>𝐵</m:t>
                        </m:r>
                      </m:sup>
                    </m:sSup>
                    <m:r>
                      <a:rPr lang="en-US" sz="2000" i="1" dirty="0">
                        <a:solidFill>
                          <a:srgbClr val="000000"/>
                        </a:solidFill>
                        <a:latin typeface="Cambria Math" panose="02040503050406030204" pitchFamily="18" charset="0"/>
                      </a:rPr>
                      <m:t> ∗ </m:t>
                    </m:r>
                    <m:r>
                      <a:rPr lang="en-US" sz="2000" i="1" dirty="0">
                        <a:solidFill>
                          <a:srgbClr val="000000"/>
                        </a:solidFill>
                        <a:latin typeface="Cambria Math" panose="02040503050406030204" pitchFamily="18" charset="0"/>
                      </a:rPr>
                      <m:t>𝑀</m:t>
                    </m:r>
                  </m:oMath>
                </a14:m>
                <a:endParaRPr lang="en-US" sz="2000" dirty="0">
                  <a:solidFill>
                    <a:srgbClr val="000000"/>
                  </a:solidFill>
                </a:endParaRPr>
              </a:p>
              <a:p>
                <a:r>
                  <a:rPr lang="en-US" sz="2000" dirty="0">
                    <a:solidFill>
                      <a:srgbClr val="000000"/>
                    </a:solidFill>
                  </a:rPr>
                  <a:t>A is a constant factor, Size may be either an assessment of the code size of the software or a functionality estimate expressed in function or object points, value of exponent B usually lies between 1 and 1.5. M is a multiplier made by combining process, product and development attributes.</a:t>
                </a:r>
              </a:p>
            </p:txBody>
          </p:sp>
        </mc:Choice>
        <mc:Fallback xmlns="">
          <p:sp>
            <p:nvSpPr>
              <p:cNvPr id="4" name="Content Placeholder 3"/>
              <p:cNvSpPr>
                <a:spLocks noGrp="1" noRot="1" noChangeAspect="1" noMove="1" noResize="1" noEditPoints="1" noAdjustHandles="1" noChangeArrowheads="1" noChangeShapeType="1" noTextEdit="1"/>
              </p:cNvSpPr>
              <p:nvPr>
                <p:ph idx="1"/>
              </p:nvPr>
            </p:nvSpPr>
            <p:spPr>
              <a:xfrm>
                <a:off x="838200" y="2362200"/>
                <a:ext cx="8153400" cy="4419600"/>
              </a:xfrm>
              <a:blipFill>
                <a:blip r:embed="rId2"/>
                <a:stretch>
                  <a:fillRect l="-224" t="-690" r="-1496"/>
                </a:stretch>
              </a:blipFill>
            </p:spPr>
            <p:txBody>
              <a:bodyPr/>
              <a:lstStyle/>
              <a:p>
                <a:r>
                  <a:rPr lang="en-US">
                    <a:noFill/>
                  </a:rPr>
                  <a:t> </a:t>
                </a:r>
              </a:p>
            </p:txBody>
          </p:sp>
        </mc:Fallback>
      </mc:AlternateContent>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Algorithmic cost modeling</a:t>
            </a:r>
          </a:p>
        </p:txBody>
      </p:sp>
      <p:sp>
        <p:nvSpPr>
          <p:cNvPr id="3" name="Content Placeholder 2"/>
          <p:cNvSpPr>
            <a:spLocks noGrp="1"/>
          </p:cNvSpPr>
          <p:nvPr>
            <p:ph idx="1"/>
          </p:nvPr>
        </p:nvSpPr>
        <p:spPr/>
        <p:txBody>
          <a:bodyPr/>
          <a:lstStyle/>
          <a:p>
            <a:r>
              <a:rPr lang="en-US" sz="2400" dirty="0">
                <a:solidFill>
                  <a:srgbClr val="000000"/>
                </a:solidFill>
              </a:rPr>
              <a:t>Most algorithmic estimation models have an exponential component (B in the above equation) that is associated with the size estimate. </a:t>
            </a:r>
          </a:p>
          <a:p>
            <a:r>
              <a:rPr lang="en-US" sz="2400" dirty="0">
                <a:solidFill>
                  <a:srgbClr val="000000"/>
                </a:solidFill>
              </a:rPr>
              <a:t>This reflects the fact that costs do not normally increase linearly with project size. As the size of the software increases, extra costs are incurred because of the communication overhead of larger teams, more complex configuration management, more difficult system integration, and so on.</a:t>
            </a:r>
          </a:p>
          <a:p>
            <a:r>
              <a:rPr lang="en-US" sz="2400" dirty="0">
                <a:solidFill>
                  <a:srgbClr val="000000"/>
                </a:solidFill>
              </a:rPr>
              <a:t>Therefore, the larger the system, the larger the value of this exponent.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Algorithmic cost modeling</a:t>
            </a:r>
          </a:p>
        </p:txBody>
      </p:sp>
      <p:sp>
        <p:nvSpPr>
          <p:cNvPr id="3" name="Content Placeholder 2"/>
          <p:cNvSpPr>
            <a:spLocks noGrp="1"/>
          </p:cNvSpPr>
          <p:nvPr>
            <p:ph idx="1"/>
          </p:nvPr>
        </p:nvSpPr>
        <p:spPr>
          <a:xfrm>
            <a:off x="838200" y="2362200"/>
            <a:ext cx="8305800" cy="4114800"/>
          </a:xfrm>
        </p:spPr>
        <p:txBody>
          <a:bodyPr/>
          <a:lstStyle/>
          <a:p>
            <a:r>
              <a:rPr lang="en-US" sz="2400" dirty="0">
                <a:solidFill>
                  <a:srgbClr val="000000"/>
                </a:solidFill>
              </a:rPr>
              <a:t>All algorithmic models suffer from the same </a:t>
            </a:r>
            <a:r>
              <a:rPr lang="en-US" sz="2400" b="1" dirty="0">
                <a:solidFill>
                  <a:srgbClr val="000000"/>
                </a:solidFill>
              </a:rPr>
              <a:t>fundamental difficulties:</a:t>
            </a:r>
          </a:p>
          <a:p>
            <a:pPr>
              <a:buNone/>
            </a:pPr>
            <a:r>
              <a:rPr lang="en-US" sz="2400" dirty="0">
                <a:solidFill>
                  <a:srgbClr val="000000"/>
                </a:solidFill>
              </a:rPr>
              <a:t>   1. It is often difficult to estimate Size at an early stage in a project when only a specification is available. Function-point and object-point estimates are easier to produce than estimates of code size but are often still inaccurate.</a:t>
            </a:r>
          </a:p>
          <a:p>
            <a:pPr>
              <a:buNone/>
            </a:pPr>
            <a:r>
              <a:rPr lang="en-US" sz="2400" dirty="0">
                <a:solidFill>
                  <a:srgbClr val="000000"/>
                </a:solidFill>
              </a:rPr>
              <a:t>   2. The estimates of the factors contributing to B and M are subjective. Estimates vary from one person to another, depending on their background and experience with the type of system that is being developed.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The COCOMO (Constructive Cost Model)</a:t>
            </a:r>
          </a:p>
        </p:txBody>
      </p:sp>
      <p:sp>
        <p:nvSpPr>
          <p:cNvPr id="3" name="Content Placeholder 2"/>
          <p:cNvSpPr>
            <a:spLocks noGrp="1"/>
          </p:cNvSpPr>
          <p:nvPr>
            <p:ph idx="1"/>
          </p:nvPr>
        </p:nvSpPr>
        <p:spPr>
          <a:xfrm>
            <a:off x="838200" y="2362200"/>
            <a:ext cx="8305800" cy="4495800"/>
          </a:xfrm>
        </p:spPr>
        <p:txBody>
          <a:bodyPr/>
          <a:lstStyle/>
          <a:p>
            <a:pPr algn="just"/>
            <a:r>
              <a:rPr lang="en-US" altLang="en-US" sz="2200" dirty="0"/>
              <a:t>COCOMO is one of the most widely used software estimation models in the world</a:t>
            </a:r>
          </a:p>
          <a:p>
            <a:pPr algn="just"/>
            <a:r>
              <a:rPr lang="en-US" altLang="en-US" sz="2200" dirty="0"/>
              <a:t>It was developed by Barry Boehm in 1981</a:t>
            </a:r>
          </a:p>
          <a:p>
            <a:pPr algn="just"/>
            <a:r>
              <a:rPr lang="en-US" altLang="en-US" sz="2200" dirty="0"/>
              <a:t>COCOMO predicts the effort and schedule for a software product development based on inputs relating to the </a:t>
            </a:r>
            <a:r>
              <a:rPr lang="en-US" altLang="en-US" sz="2200" b="1" dirty="0"/>
              <a:t>size</a:t>
            </a:r>
            <a:r>
              <a:rPr lang="en-US" altLang="en-US" sz="2200" dirty="0"/>
              <a:t> of the software and a number of </a:t>
            </a:r>
            <a:r>
              <a:rPr lang="en-US" altLang="en-US" sz="2200" b="1" dirty="0"/>
              <a:t>cost drivers</a:t>
            </a:r>
            <a:r>
              <a:rPr lang="en-US" altLang="en-US" sz="2200" dirty="0"/>
              <a:t> that affect productivity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27D67-B8EC-4ECE-BCED-F8473A00685E}"/>
              </a:ext>
            </a:extLst>
          </p:cNvPr>
          <p:cNvSpPr>
            <a:spLocks noGrp="1"/>
          </p:cNvSpPr>
          <p:nvPr>
            <p:ph type="title"/>
          </p:nvPr>
        </p:nvSpPr>
        <p:spPr/>
        <p:txBody>
          <a:bodyPr/>
          <a:lstStyle/>
          <a:p>
            <a:r>
              <a:rPr lang="en-US" dirty="0"/>
              <a:t>The COCOMO (Constructive Cost Model)</a:t>
            </a:r>
          </a:p>
        </p:txBody>
      </p:sp>
      <p:sp>
        <p:nvSpPr>
          <p:cNvPr id="3" name="Content Placeholder 2">
            <a:extLst>
              <a:ext uri="{FF2B5EF4-FFF2-40B4-BE49-F238E27FC236}">
                <a16:creationId xmlns:a16="http://schemas.microsoft.com/office/drawing/2014/main" id="{D9F0FDE4-3B1B-44F0-98C4-C99D7DCE3686}"/>
              </a:ext>
            </a:extLst>
          </p:cNvPr>
          <p:cNvSpPr>
            <a:spLocks noGrp="1"/>
          </p:cNvSpPr>
          <p:nvPr>
            <p:ph idx="1"/>
          </p:nvPr>
        </p:nvSpPr>
        <p:spPr>
          <a:xfrm>
            <a:off x="838200" y="2362200"/>
            <a:ext cx="8305800" cy="4495800"/>
          </a:xfrm>
        </p:spPr>
        <p:txBody>
          <a:bodyPr/>
          <a:lstStyle/>
          <a:p>
            <a:r>
              <a:rPr lang="en-US" sz="2000" dirty="0"/>
              <a:t>COCOMO applied to</a:t>
            </a:r>
          </a:p>
          <a:p>
            <a:pPr lvl="1" algn="just"/>
            <a:r>
              <a:rPr lang="en-US" sz="2000" b="1" dirty="0"/>
              <a:t>Organic mode:</a:t>
            </a:r>
            <a:r>
              <a:rPr lang="en-US" sz="2000" dirty="0"/>
              <a:t> </a:t>
            </a:r>
            <a:r>
              <a:rPr lang="en-US" sz="1800" dirty="0"/>
              <a:t>A development project can be considered of organic type, if the project deals with developing a well understood application program, the size of the development team is reasonably small, and the team members are experienced in developing similar types of projects.</a:t>
            </a:r>
          </a:p>
          <a:p>
            <a:pPr lvl="1" algn="just"/>
            <a:r>
              <a:rPr lang="en-US" sz="2000" b="1" dirty="0"/>
              <a:t>Semidetached mode</a:t>
            </a:r>
            <a:r>
              <a:rPr lang="en-US" b="1" dirty="0"/>
              <a:t>: </a:t>
            </a:r>
            <a:r>
              <a:rPr lang="en-US" sz="1800" dirty="0"/>
              <a:t>A development project can be considered of semidetached type, if the development consists of a mixture of experienced and inexperienced staff. Team members may have limited experience on related systems but may be unfamiliar with some aspects of the system being developed. </a:t>
            </a:r>
          </a:p>
          <a:p>
            <a:pPr lvl="1" algn="just"/>
            <a:r>
              <a:rPr lang="en-US" sz="2000" b="1" dirty="0"/>
              <a:t>Embedded mode: </a:t>
            </a:r>
            <a:r>
              <a:rPr lang="en-US" sz="1800" dirty="0"/>
              <a:t>A development project is considered to be of embedded type, if the software being developed is strongly coupled to complex hardware, or if the stringent regulations on the operational procedures exist</a:t>
            </a:r>
          </a:p>
          <a:p>
            <a:pPr marL="457200" lvl="1" indent="0" algn="just">
              <a:buNone/>
            </a:pPr>
            <a:r>
              <a:rPr lang="en-US" sz="1800" dirty="0"/>
              <a:t> </a:t>
            </a:r>
            <a:br>
              <a:rPr lang="en-US" sz="1600" dirty="0"/>
            </a:br>
            <a:r>
              <a:rPr lang="en-US" sz="1500" dirty="0"/>
              <a:t> </a:t>
            </a:r>
            <a:br>
              <a:rPr lang="en-US" dirty="0"/>
            </a:br>
            <a:br>
              <a:rPr lang="en-US" dirty="0"/>
            </a:br>
            <a:endParaRPr lang="en-US" dirty="0"/>
          </a:p>
        </p:txBody>
      </p:sp>
    </p:spTree>
    <p:extLst>
      <p:ext uri="{BB962C8B-B14F-4D97-AF65-F5344CB8AC3E}">
        <p14:creationId xmlns:p14="http://schemas.microsoft.com/office/powerpoint/2010/main" val="2434739135"/>
      </p:ext>
    </p:extLst>
  </p:cSld>
  <p:clrMapOvr>
    <a:masterClrMapping/>
  </p:clrMapOvr>
</p:sld>
</file>

<file path=ppt/theme/theme1.xml><?xml version="1.0" encoding="utf-8"?>
<a:theme xmlns:a="http://schemas.openxmlformats.org/drawingml/2006/main" name="Capsules design template">
  <a:themeElements>
    <a:clrScheme name="Office Theme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fontScheme name="Office The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charset="0"/>
          </a:defRPr>
        </a:defPPr>
      </a:lstStyle>
    </a:lnDef>
  </a:objectDefaults>
  <a:extraClrSchemeLst>
    <a:extraClrScheme>
      <a:clrScheme name="Office Theme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00"/>
        </a:dk2>
        <a:lt2>
          <a:srgbClr val="808000"/>
        </a:lt2>
        <a:accent1>
          <a:srgbClr val="FFCC99"/>
        </a:accent1>
        <a:accent2>
          <a:srgbClr val="99CC00"/>
        </a:accent2>
        <a:accent3>
          <a:srgbClr val="FFFFFF"/>
        </a:accent3>
        <a:accent4>
          <a:srgbClr val="000000"/>
        </a:accent4>
        <a:accent5>
          <a:srgbClr val="FFE2CA"/>
        </a:accent5>
        <a:accent6>
          <a:srgbClr val="8AB900"/>
        </a:accent6>
        <a:hlink>
          <a:srgbClr val="336600"/>
        </a:hlink>
        <a:folHlink>
          <a:srgbClr val="FFCC00"/>
        </a:folHlink>
      </a:clrScheme>
      <a:clrMap bg1="lt1" tx1="dk1" bg2="lt2" tx2="dk2" accent1="accent1" accent2="accent2" accent3="accent3" accent4="accent4" accent5="accent5" accent6="accent6" hlink="hlink" folHlink="folHlink"/>
    </a:extraClrScheme>
    <a:extraClrScheme>
      <a:clrScheme name="Office Theme 3">
        <a:dk1>
          <a:srgbClr val="006699"/>
        </a:dk1>
        <a:lt1>
          <a:srgbClr val="FFFFFF"/>
        </a:lt1>
        <a:dk2>
          <a:srgbClr val="6699FF"/>
        </a:dk2>
        <a:lt2>
          <a:srgbClr val="FFFFFF"/>
        </a:lt2>
        <a:accent1>
          <a:srgbClr val="33CCCC"/>
        </a:accent1>
        <a:accent2>
          <a:srgbClr val="006699"/>
        </a:accent2>
        <a:accent3>
          <a:srgbClr val="B8CAFF"/>
        </a:accent3>
        <a:accent4>
          <a:srgbClr val="DADADA"/>
        </a:accent4>
        <a:accent5>
          <a:srgbClr val="ADE2E2"/>
        </a:accent5>
        <a:accent6>
          <a:srgbClr val="005C8A"/>
        </a:accent6>
        <a:hlink>
          <a:srgbClr val="99CC00"/>
        </a:hlink>
        <a:folHlink>
          <a:srgbClr val="FFFFCC"/>
        </a:folHlink>
      </a:clrScheme>
      <a:clrMap bg1="dk2" tx1="lt1" bg2="dk1" tx2="lt2" accent1="accent1" accent2="accent2" accent3="accent3" accent4="accent4" accent5="accent5" accent6="accent6" hlink="hlink" folHlink="folHlink"/>
    </a:extraClrScheme>
    <a:extraClrScheme>
      <a:clrScheme name="Office Theme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clrMap bg1="lt1" tx1="dk1" bg2="lt2" tx2="dk2" accent1="accent1" accent2="accent2" accent3="accent3" accent4="accent4" accent5="accent5" accent6="accent6" hlink="hlink" folHlink="folHlink"/>
    </a:extraClrScheme>
    <a:extraClrScheme>
      <a:clrScheme name="Office Theme 5">
        <a:dk1>
          <a:srgbClr val="000066"/>
        </a:dk1>
        <a:lt1>
          <a:srgbClr val="FFFFFF"/>
        </a:lt1>
        <a:dk2>
          <a:srgbClr val="336699"/>
        </a:dk2>
        <a:lt2>
          <a:srgbClr val="FFFFEB"/>
        </a:lt2>
        <a:accent1>
          <a:srgbClr val="99CCFF"/>
        </a:accent1>
        <a:accent2>
          <a:srgbClr val="9999FF"/>
        </a:accent2>
        <a:accent3>
          <a:srgbClr val="ADB8CA"/>
        </a:accent3>
        <a:accent4>
          <a:srgbClr val="DADADA"/>
        </a:accent4>
        <a:accent5>
          <a:srgbClr val="CAE2FF"/>
        </a:accent5>
        <a:accent6>
          <a:srgbClr val="8A8A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Office Theme 6">
        <a:dk1>
          <a:srgbClr val="808000"/>
        </a:dk1>
        <a:lt1>
          <a:srgbClr val="FFFFFF"/>
        </a:lt1>
        <a:dk2>
          <a:srgbClr val="006666"/>
        </a:dk2>
        <a:lt2>
          <a:srgbClr val="FFFFFF"/>
        </a:lt2>
        <a:accent1>
          <a:srgbClr val="FFCC66"/>
        </a:accent1>
        <a:accent2>
          <a:srgbClr val="00ACA8"/>
        </a:accent2>
        <a:accent3>
          <a:srgbClr val="AAB8B8"/>
        </a:accent3>
        <a:accent4>
          <a:srgbClr val="DADADA"/>
        </a:accent4>
        <a:accent5>
          <a:srgbClr val="FFE2B8"/>
        </a:accent5>
        <a:accent6>
          <a:srgbClr val="009B98"/>
        </a:accent6>
        <a:hlink>
          <a:srgbClr val="CCCC00"/>
        </a:hlink>
        <a:folHlink>
          <a:srgbClr val="33CCCC"/>
        </a:folHlink>
      </a:clrScheme>
      <a:clrMap bg1="dk2" tx1="lt1" bg2="dk1" tx2="lt2" accent1="accent1" accent2="accent2" accent3="accent3" accent4="accent4" accent5="accent5" accent6="accent6" hlink="hlink" folHlink="folHlink"/>
    </a:extraClrScheme>
    <a:extraClrScheme>
      <a:clrScheme name="Office Theme 7">
        <a:dk1>
          <a:srgbClr val="FFFFCC"/>
        </a:dk1>
        <a:lt1>
          <a:srgbClr val="FFFFFF"/>
        </a:lt1>
        <a:dk2>
          <a:srgbClr val="660033"/>
        </a:dk2>
        <a:lt2>
          <a:srgbClr val="FFFFFF"/>
        </a:lt2>
        <a:accent1>
          <a:srgbClr val="FF9900"/>
        </a:accent1>
        <a:accent2>
          <a:srgbClr val="CC3300"/>
        </a:accent2>
        <a:accent3>
          <a:srgbClr val="B8AAAD"/>
        </a:accent3>
        <a:accent4>
          <a:srgbClr val="DADADA"/>
        </a:accent4>
        <a:accent5>
          <a:srgbClr val="FFCAAA"/>
        </a:accent5>
        <a:accent6>
          <a:srgbClr val="B92D00"/>
        </a:accent6>
        <a:hlink>
          <a:srgbClr val="FFCC00"/>
        </a:hlink>
        <a:folHlink>
          <a:srgbClr val="FFCC99"/>
        </a:folHlink>
      </a:clrScheme>
      <a:clrMap bg1="dk2" tx1="lt1" bg2="dk1" tx2="lt2" accent1="accent1" accent2="accent2" accent3="accent3" accent4="accent4" accent5="accent5" accent6="accent6" hlink="hlink" folHlink="folHlink"/>
    </a:extraClrScheme>
    <a:extraClrScheme>
      <a:clrScheme name="Office Theme 8">
        <a:dk1>
          <a:srgbClr val="FF0000"/>
        </a:dk1>
        <a:lt1>
          <a:srgbClr val="FFFFFF"/>
        </a:lt1>
        <a:dk2>
          <a:srgbClr val="000000"/>
        </a:dk2>
        <a:lt2>
          <a:srgbClr val="FFFFFF"/>
        </a:lt2>
        <a:accent1>
          <a:srgbClr val="FFCC00"/>
        </a:accent1>
        <a:accent2>
          <a:srgbClr val="CC3300"/>
        </a:accent2>
        <a:accent3>
          <a:srgbClr val="AAAAAA"/>
        </a:accent3>
        <a:accent4>
          <a:srgbClr val="DADADA"/>
        </a:accent4>
        <a:accent5>
          <a:srgbClr val="FFE2AA"/>
        </a:accent5>
        <a:accent6>
          <a:srgbClr val="B92D00"/>
        </a:accent6>
        <a:hlink>
          <a:srgbClr val="FF6600"/>
        </a:hlink>
        <a:folHlink>
          <a:srgbClr val="FF7C8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Capsules design template</Template>
  <TotalTime>2506</TotalTime>
  <Words>2031</Words>
  <Application>Microsoft Office PowerPoint</Application>
  <PresentationFormat>On-screen Show (4:3)</PresentationFormat>
  <Paragraphs>139</Paragraphs>
  <Slides>26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Arial</vt:lpstr>
      <vt:lpstr>Arial_n_27</vt:lpstr>
      <vt:lpstr>Calibri</vt:lpstr>
      <vt:lpstr>Calibri_6_27</vt:lpstr>
      <vt:lpstr>Calibri-Bold_b_27</vt:lpstr>
      <vt:lpstr>Cambria Math</vt:lpstr>
      <vt:lpstr>Times New Roman</vt:lpstr>
      <vt:lpstr>Wingdings</vt:lpstr>
      <vt:lpstr>Capsules design template</vt:lpstr>
      <vt:lpstr>Software Cost Estimation &amp; Quality Assurance</vt:lpstr>
      <vt:lpstr>Software cost components</vt:lpstr>
      <vt:lpstr>Software pricing factors</vt:lpstr>
      <vt:lpstr>    Estimation techniques </vt:lpstr>
      <vt:lpstr>Algorithmic cost modeling</vt:lpstr>
      <vt:lpstr>Algorithmic cost modeling</vt:lpstr>
      <vt:lpstr>Algorithmic cost modeling</vt:lpstr>
      <vt:lpstr>The COCOMO (Constructive Cost Model)</vt:lpstr>
      <vt:lpstr>The COCOMO (Constructive Cost Model)</vt:lpstr>
      <vt:lpstr>Basic COCOMO Model </vt:lpstr>
      <vt:lpstr>Basic COCOMO Model Tables</vt:lpstr>
      <vt:lpstr>Solution:</vt:lpstr>
      <vt:lpstr>Basic COCOMO Model Example (2)</vt:lpstr>
      <vt:lpstr>Basic COCOMO Model Example (2)</vt:lpstr>
      <vt:lpstr>COCOMO 2 models</vt:lpstr>
      <vt:lpstr>PowerPoint Presentation</vt:lpstr>
      <vt:lpstr>Quality Assurance </vt:lpstr>
      <vt:lpstr>Six Sigma for Software Engineering</vt:lpstr>
      <vt:lpstr>Six Sigma for Software Engineering</vt:lpstr>
      <vt:lpstr>The ISO 9000 Quality Standards</vt:lpstr>
      <vt:lpstr>ISO 9000 principles of quality management</vt:lpstr>
      <vt:lpstr>SEI CMM</vt:lpstr>
      <vt:lpstr>CMM's Five Maturity Levels </vt:lpstr>
      <vt:lpstr>CMM's Five Maturity Levels </vt:lpstr>
      <vt:lpstr>CMM's Five Maturity Levels </vt:lpstr>
      <vt:lpstr>Difference between ISO 9000 and CMM(ISO 9000 VS CMM)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dc:title>
  <dc:creator>chaity</dc:creator>
  <cp:lastModifiedBy>Rafi Ibn Sultan</cp:lastModifiedBy>
  <cp:revision>340</cp:revision>
  <cp:lastPrinted>1601-01-01T00:00:00Z</cp:lastPrinted>
  <dcterms:created xsi:type="dcterms:W3CDTF">2016-01-12T00:51:39Z</dcterms:created>
  <dcterms:modified xsi:type="dcterms:W3CDTF">2021-07-27T07:12:00Z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TC102037801033</vt:lpwstr>
  </property>
</Properties>
</file>