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3"/>
  </p:notesMasterIdLst>
  <p:sldIdLst>
    <p:sldId id="565" r:id="rId2"/>
    <p:sldId id="547" r:id="rId3"/>
    <p:sldId id="548" r:id="rId4"/>
    <p:sldId id="549" r:id="rId5"/>
    <p:sldId id="540" r:id="rId6"/>
    <p:sldId id="541" r:id="rId7"/>
    <p:sldId id="516" r:id="rId8"/>
    <p:sldId id="299" r:id="rId9"/>
    <p:sldId id="563" r:id="rId10"/>
    <p:sldId id="564" r:id="rId11"/>
    <p:sldId id="5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ronica Wolf" initials="VW" lastIdx="4" clrIdx="0"/>
  <p:cmAuthor id="1" name="Jordan Lov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521"/>
    <a:srgbClr val="7F7F7F"/>
    <a:srgbClr val="AFDBA3"/>
    <a:srgbClr val="FF0000"/>
    <a:srgbClr val="3B4776"/>
    <a:srgbClr val="3F3F3F"/>
    <a:srgbClr val="92D050"/>
    <a:srgbClr val="E467FD"/>
    <a:srgbClr val="13276A"/>
    <a:srgbClr val="586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595" autoAdjust="0"/>
  </p:normalViewPr>
  <p:slideViewPr>
    <p:cSldViewPr snapToGrid="0">
      <p:cViewPr varScale="1">
        <p:scale>
          <a:sx n="102" d="100"/>
          <a:sy n="102" d="100"/>
        </p:scale>
        <p:origin x="17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8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A4E2-0B9D-D644-A002-EDFD7A1D8E40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7B1F3-F798-904F-8887-B6E121BA9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1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1CAB09D8-EED6-4C28-8D3F-99DB4A99DCF8}" type="slidenum">
              <a:rPr lang="en-US" sz="1200"/>
              <a:pPr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623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1F62-70F0-4A01-BDB8-CA2B2C7CC137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BB21-2A91-4A70-901C-8193D596FB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37"/>
            <a:ext cx="9144000" cy="6852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ackgrou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76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566333"/>
            <a:ext cx="9144000" cy="5291668"/>
          </a:xfrm>
          <a:prstGeom prst="rect">
            <a:avLst/>
          </a:prstGeom>
          <a:gradFill>
            <a:gsLst>
              <a:gs pos="73000">
                <a:schemeClr val="bg1">
                  <a:alpha val="51000"/>
                </a:schemeClr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C_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129" y="250187"/>
            <a:ext cx="2890960" cy="8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1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1F62-70F0-4A01-BDB8-CA2B2C7CC137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BB21-2A91-4A70-901C-8193D596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1F62-70F0-4A01-BDB8-CA2B2C7CC137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BB21-2A91-4A70-901C-8193D596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337D36-6CEC-0D4A-BB79-00AEB43D606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EF2C5E-F7B2-8F48-8DC7-2A4E21C8E785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37"/>
            <a:ext cx="9144000" cy="6852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76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566333"/>
            <a:ext cx="9144000" cy="5291668"/>
          </a:xfrm>
          <a:prstGeom prst="rect">
            <a:avLst/>
          </a:prstGeom>
          <a:gradFill>
            <a:gsLst>
              <a:gs pos="73000">
                <a:schemeClr val="bg1">
                  <a:alpha val="51000"/>
                </a:schemeClr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C_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129" y="250187"/>
            <a:ext cx="2890960" cy="86110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588" y="1505304"/>
            <a:ext cx="699912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95588" y="3005491"/>
            <a:ext cx="6999125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2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79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1F62-70F0-4A01-BDB8-CA2B2C7CC137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BB21-2A91-4A70-901C-8193D596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2C5E-F7B2-8F48-8DC7-2A4E21C8E785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7D36-6CEC-0D4A-BB79-00AEB43D60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37"/>
            <a:ext cx="9144000" cy="6852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ackgrou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76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566333"/>
            <a:ext cx="9144000" cy="5291668"/>
          </a:xfrm>
          <a:prstGeom prst="rect">
            <a:avLst/>
          </a:prstGeom>
          <a:gradFill>
            <a:gsLst>
              <a:gs pos="73000">
                <a:schemeClr val="bg1">
                  <a:alpha val="51000"/>
                </a:schemeClr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C_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129" y="250187"/>
            <a:ext cx="2890960" cy="8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1F62-70F0-4A01-BDB8-CA2B2C7CC137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BB21-2A91-4A70-901C-8193D596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1F62-70F0-4A01-BDB8-CA2B2C7CC137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BB21-2A91-4A70-901C-8193D596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1F62-70F0-4A01-BDB8-CA2B2C7CC137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BB21-2A91-4A70-901C-8193D596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0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1F62-70F0-4A01-BDB8-CA2B2C7CC137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BB21-2A91-4A70-901C-8193D596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1F62-70F0-4A01-BDB8-CA2B2C7CC137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BB21-2A91-4A70-901C-8193D596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1F62-70F0-4A01-BDB8-CA2B2C7CC137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BB21-2A91-4A70-901C-8193D596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1F62-70F0-4A01-BDB8-CA2B2C7CC137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BB21-2A91-4A70-901C-8193D596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51" r:id="rId12"/>
    <p:sldLayoutId id="2147483654" r:id="rId13"/>
    <p:sldLayoutId id="2147483655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longrech.wordpress.com/2008/03/20/more-than-just-mvc-for-wpf/" TargetMode="External"/><Relationship Id="rId2" Type="http://schemas.openxmlformats.org/officeDocument/2006/relationships/hyperlink" Target="http://www.pluralsight.com/courses/principles-oo-desig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sdn.microsoft.com/en-us/library/hy3sefw3.aspx" TargetMode="External"/><Relationship Id="rId4" Type="http://schemas.openxmlformats.org/officeDocument/2006/relationships/hyperlink" Target="http://www.pluralsight.com/courses/patterns-libra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design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93726" y="1474478"/>
            <a:ext cx="696261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andara" panose="020E0502030303020204" pitchFamily="34" charset="0"/>
              </a:rPr>
              <a:t>S.O.L.I.D</a:t>
            </a:r>
            <a:br>
              <a:rPr lang="en-US" smtClean="0">
                <a:latin typeface="Candara" panose="020E0502030303020204" pitchFamily="34" charset="0"/>
              </a:rPr>
            </a:br>
            <a:r>
              <a:rPr lang="en-US" sz="2800" smtClean="0">
                <a:latin typeface="Candara" panose="020E0502030303020204" pitchFamily="34" charset="0"/>
              </a:rPr>
              <a:t>Principles of Object Oriented Design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04811" y="4267201"/>
            <a:ext cx="5591012" cy="1752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3C6188"/>
                </a:solidFill>
              </a:rPr>
              <a:t>Atif Malik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C6188"/>
                </a:solidFill>
              </a:rPr>
              <a:t>Software Engineer, .NET Developer.</a:t>
            </a:r>
          </a:p>
        </p:txBody>
      </p:sp>
    </p:spTree>
    <p:extLst>
      <p:ext uri="{BB962C8B-B14F-4D97-AF65-F5344CB8AC3E}">
        <p14:creationId xmlns:p14="http://schemas.microsoft.com/office/powerpoint/2010/main" val="10378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Solid.SRP.After</a:t>
            </a:r>
            <a:r>
              <a:rPr lang="en-US" sz="2000" dirty="0" smtClean="0"/>
              <a:t> – Mediator Pattern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3453493" y="2261507"/>
            <a:ext cx="1771650" cy="8899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Mediator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3743" y="1053193"/>
            <a:ext cx="734786" cy="2098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Notification Queue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3139" y="2706460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6417129" y="2675549"/>
            <a:ext cx="481693" cy="338819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C1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 flipV="1">
            <a:off x="6119132" y="2844959"/>
            <a:ext cx="2979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68130" y="353209"/>
            <a:ext cx="2813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Notifications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23139" y="2282937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M2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6417129" y="2252026"/>
            <a:ext cx="481693" cy="338819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C2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2"/>
          </p:cNvCxnSpPr>
          <p:nvPr/>
        </p:nvCxnSpPr>
        <p:spPr>
          <a:xfrm flipV="1">
            <a:off x="6119132" y="2421436"/>
            <a:ext cx="2979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175441" y="2673611"/>
            <a:ext cx="481693" cy="338819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C3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877444" y="2844957"/>
            <a:ext cx="2979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925969" y="2673610"/>
            <a:ext cx="481693" cy="338819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C5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627972" y="2843020"/>
            <a:ext cx="2979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712945" y="3919378"/>
            <a:ext cx="1056204" cy="9069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C7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87951" y="3012429"/>
            <a:ext cx="1056204" cy="9069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C6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97380" y="1342316"/>
            <a:ext cx="1056204" cy="9069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C3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34" idx="6"/>
            <a:endCxn id="3" idx="1"/>
          </p:cNvCxnSpPr>
          <p:nvPr/>
        </p:nvCxnSpPr>
        <p:spPr>
          <a:xfrm>
            <a:off x="2653584" y="1795791"/>
            <a:ext cx="1059361" cy="59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18147" y="1741996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M2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9" idx="7"/>
            <a:endCxn id="3" idx="2"/>
          </p:cNvCxnSpPr>
          <p:nvPr/>
        </p:nvCxnSpPr>
        <p:spPr>
          <a:xfrm flipV="1">
            <a:off x="2089478" y="2706461"/>
            <a:ext cx="1364015" cy="43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424579" y="1837415"/>
            <a:ext cx="481693" cy="338819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C4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126582" y="1997913"/>
            <a:ext cx="2979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18257" y="1837983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M3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704733" y="2925855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M3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28" idx="0"/>
            <a:endCxn id="3" idx="4"/>
          </p:cNvCxnSpPr>
          <p:nvPr/>
        </p:nvCxnSpPr>
        <p:spPr>
          <a:xfrm flipV="1">
            <a:off x="4241047" y="3151414"/>
            <a:ext cx="98271" cy="767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05304" y="3465903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583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85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85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60D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85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85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60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DBA3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60D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85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85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DBA3"/>
                                      </p:to>
                                    </p:animClr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60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60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85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85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60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85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859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60D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4" grpId="0" animBg="1" autoUpdateAnimBg="0"/>
      <p:bldP spid="24" grpId="1" animBg="1"/>
      <p:bldP spid="24" grpId="2" animBg="1"/>
      <p:bldP spid="31" grpId="0" animBg="1"/>
      <p:bldP spid="31" grpId="1" animBg="1"/>
      <p:bldP spid="33" grpId="0" animBg="1"/>
      <p:bldP spid="33" grpId="1" animBg="1"/>
      <p:bldP spid="38" grpId="0" animBg="1"/>
      <p:bldP spid="41" grpId="0" animBg="1"/>
      <p:bldP spid="41" grpId="1" animBg="1"/>
      <p:bldP spid="41" grpId="2" animBg="1"/>
      <p:bldP spid="44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731593" y="1402638"/>
            <a:ext cx="8073565" cy="48916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Wikipedia.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PluralSight</a:t>
            </a:r>
            <a:r>
              <a:rPr lang="en-US" dirty="0" smtClean="0"/>
              <a:t> course on SOLID </a:t>
            </a:r>
            <a:r>
              <a:rPr lang="en-US" dirty="0"/>
              <a:t>by Steve Smith: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www.pluralsight.com/courses/principles-oo-design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Project “</a:t>
            </a:r>
            <a:r>
              <a:rPr lang="en-US" dirty="0" err="1" smtClean="0"/>
              <a:t>Solid.SRP.After</a:t>
            </a:r>
            <a:r>
              <a:rPr lang="en-US" dirty="0" smtClean="0"/>
              <a:t>” was inspired by this </a:t>
            </a:r>
            <a:r>
              <a:rPr lang="en-US" dirty="0"/>
              <a:t>blog post: </a:t>
            </a:r>
            <a:r>
              <a:rPr lang="en-US" dirty="0">
                <a:hlinkClick r:id="rId3"/>
              </a:rPr>
              <a:t>https://marlongrech.wordpress.com/2008/03/20/more-than-just-mvc-for-wpf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Design Patterns Library, on </a:t>
            </a:r>
            <a:r>
              <a:rPr lang="en-US" dirty="0" err="1" smtClean="0"/>
              <a:t>PluralSight</a:t>
            </a:r>
            <a:r>
              <a:rPr lang="en-US" dirty="0" smtClean="0"/>
              <a:t>, multiple authors: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www.pluralsight.com/courses/patterns-library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Raise Base Class Events in Derived Classes: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msdn.microsoft.com/en-us/library/hy3sefw3.aspx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2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045029"/>
            <a:ext cx="8229600" cy="497205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</a:lstStyle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31593" y="1402638"/>
            <a:ext cx="8073565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Definitions for and differences between: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“Design Principles,”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“Design Patterns”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Definitions for the S.O.L.I.D principles (mostly taken from Wikipedia),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Code Samples for each of them in Visual Studio, covering: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“Before” scenario – how the code looks when violating a principle,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“After” scenario – take the example from “Before,” and refactor to abide by the principle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General “Design Smells,” indicating the need for applying one or more principles,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Roundup of some design “patterns” that we visited,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Summary,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Appendices (may not have time to cover in the video).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45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Principles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731593" y="1402638"/>
            <a:ext cx="8073565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 overarching, prescriptive method of software development. Some 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Abstraction: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 process of generalization by reducing the information content of a concept (Wikipedia). Examples would be the use of “Interfaces,” and “abstract classes” in C#,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Modularity – division of software into components and modules: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(definitions of “Components,” and “Modules” are somewhat arbitrary),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Information Hiding – sparing use of “public” </a:t>
            </a:r>
            <a:r>
              <a:rPr lang="en-US" dirty="0" smtClean="0"/>
              <a:t>accessor </a:t>
            </a:r>
            <a:r>
              <a:rPr lang="en-US" dirty="0"/>
              <a:t>in favor of “internal,” “protected,” and “</a:t>
            </a:r>
            <a:r>
              <a:rPr lang="en-US" dirty="0" smtClean="0"/>
              <a:t>private” (Defensive Programming),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Tell, don’t ask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(we’ll cover this in “Dependency Injection Principle”),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DRY (Don’t Repeat Yourself) – same as “Reusability,”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SOLID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N.B.: This is not an exhaustive list. </a:t>
            </a:r>
            <a:r>
              <a:rPr lang="en-US" dirty="0"/>
              <a:t>More on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en.wikipedia.org/wiki/Software_design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Patterns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731593" y="1402638"/>
            <a:ext cx="8073565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Means of achieving “principles” stated on the previous slide. Some 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of “Factory” pattern to achieve “Reusability” through polymorphism,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of MVP, MVC, MVVM to achieve “Single Responsibility,”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of “Strategy” pattern to achieve “Dependency Injection,” “Single Responsibility,” “Open-Closed,”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(“Strategy” is most basic, most common pattern),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Some others to follow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Stay tuned…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4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– </a:t>
            </a:r>
            <a:r>
              <a:rPr lang="en-US" dirty="0"/>
              <a:t>T</a:t>
            </a:r>
            <a:r>
              <a:rPr lang="en-US" dirty="0" smtClean="0"/>
              <a:t>he Acronym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01273"/>
              </p:ext>
            </p:extLst>
          </p:nvPr>
        </p:nvGraphicFramePr>
        <p:xfrm>
          <a:off x="896644" y="1787613"/>
          <a:ext cx="7572652" cy="320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326"/>
                <a:gridCol w="3786326"/>
              </a:tblGrid>
              <a:tr h="533606">
                <a:tc>
                  <a:txBody>
                    <a:bodyPr/>
                    <a:lstStyle/>
                    <a:p>
                      <a:r>
                        <a:rPr lang="en-US" dirty="0" smtClean="0"/>
                        <a:t>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Principle</a:t>
                      </a:r>
                      <a:endParaRPr lang="en-US" dirty="0"/>
                    </a:p>
                  </a:txBody>
                  <a:tcPr/>
                </a:tc>
              </a:tr>
              <a:tr h="53360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Responsibility</a:t>
                      </a:r>
                      <a:endParaRPr lang="en-US" dirty="0"/>
                    </a:p>
                  </a:txBody>
                  <a:tcPr/>
                </a:tc>
              </a:tr>
              <a:tr h="53360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Open-Closed</a:t>
                      </a:r>
                      <a:endParaRPr lang="en-US" dirty="0"/>
                    </a:p>
                  </a:txBody>
                  <a:tcPr/>
                </a:tc>
              </a:tr>
              <a:tr h="533606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Liskov</a:t>
                      </a:r>
                      <a:r>
                        <a:rPr lang="en-US" dirty="0" smtClean="0"/>
                        <a:t> Substitution</a:t>
                      </a:r>
                      <a:endParaRPr lang="en-US" dirty="0"/>
                    </a:p>
                  </a:txBody>
                  <a:tcPr/>
                </a:tc>
              </a:tr>
              <a:tr h="533606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Segregation</a:t>
                      </a:r>
                      <a:endParaRPr lang="en-US" dirty="0"/>
                    </a:p>
                  </a:txBody>
                  <a:tcPr/>
                </a:tc>
              </a:tr>
              <a:tr h="5336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 Inversion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2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5748" y="2496845"/>
            <a:ext cx="5455328" cy="1855432"/>
          </a:xfrm>
        </p:spPr>
        <p:txBody>
          <a:bodyPr/>
          <a:lstStyle/>
          <a:p>
            <a:r>
              <a:rPr lang="en-US" dirty="0" smtClean="0"/>
              <a:t>‘S’ – Single Responsibility Principle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(SRP)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31593" y="1402638"/>
            <a:ext cx="8073565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SRP states that every context (class, function, variable, etc.) should have a single responsibility, and that responsibility should be entirely encapsulated by the context. All its services should be narrowly aligned with that responsibility. (Wikipedia).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term was first used by Robert C. Martin, in an article by the same name – “There should never be more than one reason for a class to change.”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SRP promotes loose coupling amongst, and greater cohesion in, modules (or components). </a:t>
            </a:r>
          </a:p>
        </p:txBody>
      </p:sp>
    </p:spTree>
    <p:extLst>
      <p:ext uri="{BB962C8B-B14F-4D97-AF65-F5344CB8AC3E}">
        <p14:creationId xmlns:p14="http://schemas.microsoft.com/office/powerpoint/2010/main" val="23891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SRP violation would look like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9318"/>
            <a:ext cx="8869680" cy="567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8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Solid.SRP.After</a:t>
            </a:r>
            <a:r>
              <a:rPr lang="en-US" sz="2000" dirty="0" smtClean="0"/>
              <a:t> – Mediator Pattern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3453493" y="2261507"/>
            <a:ext cx="1771650" cy="8899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Mediator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3743" y="1053193"/>
            <a:ext cx="734786" cy="2098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Notification Queue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3139" y="2706460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6417129" y="2675549"/>
            <a:ext cx="481693" cy="338819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C1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 flipV="1">
            <a:off x="6119132" y="2844959"/>
            <a:ext cx="2979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15442" y="2475626"/>
            <a:ext cx="710293" cy="734786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43135" y="3808267"/>
            <a:ext cx="710293" cy="734786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58649" y="4543053"/>
            <a:ext cx="710293" cy="734786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46929" y="4757944"/>
            <a:ext cx="710293" cy="734786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9" idx="6"/>
            <a:endCxn id="3" idx="2"/>
          </p:cNvCxnSpPr>
          <p:nvPr/>
        </p:nvCxnSpPr>
        <p:spPr>
          <a:xfrm flipV="1">
            <a:off x="1825735" y="2706461"/>
            <a:ext cx="1627758" cy="136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56367" y="2367848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68130" y="353209"/>
            <a:ext cx="2813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Registration of Colleagues</a:t>
            </a:r>
            <a:endParaRPr lang="en-US" sz="1600" b="1" dirty="0"/>
          </a:p>
        </p:txBody>
      </p:sp>
      <p:cxnSp>
        <p:nvCxnSpPr>
          <p:cNvPr id="19" name="Straight Arrow Connector 18"/>
          <p:cNvCxnSpPr>
            <a:stCxn id="10" idx="7"/>
            <a:endCxn id="3" idx="3"/>
          </p:cNvCxnSpPr>
          <p:nvPr/>
        </p:nvCxnSpPr>
        <p:spPr>
          <a:xfrm flipV="1">
            <a:off x="2149408" y="3021090"/>
            <a:ext cx="1563537" cy="894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9607" y="3210412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523139" y="2282937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M2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6417129" y="2252026"/>
            <a:ext cx="481693" cy="338819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C2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2"/>
          </p:cNvCxnSpPr>
          <p:nvPr/>
        </p:nvCxnSpPr>
        <p:spPr>
          <a:xfrm flipV="1">
            <a:off x="6119132" y="2421436"/>
            <a:ext cx="2979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</p:cNvCxnSpPr>
          <p:nvPr/>
        </p:nvCxnSpPr>
        <p:spPr>
          <a:xfrm flipV="1">
            <a:off x="3013796" y="3108325"/>
            <a:ext cx="933133" cy="1434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22467" y="3795214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M1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7175441" y="2673611"/>
            <a:ext cx="481693" cy="338819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C3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877444" y="2844957"/>
            <a:ext cx="2979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925969" y="2673610"/>
            <a:ext cx="481693" cy="338819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C5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627972" y="2843020"/>
            <a:ext cx="2979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  <a:endCxn id="3" idx="4"/>
          </p:cNvCxnSpPr>
          <p:nvPr/>
        </p:nvCxnSpPr>
        <p:spPr>
          <a:xfrm flipV="1">
            <a:off x="4302076" y="3151414"/>
            <a:ext cx="37242" cy="160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46929" y="4041321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M3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545235" y="1879546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M3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6439225" y="1848635"/>
            <a:ext cx="481693" cy="338819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C4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41" idx="3"/>
            <a:endCxn id="42" idx="2"/>
          </p:cNvCxnSpPr>
          <p:nvPr/>
        </p:nvCxnSpPr>
        <p:spPr>
          <a:xfrm flipV="1">
            <a:off x="6141228" y="2018045"/>
            <a:ext cx="2979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098596" y="3950927"/>
            <a:ext cx="710293" cy="734786"/>
          </a:xfrm>
          <a:prstGeom prst="ellipse">
            <a:avLst/>
          </a:prstGeom>
          <a:solidFill>
            <a:srgbClr val="AFDB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C5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stCxn id="60" idx="1"/>
            <a:endCxn id="3" idx="5"/>
          </p:cNvCxnSpPr>
          <p:nvPr/>
        </p:nvCxnSpPr>
        <p:spPr>
          <a:xfrm flipH="1" flipV="1">
            <a:off x="4965691" y="3021090"/>
            <a:ext cx="236925" cy="103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07297" y="3468681"/>
            <a:ext cx="595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931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22" grpId="0" animBg="1"/>
      <p:bldP spid="23" grpId="0" animBg="1"/>
      <p:bldP spid="24" grpId="0" animBg="1"/>
      <p:bldP spid="30" grpId="0" animBg="1"/>
      <p:bldP spid="31" grpId="0" animBg="1"/>
      <p:bldP spid="33" grpId="0" animBg="1"/>
      <p:bldP spid="39" grpId="0" animBg="1"/>
      <p:bldP spid="41" grpId="0" animBg="1"/>
      <p:bldP spid="42" grpId="0" animBg="1"/>
      <p:bldP spid="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58821</TotalTime>
  <Words>581</Words>
  <Application>Microsoft Office PowerPoint</Application>
  <PresentationFormat>On-screen Show (4:3)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Candara</vt:lpstr>
      <vt:lpstr>Office Theme</vt:lpstr>
      <vt:lpstr>PowerPoint Presentation</vt:lpstr>
      <vt:lpstr>Agenda </vt:lpstr>
      <vt:lpstr>Software Design Principles</vt:lpstr>
      <vt:lpstr>Software Design Patterns</vt:lpstr>
      <vt:lpstr>SOLID – The Acronym</vt:lpstr>
      <vt:lpstr>‘S’ – Single Responsibility Principle     (SRP)</vt:lpstr>
      <vt:lpstr>Definition</vt:lpstr>
      <vt:lpstr>What SRP violation would look like</vt:lpstr>
      <vt:lpstr>Solid.SRP.After – Mediator Pattern 1</vt:lpstr>
      <vt:lpstr>Solid.SRP.After – Mediator Pattern 2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Kircher</dc:creator>
  <cp:lastModifiedBy>Atif Malik</cp:lastModifiedBy>
  <cp:revision>661</cp:revision>
  <cp:lastPrinted>2014-12-01T16:29:11Z</cp:lastPrinted>
  <dcterms:created xsi:type="dcterms:W3CDTF">2014-02-18T14:15:49Z</dcterms:created>
  <dcterms:modified xsi:type="dcterms:W3CDTF">2016-06-14T03:27:14Z</dcterms:modified>
</cp:coreProperties>
</file>