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f624c2f6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ff624c2f6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ff624c2f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ff624c2f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f624c2f6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ff624c2f6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5b5c56415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5b5c56415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ff624c2f6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ff624c2f6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ff624c2f6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ff624c2f6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ff624c2f6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ff624c2f6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ff624c2f6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ff624c2f6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5b5c56415c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5b5c56415c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0" Type="http://schemas.openxmlformats.org/officeDocument/2006/relationships/image" Target="../media/image7.png"/><Relationship Id="rId9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1552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 Lightning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24003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Team: Winners</a:t>
            </a:r>
            <a:endParaRPr b="1" sz="2600"/>
          </a:p>
        </p:txBody>
      </p:sp>
      <p:sp>
        <p:nvSpPr>
          <p:cNvPr id="279" name="Google Shape;279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0" name="Google Shape;280;p13"/>
          <p:cNvSpPr txBox="1"/>
          <p:nvPr>
            <p:ph idx="1" type="subTitle"/>
          </p:nvPr>
        </p:nvSpPr>
        <p:spPr>
          <a:xfrm>
            <a:off x="868950" y="30281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Manan Talwar &amp; Nishant Jain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383" name="Google Shape;383;p22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Conduct </a:t>
            </a:r>
            <a:r>
              <a:rPr b="1" lang="en" sz="2200">
                <a:solidFill>
                  <a:schemeClr val="accent1"/>
                </a:solidFill>
              </a:rPr>
              <a:t>exploratory analysis</a:t>
            </a:r>
            <a:r>
              <a:rPr lang="en" sz="2200"/>
              <a:t> on </a:t>
            </a:r>
            <a:r>
              <a:rPr lang="en" sz="2200"/>
              <a:t>the</a:t>
            </a:r>
            <a:r>
              <a:rPr lang="en" sz="2200"/>
              <a:t> data.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>
                <a:solidFill>
                  <a:schemeClr val="accent1"/>
                </a:solidFill>
              </a:rPr>
              <a:t>Finalize the tech stack</a:t>
            </a:r>
            <a:r>
              <a:rPr lang="en" sz="2200"/>
              <a:t> based on </a:t>
            </a:r>
            <a:r>
              <a:rPr lang="en" sz="2200"/>
              <a:t>inferences</a:t>
            </a:r>
            <a:r>
              <a:rPr lang="en" sz="2200"/>
              <a:t> from data analysis.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>
                <a:solidFill>
                  <a:schemeClr val="accent1"/>
                </a:solidFill>
              </a:rPr>
              <a:t>Finalize a detailed system archichitecture</a:t>
            </a:r>
            <a:r>
              <a:rPr lang="en" sz="2200"/>
              <a:t> based on technical analysis.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>
                <a:solidFill>
                  <a:schemeClr val="accent1"/>
                </a:solidFill>
              </a:rPr>
              <a:t>Design the User Interface (UI)</a:t>
            </a:r>
            <a:r>
              <a:rPr lang="en" sz="2200"/>
              <a:t>.</a:t>
            </a:r>
            <a:endParaRPr sz="2200"/>
          </a:p>
        </p:txBody>
      </p:sp>
      <p:sp>
        <p:nvSpPr>
          <p:cNvPr id="384" name="Google Shape;384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303800" y="1597875"/>
            <a:ext cx="7030500" cy="29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Use Case I</a:t>
            </a:r>
            <a:r>
              <a:rPr b="1" lang="en" sz="1800"/>
              <a:t>: Simulator Validation</a:t>
            </a:r>
            <a:r>
              <a:rPr b="1" lang="en" sz="1600"/>
              <a:t> 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The ISO team uses a </a:t>
            </a:r>
            <a:r>
              <a:rPr lang="en" sz="1500"/>
              <a:t>simulator</a:t>
            </a:r>
            <a:r>
              <a:rPr lang="en" sz="1500"/>
              <a:t> to forecast prices. Our goal is to </a:t>
            </a:r>
            <a:r>
              <a:rPr b="1" lang="en" sz="1500">
                <a:solidFill>
                  <a:schemeClr val="accent1"/>
                </a:solidFill>
              </a:rPr>
              <a:t>validate the model output</a:t>
            </a:r>
            <a:r>
              <a:rPr lang="en" sz="1500"/>
              <a:t> by using the base case(s) provided.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Use Case II: Resource Allocation </a:t>
            </a:r>
            <a:r>
              <a:rPr b="1" lang="en" sz="1500"/>
              <a:t> 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The ISO </a:t>
            </a:r>
            <a:r>
              <a:rPr lang="en" sz="1500">
                <a:highlight>
                  <a:srgbClr val="FFFFFF"/>
                </a:highlight>
              </a:rPr>
              <a:t>market development team compares the day-ahead base cases with one or more ‘what if’ scenarios when evaluating changes. Our goal is to </a:t>
            </a:r>
            <a:r>
              <a:rPr b="1" lang="en" sz="1500">
                <a:solidFill>
                  <a:schemeClr val="accent1"/>
                </a:solidFill>
                <a:highlight>
                  <a:srgbClr val="FFFFFF"/>
                </a:highlight>
              </a:rPr>
              <a:t>generate detailed reports and analysis</a:t>
            </a:r>
            <a:r>
              <a:rPr lang="en" sz="1500">
                <a:highlight>
                  <a:srgbClr val="FFFFFF"/>
                </a:highlight>
              </a:rPr>
              <a:t> and </a:t>
            </a:r>
            <a:r>
              <a:rPr b="1" lang="en" sz="1500">
                <a:solidFill>
                  <a:schemeClr val="accent1"/>
                </a:solidFill>
                <a:highlight>
                  <a:srgbClr val="FFFFFF"/>
                </a:highlight>
              </a:rPr>
              <a:t>display it through a dashboard</a:t>
            </a:r>
            <a:r>
              <a:rPr lang="en" sz="1500">
                <a:highlight>
                  <a:srgbClr val="FFFFFF"/>
                </a:highlight>
              </a:rPr>
              <a:t> that is visually appealing. </a:t>
            </a:r>
            <a:endParaRPr sz="1500"/>
          </a:p>
        </p:txBody>
      </p:sp>
      <p:sp>
        <p:nvSpPr>
          <p:cNvPr id="287" name="Google Shape;287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Types</a:t>
            </a:r>
            <a:endParaRPr/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software development team </a:t>
            </a:r>
            <a:r>
              <a:rPr lang="en" sz="1900"/>
              <a:t>should</a:t>
            </a:r>
            <a:r>
              <a:rPr lang="en" sz="1900"/>
              <a:t> be able to </a:t>
            </a:r>
            <a:r>
              <a:rPr b="1" lang="en" sz="1900">
                <a:solidFill>
                  <a:schemeClr val="accent1"/>
                </a:solidFill>
              </a:rPr>
              <a:t>plug-in a different implementation</a:t>
            </a:r>
            <a:r>
              <a:rPr b="1" lang="en" sz="1900">
                <a:solidFill>
                  <a:schemeClr val="accent1"/>
                </a:solidFill>
              </a:rPr>
              <a:t> </a:t>
            </a:r>
            <a:r>
              <a:rPr b="1" lang="en" sz="1900">
                <a:solidFill>
                  <a:schemeClr val="accent1"/>
                </a:solidFill>
              </a:rPr>
              <a:t>seamlessly</a:t>
            </a:r>
            <a:r>
              <a:rPr lang="en" sz="1900"/>
              <a:t> without affecting the user interface.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</a:t>
            </a:r>
            <a:r>
              <a:rPr lang="en" sz="1900"/>
              <a:t>administrators</a:t>
            </a:r>
            <a:r>
              <a:rPr lang="en" sz="1900"/>
              <a:t> should be able to </a:t>
            </a:r>
            <a:r>
              <a:rPr b="1" lang="en" sz="1900">
                <a:solidFill>
                  <a:schemeClr val="accent1"/>
                </a:solidFill>
              </a:rPr>
              <a:t>manipulate the database</a:t>
            </a:r>
            <a:r>
              <a:rPr lang="en" sz="1900"/>
              <a:t> and </a:t>
            </a:r>
            <a:r>
              <a:rPr b="1" lang="en" sz="1900">
                <a:solidFill>
                  <a:schemeClr val="accent1"/>
                </a:solidFill>
              </a:rPr>
              <a:t>control server requests</a:t>
            </a:r>
            <a:r>
              <a:rPr lang="en" sz="1900"/>
              <a:t>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market development team should be able to </a:t>
            </a:r>
            <a:r>
              <a:rPr b="1" lang="en" sz="1900">
                <a:solidFill>
                  <a:schemeClr val="accent1"/>
                </a:solidFill>
              </a:rPr>
              <a:t>generate data visualizations</a:t>
            </a:r>
            <a:r>
              <a:rPr lang="en" sz="1900"/>
              <a:t> as well as </a:t>
            </a:r>
            <a:r>
              <a:rPr b="1" lang="en" sz="1900">
                <a:solidFill>
                  <a:schemeClr val="accent1"/>
                </a:solidFill>
              </a:rPr>
              <a:t>reports on several ‘what-if’ scenarios</a:t>
            </a:r>
            <a:r>
              <a:rPr lang="en" sz="1900"/>
              <a:t> using the GUI. </a:t>
            </a:r>
            <a:endParaRPr sz="1900"/>
          </a:p>
        </p:txBody>
      </p:sp>
      <p:sp>
        <p:nvSpPr>
          <p:cNvPr id="294" name="Google Shape;294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Functions</a:t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1303800" y="1324625"/>
            <a:ext cx="7030500" cy="26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Users are presented with a </a:t>
            </a:r>
            <a:r>
              <a:rPr b="1" lang="en" sz="1800">
                <a:solidFill>
                  <a:schemeClr val="accent1"/>
                </a:solidFill>
              </a:rPr>
              <a:t>dashboard that summarizes time series data</a:t>
            </a:r>
            <a:r>
              <a:rPr b="1" lang="en" sz="1800">
                <a:solidFill>
                  <a:schemeClr val="accent1"/>
                </a:solidFill>
              </a:rPr>
              <a:t> in a visually appealing way</a:t>
            </a:r>
            <a:r>
              <a:rPr lang="en" sz="1800"/>
              <a:t> using charts and graphs.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Users are presented with an </a:t>
            </a:r>
            <a:r>
              <a:rPr b="1" lang="en" sz="1800">
                <a:solidFill>
                  <a:schemeClr val="accent1"/>
                </a:solidFill>
              </a:rPr>
              <a:t>interactive GUI that facilitates comparison and modeling</a:t>
            </a:r>
            <a:r>
              <a:rPr lang="en" sz="1800"/>
              <a:t> of time series data.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system encapsulates a </a:t>
            </a:r>
            <a:r>
              <a:rPr b="1" lang="en" sz="1800">
                <a:solidFill>
                  <a:schemeClr val="accent1"/>
                </a:solidFill>
              </a:rPr>
              <a:t>REST API that processes user requests and accesses data</a:t>
            </a:r>
            <a:r>
              <a:rPr lang="en" sz="1800"/>
              <a:t> in a </a:t>
            </a:r>
            <a:r>
              <a:rPr lang="en" sz="1800"/>
              <a:t>secure</a:t>
            </a:r>
            <a:r>
              <a:rPr lang="en" sz="1800"/>
              <a:t> manner.</a:t>
            </a:r>
            <a:endParaRPr sz="180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800"/>
              <a:t>The</a:t>
            </a:r>
            <a:r>
              <a:rPr lang="en" sz="1800"/>
              <a:t> system includes a </a:t>
            </a:r>
            <a:r>
              <a:rPr b="1" lang="en" sz="1800">
                <a:solidFill>
                  <a:schemeClr val="accent1"/>
                </a:solidFill>
              </a:rPr>
              <a:t>database that stores the data securely </a:t>
            </a:r>
            <a:r>
              <a:rPr b="1" lang="en" sz="1800">
                <a:solidFill>
                  <a:schemeClr val="accent1"/>
                </a:solidFill>
              </a:rPr>
              <a:t>and</a:t>
            </a:r>
            <a:r>
              <a:rPr b="1" lang="en" sz="1800">
                <a:solidFill>
                  <a:schemeClr val="accent1"/>
                </a:solidFill>
              </a:rPr>
              <a:t> supports operations</a:t>
            </a:r>
            <a:r>
              <a:rPr lang="en" sz="1800"/>
              <a:t> such as </a:t>
            </a:r>
            <a:r>
              <a:rPr lang="en" sz="1800"/>
              <a:t>querying</a:t>
            </a:r>
            <a:r>
              <a:rPr lang="en" sz="1800"/>
              <a:t> and accessing data.</a:t>
            </a:r>
            <a:r>
              <a:rPr lang="en" sz="1950"/>
              <a:t> </a:t>
            </a:r>
            <a:endParaRPr sz="1950"/>
          </a:p>
        </p:txBody>
      </p:sp>
      <p:sp>
        <p:nvSpPr>
          <p:cNvPr id="301" name="Google Shape;301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/>
          <p:nvPr/>
        </p:nvSpPr>
        <p:spPr>
          <a:xfrm>
            <a:off x="575500" y="728375"/>
            <a:ext cx="669600" cy="61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7"/>
          <p:cNvSpPr/>
          <p:nvPr/>
        </p:nvSpPr>
        <p:spPr>
          <a:xfrm>
            <a:off x="169475" y="836200"/>
            <a:ext cx="2977800" cy="2147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7"/>
          <p:cNvSpPr/>
          <p:nvPr/>
        </p:nvSpPr>
        <p:spPr>
          <a:xfrm>
            <a:off x="2162113" y="3174125"/>
            <a:ext cx="4390500" cy="1885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7"/>
          <p:cNvSpPr/>
          <p:nvPr/>
        </p:nvSpPr>
        <p:spPr>
          <a:xfrm>
            <a:off x="6006750" y="80900"/>
            <a:ext cx="3039300" cy="2891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7"/>
          <p:cNvSpPr txBox="1"/>
          <p:nvPr>
            <p:ph type="title"/>
          </p:nvPr>
        </p:nvSpPr>
        <p:spPr>
          <a:xfrm>
            <a:off x="290475" y="107813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pic>
        <p:nvPicPr>
          <p:cNvPr id="311" name="Google Shape;3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425" y="948621"/>
            <a:ext cx="813950" cy="81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7"/>
          <p:cNvPicPr preferRelativeResize="0"/>
          <p:nvPr/>
        </p:nvPicPr>
        <p:blipFill rotWithShape="1">
          <a:blip r:embed="rId4">
            <a:alphaModFix/>
          </a:blip>
          <a:srcRect b="34142" l="22727" r="24709" t="30065"/>
          <a:stretch/>
        </p:blipFill>
        <p:spPr>
          <a:xfrm>
            <a:off x="700700" y="1832822"/>
            <a:ext cx="1915351" cy="73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7125" y="1001672"/>
            <a:ext cx="1740983" cy="81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7"/>
          <p:cNvPicPr preferRelativeResize="0"/>
          <p:nvPr/>
        </p:nvPicPr>
        <p:blipFill rotWithShape="1">
          <a:blip r:embed="rId6">
            <a:alphaModFix/>
          </a:blip>
          <a:srcRect b="33709" l="0" r="27551" t="18065"/>
          <a:stretch/>
        </p:blipFill>
        <p:spPr>
          <a:xfrm>
            <a:off x="6163525" y="213242"/>
            <a:ext cx="2610599" cy="788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8162" y="1194600"/>
            <a:ext cx="1085324" cy="1085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7"/>
          <p:cNvPicPr preferRelativeResize="0"/>
          <p:nvPr/>
        </p:nvPicPr>
        <p:blipFill rotWithShape="1">
          <a:blip r:embed="rId8">
            <a:alphaModFix/>
          </a:blip>
          <a:srcRect b="0" l="0" r="0" t="14398"/>
          <a:stretch/>
        </p:blipFill>
        <p:spPr>
          <a:xfrm>
            <a:off x="2282700" y="3291687"/>
            <a:ext cx="2610600" cy="12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7"/>
          <p:cNvPicPr preferRelativeResize="0"/>
          <p:nvPr/>
        </p:nvPicPr>
        <p:blipFill rotWithShape="1">
          <a:blip r:embed="rId9">
            <a:alphaModFix/>
          </a:blip>
          <a:srcRect b="0" l="26243" r="27184" t="0"/>
          <a:stretch/>
        </p:blipFill>
        <p:spPr>
          <a:xfrm>
            <a:off x="5015017" y="3273462"/>
            <a:ext cx="1149108" cy="12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74348" y="1194598"/>
            <a:ext cx="1085325" cy="108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7"/>
          <p:cNvSpPr txBox="1"/>
          <p:nvPr/>
        </p:nvSpPr>
        <p:spPr>
          <a:xfrm>
            <a:off x="700700" y="2583175"/>
            <a:ext cx="21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CLIENT (FRONTEND)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0" name="Google Shape;320;p17"/>
          <p:cNvSpPr txBox="1"/>
          <p:nvPr/>
        </p:nvSpPr>
        <p:spPr>
          <a:xfrm>
            <a:off x="6493525" y="2472850"/>
            <a:ext cx="228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SERVER (BACKEND)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1" name="Google Shape;321;p17"/>
          <p:cNvSpPr txBox="1"/>
          <p:nvPr/>
        </p:nvSpPr>
        <p:spPr>
          <a:xfrm>
            <a:off x="3699150" y="4587000"/>
            <a:ext cx="123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DATABASE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2" name="Google Shape;322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17"/>
          <p:cNvSpPr txBox="1"/>
          <p:nvPr/>
        </p:nvSpPr>
        <p:spPr>
          <a:xfrm>
            <a:off x="3986013" y="728375"/>
            <a:ext cx="102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HTTP Request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4" name="Google Shape;324;p17"/>
          <p:cNvSpPr/>
          <p:nvPr/>
        </p:nvSpPr>
        <p:spPr>
          <a:xfrm rot="5400000">
            <a:off x="5835900" y="1212450"/>
            <a:ext cx="188700" cy="1530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5" name="Google Shape;325;p17"/>
          <p:cNvCxnSpPr>
            <a:stCxn id="309" idx="2"/>
            <a:endCxn id="308" idx="3"/>
          </p:cNvCxnSpPr>
          <p:nvPr/>
        </p:nvCxnSpPr>
        <p:spPr>
          <a:xfrm rot="5400000">
            <a:off x="6466950" y="3057650"/>
            <a:ext cx="1145100" cy="973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p17"/>
          <p:cNvSpPr/>
          <p:nvPr/>
        </p:nvSpPr>
        <p:spPr>
          <a:xfrm rot="-5400000">
            <a:off x="6534775" y="4040525"/>
            <a:ext cx="188700" cy="1530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7"/>
          <p:cNvSpPr txBox="1"/>
          <p:nvPr/>
        </p:nvSpPr>
        <p:spPr>
          <a:xfrm>
            <a:off x="6632100" y="3265925"/>
            <a:ext cx="89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Request Data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8" name="Google Shape;328;p17"/>
          <p:cNvSpPr/>
          <p:nvPr/>
        </p:nvSpPr>
        <p:spPr>
          <a:xfrm rot="-5400000">
            <a:off x="3129425" y="2064125"/>
            <a:ext cx="188700" cy="1530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7"/>
          <p:cNvSpPr txBox="1"/>
          <p:nvPr/>
        </p:nvSpPr>
        <p:spPr>
          <a:xfrm>
            <a:off x="8194573" y="3546688"/>
            <a:ext cx="81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Query Data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30" name="Google Shape;330;p17"/>
          <p:cNvCxnSpPr/>
          <p:nvPr/>
        </p:nvCxnSpPr>
        <p:spPr>
          <a:xfrm rot="5400000">
            <a:off x="6528350" y="3066375"/>
            <a:ext cx="1690500" cy="1582500"/>
          </a:xfrm>
          <a:prstGeom prst="bentConnector3">
            <a:avLst>
              <a:gd fmla="val 10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p17"/>
          <p:cNvSpPr/>
          <p:nvPr/>
        </p:nvSpPr>
        <p:spPr>
          <a:xfrm>
            <a:off x="8081850" y="2983300"/>
            <a:ext cx="188700" cy="1530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2" name="Google Shape;332;p17"/>
          <p:cNvCxnSpPr/>
          <p:nvPr/>
        </p:nvCxnSpPr>
        <p:spPr>
          <a:xfrm flipH="1">
            <a:off x="3228175" y="2131125"/>
            <a:ext cx="2742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p17"/>
          <p:cNvSpPr txBox="1"/>
          <p:nvPr/>
        </p:nvSpPr>
        <p:spPr>
          <a:xfrm>
            <a:off x="3986025" y="2263950"/>
            <a:ext cx="102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HTML Page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34" name="Google Shape;334;p17"/>
          <p:cNvCxnSpPr/>
          <p:nvPr/>
        </p:nvCxnSpPr>
        <p:spPr>
          <a:xfrm flipH="1">
            <a:off x="3205713" y="1284450"/>
            <a:ext cx="2742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17"/>
          <p:cNvSpPr txBox="1"/>
          <p:nvPr/>
        </p:nvSpPr>
        <p:spPr>
          <a:xfrm>
            <a:off x="290478" y="4459425"/>
            <a:ext cx="1701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Nunito"/>
                <a:ea typeface="Nunito"/>
                <a:cs typeface="Nunito"/>
                <a:sym typeface="Nunito"/>
              </a:rPr>
              <a:t>Diagram 1: Description of System Architecture </a:t>
            </a:r>
            <a:endParaRPr i="1" sz="1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8"/>
          <p:cNvSpPr/>
          <p:nvPr/>
        </p:nvSpPr>
        <p:spPr>
          <a:xfrm>
            <a:off x="521550" y="755350"/>
            <a:ext cx="692400" cy="55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8"/>
          <p:cNvSpPr txBox="1"/>
          <p:nvPr>
            <p:ph type="title"/>
          </p:nvPr>
        </p:nvSpPr>
        <p:spPr>
          <a:xfrm>
            <a:off x="467500" y="3036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Productivity</a:t>
            </a:r>
            <a:endParaRPr/>
          </a:p>
        </p:txBody>
      </p:sp>
      <p:pic>
        <p:nvPicPr>
          <p:cNvPr id="342" name="Google Shape;342;p18"/>
          <p:cNvPicPr preferRelativeResize="0"/>
          <p:nvPr/>
        </p:nvPicPr>
        <p:blipFill rotWithShape="1">
          <a:blip r:embed="rId3">
            <a:alphaModFix/>
          </a:blip>
          <a:srcRect b="23315" l="9826" r="10543" t="15920"/>
          <a:stretch/>
        </p:blipFill>
        <p:spPr>
          <a:xfrm>
            <a:off x="925825" y="1212588"/>
            <a:ext cx="2503251" cy="1072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019" y="3163659"/>
            <a:ext cx="2721280" cy="153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18"/>
          <p:cNvPicPr preferRelativeResize="0"/>
          <p:nvPr/>
        </p:nvPicPr>
        <p:blipFill rotWithShape="1">
          <a:blip r:embed="rId5">
            <a:alphaModFix/>
          </a:blip>
          <a:srcRect b="26102" l="0" r="0" t="16479"/>
          <a:stretch/>
        </p:blipFill>
        <p:spPr>
          <a:xfrm>
            <a:off x="6408462" y="1532750"/>
            <a:ext cx="1699675" cy="752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2925" y="916450"/>
            <a:ext cx="3061450" cy="386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53875" y="3033850"/>
            <a:ext cx="3061449" cy="153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18"/>
          <p:cNvSpPr txBox="1"/>
          <p:nvPr/>
        </p:nvSpPr>
        <p:spPr>
          <a:xfrm>
            <a:off x="1116200" y="2590538"/>
            <a:ext cx="212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VERSION CONTROL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8" name="Google Shape;348;p18"/>
          <p:cNvSpPr txBox="1"/>
          <p:nvPr/>
        </p:nvSpPr>
        <p:spPr>
          <a:xfrm>
            <a:off x="1747175" y="4694375"/>
            <a:ext cx="50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IDE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9" name="Google Shape;349;p18"/>
          <p:cNvSpPr txBox="1"/>
          <p:nvPr/>
        </p:nvSpPr>
        <p:spPr>
          <a:xfrm>
            <a:off x="6459700" y="2480750"/>
            <a:ext cx="159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AGILE &amp; SCRUM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0" name="Google Shape;350;p18"/>
          <p:cNvSpPr txBox="1"/>
          <p:nvPr/>
        </p:nvSpPr>
        <p:spPr>
          <a:xfrm>
            <a:off x="6804250" y="4607025"/>
            <a:ext cx="90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DESIGN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1" name="Google Shape;351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2" name="Google Shape;352;p18"/>
          <p:cNvSpPr txBox="1"/>
          <p:nvPr/>
        </p:nvSpPr>
        <p:spPr>
          <a:xfrm>
            <a:off x="2769698" y="4717475"/>
            <a:ext cx="369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Nunito"/>
                <a:ea typeface="Nunito"/>
                <a:cs typeface="Nunito"/>
                <a:sym typeface="Nunito"/>
              </a:rPr>
              <a:t>Diagram 2: Description of Productivity Suite </a:t>
            </a:r>
            <a:endParaRPr i="1" sz="1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Candidates for Statistical Analysis</a:t>
            </a:r>
            <a:endParaRPr/>
          </a:p>
        </p:txBody>
      </p:sp>
      <p:sp>
        <p:nvSpPr>
          <p:cNvPr id="358" name="Google Shape;358;p19"/>
          <p:cNvSpPr txBox="1"/>
          <p:nvPr>
            <p:ph idx="1" type="body"/>
          </p:nvPr>
        </p:nvSpPr>
        <p:spPr>
          <a:xfrm>
            <a:off x="1303800" y="15349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Measures of </a:t>
            </a:r>
            <a:r>
              <a:rPr b="1" lang="en" sz="1800">
                <a:solidFill>
                  <a:schemeClr val="accent1"/>
                </a:solidFill>
              </a:rPr>
              <a:t>Central Tendency</a:t>
            </a:r>
            <a:r>
              <a:rPr lang="en" sz="1800"/>
              <a:t>: Mean, Median, Mode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Measures of </a:t>
            </a:r>
            <a:r>
              <a:rPr b="1" lang="en" sz="1800">
                <a:solidFill>
                  <a:schemeClr val="accent1"/>
                </a:solidFill>
              </a:rPr>
              <a:t>Variability</a:t>
            </a:r>
            <a:r>
              <a:rPr lang="en" sz="1800"/>
              <a:t>: Range, Standard Deviation, Variance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Measures of </a:t>
            </a:r>
            <a:r>
              <a:rPr b="1" lang="en" sz="1800">
                <a:solidFill>
                  <a:schemeClr val="accent1"/>
                </a:solidFill>
              </a:rPr>
              <a:t>Correlation</a:t>
            </a:r>
            <a:r>
              <a:rPr lang="en" sz="1800"/>
              <a:t>: Pearson Coefficient, Spearman Coefficient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accent1"/>
                </a:solidFill>
              </a:rPr>
              <a:t>Graphs and Charts</a:t>
            </a:r>
            <a:r>
              <a:rPr lang="en" sz="1800"/>
              <a:t>: Line Graphs, Histograms, Scatter Plots, Pie Charts, Map Charts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accent1"/>
                </a:solidFill>
              </a:rPr>
              <a:t>Time Series Specific</a:t>
            </a:r>
            <a:r>
              <a:rPr lang="en" sz="1800"/>
              <a:t> Techniques: Compression, Regression, Regularization, </a:t>
            </a:r>
            <a:r>
              <a:rPr lang="en" sz="1800"/>
              <a:t>Moving</a:t>
            </a:r>
            <a:r>
              <a:rPr lang="en" sz="1800"/>
              <a:t> Average, Distance metrics</a:t>
            </a:r>
            <a:endParaRPr sz="1800"/>
          </a:p>
        </p:txBody>
      </p:sp>
      <p:sp>
        <p:nvSpPr>
          <p:cNvPr id="359" name="Google Shape;359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endParaRPr/>
          </a:p>
        </p:txBody>
      </p:sp>
      <p:sp>
        <p:nvSpPr>
          <p:cNvPr id="365" name="Google Shape;365;p20"/>
          <p:cNvSpPr txBox="1"/>
          <p:nvPr>
            <p:ph idx="1" type="body"/>
          </p:nvPr>
        </p:nvSpPr>
        <p:spPr>
          <a:xfrm>
            <a:off x="1303800" y="1477500"/>
            <a:ext cx="2679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Frontend Team</a:t>
            </a:r>
            <a:endParaRPr b="1"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Atif Abedeen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Alan Zheng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Nishant Jain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/>
              <a:t>Gabe Sussman</a:t>
            </a:r>
            <a:endParaRPr sz="2500"/>
          </a:p>
        </p:txBody>
      </p:sp>
      <p:sp>
        <p:nvSpPr>
          <p:cNvPr id="366" name="Google Shape;366;p20"/>
          <p:cNvSpPr txBox="1"/>
          <p:nvPr>
            <p:ph idx="1" type="body"/>
          </p:nvPr>
        </p:nvSpPr>
        <p:spPr>
          <a:xfrm>
            <a:off x="5501675" y="1477500"/>
            <a:ext cx="3037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Backend</a:t>
            </a:r>
            <a:r>
              <a:rPr b="1" lang="en" sz="2500"/>
              <a:t> Team</a:t>
            </a:r>
            <a:endParaRPr b="1"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Aadit Bhatia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Matt May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Manan Talwar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/>
              <a:t>Colin Genta</a:t>
            </a:r>
            <a:endParaRPr sz="2500"/>
          </a:p>
        </p:txBody>
      </p:sp>
      <p:sp>
        <p:nvSpPr>
          <p:cNvPr id="367" name="Google Shape;367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68" name="Google Shape;368;p20"/>
          <p:cNvCxnSpPr/>
          <p:nvPr/>
        </p:nvCxnSpPr>
        <p:spPr>
          <a:xfrm>
            <a:off x="4316225" y="980150"/>
            <a:ext cx="45000" cy="345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Google Shape;369;p20"/>
          <p:cNvSpPr txBox="1"/>
          <p:nvPr/>
        </p:nvSpPr>
        <p:spPr>
          <a:xfrm>
            <a:off x="3604453" y="4656025"/>
            <a:ext cx="1701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Nunito"/>
                <a:ea typeface="Nunito"/>
                <a:cs typeface="Nunito"/>
                <a:sym typeface="Nunito"/>
              </a:rPr>
              <a:t>Table</a:t>
            </a:r>
            <a:r>
              <a:rPr i="1" lang="en" sz="1100">
                <a:latin typeface="Nunito"/>
                <a:ea typeface="Nunito"/>
                <a:cs typeface="Nunito"/>
                <a:sym typeface="Nunito"/>
              </a:rPr>
              <a:t> 1: Team Division</a:t>
            </a:r>
            <a:endParaRPr i="1" sz="11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70" name="Google Shape;370;p20"/>
          <p:cNvCxnSpPr/>
          <p:nvPr/>
        </p:nvCxnSpPr>
        <p:spPr>
          <a:xfrm flipH="1" rot="10800000">
            <a:off x="791300" y="2041175"/>
            <a:ext cx="7706400" cy="4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Concerns</a:t>
            </a:r>
            <a:endParaRPr/>
          </a:p>
        </p:txBody>
      </p:sp>
      <p:sp>
        <p:nvSpPr>
          <p:cNvPr id="376" name="Google Shape;376;p21"/>
          <p:cNvSpPr txBox="1"/>
          <p:nvPr>
            <p:ph idx="1" type="body"/>
          </p:nvPr>
        </p:nvSpPr>
        <p:spPr>
          <a:xfrm>
            <a:off x="1303800" y="16573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800"/>
              <a:t>Real world data can contain </a:t>
            </a:r>
            <a:r>
              <a:rPr b="1" lang="en" sz="2800">
                <a:solidFill>
                  <a:schemeClr val="accent1"/>
                </a:solidFill>
              </a:rPr>
              <a:t>unexpected vulnerabilities</a:t>
            </a:r>
            <a:r>
              <a:rPr lang="en" sz="2800"/>
              <a:t>.  </a:t>
            </a:r>
            <a:endParaRPr sz="2800"/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800"/>
              <a:t>Selecting appropriate </a:t>
            </a:r>
            <a:r>
              <a:rPr b="1" lang="en" sz="2800">
                <a:solidFill>
                  <a:schemeClr val="accent1"/>
                </a:solidFill>
              </a:rPr>
              <a:t>tools and techniques for analysis</a:t>
            </a:r>
            <a:r>
              <a:rPr lang="en" sz="2800"/>
              <a:t> of the data.</a:t>
            </a:r>
            <a:endParaRPr sz="2800"/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800"/>
              <a:t>Database as well as server can have </a:t>
            </a:r>
            <a:r>
              <a:rPr b="1" lang="en" sz="2800">
                <a:solidFill>
                  <a:schemeClr val="accent1"/>
                </a:solidFill>
              </a:rPr>
              <a:t>security risks</a:t>
            </a:r>
            <a:r>
              <a:rPr lang="en" sz="2800"/>
              <a:t>.  </a:t>
            </a:r>
            <a:endParaRPr sz="2800"/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2800">
                <a:solidFill>
                  <a:schemeClr val="accent1"/>
                </a:solidFill>
              </a:rPr>
              <a:t>Integration of the frontend and backend</a:t>
            </a:r>
            <a:r>
              <a:rPr lang="en" sz="2800"/>
              <a:t> code may be a potential challenge. 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