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2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589D6-34C2-3743-9332-2ABF6B3BAC0E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C787-4A20-B147-9686-B4D4FC50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C787-4A20-B147-9686-B4D4FC5030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SE/Desktop/RSE/2MindsCreative/Yodlee_V15/green%20bullet%202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SE/Desktop/RSE/2MindsCreative/Yodlee_V15/green%20bullet%202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SE/Desktop/RSE/2MindsCreative/Yodlee_V15/green%20bullet%202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SE/Desktop/RSE/2MindsCreative/Yodlee_V15/green%20bullet%202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SE/Desktop/RSE/2MindsCreative/Yodlee_V15/green%20bullet%202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SE/Desktop/RSE/2MindsCreative/Yodlee_V15/green%20bullet%202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92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46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0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915" y="5288927"/>
            <a:ext cx="7761111" cy="396291"/>
          </a:xfrm>
          <a:prstGeom prst="rect">
            <a:avLst/>
          </a:prstGeom>
        </p:spPr>
        <p:txBody>
          <a:bodyPr lIns="9144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933" b="0" i="0">
                <a:solidFill>
                  <a:srgbClr val="34B6E4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 hasCustomPrompt="1"/>
          </p:nvPr>
        </p:nvSpPr>
        <p:spPr>
          <a:xfrm>
            <a:off x="629915" y="4127067"/>
            <a:ext cx="7761111" cy="1143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5333" b="0" i="0">
                <a:solidFill>
                  <a:srgbClr val="00539F"/>
                </a:solidFill>
                <a:latin typeface="Calibri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747" y="6398987"/>
            <a:ext cx="7271925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rgbClr val="58595B"/>
                </a:solidFill>
                <a:latin typeface="Calibri"/>
                <a:cs typeface="Calibri"/>
              </a:rPr>
              <a:t>© 2016</a:t>
            </a:r>
            <a:r>
              <a:rPr lang="en-US" sz="1067" baseline="0" dirty="0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lang="en-US" sz="1067" dirty="0">
                <a:solidFill>
                  <a:srgbClr val="58595B"/>
                </a:solidFill>
                <a:latin typeface="Calibri"/>
                <a:cs typeface="Calibri"/>
              </a:rPr>
              <a:t>Envestnet</a:t>
            </a:r>
            <a:r>
              <a:rPr lang="en-US" sz="1067" baseline="0" dirty="0">
                <a:solidFill>
                  <a:srgbClr val="58595B"/>
                </a:solidFill>
                <a:latin typeface="Calibri"/>
                <a:cs typeface="Calibri"/>
              </a:rPr>
              <a:t> | Yodlee</a:t>
            </a:r>
            <a:r>
              <a:rPr lang="en-US" sz="1067" dirty="0">
                <a:solidFill>
                  <a:srgbClr val="58595B"/>
                </a:solidFill>
                <a:latin typeface="Calibri"/>
                <a:cs typeface="Calibri"/>
              </a:rPr>
              <a:t>. All rights reserved.  Envestnet</a:t>
            </a:r>
            <a:r>
              <a:rPr lang="en-US" sz="1067" baseline="0" dirty="0">
                <a:solidFill>
                  <a:srgbClr val="58595B"/>
                </a:solidFill>
                <a:latin typeface="Calibri"/>
                <a:cs typeface="Calibri"/>
              </a:rPr>
              <a:t> | Yodlee Confidential</a:t>
            </a:r>
            <a:endParaRPr lang="en-US" sz="1067" dirty="0">
              <a:solidFill>
                <a:srgbClr val="58595B"/>
              </a:solidFill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141327" y="5989333"/>
            <a:ext cx="1843440" cy="667256"/>
            <a:chOff x="7605995" y="4492000"/>
            <a:chExt cx="1382580" cy="500442"/>
          </a:xfrm>
        </p:grpSpPr>
        <p:sp>
          <p:nvSpPr>
            <p:cNvPr id="2" name="Rectangle 1"/>
            <p:cNvSpPr/>
            <p:nvPr userDrawn="1"/>
          </p:nvSpPr>
          <p:spPr>
            <a:xfrm>
              <a:off x="7721210" y="4492000"/>
              <a:ext cx="1267365" cy="49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7" name="Picture 6" descr="ENV_Yodlee_Color_Logo_RGB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5995" y="4568810"/>
              <a:ext cx="1261533" cy="42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132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3994120"/>
          </a:xfrm>
        </p:spPr>
        <p:txBody>
          <a:bodyPr/>
          <a:lstStyle>
            <a:lvl2pPr>
              <a:spcBef>
                <a:spcPts val="400"/>
              </a:spcBef>
              <a:spcAft>
                <a:spcPts val="0"/>
              </a:spcAft>
              <a:defRPr/>
            </a:lvl2pPr>
            <a:lvl3pPr>
              <a:spcBef>
                <a:spcPts val="400"/>
              </a:spcBef>
              <a:spcAft>
                <a:spcPts val="0"/>
              </a:spcAft>
              <a:defRPr/>
            </a:lvl3pPr>
            <a:lvl4pPr>
              <a:spcBef>
                <a:spcPts val="400"/>
              </a:spcBef>
              <a:spcAft>
                <a:spcPts val="0"/>
              </a:spcAft>
              <a:defRPr/>
            </a:lvl4pPr>
            <a:lvl5pPr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ENV_Yodlee_Color_Logo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1067048"/>
            <a:ext cx="11195991" cy="360269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81535" y="100567"/>
            <a:ext cx="11195991" cy="9442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444737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3994120"/>
          </a:xfrm>
        </p:spPr>
        <p:txBody>
          <a:bodyPr/>
          <a:lstStyle>
            <a:lvl2pPr>
              <a:spcBef>
                <a:spcPts val="400"/>
              </a:spcBef>
              <a:spcAft>
                <a:spcPts val="0"/>
              </a:spcAft>
              <a:defRPr/>
            </a:lvl2pPr>
            <a:lvl3pPr>
              <a:spcBef>
                <a:spcPts val="400"/>
              </a:spcBef>
              <a:spcAft>
                <a:spcPts val="0"/>
              </a:spcAft>
              <a:defRPr/>
            </a:lvl3pPr>
            <a:lvl4pPr>
              <a:spcBef>
                <a:spcPts val="400"/>
              </a:spcBef>
              <a:spcAft>
                <a:spcPts val="0"/>
              </a:spcAft>
              <a:defRPr/>
            </a:lvl4pPr>
            <a:lvl5pPr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ENV_Yodlee_Color_Logo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1067048"/>
            <a:ext cx="11195991" cy="360269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81535" y="100567"/>
            <a:ext cx="11195991" cy="9442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9995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69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ex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3994120"/>
          </a:xfrm>
        </p:spPr>
        <p:txBody>
          <a:bodyPr/>
          <a:lstStyle>
            <a:lvl2pPr>
              <a:spcBef>
                <a:spcPts val="400"/>
              </a:spcBef>
              <a:spcAft>
                <a:spcPts val="0"/>
              </a:spcAft>
              <a:defRPr/>
            </a:lvl2pPr>
            <a:lvl3pPr>
              <a:spcBef>
                <a:spcPts val="400"/>
              </a:spcBef>
              <a:spcAft>
                <a:spcPts val="0"/>
              </a:spcAft>
              <a:defRPr/>
            </a:lvl3pPr>
            <a:lvl4pPr>
              <a:spcBef>
                <a:spcPts val="400"/>
              </a:spcBef>
              <a:spcAft>
                <a:spcPts val="0"/>
              </a:spcAft>
              <a:defRPr/>
            </a:lvl4pPr>
            <a:lvl5pPr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ENV_Yodlee_Color_Logo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1067048"/>
            <a:ext cx="11195991" cy="360269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81535" y="100567"/>
            <a:ext cx="11195991" cy="9442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4071747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ex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3994120"/>
          </a:xfrm>
        </p:spPr>
        <p:txBody>
          <a:bodyPr/>
          <a:lstStyle>
            <a:lvl2pPr>
              <a:spcBef>
                <a:spcPts val="400"/>
              </a:spcBef>
              <a:spcAft>
                <a:spcPts val="0"/>
              </a:spcAft>
              <a:defRPr/>
            </a:lvl2pPr>
            <a:lvl3pPr>
              <a:spcBef>
                <a:spcPts val="400"/>
              </a:spcBef>
              <a:spcAft>
                <a:spcPts val="0"/>
              </a:spcAft>
              <a:defRPr/>
            </a:lvl3pPr>
            <a:lvl4pPr>
              <a:spcBef>
                <a:spcPts val="400"/>
              </a:spcBef>
              <a:spcAft>
                <a:spcPts val="0"/>
              </a:spcAft>
              <a:defRPr/>
            </a:lvl4pPr>
            <a:lvl5pPr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ENV_Yodlee_Color_Logo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1067048"/>
            <a:ext cx="11195991" cy="360269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81535" y="100567"/>
            <a:ext cx="11195991" cy="9442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498681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915" y="5288927"/>
            <a:ext cx="7761111" cy="396291"/>
          </a:xfrm>
          <a:prstGeom prst="rect">
            <a:avLst/>
          </a:prstGeom>
        </p:spPr>
        <p:txBody>
          <a:bodyPr lIns="9144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933" b="0" i="0">
                <a:solidFill>
                  <a:srgbClr val="34B6E4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 hasCustomPrompt="1"/>
          </p:nvPr>
        </p:nvSpPr>
        <p:spPr>
          <a:xfrm>
            <a:off x="629915" y="4127067"/>
            <a:ext cx="7761111" cy="1143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5333" b="0" i="0">
                <a:solidFill>
                  <a:srgbClr val="00539F"/>
                </a:solidFill>
                <a:latin typeface="Calibri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88747" y="6398987"/>
            <a:ext cx="7271925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defRPr/>
            </a:pPr>
            <a:r>
              <a:rPr lang="en-US" sz="1067" dirty="0">
                <a:solidFill>
                  <a:srgbClr val="58595B"/>
                </a:solidFill>
                <a:cs typeface="Calibri"/>
              </a:rPr>
              <a:t>© 2016 Envestnet | Yodlee. All rights reserved.  Envestnet | Yodlee Confidential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41327" y="5989333"/>
            <a:ext cx="1843440" cy="667256"/>
            <a:chOff x="7605995" y="4492000"/>
            <a:chExt cx="1382580" cy="500442"/>
          </a:xfrm>
        </p:grpSpPr>
        <p:sp>
          <p:nvSpPr>
            <p:cNvPr id="2" name="Rectangle 1"/>
            <p:cNvSpPr/>
            <p:nvPr userDrawn="1"/>
          </p:nvSpPr>
          <p:spPr>
            <a:xfrm>
              <a:off x="7721210" y="4492000"/>
              <a:ext cx="1267365" cy="49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FFFF"/>
                </a:solidFill>
              </a:endParaRPr>
            </a:p>
          </p:txBody>
        </p:sp>
        <p:pic>
          <p:nvPicPr>
            <p:cNvPr id="7" name="Picture 6" descr="ENV_Yodlee_Color_Logo_RGB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5995" y="4568810"/>
              <a:ext cx="1261533" cy="42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7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18068" y="4359303"/>
            <a:ext cx="8792633" cy="1143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267" b="0" i="0">
                <a:solidFill>
                  <a:schemeClr val="bg1"/>
                </a:solidFill>
                <a:latin typeface="Calibri"/>
              </a:defRPr>
            </a:lvl1pPr>
          </a:lstStyle>
          <a:p>
            <a:r>
              <a:rPr lang="en-US" dirty="0"/>
              <a:t>Divider Title</a:t>
            </a:r>
          </a:p>
        </p:txBody>
      </p:sp>
    </p:spTree>
    <p:extLst>
      <p:ext uri="{BB962C8B-B14F-4D97-AF65-F5344CB8AC3E}">
        <p14:creationId xmlns:p14="http://schemas.microsoft.com/office/powerpoint/2010/main" val="20184420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3994120"/>
          </a:xfrm>
        </p:spPr>
        <p:txBody>
          <a:bodyPr/>
          <a:lstStyle>
            <a:lvl2pPr>
              <a:spcBef>
                <a:spcPts val="400"/>
              </a:spcBef>
              <a:spcAft>
                <a:spcPts val="0"/>
              </a:spcAft>
              <a:defRPr/>
            </a:lvl2pPr>
            <a:lvl3pPr>
              <a:spcBef>
                <a:spcPts val="400"/>
              </a:spcBef>
              <a:spcAft>
                <a:spcPts val="0"/>
              </a:spcAft>
              <a:defRPr/>
            </a:lvl3pPr>
            <a:lvl4pPr>
              <a:spcBef>
                <a:spcPts val="400"/>
              </a:spcBef>
              <a:spcAft>
                <a:spcPts val="0"/>
              </a:spcAft>
              <a:defRPr/>
            </a:lvl4pPr>
            <a:lvl5pPr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ENV_Yodlee_Color_Logo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1067048"/>
            <a:ext cx="11195991" cy="360269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81535" y="100567"/>
            <a:ext cx="11195991" cy="9442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507218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V_Yodlee_Color_Logo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1067048"/>
            <a:ext cx="11195991" cy="360269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81535" y="100567"/>
            <a:ext cx="11195991" cy="9442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324569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92186" y="1385228"/>
            <a:ext cx="5485341" cy="425888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38179" indent="-380990"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145087" marR="0" indent="-380990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679434" lvl="2" indent="-222245" algn="l" defTabSz="12191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alibri" pitchFamily="34" charset="0"/>
              <a:buChar char="‒"/>
              <a:tabLst>
                <a:tab pos="683667" algn="l"/>
              </a:tabLst>
            </a:pPr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1537" y="1385228"/>
            <a:ext cx="5392332" cy="4258888"/>
          </a:xfrm>
        </p:spPr>
        <p:txBody>
          <a:bodyPr/>
          <a:lstStyle>
            <a:lvl1pPr marL="74082" indent="-74082">
              <a:defRPr lang="en-US" sz="26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838179" indent="-380990"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145087" marR="0" indent="-380990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679434" lvl="2" indent="-222245" algn="l" defTabSz="12191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alibri" pitchFamily="34" charset="0"/>
              <a:buChar char="‒"/>
              <a:tabLst>
                <a:tab pos="683667" algn="l"/>
              </a:tabLst>
            </a:pPr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98215"/>
            <a:ext cx="11195991" cy="52262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481537" y="705120"/>
            <a:ext cx="11195991" cy="360269"/>
          </a:xfr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11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390657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92186" y="1385228"/>
            <a:ext cx="5485341" cy="425888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679434" indent="-222245"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145087" marR="0" indent="-380990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679434" lvl="2" indent="-222245" algn="l" defTabSz="12191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alibri" pitchFamily="34" charset="0"/>
              <a:buChar char="‒"/>
              <a:tabLst>
                <a:tab pos="683667" algn="l"/>
              </a:tabLst>
            </a:pPr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1537" y="1385228"/>
            <a:ext cx="5392332" cy="425888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679434" indent="-222245"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145087" marR="0" indent="-380990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679434" lvl="2" indent="-222245" algn="l" defTabSz="12191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alibri" pitchFamily="34" charset="0"/>
              <a:buChar char="‒"/>
              <a:tabLst>
                <a:tab pos="683667" algn="l"/>
              </a:tabLst>
            </a:pPr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100567"/>
            <a:ext cx="11195991" cy="944291"/>
          </a:xfrm>
          <a:prstGeom prst="rect">
            <a:avLst/>
          </a:prstGeom>
        </p:spPr>
        <p:txBody>
          <a:bodyPr anchor="b" anchorCtr="0"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93696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81536" y="1380764"/>
            <a:ext cx="3357357" cy="430132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 marL="1145087" indent="-380990"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54974" y="1380764"/>
            <a:ext cx="3357357" cy="430132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 marL="1145087" indent="-380990"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204126" y="1380764"/>
            <a:ext cx="3473401" cy="430132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 marL="1145087" indent="-380990"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98215"/>
            <a:ext cx="11195991" cy="52262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481537" y="705120"/>
            <a:ext cx="11195991" cy="360269"/>
          </a:xfr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  <a:latin typeface="Calibri"/>
                <a:cs typeface="Calibri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11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5" y="5886921"/>
            <a:ext cx="11065423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06779384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81536" y="1380764"/>
            <a:ext cx="3357357" cy="430132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 marL="1145087" indent="-380990"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54974" y="1380764"/>
            <a:ext cx="3357357" cy="430132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 marL="1145087" indent="-380990"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204126" y="1380764"/>
            <a:ext cx="3473401" cy="4301329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4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 marL="1145087" indent="-380990">
              <a:buSzPct val="100000"/>
              <a:buFont typeface="Arial" panose="020B0604020202020204" pitchFamily="34" charset="0"/>
              <a:buChar char="‒"/>
              <a:tabLst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100567"/>
            <a:ext cx="11195991" cy="944292"/>
          </a:xfrm>
          <a:prstGeom prst="rect">
            <a:avLst/>
          </a:prstGeom>
        </p:spPr>
        <p:txBody>
          <a:bodyPr anchor="b" anchorCtr="0"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7793695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7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Subhead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81536" y="1793847"/>
            <a:ext cx="3357357" cy="388824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54974" y="1793847"/>
            <a:ext cx="3357357" cy="388824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204126" y="1793847"/>
            <a:ext cx="3473401" cy="388824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1536" y="1270586"/>
            <a:ext cx="3357357" cy="485775"/>
          </a:xfrm>
        </p:spPr>
        <p:txBody>
          <a:bodyPr lIns="91440"/>
          <a:lstStyle>
            <a:lvl1pPr marL="0" indent="0">
              <a:buFontTx/>
              <a:buNone/>
              <a:defRPr sz="2667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974" y="1266354"/>
            <a:ext cx="3357357" cy="485775"/>
          </a:xfrm>
        </p:spPr>
        <p:txBody>
          <a:bodyPr lIns="91440"/>
          <a:lstStyle>
            <a:lvl1pPr marL="0" indent="0">
              <a:buFontTx/>
              <a:buNone/>
              <a:defRPr sz="2667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204127" y="1266354"/>
            <a:ext cx="3473400" cy="485775"/>
          </a:xfrm>
        </p:spPr>
        <p:txBody>
          <a:bodyPr lIns="91440"/>
          <a:lstStyle>
            <a:lvl1pPr marL="0" indent="0">
              <a:buFontTx/>
              <a:buNone/>
              <a:defRPr sz="2667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98215"/>
            <a:ext cx="11195991" cy="52262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24" hasCustomPrompt="1"/>
          </p:nvPr>
        </p:nvSpPr>
        <p:spPr>
          <a:xfrm>
            <a:off x="481537" y="705120"/>
            <a:ext cx="11195991" cy="360269"/>
          </a:xfr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  <a:latin typeface="Calibri"/>
                <a:cs typeface="Calibri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14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1610745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Subhead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81536" y="1793845"/>
            <a:ext cx="3357357" cy="388824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54974" y="1793845"/>
            <a:ext cx="3357357" cy="388824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204126" y="1793845"/>
            <a:ext cx="3473401" cy="388824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1536" y="1270586"/>
            <a:ext cx="3357357" cy="485775"/>
          </a:xfrm>
        </p:spPr>
        <p:txBody>
          <a:bodyPr lIns="91440"/>
          <a:lstStyle>
            <a:lvl1pPr marL="0" indent="0">
              <a:buFontTx/>
              <a:buNone/>
              <a:defRPr sz="2667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974" y="1266354"/>
            <a:ext cx="3357357" cy="485775"/>
          </a:xfrm>
        </p:spPr>
        <p:txBody>
          <a:bodyPr lIns="91440"/>
          <a:lstStyle>
            <a:lvl1pPr marL="0" indent="0">
              <a:buFontTx/>
              <a:buNone/>
              <a:defRPr sz="2667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204127" y="1266354"/>
            <a:ext cx="3473400" cy="485775"/>
          </a:xfrm>
        </p:spPr>
        <p:txBody>
          <a:bodyPr lIns="91440"/>
          <a:lstStyle>
            <a:lvl1pPr marL="0" indent="0">
              <a:buFontTx/>
              <a:buNone/>
              <a:defRPr sz="2667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100567"/>
            <a:ext cx="11195991" cy="944292"/>
          </a:xfrm>
          <a:prstGeom prst="rect">
            <a:avLst/>
          </a:prstGeom>
        </p:spPr>
        <p:txBody>
          <a:bodyPr anchor="b" anchorCtr="0"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05257521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2 Colum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300827" y="1636767"/>
            <a:ext cx="5376700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 userDrawn="1"/>
        </p:nvSpPr>
        <p:spPr>
          <a:xfrm>
            <a:off x="6295396" y="1260446"/>
            <a:ext cx="5387560" cy="4857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4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11458" y="1636767"/>
            <a:ext cx="5376700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lumMod val="20000"/>
                  <a:lumOff val="8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403240" y="1832859"/>
            <a:ext cx="5274285" cy="3849235"/>
          </a:xfrm>
        </p:spPr>
        <p:txBody>
          <a:bodyPr/>
          <a:lstStyle>
            <a:lvl1pPr marL="74082" indent="-74082">
              <a:buClr>
                <a:schemeClr val="accent3">
                  <a:lumMod val="20000"/>
                  <a:lumOff val="80000"/>
                </a:schemeClr>
              </a:buCl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867" baseline="0">
                <a:solidFill>
                  <a:schemeClr val="tx1"/>
                </a:solidFill>
              </a:defRPr>
            </a:lvl3pPr>
            <a:lvl4pPr marL="992691" marR="0" indent="-228594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301" y="1832859"/>
            <a:ext cx="5274287" cy="3849235"/>
          </a:xfrm>
        </p:spPr>
        <p:txBody>
          <a:bodyPr/>
          <a:lstStyle>
            <a:lvl1pPr marL="74082" indent="-74082">
              <a:buClr>
                <a:schemeClr val="accent6">
                  <a:lumMod val="20000"/>
                  <a:lumOff val="80000"/>
                </a:schemeClr>
              </a:buClr>
              <a:defRPr sz="2400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679434" indent="-222245">
              <a:defRPr lang="en-US" sz="1867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992691" marR="0" indent="-228594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679434" lvl="2" indent="-222245" algn="l" defTabSz="12191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alibri" pitchFamily="34" charset="0"/>
              <a:buChar char="‒"/>
              <a:tabLst>
                <a:tab pos="683667" algn="l"/>
              </a:tabLst>
            </a:pPr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11" name="Text Placeholder 7"/>
          <p:cNvSpPr txBox="1">
            <a:spLocks/>
          </p:cNvSpPr>
          <p:nvPr userDrawn="1"/>
        </p:nvSpPr>
        <p:spPr>
          <a:xfrm>
            <a:off x="606027" y="1260446"/>
            <a:ext cx="5387560" cy="4857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4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4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87790" y="1259418"/>
            <a:ext cx="5224036" cy="486833"/>
          </a:xfrm>
        </p:spPr>
        <p:txBody>
          <a:bodyPr r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391078" y="1263974"/>
            <a:ext cx="5196197" cy="486833"/>
          </a:xfrm>
        </p:spPr>
        <p:txBody>
          <a:bodyPr r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22" hasCustomPrompt="1"/>
          </p:nvPr>
        </p:nvSpPr>
        <p:spPr>
          <a:xfrm>
            <a:off x="481537" y="705120"/>
            <a:ext cx="11195991" cy="360269"/>
          </a:xfr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  <a:latin typeface="Calibri"/>
                <a:cs typeface="Calibri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13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98215"/>
            <a:ext cx="11195991" cy="52262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91701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 Colum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300827" y="1636767"/>
            <a:ext cx="5376700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lumMod val="20000"/>
                  <a:lumOff val="8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 Placeholder 7"/>
          <p:cNvSpPr txBox="1">
            <a:spLocks/>
          </p:cNvSpPr>
          <p:nvPr userDrawn="1"/>
        </p:nvSpPr>
        <p:spPr>
          <a:xfrm>
            <a:off x="6295396" y="1260446"/>
            <a:ext cx="5387560" cy="4857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11458" y="1636767"/>
            <a:ext cx="5376700" cy="2783669"/>
          </a:xfrm>
          <a:prstGeom prst="rect">
            <a:avLst/>
          </a:prstGeom>
          <a:gradFill flip="none" rotWithShape="0"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403240" y="1832859"/>
            <a:ext cx="5274285" cy="3849235"/>
          </a:xfrm>
        </p:spPr>
        <p:txBody>
          <a:bodyPr/>
          <a:lstStyle>
            <a:lvl1pPr marL="74082" indent="-74082">
              <a:buClr>
                <a:schemeClr val="accent6">
                  <a:lumMod val="20000"/>
                  <a:lumOff val="80000"/>
                </a:schemeClr>
              </a:buClr>
              <a:defRPr lang="en-US" sz="2400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679434" indent="-222245">
              <a:defRPr lang="en-US" sz="1867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992691" marR="0" indent="-228594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679434" lvl="2" indent="-222245" algn="l" defTabSz="12191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alibri" pitchFamily="34" charset="0"/>
              <a:buChar char="‒"/>
              <a:tabLst>
                <a:tab pos="683667" algn="l"/>
              </a:tabLst>
            </a:pPr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301" y="1832859"/>
            <a:ext cx="5274287" cy="3849235"/>
          </a:xfrm>
        </p:spPr>
        <p:txBody>
          <a:bodyPr/>
          <a:lstStyle>
            <a:lvl1pPr marL="150280" indent="-150280">
              <a:buClr>
                <a:schemeClr val="accent6">
                  <a:lumMod val="20000"/>
                  <a:lumOff val="80000"/>
                </a:schemeClr>
              </a:buClr>
              <a:defRPr lang="en-US" sz="2400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2133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679434" indent="-222245">
              <a:defRPr lang="en-US" sz="1867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992691" marR="0" indent="-228594" algn="l" defTabSz="609585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‒"/>
              <a:tabLst/>
              <a:defRPr lang="en-US" sz="160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679434" lvl="2" indent="-222245" algn="l" defTabSz="12191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Calibri" pitchFamily="34" charset="0"/>
              <a:buChar char="‒"/>
              <a:tabLst>
                <a:tab pos="683667" algn="l"/>
              </a:tabLst>
            </a:pPr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11" name="Text Placeholder 7"/>
          <p:cNvSpPr txBox="1">
            <a:spLocks/>
          </p:cNvSpPr>
          <p:nvPr userDrawn="1"/>
        </p:nvSpPr>
        <p:spPr>
          <a:xfrm>
            <a:off x="606027" y="1260446"/>
            <a:ext cx="5387560" cy="485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87790" y="1259418"/>
            <a:ext cx="5224036" cy="486833"/>
          </a:xfrm>
        </p:spPr>
        <p:txBody>
          <a:bodyPr r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391078" y="1263974"/>
            <a:ext cx="5196197" cy="486833"/>
          </a:xfrm>
        </p:spPr>
        <p:txBody>
          <a:bodyPr r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100567"/>
            <a:ext cx="11195991" cy="944292"/>
          </a:xfrm>
          <a:prstGeom prst="rect">
            <a:avLst/>
          </a:prstGeom>
        </p:spPr>
        <p:txBody>
          <a:bodyPr anchor="b" anchorCtr="0"/>
          <a:lstStyle>
            <a:lvl1pPr>
              <a:def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j-ea"/>
                <a:cs typeface="Calibri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Title</a:t>
            </a:r>
          </a:p>
        </p:txBody>
      </p:sp>
      <p:sp>
        <p:nvSpPr>
          <p:cNvPr id="13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3596075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3 Colum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11459" y="1636767"/>
            <a:ext cx="3536976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Text Placeholder 7"/>
          <p:cNvSpPr txBox="1">
            <a:spLocks/>
          </p:cNvSpPr>
          <p:nvPr userDrawn="1"/>
        </p:nvSpPr>
        <p:spPr>
          <a:xfrm>
            <a:off x="606027" y="1260446"/>
            <a:ext cx="3544120" cy="485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358545" y="1636767"/>
            <a:ext cx="3536976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Text Placeholder 7"/>
          <p:cNvSpPr txBox="1">
            <a:spLocks/>
          </p:cNvSpPr>
          <p:nvPr userDrawn="1"/>
        </p:nvSpPr>
        <p:spPr>
          <a:xfrm>
            <a:off x="4354973" y="1260446"/>
            <a:ext cx="3544120" cy="4857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102060" y="1636767"/>
            <a:ext cx="3536976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9" name="Text Placeholder 7"/>
          <p:cNvSpPr txBox="1">
            <a:spLocks/>
          </p:cNvSpPr>
          <p:nvPr userDrawn="1"/>
        </p:nvSpPr>
        <p:spPr>
          <a:xfrm>
            <a:off x="8098488" y="1260446"/>
            <a:ext cx="3544120" cy="4857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20194" y="1830269"/>
            <a:ext cx="3357357" cy="3851825"/>
          </a:xfrm>
        </p:spPr>
        <p:txBody>
          <a:bodyPr/>
          <a:lstStyle>
            <a:lvl1pPr marL="74082" indent="-74082">
              <a:buClr>
                <a:schemeClr val="accent6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457387" y="1830269"/>
            <a:ext cx="3357357" cy="3851825"/>
          </a:xfrm>
        </p:spPr>
        <p:txBody>
          <a:bodyPr/>
          <a:lstStyle>
            <a:lvl1pPr marL="74082" indent="-74082">
              <a:buClr>
                <a:schemeClr val="accent6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keys (for Mac, Command + A)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204126" y="1832859"/>
            <a:ext cx="3473401" cy="3851825"/>
          </a:xfrm>
        </p:spPr>
        <p:txBody>
          <a:bodyPr/>
          <a:lstStyle>
            <a:lvl1pPr marL="74082" indent="-74082">
              <a:buClr>
                <a:schemeClr val="accent3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75867" y="1367299"/>
            <a:ext cx="3204440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4524813" y="1367299"/>
            <a:ext cx="3204440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8268328" y="1367299"/>
            <a:ext cx="3204440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98215"/>
            <a:ext cx="11195991" cy="52262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705120"/>
            <a:ext cx="11195991" cy="360269"/>
          </a:xfr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  <a:latin typeface="Calibri"/>
                <a:cs typeface="Calibri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23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282799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3 Colum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611459" y="1636767"/>
            <a:ext cx="3536976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Text Placeholder 7"/>
          <p:cNvSpPr txBox="1">
            <a:spLocks/>
          </p:cNvSpPr>
          <p:nvPr userDrawn="1"/>
        </p:nvSpPr>
        <p:spPr>
          <a:xfrm>
            <a:off x="606027" y="1260446"/>
            <a:ext cx="3544120" cy="485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358545" y="1636767"/>
            <a:ext cx="3536976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Text Placeholder 7"/>
          <p:cNvSpPr txBox="1">
            <a:spLocks/>
          </p:cNvSpPr>
          <p:nvPr userDrawn="1"/>
        </p:nvSpPr>
        <p:spPr>
          <a:xfrm>
            <a:off x="4354973" y="1260446"/>
            <a:ext cx="3544120" cy="4857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102060" y="1636767"/>
            <a:ext cx="3536976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9" name="Text Placeholder 7"/>
          <p:cNvSpPr txBox="1">
            <a:spLocks/>
          </p:cNvSpPr>
          <p:nvPr userDrawn="1"/>
        </p:nvSpPr>
        <p:spPr>
          <a:xfrm>
            <a:off x="8098488" y="1260446"/>
            <a:ext cx="3544120" cy="4857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11766" y="1830269"/>
            <a:ext cx="3357357" cy="3851825"/>
          </a:xfrm>
        </p:spPr>
        <p:txBody>
          <a:bodyPr/>
          <a:lstStyle>
            <a:lvl1pPr marL="74082" indent="-74082">
              <a:buClr>
                <a:schemeClr val="accent5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385224" indent="-228594">
              <a:buSzPct val="100000"/>
              <a:buFont typeface="Wingdings" panose="05000000000000000000" pitchFamily="2" charset="2"/>
              <a:buChar char="§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457387" y="1830269"/>
            <a:ext cx="3357357" cy="3851825"/>
          </a:xfrm>
        </p:spPr>
        <p:txBody>
          <a:bodyPr/>
          <a:lstStyle>
            <a:lvl1pPr marL="74082" indent="-74082">
              <a:buClr>
                <a:schemeClr val="tx2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keys (for Mac, Command + A)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204126" y="1832859"/>
            <a:ext cx="3473401" cy="3851825"/>
          </a:xfrm>
        </p:spPr>
        <p:txBody>
          <a:bodyPr/>
          <a:lstStyle>
            <a:lvl1pPr marL="74082" indent="-74082">
              <a:buClr>
                <a:schemeClr val="accent3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75867" y="1367299"/>
            <a:ext cx="3204440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4524813" y="1367299"/>
            <a:ext cx="3204440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8268328" y="1367299"/>
            <a:ext cx="3204440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100567"/>
            <a:ext cx="11195991" cy="944292"/>
          </a:xfrm>
          <a:prstGeom prst="rect">
            <a:avLst/>
          </a:prstGeom>
        </p:spPr>
        <p:txBody>
          <a:bodyPr anchor="b" anchorCtr="0"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3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9274363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3 Colum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12666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Text Placeholder 7"/>
          <p:cNvSpPr txBox="1">
            <a:spLocks/>
          </p:cNvSpPr>
          <p:nvPr userDrawn="1"/>
        </p:nvSpPr>
        <p:spPr>
          <a:xfrm>
            <a:off x="207234" y="1260446"/>
            <a:ext cx="2867573" cy="485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191653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Text Placeholder 7"/>
          <p:cNvSpPr txBox="1">
            <a:spLocks/>
          </p:cNvSpPr>
          <p:nvPr userDrawn="1"/>
        </p:nvSpPr>
        <p:spPr>
          <a:xfrm>
            <a:off x="3188080" y="1260446"/>
            <a:ext cx="2867573" cy="4857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161640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9" name="Text Placeholder 7"/>
          <p:cNvSpPr txBox="1">
            <a:spLocks/>
          </p:cNvSpPr>
          <p:nvPr userDrawn="1"/>
        </p:nvSpPr>
        <p:spPr>
          <a:xfrm>
            <a:off x="6158067" y="1260446"/>
            <a:ext cx="2867573" cy="4857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291582" y="1830269"/>
            <a:ext cx="2695775" cy="3851825"/>
          </a:xfrm>
        </p:spPr>
        <p:txBody>
          <a:bodyPr/>
          <a:lstStyle>
            <a:lvl1pPr marL="74082" indent="-74082">
              <a:buClr>
                <a:schemeClr val="accent5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290494" y="1830269"/>
            <a:ext cx="2667869" cy="3851825"/>
          </a:xfrm>
        </p:spPr>
        <p:txBody>
          <a:bodyPr/>
          <a:lstStyle>
            <a:lvl1pPr marL="74082" indent="-74082">
              <a:buClr>
                <a:schemeClr val="tx2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keys (for Mac, Command + A)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263707" y="1832859"/>
            <a:ext cx="2659520" cy="3851825"/>
          </a:xfrm>
        </p:spPr>
        <p:txBody>
          <a:bodyPr/>
          <a:lstStyle>
            <a:lvl1pPr marL="74082" indent="-74082">
              <a:buClr>
                <a:schemeClr val="accent3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79955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3260802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6230789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98215"/>
            <a:ext cx="11195991" cy="522623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705120"/>
            <a:ext cx="11195991" cy="360269"/>
          </a:xfr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  <a:latin typeface="Calibri"/>
                <a:cs typeface="Calibri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23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38" name="Rectangle 37"/>
          <p:cNvSpPr/>
          <p:nvPr userDrawn="1"/>
        </p:nvSpPr>
        <p:spPr>
          <a:xfrm>
            <a:off x="9120766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9" name="Text Placeholder 7"/>
          <p:cNvSpPr txBox="1">
            <a:spLocks/>
          </p:cNvSpPr>
          <p:nvPr userDrawn="1"/>
        </p:nvSpPr>
        <p:spPr>
          <a:xfrm>
            <a:off x="9117194" y="1260446"/>
            <a:ext cx="2867573" cy="4857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9222833" y="1832859"/>
            <a:ext cx="2659520" cy="3851825"/>
          </a:xfrm>
        </p:spPr>
        <p:txBody>
          <a:bodyPr/>
          <a:lstStyle>
            <a:lvl1pPr marL="74082" indent="-74082">
              <a:buClr>
                <a:schemeClr val="accent1">
                  <a:lumMod val="20000"/>
                  <a:lumOff val="80000"/>
                </a:schemeClr>
              </a:buClr>
              <a:defRPr sz="2133" baseline="0">
                <a:solidFill>
                  <a:schemeClr val="tx1"/>
                </a:solidFill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9189915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697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3 Colum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12666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0" name="Text Placeholder 7"/>
          <p:cNvSpPr txBox="1">
            <a:spLocks/>
          </p:cNvSpPr>
          <p:nvPr userDrawn="1"/>
        </p:nvSpPr>
        <p:spPr>
          <a:xfrm>
            <a:off x="207234" y="1260446"/>
            <a:ext cx="2867573" cy="48577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191653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5" name="Text Placeholder 7"/>
          <p:cNvSpPr txBox="1">
            <a:spLocks/>
          </p:cNvSpPr>
          <p:nvPr userDrawn="1"/>
        </p:nvSpPr>
        <p:spPr>
          <a:xfrm>
            <a:off x="3188080" y="1260446"/>
            <a:ext cx="2867573" cy="4857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6161640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9" name="Text Placeholder 7"/>
          <p:cNvSpPr txBox="1">
            <a:spLocks/>
          </p:cNvSpPr>
          <p:nvPr userDrawn="1"/>
        </p:nvSpPr>
        <p:spPr>
          <a:xfrm>
            <a:off x="6158067" y="1260446"/>
            <a:ext cx="2867573" cy="4857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291582" y="1830269"/>
            <a:ext cx="2695775" cy="3851825"/>
          </a:xfrm>
        </p:spPr>
        <p:txBody>
          <a:bodyPr/>
          <a:lstStyle>
            <a:lvl1pPr marL="74082" indent="-74082">
              <a:buClr>
                <a:schemeClr val="accent5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295368" indent="0">
              <a:buNone/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290494" y="1830269"/>
            <a:ext cx="2667869" cy="3851825"/>
          </a:xfrm>
        </p:spPr>
        <p:txBody>
          <a:bodyPr/>
          <a:lstStyle>
            <a:lvl1pPr marL="74082" indent="-74082">
              <a:buClr>
                <a:schemeClr val="tx2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keys (for Mac, Command + A) and insert text or type text to replace content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6263707" y="1832859"/>
            <a:ext cx="2659520" cy="3851825"/>
          </a:xfrm>
        </p:spPr>
        <p:txBody>
          <a:bodyPr/>
          <a:lstStyle>
            <a:lvl1pPr marL="74082" indent="-74082">
              <a:buClr>
                <a:schemeClr val="accent3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31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279955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4"/>
          </p:nvPr>
        </p:nvSpPr>
        <p:spPr>
          <a:xfrm>
            <a:off x="3260802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6230789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81537" y="100567"/>
            <a:ext cx="11195991" cy="944292"/>
          </a:xfrm>
          <a:prstGeom prst="rect">
            <a:avLst/>
          </a:prstGeom>
        </p:spPr>
        <p:txBody>
          <a:bodyPr anchor="b" anchorCtr="0"/>
          <a:lstStyle>
            <a:lvl1pPr>
              <a:defRPr sz="3200" baseline="0">
                <a:latin typeface="Calibri"/>
                <a:cs typeface="Calibri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3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  <p:sp>
        <p:nvSpPr>
          <p:cNvPr id="38" name="Rectangle 37"/>
          <p:cNvSpPr/>
          <p:nvPr userDrawn="1"/>
        </p:nvSpPr>
        <p:spPr>
          <a:xfrm>
            <a:off x="9120766" y="1636767"/>
            <a:ext cx="2861793" cy="27836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9" name="Text Placeholder 7"/>
          <p:cNvSpPr txBox="1">
            <a:spLocks/>
          </p:cNvSpPr>
          <p:nvPr userDrawn="1"/>
        </p:nvSpPr>
        <p:spPr>
          <a:xfrm>
            <a:off x="9117194" y="1260446"/>
            <a:ext cx="2867573" cy="4857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60960" tIns="60960" rIns="60960" bIns="60960" rtlCol="0">
            <a:noAutofit/>
          </a:bodyPr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0850" indent="-1635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tabLst>
                <a:tab pos="450850" algn="l"/>
              </a:tabLst>
              <a:defRPr sz="16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4213" indent="-227013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ucida Grande"/>
              <a:buChar char="-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FontTx/>
              <a:buBlip>
                <a:blip r:embed="rId2" r:link="rId3"/>
              </a:buBlip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  <a:buClr>
                <a:srgbClr val="FFFFFF"/>
              </a:buClr>
            </a:pPr>
            <a:endParaRPr lang="en-US" sz="2133" dirty="0">
              <a:solidFill>
                <a:srgbClr val="FFFFFF"/>
              </a:solidFill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26" hasCustomPrompt="1"/>
          </p:nvPr>
        </p:nvSpPr>
        <p:spPr>
          <a:xfrm>
            <a:off x="9222833" y="1832859"/>
            <a:ext cx="2659520" cy="3851825"/>
          </a:xfrm>
        </p:spPr>
        <p:txBody>
          <a:bodyPr/>
          <a:lstStyle>
            <a:lvl1pPr marL="74082" indent="-74082">
              <a:buClr>
                <a:schemeClr val="accent1">
                  <a:lumMod val="20000"/>
                  <a:lumOff val="80000"/>
                </a:schemeClr>
              </a:buClr>
              <a:defRPr lang="en-US" sz="2133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537620" indent="-380990">
              <a:buSzPct val="100000"/>
              <a:buFont typeface="Arial" panose="020B0604020202020204" pitchFamily="34" charset="0"/>
              <a:buChar char="‒"/>
              <a:defRPr lang="en-US" sz="18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>
              <a:defRPr sz="1600" baseline="0">
                <a:solidFill>
                  <a:schemeClr val="tx1"/>
                </a:solidFill>
              </a:defRPr>
            </a:lvl3pPr>
            <a:lvl4pPr marL="992691" indent="-228594">
              <a:buSzPct val="100000"/>
              <a:buFont typeface="Arial" panose="020B0604020202020204" pitchFamily="34" charset="0"/>
              <a:buChar char="‒"/>
              <a:tabLst/>
              <a:defRPr lang="en-US" sz="1467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marL="74082" lvl="0" indent="-74082" algn="l" defTabSz="121917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lang="en-US" dirty="0"/>
              <a:t>First level</a:t>
            </a:r>
          </a:p>
          <a:p>
            <a:pPr marL="385224" lvl="1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bullet</a:t>
            </a:r>
          </a:p>
          <a:p>
            <a:pPr marL="986342" marR="0" lvl="3" indent="-222245" algn="l" defTabSz="1145089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/>
              <a:buChar char="•"/>
              <a:tabLst>
                <a:tab pos="1066773" algn="l"/>
              </a:tabLst>
              <a:defRPr/>
            </a:pPr>
            <a:r>
              <a:rPr lang="en-US" dirty="0"/>
              <a:t>Select all text by pressing Ctrl + A (for Mac, Command + A) keys and insert text or type text to replace content</a:t>
            </a:r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9189915" y="1367299"/>
            <a:ext cx="2722132" cy="272067"/>
          </a:xfrm>
        </p:spPr>
        <p:txBody>
          <a:bodyPr lIns="0" tIns="0" rIns="0" bIns="0"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376757" indent="0" algn="ctr">
              <a:buNone/>
              <a:defRPr b="1">
                <a:solidFill>
                  <a:schemeClr val="bg1"/>
                </a:solidFill>
              </a:defRPr>
            </a:lvl2pPr>
            <a:lvl3pPr marL="690016" indent="0" algn="ctr">
              <a:buNone/>
              <a:defRPr b="1">
                <a:solidFill>
                  <a:schemeClr val="bg1"/>
                </a:solidFill>
              </a:defRPr>
            </a:lvl3pPr>
            <a:lvl4pPr marL="992691" indent="0" algn="ctr">
              <a:buNone/>
              <a:defRPr b="1">
                <a:solidFill>
                  <a:schemeClr val="bg1"/>
                </a:solidFill>
              </a:defRPr>
            </a:lvl4pPr>
            <a:lvl5pPr marL="1295368" indent="0" algn="ctr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717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2E1022-B2F7-094C-972A-E023E32EA2D6}" type="datetimeFigureOut">
              <a:rPr lang="en-US" smtClean="0">
                <a:solidFill>
                  <a:srgbClr val="000000"/>
                </a:solidFill>
              </a:rPr>
              <a:pPr/>
              <a:t>5/31/19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3FA26E-F9DC-1F4F-82D6-7C19BB50B76D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331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915" y="5288927"/>
            <a:ext cx="7761111" cy="396291"/>
          </a:xfrm>
          <a:prstGeom prst="rect">
            <a:avLst/>
          </a:prstGeom>
        </p:spPr>
        <p:txBody>
          <a:bodyPr lIns="9144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933" b="0" i="0">
                <a:solidFill>
                  <a:srgbClr val="34B6E4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34" name="Title 33"/>
          <p:cNvSpPr>
            <a:spLocks noGrp="1"/>
          </p:cNvSpPr>
          <p:nvPr>
            <p:ph type="title" hasCustomPrompt="1"/>
          </p:nvPr>
        </p:nvSpPr>
        <p:spPr>
          <a:xfrm>
            <a:off x="629915" y="4127067"/>
            <a:ext cx="7761111" cy="1143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5333" b="0" i="0">
                <a:solidFill>
                  <a:srgbClr val="00539F"/>
                </a:solidFill>
                <a:latin typeface="Calibri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88747" y="6398987"/>
            <a:ext cx="7271925" cy="164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defRPr/>
            </a:pPr>
            <a:r>
              <a:rPr lang="en-US" sz="1067" dirty="0">
                <a:solidFill>
                  <a:srgbClr val="58595B"/>
                </a:solidFill>
                <a:cs typeface="Calibri"/>
              </a:rPr>
              <a:t>© 2016 Envestnet | Yodlee. All rights reserved.  Envestnet | Yodlee Confidential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41327" y="5989333"/>
            <a:ext cx="1843440" cy="667256"/>
            <a:chOff x="7605995" y="4492000"/>
            <a:chExt cx="1382580" cy="500442"/>
          </a:xfrm>
        </p:grpSpPr>
        <p:sp>
          <p:nvSpPr>
            <p:cNvPr id="2" name="Rectangle 1"/>
            <p:cNvSpPr/>
            <p:nvPr userDrawn="1"/>
          </p:nvSpPr>
          <p:spPr>
            <a:xfrm>
              <a:off x="7721210" y="4492000"/>
              <a:ext cx="1267365" cy="499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FFFF"/>
                </a:solidFill>
              </a:endParaRPr>
            </a:p>
          </p:txBody>
        </p:sp>
        <p:pic>
          <p:nvPicPr>
            <p:cNvPr id="7" name="Picture 6" descr="ENV_Yodlee_Color_Logo_RGB.jp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5995" y="4568810"/>
              <a:ext cx="1261533" cy="423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12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35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ex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3994120"/>
          </a:xfrm>
        </p:spPr>
        <p:txBody>
          <a:bodyPr/>
          <a:lstStyle>
            <a:lvl2pPr>
              <a:spcBef>
                <a:spcPts val="400"/>
              </a:spcBef>
              <a:spcAft>
                <a:spcPts val="0"/>
              </a:spcAft>
              <a:defRPr/>
            </a:lvl2pPr>
            <a:lvl3pPr>
              <a:spcBef>
                <a:spcPts val="400"/>
              </a:spcBef>
              <a:spcAft>
                <a:spcPts val="0"/>
              </a:spcAft>
              <a:defRPr/>
            </a:lvl3pPr>
            <a:lvl4pPr>
              <a:spcBef>
                <a:spcPts val="400"/>
              </a:spcBef>
              <a:spcAft>
                <a:spcPts val="0"/>
              </a:spcAft>
              <a:defRPr/>
            </a:lvl4pPr>
            <a:lvl5pPr>
              <a:spcBef>
                <a:spcPts val="4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ENV_Yodlee_Color_Logo_RG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37" y="1067048"/>
            <a:ext cx="11195991" cy="360269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933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8" name="Title Placeholder 6"/>
          <p:cNvSpPr>
            <a:spLocks noGrp="1"/>
          </p:cNvSpPr>
          <p:nvPr>
            <p:ph type="title"/>
          </p:nvPr>
        </p:nvSpPr>
        <p:spPr>
          <a:xfrm>
            <a:off x="481535" y="100567"/>
            <a:ext cx="11195991" cy="9442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3200"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295095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45D7-36D3-AD44-87C6-FD28DCD13193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D197E4-A2E3-1048-B597-E77AD67CB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6" r:id="rId18"/>
    <p:sldLayoutId id="2147483710" r:id="rId19"/>
    <p:sldLayoutId id="2147483724" r:id="rId20"/>
    <p:sldLayoutId id="2147483738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616887" y="6224971"/>
            <a:ext cx="11060640" cy="0"/>
          </a:xfrm>
          <a:prstGeom prst="line">
            <a:avLst/>
          </a:prstGeom>
          <a:ln w="12700">
            <a:solidFill>
              <a:srgbClr val="7B858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6887" y="1064543"/>
            <a:ext cx="11060640" cy="0"/>
          </a:xfrm>
          <a:prstGeom prst="line">
            <a:avLst/>
          </a:prstGeom>
          <a:ln w="25400">
            <a:solidFill>
              <a:srgbClr val="34B6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35802" y="6562573"/>
            <a:ext cx="4182273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defRPr/>
            </a:pPr>
            <a:r>
              <a:rPr lang="en-US" sz="933" dirty="0">
                <a:solidFill>
                  <a:srgbClr val="58595B"/>
                </a:solidFill>
                <a:cs typeface="Calibri"/>
              </a:rPr>
              <a:t>© 2016 Envestnet | Yodlee. All rights reserved.  Envestnet | Yodlee Confidential</a:t>
            </a:r>
          </a:p>
        </p:txBody>
      </p:sp>
      <p:pic>
        <p:nvPicPr>
          <p:cNvPr id="4" name="Picture 3" descr="PMC-logo-footer.png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67" y="6352853"/>
            <a:ext cx="1159933" cy="352747"/>
          </a:xfrm>
          <a:prstGeom prst="rect">
            <a:avLst/>
          </a:prstGeom>
        </p:spPr>
      </p:pic>
      <p:pic>
        <p:nvPicPr>
          <p:cNvPr id="13" name="Picture 12" descr="ENV_Yodlee_Color_Logo_RGB.jpg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48" y="6338016"/>
            <a:ext cx="1166217" cy="39162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0146" y="1265812"/>
            <a:ext cx="11195991" cy="452543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"/>
          </p:nvPr>
        </p:nvSpPr>
        <p:spPr>
          <a:xfrm>
            <a:off x="612106" y="5886921"/>
            <a:ext cx="11065421" cy="30724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kumimoji="0" lang="en-US" sz="1200" b="0" i="1" u="none" strike="noStrike" kern="0" cap="none" spc="0" normalizeH="0" baseline="0" noProof="0" dirty="0" smtClean="0">
                <a:ln>
                  <a:noFill/>
                </a:ln>
                <a:solidFill>
                  <a:srgbClr val="89847B"/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pPr algn="l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11048012" y="6552608"/>
            <a:ext cx="563273" cy="156105"/>
          </a:xfrm>
          <a:prstGeom prst="rect">
            <a:avLst/>
          </a:prstGeom>
        </p:spPr>
        <p:txBody>
          <a:bodyPr vert="horz" lIns="0" tIns="0" rIns="0" bIns="0" rtlCol="0" anchor="b" anchorCtr="0"/>
          <a:lstStyle/>
          <a:p>
            <a:pPr algn="r" defTabSz="1219170"/>
            <a:fld id="{159F3E1B-AFAD-4A6C-9017-585DF9204FF2}" type="slidenum">
              <a:rPr lang="en-US" sz="1200" b="1" smtClean="0">
                <a:solidFill>
                  <a:srgbClr val="0096DB"/>
                </a:solidFill>
                <a:cs typeface="Calibri"/>
              </a:rPr>
              <a:pPr algn="r" defTabSz="1219170"/>
              <a:t>‹#›</a:t>
            </a:fld>
            <a:endParaRPr lang="en-US" sz="1200" b="1" dirty="0">
              <a:solidFill>
                <a:srgbClr val="0096D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9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771" r:id="rId18"/>
    <p:sldLayoutId id="2147483772" r:id="rId19"/>
  </p:sldLayoutIdLst>
  <p:hf hdr="0" dt="0"/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lang="en-US" sz="3733" kern="1200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50280" indent="-150280" algn="l" defTabSz="1219170" rtl="0" eaLnBrk="1" latinLnBrk="0" hangingPunct="1">
        <a:lnSpc>
          <a:spcPct val="90000"/>
        </a:lnSpc>
        <a:spcBef>
          <a:spcPts val="1200"/>
        </a:spcBef>
        <a:buClr>
          <a:schemeClr val="bg1"/>
        </a:buClr>
        <a:buFont typeface="Arial" pitchFamily="34" charset="0"/>
        <a:buChar char="•"/>
        <a:defRPr sz="2667" kern="1200">
          <a:solidFill>
            <a:schemeClr val="tx1"/>
          </a:solidFill>
          <a:latin typeface="Calibri"/>
          <a:ea typeface="+mn-ea"/>
          <a:cs typeface="Calibri"/>
        </a:defRPr>
      </a:lvl1pPr>
      <a:lvl2pPr marL="385224" indent="-228594" algn="l" defTabSz="121917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bg2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2pPr>
      <a:lvl3pPr marL="679434" indent="-222245" algn="l" defTabSz="1219170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bg2"/>
        </a:buClr>
        <a:buSzPct val="90000"/>
        <a:buFont typeface="Calibri" pitchFamily="34" charset="0"/>
        <a:buChar char="‒"/>
        <a:tabLst>
          <a:tab pos="683667" algn="l"/>
        </a:tabLst>
        <a:defRPr sz="2133" kern="1200">
          <a:solidFill>
            <a:schemeClr val="tx1"/>
          </a:solidFill>
          <a:latin typeface="Calibri"/>
          <a:ea typeface="+mn-ea"/>
          <a:cs typeface="Calibri"/>
        </a:defRPr>
      </a:lvl3pPr>
      <a:lvl4pPr marL="986342" indent="-222245" algn="l" defTabSz="1145089" rtl="0" eaLnBrk="1" latinLnBrk="0" hangingPunct="1">
        <a:lnSpc>
          <a:spcPct val="90000"/>
        </a:lnSpc>
        <a:spcBef>
          <a:spcPts val="400"/>
        </a:spcBef>
        <a:spcAft>
          <a:spcPts val="0"/>
        </a:spcAft>
        <a:buClr>
          <a:schemeClr val="bg2"/>
        </a:buClr>
        <a:buFont typeface="Arial"/>
        <a:buChar char="•"/>
        <a:tabLst>
          <a:tab pos="1066773" algn="l"/>
        </a:tabLst>
        <a:defRPr sz="1867" kern="1200">
          <a:solidFill>
            <a:schemeClr val="tx1"/>
          </a:solidFill>
          <a:latin typeface="Calibri"/>
          <a:ea typeface="+mn-ea"/>
          <a:cs typeface="Calibri"/>
        </a:defRPr>
      </a:lvl4pPr>
      <a:lvl5pPr marL="1145089" indent="-230712" algn="l" defTabSz="1219170" rtl="0" eaLnBrk="1" latinLnBrk="0" hangingPunct="1">
        <a:lnSpc>
          <a:spcPct val="90000"/>
        </a:lnSpc>
        <a:spcBef>
          <a:spcPts val="1333"/>
        </a:spcBef>
        <a:buFont typeface="Lucida Grande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3EA1EF-2AEB-334E-A946-1DA011713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Atif Adib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64EB-6D58-9246-B924-4920A97D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8643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C34309-40A5-A942-A86F-460E4C7A5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Custom Exceptions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7174A-57A3-1241-A6D5-8C680FCE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88525-2413-5F4F-85AF-E90E3FAF7E82}"/>
              </a:ext>
            </a:extLst>
          </p:cNvPr>
          <p:cNvSpPr/>
          <p:nvPr/>
        </p:nvSpPr>
        <p:spPr>
          <a:xfrm>
            <a:off x="481535" y="2787739"/>
            <a:ext cx="42034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15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try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value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mydict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except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F27775"/>
                </a:solidFill>
                <a:latin typeface="Menlo" panose="020B0609030804020204" pitchFamily="49" charset="0"/>
              </a:rPr>
              <a:t>Exception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as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e: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print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(e)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75D34-7E91-E74C-A825-EE055A6899C9}"/>
              </a:ext>
            </a:extLst>
          </p:cNvPr>
          <p:cNvSpPr txBox="1"/>
          <p:nvPr/>
        </p:nvSpPr>
        <p:spPr>
          <a:xfrm>
            <a:off x="1304818" y="2116476"/>
            <a:ext cx="193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Hard to Debug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9F7D4-0F6B-4340-98FF-0A01E7A9E9F6}"/>
              </a:ext>
            </a:extLst>
          </p:cNvPr>
          <p:cNvSpPr/>
          <p:nvPr/>
        </p:nvSpPr>
        <p:spPr>
          <a:xfrm>
            <a:off x="5904216" y="258225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16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try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value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mydict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except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 err="1">
                <a:solidFill>
                  <a:srgbClr val="F27775"/>
                </a:solidFill>
                <a:latin typeface="Menlo" panose="020B0609030804020204" pitchFamily="49" charset="0"/>
              </a:rPr>
              <a:t>KeyError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print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(e)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EBEF2-F13D-214C-BF05-B6B4A2BD99C0}"/>
              </a:ext>
            </a:extLst>
          </p:cNvPr>
          <p:cNvSpPr txBox="1"/>
          <p:nvPr/>
        </p:nvSpPr>
        <p:spPr>
          <a:xfrm>
            <a:off x="7253555" y="1972638"/>
            <a:ext cx="192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difficult to debug</a:t>
            </a:r>
          </a:p>
        </p:txBody>
      </p:sp>
    </p:spTree>
    <p:extLst>
      <p:ext uri="{BB962C8B-B14F-4D97-AF65-F5344CB8AC3E}">
        <p14:creationId xmlns:p14="http://schemas.microsoft.com/office/powerpoint/2010/main" val="215084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887A79-8B8A-0042-8A5A-B309FADDA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964D13-5EF2-CB49-91D4-7D03E48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83319-EAE3-1342-B2A4-4AAA00B46482}"/>
              </a:ext>
            </a:extLst>
          </p:cNvPr>
          <p:cNvSpPr/>
          <p:nvPr/>
        </p:nvSpPr>
        <p:spPr>
          <a:xfrm>
            <a:off x="5113106" y="1146625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25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b="1" dirty="0" err="1">
                <a:solidFill>
                  <a:srgbClr val="3C9FF2"/>
                </a:solidFill>
                <a:latin typeface="Menlo" panose="020B0609030804020204" pitchFamily="49" charset="0"/>
              </a:rPr>
              <a:t>MyException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b="1" dirty="0">
                <a:solidFill>
                  <a:srgbClr val="F27775"/>
                </a:solidFill>
                <a:latin typeface="Menlo" panose="020B0609030804020204" pitchFamily="49" charset="0"/>
              </a:rPr>
              <a:t>Exception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pass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 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26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b="1" dirty="0" err="1">
                <a:solidFill>
                  <a:srgbClr val="3C9FF2"/>
                </a:solidFill>
                <a:latin typeface="Menlo" panose="020B0609030804020204" pitchFamily="49" charset="0"/>
              </a:rPr>
              <a:t>KeyNotFoundInMyDict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MyException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sz="1400" dirty="0">
              <a:solidFill>
                <a:srgbClr val="3C9FF2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def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3C9FF2"/>
                </a:solidFill>
                <a:latin typeface="Menlo" panose="020B0609030804020204" pitchFamily="49" charset="0"/>
              </a:rPr>
              <a:t>__</a:t>
            </a:r>
            <a:r>
              <a:rPr lang="en-IN" sz="1400" dirty="0" err="1">
                <a:solidFill>
                  <a:srgbClr val="3C9FF2"/>
                </a:solidFill>
                <a:latin typeface="Menlo" panose="020B0609030804020204" pitchFamily="49" charset="0"/>
              </a:rPr>
              <a:t>init</a:t>
            </a:r>
            <a:r>
              <a:rPr lang="en-IN" sz="1400" dirty="0">
                <a:solidFill>
                  <a:srgbClr val="3C9FF2"/>
                </a:solidFill>
                <a:latin typeface="Menlo" panose="020B0609030804020204" pitchFamily="49" charset="0"/>
              </a:rPr>
              <a:t>__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34A327"/>
                </a:solidFill>
                <a:latin typeface="Menlo" panose="020B0609030804020204" pitchFamily="49" charset="0"/>
              </a:rPr>
              <a:t>self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,message,errors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super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().</a:t>
            </a:r>
            <a:r>
              <a:rPr lang="en-IN" sz="1400" dirty="0">
                <a:solidFill>
                  <a:srgbClr val="3C9FF2"/>
                </a:solidFill>
                <a:latin typeface="Menlo" panose="020B0609030804020204" pitchFamily="49" charset="0"/>
              </a:rPr>
              <a:t>__</a:t>
            </a:r>
            <a:r>
              <a:rPr lang="en-IN" sz="1400" dirty="0" err="1">
                <a:solidFill>
                  <a:srgbClr val="3C9FF2"/>
                </a:solidFill>
                <a:latin typeface="Menlo" panose="020B0609030804020204" pitchFamily="49" charset="0"/>
              </a:rPr>
              <a:t>init</a:t>
            </a:r>
            <a:r>
              <a:rPr lang="en-IN" sz="1400" dirty="0">
                <a:solidFill>
                  <a:srgbClr val="3C9FF2"/>
                </a:solidFill>
                <a:latin typeface="Menlo" panose="020B0609030804020204" pitchFamily="49" charset="0"/>
              </a:rPr>
              <a:t>__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(message)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34A327"/>
                </a:solidFill>
                <a:latin typeface="Menlo" panose="020B0609030804020204" pitchFamily="49" charset="0"/>
              </a:rPr>
              <a:t>self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.errors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= errors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print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message,</a:t>
            </a:r>
            <a:r>
              <a:rPr lang="en-IN" sz="1400" dirty="0" err="1">
                <a:solidFill>
                  <a:srgbClr val="CD7923"/>
                </a:solidFill>
                <a:latin typeface="Menlo" panose="020B0609030804020204" pitchFamily="49" charset="0"/>
              </a:rPr>
              <a:t>'key:'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,errors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 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       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27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try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b="1" dirty="0">
                <a:solidFill>
                  <a:srgbClr val="D03BFF"/>
                </a:solidFill>
                <a:latin typeface="Menlo" panose="020B0609030804020204" pitchFamily="49" charset="0"/>
              </a:rPr>
              <a:t>in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mydict.keys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value=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mydict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raise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KeyNotFoundInMyDict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D7923"/>
                </a:solidFill>
                <a:latin typeface="Menlo" panose="020B0609030804020204" pitchFamily="49" charset="0"/>
              </a:rPr>
              <a:t>"</a:t>
            </a:r>
            <a:r>
              <a:rPr lang="en-IN" sz="1400" dirty="0" err="1">
                <a:solidFill>
                  <a:srgbClr val="CD7923"/>
                </a:solidFill>
                <a:latin typeface="Menlo" panose="020B0609030804020204" pitchFamily="49" charset="0"/>
              </a:rPr>
              <a:t>KeyError</a:t>
            </a:r>
            <a:r>
              <a:rPr lang="en-IN" sz="1400" dirty="0">
                <a:solidFill>
                  <a:srgbClr val="CD7923"/>
                </a:solidFill>
                <a:latin typeface="Menlo" panose="020B0609030804020204" pitchFamily="49" charset="0"/>
              </a:rPr>
              <a:t> in mydict"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except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KeyNotFoundInMyDict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pass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 </a:t>
            </a:r>
          </a:p>
          <a:p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KeyError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in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mydict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key: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18954-438F-D946-93A3-1C280E3D6944}"/>
              </a:ext>
            </a:extLst>
          </p:cNvPr>
          <p:cNvSpPr txBox="1"/>
          <p:nvPr/>
        </p:nvSpPr>
        <p:spPr>
          <a:xfrm>
            <a:off x="3889533" y="2250040"/>
            <a:ext cx="151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Exception class </a:t>
            </a:r>
          </a:p>
        </p:txBody>
      </p:sp>
    </p:spTree>
    <p:extLst>
      <p:ext uri="{BB962C8B-B14F-4D97-AF65-F5344CB8AC3E}">
        <p14:creationId xmlns:p14="http://schemas.microsoft.com/office/powerpoint/2010/main" val="351967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CBC522-3FDD-D547-B547-A27FA211A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94171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Better Readability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Saves Memory by avoiding to initialize </a:t>
            </a:r>
            <a:r>
              <a:rPr lang="en-US" dirty="0" err="1"/>
              <a:t>localContext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D4FB-B662-5F43-A710-E5207AF30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they? Why should we care?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06C48C-D162-D444-9B8A-2FDCFF6F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79233-22F2-754A-8512-69E97AD96CC8}"/>
              </a:ext>
            </a:extLst>
          </p:cNvPr>
          <p:cNvSpPr/>
          <p:nvPr/>
        </p:nvSpPr>
        <p:spPr>
          <a:xfrm>
            <a:off x="334704" y="3118529"/>
            <a:ext cx="48229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54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decorator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num%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==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 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   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55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sq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 </a:t>
            </a:r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56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decor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sq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(decorator(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28149-74FE-9041-96BC-7622BDE8CB86}"/>
              </a:ext>
            </a:extLst>
          </p:cNvPr>
          <p:cNvSpPr/>
          <p:nvPr/>
        </p:nvSpPr>
        <p:spPr>
          <a:xfrm>
            <a:off x="1712947" y="2476072"/>
            <a:ext cx="11015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01038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9960AF-B3B6-9F4B-B196-29A07801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Use </a:t>
            </a:r>
            <a:r>
              <a:rPr lang="en-US" dirty="0" err="1"/>
              <a:t>itertuples</a:t>
            </a:r>
            <a:r>
              <a:rPr lang="en-US" dirty="0"/>
              <a:t> instead of </a:t>
            </a:r>
            <a:r>
              <a:rPr lang="en-US" dirty="0" err="1"/>
              <a:t>iterrows</a:t>
            </a:r>
            <a:r>
              <a:rPr lang="en-US" dirty="0"/>
              <a:t> in Pandas.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Avoid building Multilevel Dictionaries (as much as possible).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Use LRU Cache for functions which are called many times.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Avoid Using Try/Except Paradigm, Use get() method.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Use </a:t>
            </a:r>
            <a:r>
              <a:rPr lang="en-US" dirty="0" err="1"/>
              <a:t>ChainMap</a:t>
            </a:r>
            <a:r>
              <a:rPr lang="en-US" dirty="0"/>
              <a:t> whenever looking up Multiple Dictionaries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Use </a:t>
            </a:r>
            <a:r>
              <a:rPr lang="en-US" dirty="0" err="1"/>
              <a:t>NamedTuples</a:t>
            </a:r>
            <a:r>
              <a:rPr lang="en-US" dirty="0"/>
              <a:t> for functions which return multiple Arguments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9A5FCC-3815-A140-A3E0-07A57D70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5422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08124D-E758-FB48-9738-EB66B4B25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Avoid Building Multi-Level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C48466-5C05-2E4F-B079-080536C6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7DC6C-2D8F-204C-8B5C-59CF6CA9086E}"/>
              </a:ext>
            </a:extLst>
          </p:cNvPr>
          <p:cNvSpPr/>
          <p:nvPr/>
        </p:nvSpPr>
        <p:spPr>
          <a:xfrm>
            <a:off x="717841" y="2179792"/>
            <a:ext cx="633023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{'first': {'age': '23', 'name': 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atif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'role': 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'},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'second': {'age': '32', 'name': 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deepak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'role': 'ds'},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'third': {'age': 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'name': 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'role': 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17289-C64D-5644-9114-4AEC44B47F2B}"/>
              </a:ext>
            </a:extLst>
          </p:cNvPr>
          <p:cNvSpPr/>
          <p:nvPr/>
        </p:nvSpPr>
        <p:spPr>
          <a:xfrm>
            <a:off x="6376827" y="2179792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{'first':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(name='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atif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age='23', role='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sd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'),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'second':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(name='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deepak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age='32', role='ds'),</a:t>
            </a:r>
          </a:p>
          <a:p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 'third': 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(name='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age='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', role='</a:t>
            </a:r>
            <a:r>
              <a:rPr lang="en-I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100" dirty="0">
                <a:solidFill>
                  <a:srgbClr val="000000"/>
                </a:solidFill>
                <a:latin typeface="Menlo" panose="020B0609030804020204" pitchFamily="49" charset="0"/>
              </a:rPr>
              <a:t>')}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038FB-D148-C844-B3FB-7460D2C46CD2}"/>
              </a:ext>
            </a:extLst>
          </p:cNvPr>
          <p:cNvSpPr/>
          <p:nvPr/>
        </p:nvSpPr>
        <p:spPr>
          <a:xfrm>
            <a:off x="2389137" y="1805923"/>
            <a:ext cx="6944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44BE5-C0DC-3046-9671-51A00C33B950}"/>
              </a:ext>
            </a:extLst>
          </p:cNvPr>
          <p:cNvSpPr/>
          <p:nvPr/>
        </p:nvSpPr>
        <p:spPr>
          <a:xfrm>
            <a:off x="7934819" y="1751809"/>
            <a:ext cx="9012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EE52A-C505-8248-98A8-C19915386AD3}"/>
              </a:ext>
            </a:extLst>
          </p:cNvPr>
          <p:cNvSpPr/>
          <p:nvPr/>
        </p:nvSpPr>
        <p:spPr>
          <a:xfrm>
            <a:off x="3726838" y="2965949"/>
            <a:ext cx="483595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05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80</a:t>
            </a:r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05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50" b="1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collections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5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namedtuple</a:t>
            </a:r>
            <a:endParaRPr lang="en-IN" sz="105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05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81</a:t>
            </a:r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namedtuple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,[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name'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'age'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'role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b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05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82</a:t>
            </a:r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d[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'first'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'atif'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'23'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'sd'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sz="1050" dirty="0">
              <a:solidFill>
                <a:srgbClr val="CD7923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05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83</a:t>
            </a:r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d[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'second'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'deepak'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'32'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'ds'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sz="1050" dirty="0">
              <a:solidFill>
                <a:srgbClr val="CD7923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05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84</a:t>
            </a:r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d[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'third'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xyz</a:t>
            </a:r>
            <a:r>
              <a:rPr lang="en-IN" sz="105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sz="1050" dirty="0">
              <a:solidFill>
                <a:srgbClr val="CD7923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05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85</a:t>
            </a:r>
            <a:r>
              <a:rPr lang="en-IN" sz="105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d</a:t>
            </a:r>
            <a:endParaRPr lang="en-IN" sz="105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050" dirty="0">
                <a:solidFill>
                  <a:srgbClr val="B23622"/>
                </a:solidFill>
                <a:effectLst/>
                <a:latin typeface="Menlo" panose="020B0609030804020204" pitchFamily="49" charset="0"/>
              </a:rPr>
              <a:t>Out[</a:t>
            </a:r>
            <a:r>
              <a:rPr lang="en-IN" sz="1050" b="1" dirty="0">
                <a:solidFill>
                  <a:srgbClr val="FF3B1E"/>
                </a:solidFill>
                <a:effectLst/>
                <a:latin typeface="Menlo" panose="020B0609030804020204" pitchFamily="49" charset="0"/>
              </a:rPr>
              <a:t>85</a:t>
            </a:r>
            <a:r>
              <a:rPr lang="en-IN" sz="1050" dirty="0">
                <a:solidFill>
                  <a:srgbClr val="B23622"/>
                </a:solidFill>
                <a:effectLst/>
                <a:latin typeface="Menlo" panose="020B0609030804020204" pitchFamily="49" charset="0"/>
              </a:rPr>
              <a:t>]: </a:t>
            </a:r>
          </a:p>
          <a:p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{'first':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(name='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atif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', age='23', role='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sd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'),</a:t>
            </a:r>
          </a:p>
          <a:p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 'second':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(name='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deepak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', age='32', role='ds'),</a:t>
            </a:r>
          </a:p>
          <a:p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 'third': 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attr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(name='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', age='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', role='</a:t>
            </a:r>
            <a:r>
              <a:rPr lang="en-IN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xyz</a:t>
            </a:r>
            <a:r>
              <a:rPr lang="en-IN" sz="1050" dirty="0">
                <a:solidFill>
                  <a:srgbClr val="000000"/>
                </a:solidFill>
                <a:latin typeface="Menlo" panose="020B0609030804020204" pitchFamily="49" charset="0"/>
              </a:rPr>
              <a:t>')}</a:t>
            </a:r>
          </a:p>
        </p:txBody>
      </p:sp>
    </p:spTree>
    <p:extLst>
      <p:ext uri="{BB962C8B-B14F-4D97-AF65-F5344CB8AC3E}">
        <p14:creationId xmlns:p14="http://schemas.microsoft.com/office/powerpoint/2010/main" val="372521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A92FCF-B235-A840-BE1A-3590647E1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Avoid Try/Except Paradigm , Use get()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280B38-C4AC-CB47-819D-9DA72AC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CD69-DB03-DB47-AFAB-95260757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A2E74-CDAE-994D-9A32-1F1B5E850308}"/>
              </a:ext>
            </a:extLst>
          </p:cNvPr>
          <p:cNvSpPr/>
          <p:nvPr/>
        </p:nvSpPr>
        <p:spPr>
          <a:xfrm>
            <a:off x="6609708" y="25002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98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d,key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d.get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key,</a:t>
            </a:r>
            <a:r>
              <a:rPr lang="en-IN" b="1" dirty="0" err="1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EB767-DC69-9C46-ACEF-A96F734F5A21}"/>
              </a:ext>
            </a:extLst>
          </p:cNvPr>
          <p:cNvSpPr/>
          <p:nvPr/>
        </p:nvSpPr>
        <p:spPr>
          <a:xfrm>
            <a:off x="1260296" y="2500243"/>
            <a:ext cx="4955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96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d,key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d[key]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None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BF9F7-7B6F-2D4C-B8A9-89EC55C4FDD4}"/>
              </a:ext>
            </a:extLst>
          </p:cNvPr>
          <p:cNvSpPr/>
          <p:nvPr/>
        </p:nvSpPr>
        <p:spPr>
          <a:xfrm>
            <a:off x="2083767" y="1805923"/>
            <a:ext cx="1305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C719F-E666-3342-817C-F66B3A4387CF}"/>
              </a:ext>
            </a:extLst>
          </p:cNvPr>
          <p:cNvSpPr/>
          <p:nvPr/>
        </p:nvSpPr>
        <p:spPr>
          <a:xfrm>
            <a:off x="7588571" y="1751809"/>
            <a:ext cx="15937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54F835-DAC4-604A-A21E-04A53CDBF106}"/>
              </a:ext>
            </a:extLst>
          </p:cNvPr>
          <p:cNvSpPr/>
          <p:nvPr/>
        </p:nvSpPr>
        <p:spPr>
          <a:xfrm>
            <a:off x="612106" y="45462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97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find(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d,</a:t>
            </a:r>
            <a:r>
              <a:rPr lang="en-IN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'fourth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222 ns ± 9.07 ns per loop (mean ± std. dev. of 7 runs, 1000000 loops each)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BBD33-6013-934C-9E14-0F8BFF98D136}"/>
              </a:ext>
            </a:extLst>
          </p:cNvPr>
          <p:cNvSpPr/>
          <p:nvPr/>
        </p:nvSpPr>
        <p:spPr>
          <a:xfrm>
            <a:off x="6609708" y="3757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99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find(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d,</a:t>
            </a:r>
            <a:r>
              <a:rPr lang="en-IN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'fourth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139 ns ± 1.48 ns per loop (mean ± std. dev. of 7 runs, 10000000 loops each)</a:t>
            </a:r>
          </a:p>
        </p:txBody>
      </p:sp>
    </p:spTree>
    <p:extLst>
      <p:ext uri="{BB962C8B-B14F-4D97-AF65-F5344CB8AC3E}">
        <p14:creationId xmlns:p14="http://schemas.microsoft.com/office/powerpoint/2010/main" val="1256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C9AF73-4639-AF4D-9230-0F2A6645C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ChainMap</a:t>
            </a:r>
            <a:r>
              <a:rPr lang="en-US" dirty="0"/>
              <a:t> when looking through multiple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11F80-916E-7E4B-989D-976B768A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7A9D-1DE6-3D46-AE67-66C235B5D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7B8D2-06BB-F647-91EE-86E973A89690}"/>
              </a:ext>
            </a:extLst>
          </p:cNvPr>
          <p:cNvSpPr/>
          <p:nvPr/>
        </p:nvSpPr>
        <p:spPr>
          <a:xfrm>
            <a:off x="612106" y="212072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101</a:t>
            </a:r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(d1,d2,d3,key):</a:t>
            </a: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d1[key]</a:t>
            </a: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d2[key]</a:t>
            </a: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d3[key]</a:t>
            </a: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except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None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 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E2684-B7F9-914A-B54C-D2D78319D13A}"/>
              </a:ext>
            </a:extLst>
          </p:cNvPr>
          <p:cNvSpPr/>
          <p:nvPr/>
        </p:nvSpPr>
        <p:spPr>
          <a:xfrm>
            <a:off x="6520666" y="212072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107</a:t>
            </a:r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collections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ChainMap</a:t>
            </a:r>
            <a:endParaRPr lang="en-IN" sz="16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108</a:t>
            </a:r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chain_d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ChainMap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(d1,d2,d3)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109</a:t>
            </a:r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chain_d,key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chain_d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[key]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BCC67-E9ED-B940-B4C9-62AED38AA8A1}"/>
              </a:ext>
            </a:extLst>
          </p:cNvPr>
          <p:cNvSpPr/>
          <p:nvPr/>
        </p:nvSpPr>
        <p:spPr>
          <a:xfrm>
            <a:off x="2308407" y="1503620"/>
            <a:ext cx="9380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C9459-BF32-D947-825D-F0ECBE323890}"/>
              </a:ext>
            </a:extLst>
          </p:cNvPr>
          <p:cNvSpPr/>
          <p:nvPr/>
        </p:nvSpPr>
        <p:spPr>
          <a:xfrm>
            <a:off x="8198745" y="1509677"/>
            <a:ext cx="11336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98322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937382-8BED-D34B-B806-C7FFEACFE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Caching Functions into L-Cache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77D44C-7EEE-D843-914F-990BCEB7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8F431-B945-5743-ABC8-8A14D3AFE40C}"/>
              </a:ext>
            </a:extLst>
          </p:cNvPr>
          <p:cNvSpPr/>
          <p:nvPr/>
        </p:nvSpPr>
        <p:spPr>
          <a:xfrm>
            <a:off x="612106" y="2549123"/>
            <a:ext cx="50078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110</a:t>
            </a:r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4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my_hasher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(word):</a:t>
            </a:r>
            <a:endParaRPr lang="en-IN" sz="1400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sha1(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word.encode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'utf-8'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)).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hexdigest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0F631-3088-5447-AF2E-2BF3E0ED8CA5}"/>
              </a:ext>
            </a:extLst>
          </p:cNvPr>
          <p:cNvSpPr/>
          <p:nvPr/>
        </p:nvSpPr>
        <p:spPr>
          <a:xfrm>
            <a:off x="1755647" y="1990483"/>
            <a:ext cx="10983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Kids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C4D38-6175-8943-9803-56D4C60F168C}"/>
              </a:ext>
            </a:extLst>
          </p:cNvPr>
          <p:cNvSpPr/>
          <p:nvPr/>
        </p:nvSpPr>
        <p:spPr>
          <a:xfrm>
            <a:off x="5801474" y="204129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111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my_hasher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word,cache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={}):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word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cache: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cache[word]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sha1(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word.encode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)).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hexdigest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48DA6-78BE-0947-90E6-056F01E4C72F}"/>
              </a:ext>
            </a:extLst>
          </p:cNvPr>
          <p:cNvSpPr/>
          <p:nvPr/>
        </p:nvSpPr>
        <p:spPr>
          <a:xfrm>
            <a:off x="8073747" y="1427317"/>
            <a:ext cx="12843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E5B13-D234-B046-81C5-BD33A7A87E8B}"/>
              </a:ext>
            </a:extLst>
          </p:cNvPr>
          <p:cNvSpPr/>
          <p:nvPr/>
        </p:nvSpPr>
        <p:spPr>
          <a:xfrm>
            <a:off x="2753474" y="44312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115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functools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lru_cache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 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IN" dirty="0" err="1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lru_cache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maxsize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1024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my_hasher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(word):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sha1(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word.encode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)).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hexdigest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19807-9FC1-6240-A582-7ED20BE34569}"/>
              </a:ext>
            </a:extLst>
          </p:cNvPr>
          <p:cNvSpPr/>
          <p:nvPr/>
        </p:nvSpPr>
        <p:spPr>
          <a:xfrm>
            <a:off x="4726995" y="3893214"/>
            <a:ext cx="17859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Legends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A86EE-19A0-6F49-A788-4C4FF5B4CB30}"/>
              </a:ext>
            </a:extLst>
          </p:cNvPr>
          <p:cNvSpPr txBox="1"/>
          <p:nvPr/>
        </p:nvSpPr>
        <p:spPr>
          <a:xfrm>
            <a:off x="9010435" y="4674742"/>
            <a:ext cx="228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You can also use </a:t>
            </a:r>
            <a:r>
              <a:rPr lang="en-US" b="1" i="1" dirty="0" err="1"/>
              <a:t>cachetools</a:t>
            </a:r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44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87A3C-5F32-B945-AFC5-AF636B403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Map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Filter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Pool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Process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Map_Async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Threads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97E16-549C-CA4E-A781-7A34E459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And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128827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EF124F-30E0-E14C-B5F7-4D2A43180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1FB996-D968-0D47-BE90-17572D14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functions on Generators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E3151D-F2D8-0D4E-90F2-109AEC0F2D67}"/>
              </a:ext>
            </a:extLst>
          </p:cNvPr>
          <p:cNvSpPr/>
          <p:nvPr/>
        </p:nvSpPr>
        <p:spPr>
          <a:xfrm>
            <a:off x="623299" y="25727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l=[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out = []</a:t>
            </a: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_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l: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out.append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(_*_)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E78BF-7E19-5448-9E5B-B43F0C8CB03A}"/>
              </a:ext>
            </a:extLst>
          </p:cNvPr>
          <p:cNvSpPr/>
          <p:nvPr/>
        </p:nvSpPr>
        <p:spPr>
          <a:xfrm>
            <a:off x="2349504" y="1842667"/>
            <a:ext cx="9380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E3E86-1D8C-F542-963D-64E9050DE0A9}"/>
              </a:ext>
            </a:extLst>
          </p:cNvPr>
          <p:cNvSpPr/>
          <p:nvPr/>
        </p:nvSpPr>
        <p:spPr>
          <a:xfrm>
            <a:off x="8239842" y="1848724"/>
            <a:ext cx="11336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5AA51-389F-ED44-A558-195CAB85560A}"/>
              </a:ext>
            </a:extLst>
          </p:cNvPr>
          <p:cNvSpPr/>
          <p:nvPr/>
        </p:nvSpPr>
        <p:spPr>
          <a:xfrm>
            <a:off x="5749337" y="2670240"/>
            <a:ext cx="6548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out =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x:x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x,</a:t>
            </a:r>
            <a:r>
              <a:rPr lang="en-IN" dirty="0" err="1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0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8CB93A-E05A-E747-949A-BAE9A912F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Writing Idiomatic Code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Decorators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Memory Management and Optimization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Collections, </a:t>
            </a:r>
            <a:r>
              <a:rPr lang="en-US" dirty="0" err="1"/>
              <a:t>Functools</a:t>
            </a:r>
            <a:r>
              <a:rPr lang="en-US" dirty="0"/>
              <a:t> and </a:t>
            </a:r>
            <a:r>
              <a:rPr lang="en-US" dirty="0" err="1"/>
              <a:t>Itertools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Multiprocessing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C62C1A-AC0A-0548-B376-98EC58CF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1630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026DCA-9503-3344-AD16-0B2CDEEDC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Filters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C8F83B-FC13-2B44-AE6E-BAC84B60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Filters on Generators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6354-E06E-8D4C-9972-A0A95115C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CA366-4153-0843-9D93-7DE837D7EC2C}"/>
              </a:ext>
            </a:extLst>
          </p:cNvPr>
          <p:cNvSpPr/>
          <p:nvPr/>
        </p:nvSpPr>
        <p:spPr>
          <a:xfrm>
            <a:off x="481535" y="25267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names = [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'ab'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40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ba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'cc'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40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IN" sz="1400" dirty="0">
              <a:solidFill>
                <a:srgbClr val="CD7923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out = []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4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name </a:t>
            </a:r>
            <a:r>
              <a:rPr lang="en-IN" sz="1400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names:</a:t>
            </a:r>
          </a:p>
          <a:p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4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re.match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'[</a:t>
            </a:r>
            <a:r>
              <a:rPr lang="en-IN" sz="140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aeiou</a:t>
            </a:r>
            <a:r>
              <a:rPr lang="en-IN" sz="14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]'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,name):</a:t>
            </a:r>
          </a:p>
          <a:p>
            <a:r>
              <a:rPr lang="en-IN" sz="14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out.append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(name)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3E20D6-03E6-A04E-8EE9-84C08F271A1B}"/>
              </a:ext>
            </a:extLst>
          </p:cNvPr>
          <p:cNvSpPr/>
          <p:nvPr/>
        </p:nvSpPr>
        <p:spPr>
          <a:xfrm>
            <a:off x="2349504" y="1842667"/>
            <a:ext cx="9380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48C4D-7133-E94C-B57B-B5496D68AB6D}"/>
              </a:ext>
            </a:extLst>
          </p:cNvPr>
          <p:cNvSpPr/>
          <p:nvPr/>
        </p:nvSpPr>
        <p:spPr>
          <a:xfrm>
            <a:off x="8239842" y="1848724"/>
            <a:ext cx="11336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CA174-13D2-1D4C-AEF2-2B5C4ECF01F3}"/>
              </a:ext>
            </a:extLst>
          </p:cNvPr>
          <p:cNvSpPr/>
          <p:nvPr/>
        </p:nvSpPr>
        <p:spPr>
          <a:xfrm>
            <a:off x="5758664" y="268288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names = [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'ab'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60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ba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'cc'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60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IN" sz="1600" dirty="0">
              <a:solidFill>
                <a:srgbClr val="CD7923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17</a:t>
            </a:r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out = </a:t>
            </a:r>
            <a:r>
              <a:rPr lang="en-IN" sz="1600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lambda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name:re.match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'[</a:t>
            </a:r>
            <a:r>
              <a:rPr lang="en-IN" sz="1600" dirty="0" err="1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aeiou</a:t>
            </a:r>
            <a:r>
              <a:rPr lang="en-IN" sz="1600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]'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,name),names)</a:t>
            </a:r>
          </a:p>
        </p:txBody>
      </p:sp>
    </p:spTree>
    <p:extLst>
      <p:ext uri="{BB962C8B-B14F-4D97-AF65-F5344CB8AC3E}">
        <p14:creationId xmlns:p14="http://schemas.microsoft.com/office/powerpoint/2010/main" val="3301399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DC7BE-3CE8-6740-BA83-C73DD3A48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GIL : Global Interpreter Lock</a:t>
            </a:r>
            <a:br>
              <a:rPr lang="en-US" dirty="0"/>
            </a:br>
            <a:r>
              <a:rPr lang="en-US" dirty="0"/>
              <a:t>Allows only one Thread to be in RUN state. </a:t>
            </a:r>
            <a:r>
              <a:rPr lang="en-US" sz="2400" dirty="0"/>
              <a:t>(RUN,SLEEP,WAIT,NEW,BLOCKED,TERM)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/>
              <a:t> Parallelism can be achieved in two ways:</a:t>
            </a:r>
            <a:br>
              <a:rPr lang="en-US" sz="2400" dirty="0"/>
            </a:br>
            <a:r>
              <a:rPr lang="en-US" sz="2400" dirty="0"/>
              <a:t>1. Process-based (Messy, API is not user Friendly)</a:t>
            </a:r>
            <a:br>
              <a:rPr lang="en-US" sz="2400" dirty="0"/>
            </a:br>
            <a:r>
              <a:rPr lang="en-US" sz="2400" dirty="0"/>
              <a:t>2. Pool-based (Easy to Use, Resource Intensive)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/>
              <a:t> Manager Dictionaries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2E59-653E-844B-984C-7F0389396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Thread, Pool and Process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5CB2C4-287C-2240-A8E0-FAB2040D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(The Right Way)</a:t>
            </a:r>
          </a:p>
        </p:txBody>
      </p:sp>
    </p:spTree>
    <p:extLst>
      <p:ext uri="{BB962C8B-B14F-4D97-AF65-F5344CB8AC3E}">
        <p14:creationId xmlns:p14="http://schemas.microsoft.com/office/powerpoint/2010/main" val="258264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EF5E9-70EC-D94A-A191-8AAB3A5076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 If you could pick between having 1000 small locks or 1 Big lock, which programming paradigm would you use?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/>
              <a:t>There is a GIL-free version of Python under development. </a:t>
            </a:r>
            <a:r>
              <a:rPr lang="en-US" dirty="0" err="1"/>
              <a:t>EuroPython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err="1"/>
              <a:t>PyPy</a:t>
            </a:r>
            <a:r>
              <a:rPr lang="en-US" dirty="0"/>
              <a:t> also has majority of internal libraries which are GIL free.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dirty="0" err="1"/>
              <a:t>NumpyPy</a:t>
            </a:r>
            <a:r>
              <a:rPr lang="en-US" dirty="0"/>
              <a:t> is also under development which will be a GIL-free implementation(claimed to 40% faster than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C93C-07D4-B243-8D9A-D3499EA84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and why its not a bad thing!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4CE948-8FBE-AC45-8D4B-34267670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Interpreter Lock	</a:t>
            </a:r>
          </a:p>
        </p:txBody>
      </p:sp>
    </p:spTree>
    <p:extLst>
      <p:ext uri="{BB962C8B-B14F-4D97-AF65-F5344CB8AC3E}">
        <p14:creationId xmlns:p14="http://schemas.microsoft.com/office/powerpoint/2010/main" val="177218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53876E-838C-9A4F-8D67-84255291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Multiprocess.Process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139ECA-0CEB-E24B-A671-5D2870D8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based Parallelism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A67E9-843B-024F-8B6E-17AC7C74C930}"/>
              </a:ext>
            </a:extLst>
          </p:cNvPr>
          <p:cNvSpPr/>
          <p:nvPr/>
        </p:nvSpPr>
        <p:spPr>
          <a:xfrm>
            <a:off x="612106" y="144950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47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b="1" dirty="0">
                <a:solidFill>
                  <a:srgbClr val="3C9FF2"/>
                </a:solidFill>
                <a:latin typeface="Menlo" panose="020B0609030804020204" pitchFamily="49" charset="0"/>
              </a:rPr>
              <a:t>multiprocessing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import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Process,Manager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48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b="1" dirty="0">
                <a:solidFill>
                  <a:srgbClr val="34A327"/>
                </a:solidFill>
                <a:latin typeface="Menlo" panose="020B0609030804020204" pitchFamily="49" charset="0"/>
              </a:rPr>
              <a:t>def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400" dirty="0">
                <a:solidFill>
                  <a:srgbClr val="3C9FF2"/>
                </a:solidFill>
                <a:latin typeface="Menlo" panose="020B0609030804020204" pitchFamily="49" charset="0"/>
              </a:rPr>
              <a:t>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d[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]=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    ...: 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    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49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d=Manager().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dict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50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p=Process(target=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t,args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=(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2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,))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51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p.start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52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p.join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b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400" b="1" dirty="0">
                <a:solidFill>
                  <a:srgbClr val="2EE721"/>
                </a:solidFill>
                <a:latin typeface="Menlo" panose="020B0609030804020204" pitchFamily="49" charset="0"/>
              </a:rPr>
              <a:t>53</a:t>
            </a:r>
            <a:r>
              <a:rPr lang="en-IN" sz="1400" dirty="0">
                <a:solidFill>
                  <a:srgbClr val="34A327"/>
                </a:solidFill>
                <a:latin typeface="Menlo" panose="020B0609030804020204" pitchFamily="49" charset="0"/>
              </a:rPr>
              <a:t>]: print</a:t>
            </a:r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(d)</a:t>
            </a:r>
            <a:endParaRPr lang="en-IN" sz="14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Menlo" panose="020B0609030804020204" pitchFamily="49" charset="0"/>
              </a:rPr>
              <a:t>{2: 4}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8CB66-EEAE-784D-A5C8-E45524D8D4C9}"/>
              </a:ext>
            </a:extLst>
          </p:cNvPr>
          <p:cNvSpPr txBox="1"/>
          <p:nvPr/>
        </p:nvSpPr>
        <p:spPr>
          <a:xfrm>
            <a:off x="6791218" y="1427317"/>
            <a:ext cx="3863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342900" indent="-342900">
              <a:buAutoNum type="arabicPeriod"/>
            </a:pPr>
            <a:r>
              <a:rPr lang="en-US" dirty="0"/>
              <a:t>Easy to kill and apply timeout on separate processes using join, terminate and start API</a:t>
            </a:r>
          </a:p>
          <a:p>
            <a:pPr marL="342900" indent="-342900">
              <a:buAutoNum type="arabicPeriod"/>
            </a:pPr>
            <a:r>
              <a:rPr lang="en-US" dirty="0"/>
              <a:t>Readable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93E4D-46F0-2740-9E18-3C959FC81C8C}"/>
              </a:ext>
            </a:extLst>
          </p:cNvPr>
          <p:cNvSpPr txBox="1"/>
          <p:nvPr/>
        </p:nvSpPr>
        <p:spPr>
          <a:xfrm>
            <a:off x="6935056" y="3565133"/>
            <a:ext cx="270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</a:t>
            </a:r>
          </a:p>
          <a:p>
            <a:pPr marL="342900" indent="-342900">
              <a:buAutoNum type="arabicPeriod"/>
            </a:pPr>
            <a:r>
              <a:rPr lang="en-US" dirty="0"/>
              <a:t>Messy API and introduces daemon processes if not terminated properly</a:t>
            </a:r>
          </a:p>
          <a:p>
            <a:pPr marL="342900" indent="-342900">
              <a:buAutoNum type="arabicPeriod"/>
            </a:pPr>
            <a:r>
              <a:rPr lang="en-US" dirty="0"/>
              <a:t>Sharing Resources in difficult</a:t>
            </a:r>
          </a:p>
        </p:txBody>
      </p:sp>
    </p:spTree>
    <p:extLst>
      <p:ext uri="{BB962C8B-B14F-4D97-AF65-F5344CB8AC3E}">
        <p14:creationId xmlns:p14="http://schemas.microsoft.com/office/powerpoint/2010/main" val="229630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06E2AD-6541-5549-97C3-3C246CEDF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Multiprocessing.Pool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33AA58-6040-C647-B4EB-E949BD78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Based Parallelism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5A663-194B-E049-BC8B-BEB0B425D2EA}"/>
              </a:ext>
            </a:extLst>
          </p:cNvPr>
          <p:cNvSpPr/>
          <p:nvPr/>
        </p:nvSpPr>
        <p:spPr>
          <a:xfrm>
            <a:off x="736314" y="1449506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1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3C9FF2"/>
                </a:solidFill>
                <a:latin typeface="Menlo" panose="020B0609030804020204" pitchFamily="49" charset="0"/>
              </a:rPr>
              <a:t>multiprocessing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Pool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2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p=Pool(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>
                <a:solidFill>
                  <a:srgbClr val="3C9FF2"/>
                </a:solidFill>
                <a:latin typeface="Menlo" panose="020B0609030804020204" pitchFamily="49" charset="0"/>
              </a:rPr>
              <a:t>f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sz="1600" b="1" dirty="0">
                <a:solidFill>
                  <a:srgbClr val="34A327"/>
                </a:solidFill>
                <a:latin typeface="Menlo" panose="020B060903080402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   ...: 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p=Pool(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5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out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p.map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f,</a:t>
            </a:r>
            <a:r>
              <a:rPr lang="en-IN" sz="1600" dirty="0" err="1">
                <a:solidFill>
                  <a:srgbClr val="34A327"/>
                </a:solidFill>
                <a:latin typeface="Menlo" panose="020B0609030804020204" pitchFamily="49" charset="0"/>
              </a:rPr>
              <a:t>range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sz="1600" b="1" dirty="0">
                <a:solidFill>
                  <a:srgbClr val="2EE721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out</a:t>
            </a:r>
            <a:endParaRPr lang="en-IN" sz="16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B23622"/>
                </a:solidFill>
                <a:latin typeface="Menlo" panose="020B0609030804020204" pitchFamily="49" charset="0"/>
              </a:rPr>
              <a:t>Out[</a:t>
            </a:r>
            <a:r>
              <a:rPr lang="en-IN" sz="1600" b="1" dirty="0">
                <a:solidFill>
                  <a:srgbClr val="FF3B1E"/>
                </a:solidFill>
                <a:latin typeface="Menlo" panose="020B0609030804020204" pitchFamily="49" charset="0"/>
              </a:rPr>
              <a:t>6</a:t>
            </a:r>
            <a:r>
              <a:rPr lang="en-IN" sz="1600" dirty="0">
                <a:solidFill>
                  <a:srgbClr val="B23622"/>
                </a:solidFill>
                <a:latin typeface="Menlo" panose="020B0609030804020204" pitchFamily="49" charset="0"/>
              </a:rPr>
              <a:t>]: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[0, 1, 4, 9, 16, 25, 36, 49, 64, 81]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C35CE-1963-2D4C-BF02-CAC56CA8A3B8}"/>
              </a:ext>
            </a:extLst>
          </p:cNvPr>
          <p:cNvSpPr txBox="1"/>
          <p:nvPr/>
        </p:nvSpPr>
        <p:spPr>
          <a:xfrm>
            <a:off x="7315200" y="1674688"/>
            <a:ext cx="28253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</a:t>
            </a:r>
          </a:p>
          <a:p>
            <a:pPr marL="342900" indent="-342900">
              <a:buAutoNum type="arabicPeriod"/>
            </a:pPr>
            <a:r>
              <a:rPr lang="en-US" dirty="0"/>
              <a:t>Simple API</a:t>
            </a:r>
          </a:p>
          <a:p>
            <a:pPr marL="342900" indent="-342900">
              <a:buAutoNum type="arabicPeriod"/>
            </a:pPr>
            <a:r>
              <a:rPr lang="en-US" dirty="0"/>
              <a:t>Native Error handling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342900" indent="-342900">
              <a:buAutoNum type="arabicPeriod"/>
            </a:pPr>
            <a:r>
              <a:rPr lang="en-US" dirty="0"/>
              <a:t>No control on terminating individual processes in the pool</a:t>
            </a:r>
          </a:p>
          <a:p>
            <a:pPr marL="342900" indent="-342900">
              <a:buAutoNum type="arabicPeriod"/>
            </a:pPr>
            <a:r>
              <a:rPr lang="en-US" dirty="0"/>
              <a:t>Heavy resource allocation time.</a:t>
            </a:r>
          </a:p>
          <a:p>
            <a:pPr marL="342900" indent="-342900">
              <a:buAutoNum type="arabicPeriod"/>
            </a:pPr>
            <a:r>
              <a:rPr lang="en-US" dirty="0"/>
              <a:t>Poor Communication between processes in the Pool</a:t>
            </a:r>
          </a:p>
        </p:txBody>
      </p:sp>
    </p:spTree>
    <p:extLst>
      <p:ext uri="{BB962C8B-B14F-4D97-AF65-F5344CB8AC3E}">
        <p14:creationId xmlns:p14="http://schemas.microsoft.com/office/powerpoint/2010/main" val="160464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AF119C-C371-154D-8986-7C913DD92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Map,Apply,Map_Async,Apply_async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F2DC56-733C-6B48-8D25-FAE5DA4F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Job to a Multiprocessing Pool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1262C9-355E-4E47-80A4-75C12F474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33243"/>
              </p:ext>
            </p:extLst>
          </p:nvPr>
        </p:nvGraphicFramePr>
        <p:xfrm>
          <a:off x="1933337" y="2072330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673395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5230417"/>
                    </a:ext>
                  </a:extLst>
                </a:gridCol>
                <a:gridCol w="1771068">
                  <a:extLst>
                    <a:ext uri="{9D8B030D-6E8A-4147-A177-3AD203B41FA5}">
                      <a16:colId xmlns:a16="http://schemas.microsoft.com/office/drawing/2014/main" val="2420668521"/>
                    </a:ext>
                  </a:extLst>
                </a:gridCol>
                <a:gridCol w="1480132">
                  <a:extLst>
                    <a:ext uri="{9D8B030D-6E8A-4147-A177-3AD203B41FA5}">
                      <a16:colId xmlns:a16="http://schemas.microsoft.com/office/drawing/2014/main" val="1213350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3870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8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4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1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 </a:t>
                      </a:r>
                      <a:r>
                        <a:rPr lang="en-US" dirty="0" err="1"/>
                        <a:t>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Apply </a:t>
                      </a:r>
                      <a:r>
                        <a:rPr lang="en-US" dirty="0" err="1"/>
                        <a:t>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466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F5A42A-9A6C-2846-8C80-86D014310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Multiprocessing.Manager</a:t>
            </a:r>
            <a:r>
              <a:rPr lang="en-US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6D55C-E661-9340-AD83-40ED9C68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Managers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76B62-752E-B84F-93B1-6398E0F8A5DE}"/>
              </a:ext>
            </a:extLst>
          </p:cNvPr>
          <p:cNvSpPr txBox="1"/>
          <p:nvPr/>
        </p:nvSpPr>
        <p:spPr>
          <a:xfrm>
            <a:off x="729465" y="2414426"/>
            <a:ext cx="1028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Allows you to return values from </a:t>
            </a:r>
            <a:r>
              <a:rPr lang="en-US" sz="2400" dirty="0" err="1"/>
              <a:t>multiprocessing.Process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create managers with any Native Data Structure(</a:t>
            </a:r>
            <a:r>
              <a:rPr lang="en-US" sz="2400" dirty="0" err="1"/>
              <a:t>list,dictionary,etc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Manager Dictionaries avoid copy-on-write problem  </a:t>
            </a:r>
          </a:p>
        </p:txBody>
      </p:sp>
    </p:spTree>
    <p:extLst>
      <p:ext uri="{BB962C8B-B14F-4D97-AF65-F5344CB8AC3E}">
        <p14:creationId xmlns:p14="http://schemas.microsoft.com/office/powerpoint/2010/main" val="192063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56203E-03B6-CA40-BFCC-7561ED9B1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448559"/>
          </a:xfrm>
        </p:spPr>
        <p:txBody>
          <a:bodyPr>
            <a:normAutofit fontScale="32500" lnSpcReduction="2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dirty="0"/>
              <a:t> Avoid iterating over lists, Use Generators.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D61127-2B31-4448-A451-274CF440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C8FD-EE63-BB4B-AB6F-D1391EEF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7F8537-19FC-8444-94D2-6F60F404222E}"/>
              </a:ext>
            </a:extLst>
          </p:cNvPr>
          <p:cNvSpPr/>
          <p:nvPr/>
        </p:nvSpPr>
        <p:spPr>
          <a:xfrm>
            <a:off x="715766" y="21047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)])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  ...: 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4.2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± 37.6 µs per loop (mean ± std. dev. of 7 runs, 100 loops each)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7B5C7-ACE5-E04E-BE52-A7E5A86A539E}"/>
              </a:ext>
            </a:extLst>
          </p:cNvPr>
          <p:cNvSpPr/>
          <p:nvPr/>
        </p:nvSpPr>
        <p:spPr>
          <a:xfrm>
            <a:off x="715766" y="42728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100000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1.41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± 15.8 µs per loop (mean ± std. dev. of 7 runs, 1000 loops each)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26426-6E36-2141-A5ED-31B4F59CF891}"/>
              </a:ext>
            </a:extLst>
          </p:cNvPr>
          <p:cNvSpPr/>
          <p:nvPr/>
        </p:nvSpPr>
        <p:spPr>
          <a:xfrm>
            <a:off x="7077020" y="2472406"/>
            <a:ext cx="44901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 milliseconds </a:t>
            </a:r>
          </a:p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9127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06C61237-70CA-0641-868D-27FA8966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872" y="1827336"/>
            <a:ext cx="3360998" cy="360269"/>
          </a:xfrm>
        </p:spPr>
        <p:txBody>
          <a:bodyPr/>
          <a:lstStyle/>
          <a:p>
            <a:r>
              <a:rPr lang="en-US" dirty="0"/>
              <a:t>Function and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553F1-586D-8E4B-A4EE-8FBF2B86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look-up Use-Case for Generators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E24D-BC9B-2E4E-9BB3-5E24E36D5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2BB4E5-6AA7-9549-8CA8-B5A40437D1F4}"/>
              </a:ext>
            </a:extLst>
          </p:cNvPr>
          <p:cNvSpPr/>
          <p:nvPr/>
        </p:nvSpPr>
        <p:spPr>
          <a:xfrm>
            <a:off x="612106" y="23927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d,key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d.get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key,</a:t>
            </a:r>
            <a:r>
              <a:rPr lang="en-IN" b="1" dirty="0" err="1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 </a:t>
            </a: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17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d=</a:t>
            </a:r>
            <a:r>
              <a:rPr lang="en-IN" dirty="0" err="1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zip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E36C8-4E30-C54E-9147-B7BCA781B90D}"/>
              </a:ext>
            </a:extLst>
          </p:cNvPr>
          <p:cNvSpPr/>
          <p:nvPr/>
        </p:nvSpPr>
        <p:spPr>
          <a:xfrm>
            <a:off x="6284360" y="20074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19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[find(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d,i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)]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178 µs ± 2.29 µs per loop (mean ± std. dev. of 7 runs, 10000 loops each)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A8F91-2524-9B4E-BF15-E280C96B6875}"/>
              </a:ext>
            </a:extLst>
          </p:cNvPr>
          <p:cNvSpPr/>
          <p:nvPr/>
        </p:nvSpPr>
        <p:spPr>
          <a:xfrm>
            <a:off x="7468856" y="1596503"/>
            <a:ext cx="200299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With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11B8A-198F-A04C-B2BB-1C4D9FD0D7A2}"/>
              </a:ext>
            </a:extLst>
          </p:cNvPr>
          <p:cNvSpPr/>
          <p:nvPr/>
        </p:nvSpPr>
        <p:spPr>
          <a:xfrm>
            <a:off x="6144816" y="39322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iter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(find(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d,i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1500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490 ns ± 10.4 ns per loop (mean ± std. dev. of 7 runs, 1000000 loops each)</a:t>
            </a: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469E5-297B-B04C-8E99-17A662759EA6}"/>
              </a:ext>
            </a:extLst>
          </p:cNvPr>
          <p:cNvSpPr/>
          <p:nvPr/>
        </p:nvSpPr>
        <p:spPr>
          <a:xfrm>
            <a:off x="7166312" y="3409050"/>
            <a:ext cx="26080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With Generator</a:t>
            </a:r>
          </a:p>
        </p:txBody>
      </p:sp>
    </p:spTree>
    <p:extLst>
      <p:ext uri="{BB962C8B-B14F-4D97-AF65-F5344CB8AC3E}">
        <p14:creationId xmlns:p14="http://schemas.microsoft.com/office/powerpoint/2010/main" val="40049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431846-0363-FD49-BBB6-596BE2BF2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7" y="1534353"/>
            <a:ext cx="6834506" cy="448559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dirty="0"/>
              <a:t>Avoid accessing list with Index, Use Enumerate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268200-9B49-724F-A96D-9E67C274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257DC-7D20-7744-A204-6101ED8B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1F3E7-0710-214F-8B8D-F510BB140D80}"/>
              </a:ext>
            </a:extLst>
          </p:cNvPr>
          <p:cNvSpPr/>
          <p:nvPr/>
        </p:nvSpPr>
        <p:spPr>
          <a:xfrm>
            <a:off x="6756970" y="1115848"/>
            <a:ext cx="612682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22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summation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total =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0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idx,value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enumerate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total +=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total += value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total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23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summation_non_idiomatic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dirty="0">
              <a:solidFill>
                <a:srgbClr val="3C9FF2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total =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0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total +=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total +=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myList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total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EC367-6871-E346-9765-85AA43B0A3A6}"/>
              </a:ext>
            </a:extLst>
          </p:cNvPr>
          <p:cNvSpPr/>
          <p:nvPr/>
        </p:nvSpPr>
        <p:spPr>
          <a:xfrm>
            <a:off x="736314" y="25780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summation(a)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112 µs ± 8.27 µs per loop (mean ± std. dev. of 7 runs, 10000 loops each)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7966A1-A53B-7249-AA90-49958405F3E8}"/>
              </a:ext>
            </a:extLst>
          </p:cNvPr>
          <p:cNvSpPr/>
          <p:nvPr/>
        </p:nvSpPr>
        <p:spPr>
          <a:xfrm>
            <a:off x="736314" y="41703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26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timeit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summation_non_idiomatic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(a)</a:t>
            </a:r>
          </a:p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157 µs ± 681 ns per loop (mean ± std. dev. of 7 runs, 10000 loops each)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956A8-AC24-F54F-9022-79078E8721FF}"/>
              </a:ext>
            </a:extLst>
          </p:cNvPr>
          <p:cNvSpPr/>
          <p:nvPr/>
        </p:nvSpPr>
        <p:spPr>
          <a:xfrm>
            <a:off x="1616509" y="2047474"/>
            <a:ext cx="25684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Enumerate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FF6BC-63A9-5444-AF8E-E9109A96B63A}"/>
              </a:ext>
            </a:extLst>
          </p:cNvPr>
          <p:cNvSpPr/>
          <p:nvPr/>
        </p:nvSpPr>
        <p:spPr>
          <a:xfrm>
            <a:off x="1382222" y="3573252"/>
            <a:ext cx="40887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Without Enumerate</a:t>
            </a:r>
          </a:p>
        </p:txBody>
      </p:sp>
    </p:spTree>
    <p:extLst>
      <p:ext uri="{BB962C8B-B14F-4D97-AF65-F5344CB8AC3E}">
        <p14:creationId xmlns:p14="http://schemas.microsoft.com/office/powerpoint/2010/main" val="309963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F6703-2F23-474F-BBA5-827C6125E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146" y="1534353"/>
            <a:ext cx="11195991" cy="40746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en-US" dirty="0"/>
              <a:t>Use as few state flags as possible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52A03-5232-8849-9FED-8E1BD24B0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For-Else Paradigm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D237F5-73D9-E64E-8647-82E525D0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2FAB-907A-9D4C-ACB8-F54B296AC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4C4AA-3F9D-9847-8544-D35DF65C8F84}"/>
              </a:ext>
            </a:extLst>
          </p:cNvPr>
          <p:cNvSpPr/>
          <p:nvPr/>
        </p:nvSpPr>
        <p:spPr>
          <a:xfrm>
            <a:off x="612106" y="26421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28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myArray,key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found=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False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_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myArray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_==key: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found=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True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break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found==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"Found"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"Not-Found"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96AF01-76CC-7B4D-9AEC-762776B233B7}"/>
              </a:ext>
            </a:extLst>
          </p:cNvPr>
          <p:cNvSpPr/>
          <p:nvPr/>
        </p:nvSpPr>
        <p:spPr>
          <a:xfrm>
            <a:off x="1734150" y="2072212"/>
            <a:ext cx="30112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Non-Idiomatic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74F9D-8E21-3A4E-8B82-454CC002221F}"/>
              </a:ext>
            </a:extLst>
          </p:cNvPr>
          <p:cNvSpPr/>
          <p:nvPr/>
        </p:nvSpPr>
        <p:spPr>
          <a:xfrm>
            <a:off x="5729555" y="264214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3C9FF2"/>
                </a:solidFill>
                <a:effectLst/>
                <a:latin typeface="Menlo" panose="020B0609030804020204" pitchFamily="49" charset="0"/>
              </a:rPr>
              <a:t>find_idiomatic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myArray,key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_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myArray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_==key:</a:t>
            </a: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"Found"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CD7923"/>
                </a:solidFill>
                <a:effectLst/>
                <a:latin typeface="Menlo" panose="020B0609030804020204" pitchFamily="49" charset="0"/>
              </a:rPr>
              <a:t>"Not Found"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697B8-3E8A-5645-92E2-D445D18BCF27}"/>
              </a:ext>
            </a:extLst>
          </p:cNvPr>
          <p:cNvSpPr/>
          <p:nvPr/>
        </p:nvSpPr>
        <p:spPr>
          <a:xfrm>
            <a:off x="7558535" y="2010656"/>
            <a:ext cx="24380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Idiomatic</a:t>
            </a:r>
          </a:p>
        </p:txBody>
      </p:sp>
    </p:spTree>
    <p:extLst>
      <p:ext uri="{BB962C8B-B14F-4D97-AF65-F5344CB8AC3E}">
        <p14:creationId xmlns:p14="http://schemas.microsoft.com/office/powerpoint/2010/main" val="99597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E8BC5-9DE0-5041-832E-9386576BB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Assignment and Tuple Unpacking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3F3E30-FEA9-C649-8D3D-ED0270FC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57405-B7E8-074F-9BF8-00C8B2D2F574}"/>
              </a:ext>
            </a:extLst>
          </p:cNvPr>
          <p:cNvSpPr/>
          <p:nvPr/>
        </p:nvSpPr>
        <p:spPr>
          <a:xfrm>
            <a:off x="4024044" y="1986356"/>
            <a:ext cx="11644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none" strike="noStrike" dirty="0">
                <a:effectLst/>
                <a:latin typeface="medium-content-serif-font"/>
              </a:rPr>
              <a:t>Bad</a:t>
            </a:r>
            <a:endParaRPr lang="en-IN" b="0" i="0" u="none" strike="noStrike" dirty="0">
              <a:effectLst/>
              <a:latin typeface="medium-content-serif-font"/>
            </a:endParaRPr>
          </a:p>
          <a:p>
            <a:r>
              <a:rPr lang="en-IN" dirty="0"/>
              <a:t>x = 'foo'</a:t>
            </a:r>
            <a:br>
              <a:rPr lang="en-IN" dirty="0"/>
            </a:br>
            <a:r>
              <a:rPr lang="en-IN" dirty="0"/>
              <a:t>y = 'foo'</a:t>
            </a:r>
            <a:br>
              <a:rPr lang="en-IN" dirty="0"/>
            </a:br>
            <a:r>
              <a:rPr lang="en-IN" dirty="0"/>
              <a:t>z = 'foo'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E8A76-F76C-6542-8E4A-FEBBA7958304}"/>
              </a:ext>
            </a:extLst>
          </p:cNvPr>
          <p:cNvSpPr/>
          <p:nvPr/>
        </p:nvSpPr>
        <p:spPr>
          <a:xfrm>
            <a:off x="6263811" y="1986356"/>
            <a:ext cx="167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none" strike="noStrike" dirty="0">
                <a:effectLst/>
                <a:latin typeface="medium-content-serif-font"/>
              </a:rPr>
              <a:t>Good</a:t>
            </a:r>
            <a:endParaRPr lang="en-IN" b="0" i="0" u="none" strike="noStrike" dirty="0">
              <a:effectLst/>
              <a:latin typeface="medium-content-serif-font"/>
            </a:endParaRPr>
          </a:p>
          <a:p>
            <a:r>
              <a:rPr lang="en-IN" dirty="0"/>
              <a:t>x = y = z = 'foo'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171FA-FE70-8048-8901-EB74CD6F0E5B}"/>
              </a:ext>
            </a:extLst>
          </p:cNvPr>
          <p:cNvSpPr/>
          <p:nvPr/>
        </p:nvSpPr>
        <p:spPr>
          <a:xfrm>
            <a:off x="6222714" y="3527388"/>
            <a:ext cx="2715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35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a=(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36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x,y,z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=a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46F0F-7792-6F45-8097-7EE05174E1A4}"/>
              </a:ext>
            </a:extLst>
          </p:cNvPr>
          <p:cNvSpPr/>
          <p:nvPr/>
        </p:nvSpPr>
        <p:spPr>
          <a:xfrm>
            <a:off x="2606212" y="3449458"/>
            <a:ext cx="3198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a=(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41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x=a[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y=a[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43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z=a[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3592902-C1AF-CB49-8776-56D4E800F371}"/>
              </a:ext>
            </a:extLst>
          </p:cNvPr>
          <p:cNvSpPr/>
          <p:nvPr/>
        </p:nvSpPr>
        <p:spPr>
          <a:xfrm>
            <a:off x="5332288" y="3349375"/>
            <a:ext cx="667820" cy="390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144813-35F7-CA44-8631-CBD753A49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Replace Nested For appends with Extend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DE4A1-D01B-524C-8CD4-3F26AA2F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4D5E-F2B3-1240-B52C-B0A02C0E3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D6516-7C9C-4C42-9D58-ED0CF797DD16}"/>
              </a:ext>
            </a:extLst>
          </p:cNvPr>
          <p:cNvSpPr/>
          <p:nvPr/>
        </p:nvSpPr>
        <p:spPr>
          <a:xfrm>
            <a:off x="921249" y="2650046"/>
            <a:ext cx="47706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44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l=[]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45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a=[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46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a: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_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l.append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(_)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C8203-74B0-6845-AD9A-2328A029C4F0}"/>
              </a:ext>
            </a:extLst>
          </p:cNvPr>
          <p:cNvSpPr/>
          <p:nvPr/>
        </p:nvSpPr>
        <p:spPr>
          <a:xfrm>
            <a:off x="2083767" y="1805923"/>
            <a:ext cx="1305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874CA-0E29-264F-8CD6-28ECE3869520}"/>
              </a:ext>
            </a:extLst>
          </p:cNvPr>
          <p:cNvSpPr/>
          <p:nvPr/>
        </p:nvSpPr>
        <p:spPr>
          <a:xfrm>
            <a:off x="6736423" y="265004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51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l=[]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52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a=[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effectLst/>
                <a:latin typeface="Menlo" panose="020B0609030804020204" pitchFamily="49" charset="0"/>
              </a:rPr>
              <a:t>53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>
                <a:solidFill>
                  <a:srgbClr val="D03B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a:</a:t>
            </a:r>
            <a:endParaRPr lang="en-IN" dirty="0">
              <a:solidFill>
                <a:srgbClr val="34A327"/>
              </a:solidFill>
              <a:effectLst/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  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l.extend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34A327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DC9FB-CD98-FE4B-937E-AD1058CE5455}"/>
              </a:ext>
            </a:extLst>
          </p:cNvPr>
          <p:cNvSpPr/>
          <p:nvPr/>
        </p:nvSpPr>
        <p:spPr>
          <a:xfrm>
            <a:off x="7588571" y="1751809"/>
            <a:ext cx="15937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7884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0B5A53-C031-CC42-8706-B64F8F2F0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Try/Except/Else/Finally blocks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6C9411-08CA-AE40-AC50-8B78FDBB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Idiomatic Code-5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26658-47FD-1445-A188-BA10EDA03E8D}"/>
              </a:ext>
            </a:extLst>
          </p:cNvPr>
          <p:cNvSpPr/>
          <p:nvPr/>
        </p:nvSpPr>
        <p:spPr>
          <a:xfrm>
            <a:off x="6304908" y="28094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dict_new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IN" dirty="0">
                <a:solidFill>
                  <a:srgbClr val="CD7923"/>
                </a:solidFill>
                <a:latin typeface="Menlo" panose="020B0609030804020204" pitchFamily="49" charset="0"/>
              </a:rPr>
              <a:t>'1'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key = </a:t>
            </a:r>
            <a:r>
              <a:rPr lang="en-IN" dirty="0">
                <a:solidFill>
                  <a:srgbClr val="CD7923"/>
                </a:solidFill>
                <a:latin typeface="Menlo" panose="020B0609030804020204" pitchFamily="49" charset="0"/>
              </a:rPr>
              <a:t>'1'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try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value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dict_new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[key]</a:t>
            </a: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except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F27775"/>
                </a:solidFill>
                <a:latin typeface="Menlo" panose="020B0609030804020204" pitchFamily="49" charset="0"/>
              </a:rPr>
              <a:t>KeyError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pass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i="1" dirty="0">
                <a:solidFill>
                  <a:srgbClr val="779F9F"/>
                </a:solidFill>
                <a:latin typeface="Menlo" panose="020B0609030804020204" pitchFamily="49" charset="0"/>
              </a:rPr>
              <a:t>#</a:t>
            </a:r>
            <a:r>
              <a:rPr lang="en-IN" i="1" dirty="0" err="1">
                <a:solidFill>
                  <a:srgbClr val="779F9F"/>
                </a:solidFill>
                <a:latin typeface="Menlo" panose="020B0609030804020204" pitchFamily="49" charset="0"/>
              </a:rPr>
              <a:t>dosomething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(value)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finally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del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dict_new</a:t>
            </a: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7ED36-98CD-D74B-8CF5-E3D77AD0466A}"/>
              </a:ext>
            </a:extLst>
          </p:cNvPr>
          <p:cNvSpPr/>
          <p:nvPr/>
        </p:nvSpPr>
        <p:spPr>
          <a:xfrm>
            <a:off x="746589" y="290690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latin typeface="Menlo" panose="020B0609030804020204" pitchFamily="49" charset="0"/>
              </a:rPr>
              <a:t>3</a:t>
            </a:r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dict_new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-IN" dirty="0">
                <a:solidFill>
                  <a:srgbClr val="CD7923"/>
                </a:solidFill>
                <a:latin typeface="Menlo" panose="020B0609030804020204" pitchFamily="49" charset="0"/>
              </a:rPr>
              <a:t>'1'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I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IN" b="1" dirty="0">
                <a:solidFill>
                  <a:srgbClr val="2EE721"/>
                </a:solidFill>
                <a:latin typeface="Menlo" panose="020B0609030804020204" pitchFamily="49" charset="0"/>
              </a:rPr>
              <a:t>4</a:t>
            </a:r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try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value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dict_new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[key]</a:t>
            </a: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(value)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except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F27775"/>
                </a:solidFill>
                <a:latin typeface="Menlo" panose="020B0609030804020204" pitchFamily="49" charset="0"/>
              </a:rPr>
              <a:t>KeyError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34A327"/>
                </a:solidFill>
                <a:latin typeface="Menlo" panose="020B0609030804020204" pitchFamily="49" charset="0"/>
              </a:rPr>
              <a:t>   ...: 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IN" b="1" dirty="0">
                <a:solidFill>
                  <a:srgbClr val="34A327"/>
                </a:solidFill>
                <a:latin typeface="Menlo" panose="020B0609030804020204" pitchFamily="49" charset="0"/>
              </a:rPr>
              <a:t>pass</a:t>
            </a:r>
            <a:endParaRPr lang="en-IN" dirty="0">
              <a:solidFill>
                <a:srgbClr val="34A327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A0C0A-36FA-5148-B245-2FECFD29D42B}"/>
              </a:ext>
            </a:extLst>
          </p:cNvPr>
          <p:cNvSpPr/>
          <p:nvPr/>
        </p:nvSpPr>
        <p:spPr>
          <a:xfrm>
            <a:off x="2267310" y="1993782"/>
            <a:ext cx="9380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8E4B1-ECC0-D54D-A3BC-FAACFECDB92E}"/>
              </a:ext>
            </a:extLst>
          </p:cNvPr>
          <p:cNvSpPr/>
          <p:nvPr/>
        </p:nvSpPr>
        <p:spPr>
          <a:xfrm>
            <a:off x="7818601" y="1939668"/>
            <a:ext cx="11336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0444816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Yodlee_ENV_PowerPoint_Template_2016">
  <a:themeElements>
    <a:clrScheme name="Custom 145">
      <a:dk1>
        <a:srgbClr val="000000"/>
      </a:dk1>
      <a:lt1>
        <a:srgbClr val="FFFFFF"/>
      </a:lt1>
      <a:dk2>
        <a:srgbClr val="00539F"/>
      </a:dk2>
      <a:lt2>
        <a:srgbClr val="0096DB"/>
      </a:lt2>
      <a:accent1>
        <a:srgbClr val="718246"/>
      </a:accent1>
      <a:accent2>
        <a:srgbClr val="435E9D"/>
      </a:accent2>
      <a:accent3>
        <a:srgbClr val="7B588F"/>
      </a:accent3>
      <a:accent4>
        <a:srgbClr val="D1AF1F"/>
      </a:accent4>
      <a:accent5>
        <a:srgbClr val="34B6E4"/>
      </a:accent5>
      <a:accent6>
        <a:srgbClr val="0078C9"/>
      </a:accent6>
      <a:hlink>
        <a:srgbClr val="0078C9"/>
      </a:hlink>
      <a:folHlink>
        <a:srgbClr val="7B85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dlee_ENV_PowerPoint_Template_2016" id="{BCB5C8B7-2089-493A-94FC-83D2C26070B4}" vid="{30951F60-A0F5-4915-B413-F0B3515EDB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ybp</Template>
  <TotalTime>7647</TotalTime>
  <Words>1151</Words>
  <Application>Microsoft Macintosh PowerPoint</Application>
  <PresentationFormat>Widescreen</PresentationFormat>
  <Paragraphs>387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Century Gothic</vt:lpstr>
      <vt:lpstr>Lucida Grande</vt:lpstr>
      <vt:lpstr>medium-content-serif-font</vt:lpstr>
      <vt:lpstr>Menlo</vt:lpstr>
      <vt:lpstr>Wingdings</vt:lpstr>
      <vt:lpstr>Wingdings 3</vt:lpstr>
      <vt:lpstr>Wisp</vt:lpstr>
      <vt:lpstr>1_Yodlee_ENV_PowerPoint_Template_2016</vt:lpstr>
      <vt:lpstr>Python Best Practices</vt:lpstr>
      <vt:lpstr>Agenda</vt:lpstr>
      <vt:lpstr>Writing Idiomatic Code-1</vt:lpstr>
      <vt:lpstr>Dictionary look-up Use-Case for Generators</vt:lpstr>
      <vt:lpstr>Writing Idiomatic Code-2</vt:lpstr>
      <vt:lpstr>Writing Idiomatic Code-3</vt:lpstr>
      <vt:lpstr>Writing Idiomatic Code-4</vt:lpstr>
      <vt:lpstr>Writing Idiomatic Code-5</vt:lpstr>
      <vt:lpstr>Writing Idiomatic Code-5</vt:lpstr>
      <vt:lpstr>Writing Idiomatic code-6</vt:lpstr>
      <vt:lpstr>Writing Idiomatic Code-6</vt:lpstr>
      <vt:lpstr>Decorators</vt:lpstr>
      <vt:lpstr>Memory Management and Optimization</vt:lpstr>
      <vt:lpstr>Memory Optimization</vt:lpstr>
      <vt:lpstr>Optimization</vt:lpstr>
      <vt:lpstr>Optimization</vt:lpstr>
      <vt:lpstr>Optimization</vt:lpstr>
      <vt:lpstr>Multiprocessing And Parallelization</vt:lpstr>
      <vt:lpstr>Applying functions on Generators</vt:lpstr>
      <vt:lpstr>Apply Filters on Generators</vt:lpstr>
      <vt:lpstr>Multiprocessing (The Right Way)</vt:lpstr>
      <vt:lpstr>Global Interpreter Lock </vt:lpstr>
      <vt:lpstr>Process based Parallelism</vt:lpstr>
      <vt:lpstr>Pool Based Parallelism</vt:lpstr>
      <vt:lpstr>Submitting Job to a Multiprocessing Pool</vt:lpstr>
      <vt:lpstr>Multiprocessing Managers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Best Practises</dc:title>
  <dc:creator>Microsoft Office User</dc:creator>
  <cp:lastModifiedBy>Microsoft Office User</cp:lastModifiedBy>
  <cp:revision>31</cp:revision>
  <dcterms:created xsi:type="dcterms:W3CDTF">2019-05-02T12:44:28Z</dcterms:created>
  <dcterms:modified xsi:type="dcterms:W3CDTF">2019-05-31T11:31:46Z</dcterms:modified>
</cp:coreProperties>
</file>