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8" r:id="rId2"/>
    <p:sldId id="259" r:id="rId3"/>
    <p:sldId id="270" r:id="rId4"/>
    <p:sldId id="260" r:id="rId5"/>
    <p:sldId id="261" r:id="rId6"/>
    <p:sldId id="262" r:id="rId7"/>
    <p:sldId id="263" r:id="rId8"/>
    <p:sldId id="268" r:id="rId9"/>
    <p:sldId id="269" r:id="rId10"/>
    <p:sldId id="264" r:id="rId11"/>
    <p:sldId id="266" r:id="rId12"/>
    <p:sldId id="267"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315" autoAdjust="0"/>
  </p:normalViewPr>
  <p:slideViewPr>
    <p:cSldViewPr snapToGrid="0">
      <p:cViewPr varScale="1">
        <p:scale>
          <a:sx n="86" d="100"/>
          <a:sy n="86" d="100"/>
        </p:scale>
        <p:origin x="2232" y="90"/>
      </p:cViewPr>
      <p:guideLst>
        <p:guide pos="288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ED8D1-8385-4133-A59C-AB2F98BF5C05}" type="datetimeFigureOut">
              <a:rPr lang="en-US" smtClean="0"/>
              <a:t>12/3/2015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8CF88F-452D-4347-87C6-E9ADB8ABCF0F}" type="slidenum">
              <a:rPr lang="en-US" smtClean="0"/>
              <a:t>‹#›</a:t>
            </a:fld>
            <a:endParaRPr lang="en-US"/>
          </a:p>
        </p:txBody>
      </p:sp>
    </p:spTree>
    <p:extLst>
      <p:ext uri="{BB962C8B-B14F-4D97-AF65-F5344CB8AC3E}">
        <p14:creationId xmlns:p14="http://schemas.microsoft.com/office/powerpoint/2010/main" val="3583398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D37F7-97F5-469E-9187-6121DF018D38}" type="slidenum">
              <a:rPr lang="en-US" smtClean="0"/>
              <a:t>1</a:t>
            </a:fld>
            <a:endParaRPr lang="en-US"/>
          </a:p>
        </p:txBody>
      </p:sp>
    </p:spTree>
    <p:extLst>
      <p:ext uri="{BB962C8B-B14F-4D97-AF65-F5344CB8AC3E}">
        <p14:creationId xmlns:p14="http://schemas.microsoft.com/office/powerpoint/2010/main" val="2370393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8CF88F-452D-4347-87C6-E9ADB8ABCF0F}" type="slidenum">
              <a:rPr lang="en-US" smtClean="0"/>
              <a:t>11</a:t>
            </a:fld>
            <a:endParaRPr lang="en-US"/>
          </a:p>
        </p:txBody>
      </p:sp>
    </p:spTree>
    <p:extLst>
      <p:ext uri="{BB962C8B-B14F-4D97-AF65-F5344CB8AC3E}">
        <p14:creationId xmlns:p14="http://schemas.microsoft.com/office/powerpoint/2010/main" val="448113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8CF88F-452D-4347-87C6-E9ADB8ABCF0F}" type="slidenum">
              <a:rPr lang="en-US" smtClean="0"/>
              <a:t>12</a:t>
            </a:fld>
            <a:endParaRPr lang="en-US"/>
          </a:p>
        </p:txBody>
      </p:sp>
    </p:spTree>
    <p:extLst>
      <p:ext uri="{BB962C8B-B14F-4D97-AF65-F5344CB8AC3E}">
        <p14:creationId xmlns:p14="http://schemas.microsoft.com/office/powerpoint/2010/main" val="3815913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8CF88F-452D-4347-87C6-E9ADB8ABCF0F}" type="slidenum">
              <a:rPr lang="en-US" smtClean="0"/>
              <a:t>13</a:t>
            </a:fld>
            <a:endParaRPr lang="en-US"/>
          </a:p>
        </p:txBody>
      </p:sp>
    </p:spTree>
    <p:extLst>
      <p:ext uri="{BB962C8B-B14F-4D97-AF65-F5344CB8AC3E}">
        <p14:creationId xmlns:p14="http://schemas.microsoft.com/office/powerpoint/2010/main" val="3670225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name for the “central” repository is generally taken to be origin though you can name it whatever you want.</a:t>
            </a:r>
          </a:p>
          <a:p>
            <a:r>
              <a:rPr lang="en-US" baseline="0" dirty="0" smtClean="0"/>
              <a:t>This way if you link to other developers as well you can keep track of your “central” repo and developer remotes separately</a:t>
            </a:r>
          </a:p>
          <a:p>
            <a:endParaRPr lang="en-US" dirty="0"/>
          </a:p>
        </p:txBody>
      </p:sp>
      <p:sp>
        <p:nvSpPr>
          <p:cNvPr id="4" name="Slide Number Placeholder 3"/>
          <p:cNvSpPr>
            <a:spLocks noGrp="1"/>
          </p:cNvSpPr>
          <p:nvPr>
            <p:ph type="sldNum" sz="quarter" idx="10"/>
          </p:nvPr>
        </p:nvSpPr>
        <p:spPr/>
        <p:txBody>
          <a:bodyPr/>
          <a:lstStyle/>
          <a:p>
            <a:fld id="{FA8CF88F-452D-4347-87C6-E9ADB8ABCF0F}" type="slidenum">
              <a:rPr lang="en-US" smtClean="0"/>
              <a:t>2</a:t>
            </a:fld>
            <a:endParaRPr lang="en-US"/>
          </a:p>
        </p:txBody>
      </p:sp>
    </p:spTree>
    <p:extLst>
      <p:ext uri="{BB962C8B-B14F-4D97-AF65-F5344CB8AC3E}">
        <p14:creationId xmlns:p14="http://schemas.microsoft.com/office/powerpoint/2010/main" val="1296790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8CF88F-452D-4347-87C6-E9ADB8ABCF0F}" type="slidenum">
              <a:rPr lang="en-US" smtClean="0"/>
              <a:t>3</a:t>
            </a:fld>
            <a:endParaRPr lang="en-US"/>
          </a:p>
        </p:txBody>
      </p:sp>
    </p:spTree>
    <p:extLst>
      <p:ext uri="{BB962C8B-B14F-4D97-AF65-F5344CB8AC3E}">
        <p14:creationId xmlns:p14="http://schemas.microsoft.com/office/powerpoint/2010/main" val="513096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 aside the –a</a:t>
            </a:r>
            <a:r>
              <a:rPr lang="en-US" baseline="0" dirty="0" smtClean="0"/>
              <a:t> flag is equivalent to </a:t>
            </a:r>
            <a:r>
              <a:rPr lang="en-US" baseline="0" dirty="0" err="1" smtClean="0"/>
              <a:t>git</a:t>
            </a:r>
            <a:r>
              <a:rPr lang="en-US" baseline="0" dirty="0" smtClean="0"/>
              <a:t> add filename which stages your changes</a:t>
            </a:r>
          </a:p>
          <a:p>
            <a:r>
              <a:rPr lang="en-US" baseline="0" dirty="0" smtClean="0"/>
              <a:t>Also </a:t>
            </a:r>
            <a:r>
              <a:rPr lang="en-US" baseline="0" dirty="0" err="1" smtClean="0">
                <a:solidFill>
                  <a:srgbClr val="FF0000"/>
                </a:solidFill>
              </a:rPr>
              <a:t>git</a:t>
            </a:r>
            <a:r>
              <a:rPr lang="en-US" baseline="0" dirty="0" smtClean="0">
                <a:solidFill>
                  <a:srgbClr val="FF0000"/>
                </a:solidFill>
              </a:rPr>
              <a:t> status </a:t>
            </a:r>
            <a:r>
              <a:rPr lang="en-US" baseline="0" dirty="0" smtClean="0"/>
              <a:t>is a useful command to look at currently staged files</a:t>
            </a:r>
            <a:endParaRPr lang="en-US" dirty="0"/>
          </a:p>
        </p:txBody>
      </p:sp>
      <p:sp>
        <p:nvSpPr>
          <p:cNvPr id="4" name="Slide Number Placeholder 3"/>
          <p:cNvSpPr>
            <a:spLocks noGrp="1"/>
          </p:cNvSpPr>
          <p:nvPr>
            <p:ph type="sldNum" sz="quarter" idx="10"/>
          </p:nvPr>
        </p:nvSpPr>
        <p:spPr/>
        <p:txBody>
          <a:bodyPr/>
          <a:lstStyle/>
          <a:p>
            <a:fld id="{FA8CF88F-452D-4347-87C6-E9ADB8ABCF0F}" type="slidenum">
              <a:rPr lang="en-US" smtClean="0"/>
              <a:t>4</a:t>
            </a:fld>
            <a:endParaRPr lang="en-US"/>
          </a:p>
        </p:txBody>
      </p:sp>
    </p:spTree>
    <p:extLst>
      <p:ext uri="{BB962C8B-B14F-4D97-AF65-F5344CB8AC3E}">
        <p14:creationId xmlns:p14="http://schemas.microsoft.com/office/powerpoint/2010/main" val="2196958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8CF88F-452D-4347-87C6-E9ADB8ABCF0F}" type="slidenum">
              <a:rPr lang="en-US" smtClean="0"/>
              <a:t>5</a:t>
            </a:fld>
            <a:endParaRPr lang="en-US"/>
          </a:p>
        </p:txBody>
      </p:sp>
    </p:spTree>
    <p:extLst>
      <p:ext uri="{BB962C8B-B14F-4D97-AF65-F5344CB8AC3E}">
        <p14:creationId xmlns:p14="http://schemas.microsoft.com/office/powerpoint/2010/main" val="2199572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Aside </a:t>
            </a:r>
            <a:r>
              <a:rPr lang="en-US" dirty="0" err="1" smtClean="0"/>
              <a:t>git</a:t>
            </a:r>
            <a:r>
              <a:rPr lang="en-US" dirty="0" smtClean="0"/>
              <a:t> checkout</a:t>
            </a:r>
            <a:r>
              <a:rPr lang="en-US" baseline="0" dirty="0" smtClean="0"/>
              <a:t> can be used to move between branches or to briefly checkout old commits </a:t>
            </a:r>
            <a:endParaRPr lang="en-US" dirty="0"/>
          </a:p>
        </p:txBody>
      </p:sp>
      <p:sp>
        <p:nvSpPr>
          <p:cNvPr id="4" name="Slide Number Placeholder 3"/>
          <p:cNvSpPr>
            <a:spLocks noGrp="1"/>
          </p:cNvSpPr>
          <p:nvPr>
            <p:ph type="sldNum" sz="quarter" idx="10"/>
          </p:nvPr>
        </p:nvSpPr>
        <p:spPr/>
        <p:txBody>
          <a:bodyPr/>
          <a:lstStyle/>
          <a:p>
            <a:fld id="{FA8CF88F-452D-4347-87C6-E9ADB8ABCF0F}" type="slidenum">
              <a:rPr lang="en-US" smtClean="0"/>
              <a:t>6</a:t>
            </a:fld>
            <a:endParaRPr lang="en-US"/>
          </a:p>
        </p:txBody>
      </p:sp>
    </p:spTree>
    <p:extLst>
      <p:ext uri="{BB962C8B-B14F-4D97-AF65-F5344CB8AC3E}">
        <p14:creationId xmlns:p14="http://schemas.microsoft.com/office/powerpoint/2010/main" val="2847106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Rebase</a:t>
            </a:r>
            <a:r>
              <a:rPr lang="en-US" baseline="0" dirty="0" smtClean="0"/>
              <a:t> allows you to keep your development history clean and linear, need to be careful though as you should usually only rebase local changes, so that you don’t rebase changes that someone else is building off of.</a:t>
            </a:r>
            <a:endParaRPr lang="en-US" dirty="0"/>
          </a:p>
        </p:txBody>
      </p:sp>
      <p:sp>
        <p:nvSpPr>
          <p:cNvPr id="4" name="Slide Number Placeholder 3"/>
          <p:cNvSpPr>
            <a:spLocks noGrp="1"/>
          </p:cNvSpPr>
          <p:nvPr>
            <p:ph type="sldNum" sz="quarter" idx="10"/>
          </p:nvPr>
        </p:nvSpPr>
        <p:spPr/>
        <p:txBody>
          <a:bodyPr/>
          <a:lstStyle/>
          <a:p>
            <a:fld id="{FA8CF88F-452D-4347-87C6-E9ADB8ABCF0F}" type="slidenum">
              <a:rPr lang="en-US" smtClean="0"/>
              <a:t>7</a:t>
            </a:fld>
            <a:endParaRPr lang="en-US"/>
          </a:p>
        </p:txBody>
      </p:sp>
    </p:spTree>
    <p:extLst>
      <p:ext uri="{BB962C8B-B14F-4D97-AF65-F5344CB8AC3E}">
        <p14:creationId xmlns:p14="http://schemas.microsoft.com/office/powerpoint/2010/main" val="518493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sha</a:t>
            </a:r>
            <a:r>
              <a:rPr lang="en-US" dirty="0" smtClean="0"/>
              <a:t>]</a:t>
            </a:r>
            <a:r>
              <a:rPr lang="en-US" baseline="0" dirty="0" smtClean="0"/>
              <a:t> = secure hash algorithm</a:t>
            </a:r>
            <a:endParaRPr lang="en-US" dirty="0" smtClean="0"/>
          </a:p>
          <a:p>
            <a:r>
              <a:rPr lang="en-US" dirty="0" smtClean="0"/>
              <a:t>This</a:t>
            </a:r>
            <a:r>
              <a:rPr lang="en-US" baseline="0" dirty="0" smtClean="0"/>
              <a:t> is all from </a:t>
            </a:r>
          </a:p>
          <a:p>
            <a:r>
              <a:rPr lang="en-US" dirty="0" smtClean="0"/>
              <a:t>https://github.com/blog/2019-how-to-undo-almost-anything-with-git</a:t>
            </a:r>
          </a:p>
          <a:p>
            <a:r>
              <a:rPr lang="en-US" dirty="0" smtClean="0"/>
              <a:t>And a little from</a:t>
            </a:r>
          </a:p>
          <a:p>
            <a:r>
              <a:rPr lang="en-US" dirty="0" smtClean="0"/>
              <a:t>https://www.atlassian.com/git/tutorials/rewriting-history/</a:t>
            </a:r>
            <a:endParaRPr lang="en-US" dirty="0"/>
          </a:p>
        </p:txBody>
      </p:sp>
      <p:sp>
        <p:nvSpPr>
          <p:cNvPr id="4" name="Slide Number Placeholder 3"/>
          <p:cNvSpPr>
            <a:spLocks noGrp="1"/>
          </p:cNvSpPr>
          <p:nvPr>
            <p:ph type="sldNum" sz="quarter" idx="10"/>
          </p:nvPr>
        </p:nvSpPr>
        <p:spPr/>
        <p:txBody>
          <a:bodyPr/>
          <a:lstStyle/>
          <a:p>
            <a:fld id="{FA8CF88F-452D-4347-87C6-E9ADB8ABCF0F}" type="slidenum">
              <a:rPr lang="en-US" smtClean="0"/>
              <a:t>8</a:t>
            </a:fld>
            <a:endParaRPr lang="en-US"/>
          </a:p>
        </p:txBody>
      </p:sp>
    </p:spTree>
    <p:extLst>
      <p:ext uri="{BB962C8B-B14F-4D97-AF65-F5344CB8AC3E}">
        <p14:creationId xmlns:p14="http://schemas.microsoft.com/office/powerpoint/2010/main" val="2593985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HEAD essentially</a:t>
            </a:r>
            <a:r>
              <a:rPr lang="en-US" baseline="0" dirty="0" smtClean="0"/>
              <a:t> just points to the current branch, so the </a:t>
            </a:r>
            <a:r>
              <a:rPr lang="en-US" baseline="0" dirty="0" err="1" smtClean="0"/>
              <a:t>reflog</a:t>
            </a:r>
            <a:r>
              <a:rPr lang="en-US" baseline="0" dirty="0" smtClean="0"/>
              <a:t> keeps track of any time the current branch is changed</a:t>
            </a:r>
          </a:p>
          <a:p>
            <a:r>
              <a:rPr lang="en-US" dirty="0" smtClean="0"/>
              <a:t>Your </a:t>
            </a:r>
            <a:r>
              <a:rPr lang="en-US" dirty="0" err="1" smtClean="0"/>
              <a:t>reflog</a:t>
            </a:r>
            <a:r>
              <a:rPr lang="en-US" dirty="0" smtClean="0"/>
              <a:t> doesn’t last forever</a:t>
            </a:r>
            <a:endParaRPr lang="en-US" dirty="0"/>
          </a:p>
        </p:txBody>
      </p:sp>
      <p:sp>
        <p:nvSpPr>
          <p:cNvPr id="4" name="Slide Number Placeholder 3"/>
          <p:cNvSpPr>
            <a:spLocks noGrp="1"/>
          </p:cNvSpPr>
          <p:nvPr>
            <p:ph type="sldNum" sz="quarter" idx="10"/>
          </p:nvPr>
        </p:nvSpPr>
        <p:spPr/>
        <p:txBody>
          <a:bodyPr/>
          <a:lstStyle/>
          <a:p>
            <a:fld id="{FA8CF88F-452D-4347-87C6-E9ADB8ABCF0F}" type="slidenum">
              <a:rPr lang="en-US" smtClean="0"/>
              <a:t>9</a:t>
            </a:fld>
            <a:endParaRPr lang="en-US"/>
          </a:p>
        </p:txBody>
      </p:sp>
    </p:spTree>
    <p:extLst>
      <p:ext uri="{BB962C8B-B14F-4D97-AF65-F5344CB8AC3E}">
        <p14:creationId xmlns:p14="http://schemas.microsoft.com/office/powerpoint/2010/main" val="2952295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11860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794781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5471521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379400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596642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282243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068033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6" name="Picture 5" descr="gray_seal_alt.jpg"/>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Lst>
          </a:blip>
          <a:srcRect l="57901" t="45926"/>
          <a:stretch/>
        </p:blipFill>
        <p:spPr>
          <a:xfrm>
            <a:off x="5294489" y="3149600"/>
            <a:ext cx="3849511" cy="3708400"/>
          </a:xfrm>
          <a:prstGeom prst="rect">
            <a:avLst/>
          </a:prstGeom>
        </p:spPr>
      </p:pic>
    </p:spTree>
    <p:extLst>
      <p:ext uri="{BB962C8B-B14F-4D97-AF65-F5344CB8AC3E}">
        <p14:creationId xmlns:p14="http://schemas.microsoft.com/office/powerpoint/2010/main" val="126560589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316357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916999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9569442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12/3/2015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7" name="Picture 6" descr="gray_seal_alt.jpg"/>
          <p:cNvPicPr>
            <a:picLocks noChangeAspect="1"/>
          </p:cNvPicPr>
          <p:nvPr userDrawn="1"/>
        </p:nvPicPr>
        <p:blipFill rotWithShape="1">
          <a:blip r:embed="rId13">
            <a:extLst>
              <a:ext uri="{BEBA8EAE-BF5A-486C-A8C5-ECC9F3942E4B}">
                <a14:imgProps xmlns:a14="http://schemas.microsoft.com/office/drawing/2010/main">
                  <a14:imgLayer r:embed="rId14">
                    <a14:imgEffect>
                      <a14:brightnessContrast bright="5000"/>
                    </a14:imgEffect>
                  </a14:imgLayer>
                </a14:imgProps>
              </a:ext>
            </a:extLst>
          </a:blip>
          <a:srcRect l="57901" t="45926"/>
          <a:stretch/>
        </p:blipFill>
        <p:spPr>
          <a:xfrm>
            <a:off x="5294489" y="3149600"/>
            <a:ext cx="3849511" cy="3708400"/>
          </a:xfrm>
          <a:prstGeom prst="rect">
            <a:avLst/>
          </a:prstGeom>
        </p:spPr>
      </p:pic>
      <p:grpSp>
        <p:nvGrpSpPr>
          <p:cNvPr id="8" name="Group 7"/>
          <p:cNvGrpSpPr/>
          <p:nvPr userDrawn="1"/>
        </p:nvGrpSpPr>
        <p:grpSpPr>
          <a:xfrm>
            <a:off x="-6925" y="-2968"/>
            <a:ext cx="9151504" cy="721020"/>
            <a:chOff x="-6925" y="-2968"/>
            <a:chExt cx="9151504" cy="721020"/>
          </a:xfrm>
          <a:effectLst>
            <a:outerShdw blurRad="50800" dist="38100" dir="5400000" algn="t" rotWithShape="0">
              <a:prstClr val="black">
                <a:alpha val="40000"/>
              </a:prstClr>
            </a:outerShdw>
          </a:effectLst>
        </p:grpSpPr>
        <p:pic>
          <p:nvPicPr>
            <p:cNvPr id="9" name="Picture 3" descr="C:\Users\j.hachmann\science\career\website\groupwebsite\footer-bg.jpg"/>
            <p:cNvPicPr>
              <a:picLocks noChangeAspect="1" noChangeArrowheads="1"/>
            </p:cNvPicPr>
            <p:nvPr/>
          </p:nvPicPr>
          <p:blipFill rotWithShape="1">
            <a:blip r:embed="rId15">
              <a:extLst>
                <a:ext uri="{28A0092B-C50C-407E-A947-70E740481C1C}">
                  <a14:useLocalDpi xmlns:a14="http://schemas.microsoft.com/office/drawing/2010/main" val="0"/>
                </a:ext>
              </a:extLst>
            </a:blip>
            <a:srcRect l="96613"/>
            <a:stretch/>
          </p:blipFill>
          <p:spPr bwMode="auto">
            <a:xfrm>
              <a:off x="1332579" y="-2968"/>
              <a:ext cx="7812000" cy="7210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j.hachmann\science\career\website\groupwebsite\footer-bg.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25" y="-2968"/>
              <a:ext cx="1366801"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userDrawn="1"/>
        </p:nvGrpSpPr>
        <p:grpSpPr>
          <a:xfrm>
            <a:off x="7227011" y="117363"/>
            <a:ext cx="1881481" cy="785709"/>
            <a:chOff x="7250760" y="117361"/>
            <a:chExt cx="1881481" cy="785709"/>
          </a:xfrm>
        </p:grpSpPr>
        <p:pic>
          <p:nvPicPr>
            <p:cNvPr id="12" name="Picture 2" descr="C:\Users\j.hachmann\Desktop\groupwebsite\UB_web_logos\Web Logos - color\blue_gray\cntrd_stacked_blue_gray.pn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t="80407"/>
            <a:stretch/>
          </p:blipFill>
          <p:spPr bwMode="auto">
            <a:xfrm>
              <a:off x="7250760" y="762000"/>
              <a:ext cx="1881481" cy="14107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j.hachmann\science\career\website\groupwebsite\UB_web_logos\Web Logos - black and white\white\cntrd_stacked_white.png"/>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b="20380"/>
            <a:stretch/>
          </p:blipFill>
          <p:spPr bwMode="auto">
            <a:xfrm>
              <a:off x="7250760" y="117361"/>
              <a:ext cx="1881481" cy="573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69749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log/2019-how-to-undo-almost-anything-with-git" TargetMode="External"/><Relationship Id="rId2" Type="http://schemas.openxmlformats.org/officeDocument/2006/relationships/hyperlink" Target="https://www.siteground.com/tutorials/git/commands.htm" TargetMode="External"/><Relationship Id="rId1" Type="http://schemas.openxmlformats.org/officeDocument/2006/relationships/slideLayout" Target="../slideLayouts/slideLayout2.xml"/><Relationship Id="rId5" Type="http://schemas.openxmlformats.org/officeDocument/2006/relationships/hyperlink" Target="http://blog.experimentalworks.net/2009/03/merge-vs-rebase-a-deep-dive-into-the-mysteries-of-revision-control/" TargetMode="External"/><Relationship Id="rId4" Type="http://schemas.openxmlformats.org/officeDocument/2006/relationships/hyperlink" Target="https://www.atlassian.com/git/tutorials/rewriting-history/"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user@buffalo.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2381250"/>
          </a:xfrm>
        </p:spPr>
        <p:txBody>
          <a:bodyPr>
            <a:noAutofit/>
          </a:bodyPr>
          <a:lstStyle/>
          <a:p>
            <a:r>
              <a:rPr lang="en-US" sz="2800" dirty="0" smtClean="0"/>
              <a:t>A Brief Overview of </a:t>
            </a:r>
            <a:r>
              <a:rPr lang="en-US" sz="2800" dirty="0" err="1" smtClean="0"/>
              <a:t>Git</a:t>
            </a:r>
            <a:endParaRPr lang="en-US" sz="2800" dirty="0"/>
          </a:p>
        </p:txBody>
      </p:sp>
      <p:sp>
        <p:nvSpPr>
          <p:cNvPr id="3" name="Subtitle 2"/>
          <p:cNvSpPr>
            <a:spLocks noGrp="1"/>
          </p:cNvSpPr>
          <p:nvPr>
            <p:ph type="subTitle" idx="1"/>
          </p:nvPr>
        </p:nvSpPr>
        <p:spPr>
          <a:xfrm>
            <a:off x="1371600" y="3810000"/>
            <a:ext cx="6400800" cy="2362200"/>
          </a:xfrm>
        </p:spPr>
        <p:txBody>
          <a:bodyPr>
            <a:normAutofit fontScale="62500" lnSpcReduction="20000"/>
          </a:bodyPr>
          <a:lstStyle/>
          <a:p>
            <a:pPr>
              <a:lnSpc>
                <a:spcPct val="120000"/>
              </a:lnSpc>
              <a:defRPr/>
            </a:pPr>
            <a:r>
              <a:rPr lang="de-DE" sz="4400" dirty="0" smtClean="0">
                <a:solidFill>
                  <a:schemeClr val="tx1"/>
                </a:solidFill>
                <a:latin typeface="Calibri" panose="020F0502020204030204" pitchFamily="34" charset="0"/>
              </a:rPr>
              <a:t>William Evangelista</a:t>
            </a:r>
            <a:br>
              <a:rPr lang="de-DE" sz="4400" dirty="0" smtClean="0">
                <a:solidFill>
                  <a:schemeClr val="tx1"/>
                </a:solidFill>
                <a:latin typeface="Calibri" panose="020F0502020204030204" pitchFamily="34" charset="0"/>
              </a:rPr>
            </a:br>
            <a:r>
              <a:rPr lang="en-US" dirty="0" smtClean="0">
                <a:solidFill>
                  <a:schemeClr val="tx1"/>
                </a:solidFill>
                <a:latin typeface="Calibri" panose="020F0502020204030204" pitchFamily="34" charset="0"/>
              </a:rPr>
              <a:t>Department of Chemical and Biological Engineering</a:t>
            </a:r>
          </a:p>
          <a:p>
            <a:pPr>
              <a:lnSpc>
                <a:spcPct val="120000"/>
              </a:lnSpc>
              <a:defRPr/>
            </a:pPr>
            <a:r>
              <a:rPr lang="de-DE" b="1" dirty="0" smtClean="0">
                <a:solidFill>
                  <a:schemeClr val="tx1"/>
                </a:solidFill>
                <a:latin typeface="Calibri" panose="020F0502020204030204" pitchFamily="34" charset="0"/>
              </a:rPr>
              <a:t>Advisor: Dr. Johannes Hachmann</a:t>
            </a:r>
          </a:p>
          <a:p>
            <a:pPr>
              <a:lnSpc>
                <a:spcPct val="120000"/>
              </a:lnSpc>
              <a:defRPr/>
            </a:pPr>
            <a:endParaRPr lang="en-US" dirty="0" smtClean="0">
              <a:solidFill>
                <a:schemeClr val="tx1">
                  <a:lumMod val="50000"/>
                  <a:lumOff val="50000"/>
                </a:schemeClr>
              </a:solidFill>
              <a:latin typeface="Calibri" panose="020F0502020204030204" pitchFamily="34" charset="0"/>
            </a:endParaRPr>
          </a:p>
          <a:p>
            <a:pPr>
              <a:lnSpc>
                <a:spcPct val="120000"/>
              </a:lnSpc>
              <a:defRPr/>
            </a:pPr>
            <a:r>
              <a:rPr lang="en-US" dirty="0" smtClean="0">
                <a:solidFill>
                  <a:schemeClr val="tx1"/>
                </a:solidFill>
                <a:latin typeface="Calibri" panose="020F0502020204030204" pitchFamily="34" charset="0"/>
              </a:rPr>
              <a:t>CSC club</a:t>
            </a:r>
            <a:r>
              <a:rPr lang="en-US" dirty="0" smtClean="0">
                <a:solidFill>
                  <a:schemeClr val="tx1"/>
                </a:solidFill>
                <a:latin typeface="Calibri" panose="020F0502020204030204" pitchFamily="34" charset="0"/>
              </a:rPr>
              <a:t> </a:t>
            </a:r>
            <a:r>
              <a:rPr lang="en-US" dirty="0" smtClean="0">
                <a:solidFill>
                  <a:schemeClr val="tx1"/>
                </a:solidFill>
                <a:latin typeface="Calibri" panose="020F0502020204030204" pitchFamily="34" charset="0"/>
              </a:rPr>
              <a:t>presentation</a:t>
            </a:r>
            <a:endParaRPr lang="de-DE" dirty="0" smtClean="0">
              <a:solidFill>
                <a:schemeClr val="tx1"/>
              </a:solidFill>
              <a:latin typeface="Calibri" panose="020F0502020204030204" pitchFamily="34" charset="0"/>
            </a:endParaRPr>
          </a:p>
          <a:p>
            <a:pPr>
              <a:lnSpc>
                <a:spcPct val="120000"/>
              </a:lnSpc>
              <a:defRPr/>
            </a:pPr>
            <a:r>
              <a:rPr lang="de-DE" dirty="0" smtClean="0">
                <a:solidFill>
                  <a:schemeClr val="tx1"/>
                </a:solidFill>
                <a:latin typeface="Calibri" panose="020F0502020204030204" pitchFamily="34" charset="0"/>
              </a:rPr>
              <a:t>03</a:t>
            </a:r>
            <a:r>
              <a:rPr lang="de-DE" dirty="0" smtClean="0">
                <a:solidFill>
                  <a:schemeClr val="tx1"/>
                </a:solidFill>
                <a:latin typeface="Calibri" panose="020F0502020204030204" pitchFamily="34" charset="0"/>
              </a:rPr>
              <a:t> </a:t>
            </a:r>
            <a:r>
              <a:rPr lang="de-DE" dirty="0" smtClean="0">
                <a:solidFill>
                  <a:schemeClr val="tx1"/>
                </a:solidFill>
                <a:latin typeface="Calibri" panose="020F0502020204030204" pitchFamily="34" charset="0"/>
              </a:rPr>
              <a:t>December</a:t>
            </a:r>
            <a:r>
              <a:rPr lang="de-DE" dirty="0" smtClean="0">
                <a:solidFill>
                  <a:schemeClr val="tx1"/>
                </a:solidFill>
                <a:latin typeface="Calibri" panose="020F0502020204030204" pitchFamily="34" charset="0"/>
              </a:rPr>
              <a:t> </a:t>
            </a:r>
            <a:r>
              <a:rPr lang="de-DE" dirty="0" smtClean="0">
                <a:solidFill>
                  <a:schemeClr val="tx1"/>
                </a:solidFill>
                <a:latin typeface="Calibri" panose="020F0502020204030204" pitchFamily="34" charset="0"/>
              </a:rPr>
              <a:t>2015</a:t>
            </a:r>
          </a:p>
          <a:p>
            <a:endParaRPr lang="en-US" dirty="0">
              <a:solidFill>
                <a:schemeClr val="tx1"/>
              </a:solidFill>
            </a:endParaRPr>
          </a:p>
        </p:txBody>
      </p:sp>
    </p:spTree>
    <p:extLst>
      <p:ext uri="{BB962C8B-B14F-4D97-AF65-F5344CB8AC3E}">
        <p14:creationId xmlns:p14="http://schemas.microsoft.com/office/powerpoint/2010/main" val="105177991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94" y="120771"/>
            <a:ext cx="5805579" cy="467233"/>
          </a:xfrm>
        </p:spPr>
        <p:txBody>
          <a:bodyPr>
            <a:normAutofit/>
          </a:bodyPr>
          <a:lstStyle/>
          <a:p>
            <a:pPr algn="l"/>
            <a:r>
              <a:rPr lang="en-US" sz="2400" dirty="0" smtClean="0">
                <a:solidFill>
                  <a:schemeClr val="bg1"/>
                </a:solidFill>
              </a:rPr>
              <a:t>Resources</a:t>
            </a:r>
            <a:endParaRPr lang="en-US" sz="2400" dirty="0">
              <a:solidFill>
                <a:schemeClr val="bg1"/>
              </a:solidFill>
            </a:endParaRPr>
          </a:p>
        </p:txBody>
      </p:sp>
      <p:sp>
        <p:nvSpPr>
          <p:cNvPr id="3" name="Content Placeholder 2"/>
          <p:cNvSpPr>
            <a:spLocks noGrp="1"/>
          </p:cNvSpPr>
          <p:nvPr>
            <p:ph idx="1"/>
          </p:nvPr>
        </p:nvSpPr>
        <p:spPr>
          <a:xfrm>
            <a:off x="129394" y="897148"/>
            <a:ext cx="8893836" cy="5831456"/>
          </a:xfrm>
        </p:spPr>
        <p:txBody>
          <a:bodyPr>
            <a:normAutofit lnSpcReduction="10000"/>
          </a:bodyPr>
          <a:lstStyle/>
          <a:p>
            <a:r>
              <a:rPr lang="en-US" dirty="0" err="1" smtClean="0"/>
              <a:t>Git</a:t>
            </a:r>
            <a:r>
              <a:rPr lang="en-US" dirty="0" smtClean="0"/>
              <a:t> commands</a:t>
            </a:r>
          </a:p>
          <a:p>
            <a:pPr lvl="1"/>
            <a:r>
              <a:rPr lang="en-US" dirty="0">
                <a:hlinkClick r:id="rId2"/>
              </a:rPr>
              <a:t>https://</a:t>
            </a:r>
            <a:r>
              <a:rPr lang="en-US" dirty="0" smtClean="0">
                <a:hlinkClick r:id="rId2"/>
              </a:rPr>
              <a:t>www.siteground.com/tutorials/git/commands.htm</a:t>
            </a:r>
            <a:endParaRPr lang="en-US" dirty="0" smtClean="0"/>
          </a:p>
          <a:p>
            <a:r>
              <a:rPr lang="en-US" dirty="0" smtClean="0"/>
              <a:t>Undoing stuff</a:t>
            </a:r>
          </a:p>
          <a:p>
            <a:pPr lvl="1"/>
            <a:r>
              <a:rPr lang="en-US" dirty="0">
                <a:hlinkClick r:id="rId3"/>
              </a:rPr>
              <a:t>https://</a:t>
            </a:r>
            <a:r>
              <a:rPr lang="en-US" dirty="0" smtClean="0">
                <a:hlinkClick r:id="rId3"/>
              </a:rPr>
              <a:t>github.com/blog/2019-how-to-undo-almost-anything-with-git</a:t>
            </a:r>
            <a:endParaRPr lang="en-US" dirty="0" smtClean="0"/>
          </a:p>
          <a:p>
            <a:pPr lvl="1"/>
            <a:r>
              <a:rPr lang="en-US" dirty="0">
                <a:hlinkClick r:id="rId4"/>
              </a:rPr>
              <a:t>https://www.atlassian.com/git/tutorials/rewriting-history</a:t>
            </a:r>
            <a:r>
              <a:rPr lang="en-US" dirty="0" smtClean="0">
                <a:hlinkClick r:id="rId4"/>
              </a:rPr>
              <a:t>/</a:t>
            </a:r>
            <a:endParaRPr lang="en-US" dirty="0" smtClean="0"/>
          </a:p>
          <a:p>
            <a:r>
              <a:rPr lang="en-US" dirty="0" smtClean="0"/>
              <a:t>Merge/rebase</a:t>
            </a:r>
          </a:p>
          <a:p>
            <a:pPr lvl="1"/>
            <a:r>
              <a:rPr lang="en-US" dirty="0">
                <a:hlinkClick r:id="rId5"/>
              </a:rPr>
              <a:t>http://blog.experimentalworks.net/2009/03/merge-vs-rebase-a-deep-dive-into-the-mysteries-of-revision-control</a:t>
            </a:r>
            <a:r>
              <a:rPr lang="en-US" dirty="0" smtClean="0">
                <a:hlinkClick r:id="rId5"/>
              </a:rPr>
              <a:t>/</a:t>
            </a:r>
            <a:endParaRPr lang="en-US" dirty="0" smtClean="0"/>
          </a:p>
          <a:p>
            <a:endParaRPr lang="en-US" dirty="0" smtClean="0"/>
          </a:p>
        </p:txBody>
      </p:sp>
    </p:spTree>
    <p:extLst>
      <p:ext uri="{BB962C8B-B14F-4D97-AF65-F5344CB8AC3E}">
        <p14:creationId xmlns:p14="http://schemas.microsoft.com/office/powerpoint/2010/main" val="342416344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94" y="120771"/>
            <a:ext cx="5805579" cy="467233"/>
          </a:xfrm>
        </p:spPr>
        <p:txBody>
          <a:bodyPr>
            <a:normAutofit/>
          </a:bodyPr>
          <a:lstStyle/>
          <a:p>
            <a:pPr algn="l"/>
            <a:r>
              <a:rPr lang="en-US" sz="2400" dirty="0" smtClean="0">
                <a:solidFill>
                  <a:schemeClr val="bg1"/>
                </a:solidFill>
              </a:rPr>
              <a:t>Setting up on CCR</a:t>
            </a:r>
            <a:endParaRPr lang="en-US" sz="2400" dirty="0">
              <a:solidFill>
                <a:schemeClr val="bg1"/>
              </a:solidFill>
            </a:endParaRPr>
          </a:p>
        </p:txBody>
      </p:sp>
      <p:sp>
        <p:nvSpPr>
          <p:cNvPr id="3" name="Content Placeholder 2"/>
          <p:cNvSpPr>
            <a:spLocks noGrp="1"/>
          </p:cNvSpPr>
          <p:nvPr>
            <p:ph idx="1"/>
          </p:nvPr>
        </p:nvSpPr>
        <p:spPr>
          <a:xfrm>
            <a:off x="129394" y="897148"/>
            <a:ext cx="8893836" cy="5831456"/>
          </a:xfrm>
        </p:spPr>
        <p:txBody>
          <a:bodyPr/>
          <a:lstStyle/>
          <a:p>
            <a:r>
              <a:rPr lang="en-US" dirty="0" smtClean="0"/>
              <a:t>First want to clone in our repository</a:t>
            </a:r>
          </a:p>
          <a:p>
            <a:pPr lvl="1"/>
            <a:r>
              <a:rPr lang="en-US" dirty="0" err="1">
                <a:solidFill>
                  <a:srgbClr val="FF0000"/>
                </a:solidFill>
              </a:rPr>
              <a:t>g</a:t>
            </a:r>
            <a:r>
              <a:rPr lang="en-US" dirty="0" err="1" smtClean="0">
                <a:solidFill>
                  <a:srgbClr val="FF0000"/>
                </a:solidFill>
              </a:rPr>
              <a:t>it</a:t>
            </a:r>
            <a:r>
              <a:rPr lang="en-US" dirty="0" smtClean="0">
                <a:solidFill>
                  <a:srgbClr val="FF0000"/>
                </a:solidFill>
              </a:rPr>
              <a:t> clone “URL”</a:t>
            </a:r>
            <a:endParaRPr lang="en-US" dirty="0">
              <a:solidFill>
                <a:srgbClr val="FF0000"/>
              </a:solidFill>
            </a:endParaRPr>
          </a:p>
          <a:p>
            <a:r>
              <a:rPr lang="en-US" dirty="0" smtClean="0"/>
              <a:t>Or</a:t>
            </a:r>
          </a:p>
          <a:p>
            <a:pPr lvl="1"/>
            <a:r>
              <a:rPr lang="en-US" dirty="0" err="1">
                <a:solidFill>
                  <a:srgbClr val="FF0000"/>
                </a:solidFill>
              </a:rPr>
              <a:t>mkdir</a:t>
            </a:r>
            <a:r>
              <a:rPr lang="en-US" dirty="0">
                <a:solidFill>
                  <a:srgbClr val="FF0000"/>
                </a:solidFill>
              </a:rPr>
              <a:t> [</a:t>
            </a:r>
            <a:r>
              <a:rPr lang="en-US" dirty="0" err="1">
                <a:solidFill>
                  <a:srgbClr val="FF0000"/>
                </a:solidFill>
              </a:rPr>
              <a:t>dirname</a:t>
            </a:r>
            <a:r>
              <a:rPr lang="en-US" dirty="0">
                <a:solidFill>
                  <a:srgbClr val="FF0000"/>
                </a:solidFill>
              </a:rPr>
              <a:t>]</a:t>
            </a:r>
          </a:p>
          <a:p>
            <a:pPr lvl="1"/>
            <a:r>
              <a:rPr lang="en-US" dirty="0">
                <a:solidFill>
                  <a:srgbClr val="FF0000"/>
                </a:solidFill>
              </a:rPr>
              <a:t>cd [</a:t>
            </a:r>
            <a:r>
              <a:rPr lang="en-US" dirty="0" err="1">
                <a:solidFill>
                  <a:srgbClr val="FF0000"/>
                </a:solidFill>
              </a:rPr>
              <a:t>dirname</a:t>
            </a:r>
            <a:r>
              <a:rPr lang="en-US" dirty="0">
                <a:solidFill>
                  <a:srgbClr val="FF0000"/>
                </a:solidFill>
              </a:rPr>
              <a:t>]</a:t>
            </a:r>
          </a:p>
          <a:p>
            <a:pPr lvl="1"/>
            <a:r>
              <a:rPr lang="en-US" dirty="0" err="1">
                <a:solidFill>
                  <a:srgbClr val="FF0000"/>
                </a:solidFill>
              </a:rPr>
              <a:t>git</a:t>
            </a:r>
            <a:r>
              <a:rPr lang="en-US" dirty="0">
                <a:solidFill>
                  <a:srgbClr val="FF0000"/>
                </a:solidFill>
              </a:rPr>
              <a:t> </a:t>
            </a:r>
            <a:r>
              <a:rPr lang="en-US" dirty="0" err="1">
                <a:solidFill>
                  <a:srgbClr val="FF0000"/>
                </a:solidFill>
              </a:rPr>
              <a:t>init</a:t>
            </a:r>
            <a:endParaRPr lang="en-US" dirty="0">
              <a:solidFill>
                <a:srgbClr val="FF0000"/>
              </a:solidFill>
            </a:endParaRPr>
          </a:p>
          <a:p>
            <a:pPr lvl="1"/>
            <a:r>
              <a:rPr lang="en-US" dirty="0" err="1">
                <a:solidFill>
                  <a:srgbClr val="FF0000"/>
                </a:solidFill>
              </a:rPr>
              <a:t>git</a:t>
            </a:r>
            <a:r>
              <a:rPr lang="en-US" dirty="0">
                <a:solidFill>
                  <a:srgbClr val="FF0000"/>
                </a:solidFill>
              </a:rPr>
              <a:t> remote add origin “URL”</a:t>
            </a:r>
          </a:p>
          <a:p>
            <a:pPr lvl="1"/>
            <a:r>
              <a:rPr lang="en-US" dirty="0" err="1">
                <a:solidFill>
                  <a:srgbClr val="FF0000"/>
                </a:solidFill>
              </a:rPr>
              <a:t>git</a:t>
            </a:r>
            <a:r>
              <a:rPr lang="en-US" dirty="0">
                <a:solidFill>
                  <a:srgbClr val="FF0000"/>
                </a:solidFill>
              </a:rPr>
              <a:t> pull origin master</a:t>
            </a:r>
          </a:p>
          <a:p>
            <a:pPr lvl="1"/>
            <a:endParaRPr lang="en-US" dirty="0" smtClean="0">
              <a:solidFill>
                <a:srgbClr val="FF0000"/>
              </a:solidFill>
            </a:endParaRPr>
          </a:p>
          <a:p>
            <a:pPr lvl="1"/>
            <a:endParaRPr lang="en-US" dirty="0"/>
          </a:p>
        </p:txBody>
      </p:sp>
    </p:spTree>
    <p:extLst>
      <p:ext uri="{BB962C8B-B14F-4D97-AF65-F5344CB8AC3E}">
        <p14:creationId xmlns:p14="http://schemas.microsoft.com/office/powerpoint/2010/main" val="415381009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94" y="120771"/>
            <a:ext cx="5805579" cy="467233"/>
          </a:xfrm>
        </p:spPr>
        <p:txBody>
          <a:bodyPr>
            <a:normAutofit/>
          </a:bodyPr>
          <a:lstStyle/>
          <a:p>
            <a:pPr algn="l"/>
            <a:r>
              <a:rPr lang="en-US" sz="2400" dirty="0" smtClean="0">
                <a:solidFill>
                  <a:schemeClr val="bg1"/>
                </a:solidFill>
              </a:rPr>
              <a:t>Setting up on CCR</a:t>
            </a:r>
            <a:endParaRPr lang="en-US" sz="2400" dirty="0">
              <a:solidFill>
                <a:schemeClr val="bg1"/>
              </a:solidFill>
            </a:endParaRPr>
          </a:p>
        </p:txBody>
      </p:sp>
      <p:sp>
        <p:nvSpPr>
          <p:cNvPr id="3" name="Content Placeholder 2"/>
          <p:cNvSpPr>
            <a:spLocks noGrp="1"/>
          </p:cNvSpPr>
          <p:nvPr>
            <p:ph idx="1"/>
          </p:nvPr>
        </p:nvSpPr>
        <p:spPr>
          <a:xfrm>
            <a:off x="129394" y="897148"/>
            <a:ext cx="8893836" cy="5831456"/>
          </a:xfrm>
        </p:spPr>
        <p:txBody>
          <a:bodyPr/>
          <a:lstStyle/>
          <a:p>
            <a:r>
              <a:rPr lang="en-US" dirty="0" smtClean="0"/>
              <a:t>You may also want to set up a </a:t>
            </a:r>
            <a:r>
              <a:rPr lang="en-US" dirty="0" err="1" smtClean="0"/>
              <a:t>mergetool</a:t>
            </a:r>
            <a:r>
              <a:rPr lang="en-US" dirty="0" smtClean="0"/>
              <a:t> for use on the cluster</a:t>
            </a:r>
          </a:p>
          <a:p>
            <a:r>
              <a:rPr lang="en-US" dirty="0" smtClean="0"/>
              <a:t>To use </a:t>
            </a:r>
            <a:r>
              <a:rPr lang="en-US" dirty="0" err="1" smtClean="0"/>
              <a:t>vimdiff</a:t>
            </a:r>
            <a:r>
              <a:rPr lang="en-US" dirty="0" smtClean="0"/>
              <a:t> as a </a:t>
            </a:r>
            <a:r>
              <a:rPr lang="en-US" dirty="0" err="1" smtClean="0"/>
              <a:t>mergetool</a:t>
            </a:r>
            <a:endParaRPr lang="en-US" dirty="0"/>
          </a:p>
          <a:p>
            <a:pPr lvl="1"/>
            <a:r>
              <a:rPr lang="en-US" dirty="0" err="1">
                <a:solidFill>
                  <a:srgbClr val="FF0000"/>
                </a:solidFill>
              </a:rPr>
              <a:t>g</a:t>
            </a:r>
            <a:r>
              <a:rPr lang="en-US" dirty="0" err="1" smtClean="0">
                <a:solidFill>
                  <a:srgbClr val="FF0000"/>
                </a:solidFill>
              </a:rPr>
              <a:t>it</a:t>
            </a:r>
            <a:r>
              <a:rPr lang="en-US" dirty="0" smtClean="0">
                <a:solidFill>
                  <a:srgbClr val="FF0000"/>
                </a:solidFill>
              </a:rPr>
              <a:t> </a:t>
            </a:r>
            <a:r>
              <a:rPr lang="en-US" dirty="0" err="1" smtClean="0">
                <a:solidFill>
                  <a:srgbClr val="FF0000"/>
                </a:solidFill>
              </a:rPr>
              <a:t>config</a:t>
            </a:r>
            <a:r>
              <a:rPr lang="en-US" dirty="0" smtClean="0">
                <a:solidFill>
                  <a:srgbClr val="FF0000"/>
                </a:solidFill>
              </a:rPr>
              <a:t> --global </a:t>
            </a:r>
            <a:r>
              <a:rPr lang="en-US" dirty="0" err="1" smtClean="0">
                <a:solidFill>
                  <a:srgbClr val="FF0000"/>
                </a:solidFill>
              </a:rPr>
              <a:t>merge.tool</a:t>
            </a:r>
            <a:r>
              <a:rPr lang="en-US" dirty="0" smtClean="0">
                <a:solidFill>
                  <a:srgbClr val="FF0000"/>
                </a:solidFill>
              </a:rPr>
              <a:t> </a:t>
            </a:r>
            <a:r>
              <a:rPr lang="en-US" dirty="0" err="1" smtClean="0">
                <a:solidFill>
                  <a:srgbClr val="FF0000"/>
                </a:solidFill>
              </a:rPr>
              <a:t>vimdiff</a:t>
            </a:r>
            <a:endParaRPr lang="en-US" dirty="0" smtClean="0">
              <a:solidFill>
                <a:srgbClr val="FF0000"/>
              </a:solidFill>
            </a:endParaRPr>
          </a:p>
          <a:p>
            <a:pPr lvl="1"/>
            <a:r>
              <a:rPr lang="en-US" dirty="0" err="1">
                <a:solidFill>
                  <a:srgbClr val="FF0000"/>
                </a:solidFill>
              </a:rPr>
              <a:t>g</a:t>
            </a:r>
            <a:r>
              <a:rPr lang="en-US" dirty="0" err="1" smtClean="0">
                <a:solidFill>
                  <a:srgbClr val="FF0000"/>
                </a:solidFill>
              </a:rPr>
              <a:t>it</a:t>
            </a:r>
            <a:r>
              <a:rPr lang="en-US" dirty="0" smtClean="0">
                <a:solidFill>
                  <a:srgbClr val="FF0000"/>
                </a:solidFill>
              </a:rPr>
              <a:t> </a:t>
            </a:r>
            <a:r>
              <a:rPr lang="en-US" dirty="0" err="1" smtClean="0">
                <a:solidFill>
                  <a:srgbClr val="FF0000"/>
                </a:solidFill>
              </a:rPr>
              <a:t>config</a:t>
            </a:r>
            <a:r>
              <a:rPr lang="en-US" dirty="0" smtClean="0">
                <a:solidFill>
                  <a:srgbClr val="FF0000"/>
                </a:solidFill>
              </a:rPr>
              <a:t> --global </a:t>
            </a:r>
            <a:r>
              <a:rPr lang="en-US" dirty="0" err="1" smtClean="0">
                <a:solidFill>
                  <a:srgbClr val="FF0000"/>
                </a:solidFill>
              </a:rPr>
              <a:t>merge.conflictstyle</a:t>
            </a:r>
            <a:r>
              <a:rPr lang="en-US" dirty="0" smtClean="0">
                <a:solidFill>
                  <a:srgbClr val="FF0000"/>
                </a:solidFill>
              </a:rPr>
              <a:t> diff3</a:t>
            </a:r>
          </a:p>
          <a:p>
            <a:pPr lvl="1"/>
            <a:r>
              <a:rPr lang="en-US" dirty="0" err="1">
                <a:solidFill>
                  <a:srgbClr val="FF0000"/>
                </a:solidFill>
              </a:rPr>
              <a:t>g</a:t>
            </a:r>
            <a:r>
              <a:rPr lang="en-US" dirty="0" err="1" smtClean="0">
                <a:solidFill>
                  <a:srgbClr val="FF0000"/>
                </a:solidFill>
              </a:rPr>
              <a:t>it</a:t>
            </a:r>
            <a:r>
              <a:rPr lang="en-US" dirty="0" smtClean="0">
                <a:solidFill>
                  <a:srgbClr val="FF0000"/>
                </a:solidFill>
              </a:rPr>
              <a:t> </a:t>
            </a:r>
            <a:r>
              <a:rPr lang="en-US" dirty="0" err="1" smtClean="0">
                <a:solidFill>
                  <a:srgbClr val="FF0000"/>
                </a:solidFill>
              </a:rPr>
              <a:t>config</a:t>
            </a:r>
            <a:r>
              <a:rPr lang="en-US" dirty="0" smtClean="0">
                <a:solidFill>
                  <a:srgbClr val="FF0000"/>
                </a:solidFill>
              </a:rPr>
              <a:t> --global </a:t>
            </a:r>
            <a:r>
              <a:rPr lang="en-US" dirty="0" err="1" smtClean="0">
                <a:solidFill>
                  <a:srgbClr val="FF0000"/>
                </a:solidFill>
              </a:rPr>
              <a:t>mergetool.prompt</a:t>
            </a:r>
            <a:r>
              <a:rPr lang="en-US" dirty="0" smtClean="0">
                <a:solidFill>
                  <a:srgbClr val="FF0000"/>
                </a:solidFill>
              </a:rPr>
              <a:t> false</a:t>
            </a:r>
          </a:p>
          <a:p>
            <a:pPr marL="0" indent="0">
              <a:buNone/>
            </a:pPr>
            <a:endParaRPr lang="en-US" dirty="0" smtClean="0"/>
          </a:p>
        </p:txBody>
      </p:sp>
    </p:spTree>
    <p:extLst>
      <p:ext uri="{BB962C8B-B14F-4D97-AF65-F5344CB8AC3E}">
        <p14:creationId xmlns:p14="http://schemas.microsoft.com/office/powerpoint/2010/main" val="132311375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94" y="120771"/>
            <a:ext cx="5805579" cy="467233"/>
          </a:xfrm>
        </p:spPr>
        <p:txBody>
          <a:bodyPr>
            <a:normAutofit fontScale="90000"/>
          </a:bodyPr>
          <a:lstStyle/>
          <a:p>
            <a:pPr algn="l"/>
            <a:r>
              <a:rPr lang="en-US" sz="2400" dirty="0" smtClean="0">
                <a:solidFill>
                  <a:schemeClr val="bg1"/>
                </a:solidFill>
              </a:rPr>
              <a:t>You forgot to set your branch to track the remote</a:t>
            </a:r>
            <a:endParaRPr lang="en-US" sz="2400" dirty="0">
              <a:solidFill>
                <a:schemeClr val="bg1"/>
              </a:solidFill>
            </a:endParaRPr>
          </a:p>
        </p:txBody>
      </p:sp>
      <p:sp>
        <p:nvSpPr>
          <p:cNvPr id="3" name="Content Placeholder 2"/>
          <p:cNvSpPr>
            <a:spLocks noGrp="1"/>
          </p:cNvSpPr>
          <p:nvPr>
            <p:ph idx="1"/>
          </p:nvPr>
        </p:nvSpPr>
        <p:spPr>
          <a:xfrm>
            <a:off x="129394" y="897148"/>
            <a:ext cx="8893836" cy="5831456"/>
          </a:xfrm>
        </p:spPr>
        <p:txBody>
          <a:bodyPr/>
          <a:lstStyle/>
          <a:p>
            <a:r>
              <a:rPr lang="en-US" dirty="0" smtClean="0"/>
              <a:t>If you are currently on that branch</a:t>
            </a:r>
            <a:endParaRPr lang="en-US" dirty="0"/>
          </a:p>
          <a:p>
            <a:pPr lvl="1"/>
            <a:r>
              <a:rPr lang="en-US" dirty="0" err="1">
                <a:solidFill>
                  <a:srgbClr val="FF0000"/>
                </a:solidFill>
              </a:rPr>
              <a:t>g</a:t>
            </a:r>
            <a:r>
              <a:rPr lang="en-US" dirty="0" err="1" smtClean="0">
                <a:solidFill>
                  <a:srgbClr val="FF0000"/>
                </a:solidFill>
              </a:rPr>
              <a:t>it</a:t>
            </a:r>
            <a:r>
              <a:rPr lang="en-US" dirty="0" smtClean="0">
                <a:solidFill>
                  <a:srgbClr val="FF0000"/>
                </a:solidFill>
              </a:rPr>
              <a:t> </a:t>
            </a:r>
            <a:r>
              <a:rPr lang="en-US" dirty="0" smtClean="0">
                <a:solidFill>
                  <a:srgbClr val="FF0000"/>
                </a:solidFill>
              </a:rPr>
              <a:t>branch -u origin/</a:t>
            </a:r>
            <a:r>
              <a:rPr lang="en-US" dirty="0" err="1" smtClean="0">
                <a:solidFill>
                  <a:srgbClr val="FF0000"/>
                </a:solidFill>
              </a:rPr>
              <a:t>branchname</a:t>
            </a:r>
            <a:endParaRPr lang="en-US" dirty="0">
              <a:solidFill>
                <a:srgbClr val="FF0000"/>
              </a:solidFill>
            </a:endParaRPr>
          </a:p>
          <a:p>
            <a:r>
              <a:rPr lang="en-US" dirty="0" smtClean="0"/>
              <a:t>If you are on another branch</a:t>
            </a:r>
          </a:p>
          <a:p>
            <a:pPr lvl="1"/>
            <a:r>
              <a:rPr lang="en-US" dirty="0" err="1">
                <a:solidFill>
                  <a:srgbClr val="FF0000"/>
                </a:solidFill>
              </a:rPr>
              <a:t>g</a:t>
            </a:r>
            <a:r>
              <a:rPr lang="en-US" dirty="0" err="1" smtClean="0">
                <a:solidFill>
                  <a:srgbClr val="FF0000"/>
                </a:solidFill>
              </a:rPr>
              <a:t>it</a:t>
            </a:r>
            <a:r>
              <a:rPr lang="en-US" dirty="0" smtClean="0">
                <a:solidFill>
                  <a:srgbClr val="FF0000"/>
                </a:solidFill>
              </a:rPr>
              <a:t> branch -u origin/</a:t>
            </a:r>
            <a:r>
              <a:rPr lang="en-US" dirty="0" err="1" smtClean="0">
                <a:solidFill>
                  <a:srgbClr val="FF0000"/>
                </a:solidFill>
              </a:rPr>
              <a:t>branchname</a:t>
            </a:r>
            <a:r>
              <a:rPr lang="en-US" dirty="0" smtClean="0">
                <a:solidFill>
                  <a:srgbClr val="FF0000"/>
                </a:solidFill>
              </a:rPr>
              <a:t> </a:t>
            </a:r>
            <a:r>
              <a:rPr lang="en-US" dirty="0" err="1" smtClean="0">
                <a:solidFill>
                  <a:srgbClr val="FF0000"/>
                </a:solidFill>
              </a:rPr>
              <a:t>branchname</a:t>
            </a:r>
            <a:endParaRPr lang="en-US" dirty="0">
              <a:solidFill>
                <a:srgbClr val="FF0000"/>
              </a:solidFill>
            </a:endParaRPr>
          </a:p>
        </p:txBody>
      </p:sp>
    </p:spTree>
    <p:extLst>
      <p:ext uri="{BB962C8B-B14F-4D97-AF65-F5344CB8AC3E}">
        <p14:creationId xmlns:p14="http://schemas.microsoft.com/office/powerpoint/2010/main" val="1272719476"/>
      </p:ext>
    </p:extLst>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94" y="120771"/>
            <a:ext cx="5805579" cy="467233"/>
          </a:xfrm>
        </p:spPr>
        <p:txBody>
          <a:bodyPr>
            <a:normAutofit/>
          </a:bodyPr>
          <a:lstStyle/>
          <a:p>
            <a:pPr algn="l"/>
            <a:r>
              <a:rPr lang="en-US" sz="2400" dirty="0" smtClean="0">
                <a:solidFill>
                  <a:schemeClr val="bg1"/>
                </a:solidFill>
              </a:rPr>
              <a:t>Getting started</a:t>
            </a:r>
            <a:endParaRPr lang="en-US" sz="2400" dirty="0">
              <a:solidFill>
                <a:schemeClr val="bg1"/>
              </a:solidFill>
            </a:endParaRPr>
          </a:p>
        </p:txBody>
      </p:sp>
      <p:sp>
        <p:nvSpPr>
          <p:cNvPr id="3" name="Content Placeholder 2"/>
          <p:cNvSpPr>
            <a:spLocks noGrp="1"/>
          </p:cNvSpPr>
          <p:nvPr>
            <p:ph idx="1"/>
          </p:nvPr>
        </p:nvSpPr>
        <p:spPr>
          <a:xfrm>
            <a:off x="129394" y="897148"/>
            <a:ext cx="8893836" cy="5831456"/>
          </a:xfrm>
        </p:spPr>
        <p:txBody>
          <a:bodyPr/>
          <a:lstStyle/>
          <a:p>
            <a:r>
              <a:rPr lang="en-US" dirty="0" smtClean="0"/>
              <a:t>First need to initialize a repository on your machine</a:t>
            </a:r>
          </a:p>
          <a:p>
            <a:pPr lvl="1"/>
            <a:r>
              <a:rPr lang="en-US" dirty="0" err="1">
                <a:solidFill>
                  <a:srgbClr val="FF0000"/>
                </a:solidFill>
              </a:rPr>
              <a:t>m</a:t>
            </a:r>
            <a:r>
              <a:rPr lang="en-US" dirty="0" err="1" smtClean="0">
                <a:solidFill>
                  <a:srgbClr val="FF0000"/>
                </a:solidFill>
              </a:rPr>
              <a:t>kdir</a:t>
            </a:r>
            <a:r>
              <a:rPr lang="en-US" dirty="0" smtClean="0">
                <a:solidFill>
                  <a:srgbClr val="FF0000"/>
                </a:solidFill>
              </a:rPr>
              <a:t> “repo”</a:t>
            </a:r>
          </a:p>
          <a:p>
            <a:pPr lvl="1"/>
            <a:r>
              <a:rPr lang="en-US" dirty="0" err="1" smtClean="0">
                <a:solidFill>
                  <a:srgbClr val="FF0000"/>
                </a:solidFill>
              </a:rPr>
              <a:t>git</a:t>
            </a:r>
            <a:r>
              <a:rPr lang="en-US" dirty="0" smtClean="0">
                <a:solidFill>
                  <a:srgbClr val="FF0000"/>
                </a:solidFill>
              </a:rPr>
              <a:t> </a:t>
            </a:r>
            <a:r>
              <a:rPr lang="en-US" dirty="0" err="1" smtClean="0">
                <a:solidFill>
                  <a:srgbClr val="FF0000"/>
                </a:solidFill>
              </a:rPr>
              <a:t>init</a:t>
            </a:r>
            <a:endParaRPr lang="en-US" dirty="0" smtClean="0">
              <a:solidFill>
                <a:srgbClr val="FF0000"/>
              </a:solidFill>
            </a:endParaRPr>
          </a:p>
          <a:p>
            <a:r>
              <a:rPr lang="en-US" dirty="0" smtClean="0"/>
              <a:t>Next set up some standard configuration settings</a:t>
            </a:r>
          </a:p>
          <a:p>
            <a:pPr lvl="1"/>
            <a:r>
              <a:rPr lang="en-US" dirty="0" err="1">
                <a:solidFill>
                  <a:srgbClr val="FF0000"/>
                </a:solidFill>
              </a:rPr>
              <a:t>git</a:t>
            </a:r>
            <a:r>
              <a:rPr lang="en-US" dirty="0">
                <a:solidFill>
                  <a:srgbClr val="FF0000"/>
                </a:solidFill>
              </a:rPr>
              <a:t> </a:t>
            </a:r>
            <a:r>
              <a:rPr lang="en-US" dirty="0" err="1">
                <a:solidFill>
                  <a:srgbClr val="FF0000"/>
                </a:solidFill>
              </a:rPr>
              <a:t>config</a:t>
            </a:r>
            <a:r>
              <a:rPr lang="en-US" dirty="0">
                <a:solidFill>
                  <a:srgbClr val="FF0000"/>
                </a:solidFill>
              </a:rPr>
              <a:t> --global user.name </a:t>
            </a:r>
            <a:r>
              <a:rPr lang="en-US" dirty="0" smtClean="0">
                <a:solidFill>
                  <a:srgbClr val="FF0000"/>
                </a:solidFill>
              </a:rPr>
              <a:t>“Your Name“</a:t>
            </a:r>
          </a:p>
          <a:p>
            <a:pPr lvl="1"/>
            <a:r>
              <a:rPr lang="en-US" dirty="0" err="1">
                <a:solidFill>
                  <a:srgbClr val="FF0000"/>
                </a:solidFill>
              </a:rPr>
              <a:t>git</a:t>
            </a:r>
            <a:r>
              <a:rPr lang="en-US" dirty="0">
                <a:solidFill>
                  <a:srgbClr val="FF0000"/>
                </a:solidFill>
              </a:rPr>
              <a:t> </a:t>
            </a:r>
            <a:r>
              <a:rPr lang="en-US" dirty="0" err="1">
                <a:solidFill>
                  <a:srgbClr val="FF0000"/>
                </a:solidFill>
              </a:rPr>
              <a:t>config</a:t>
            </a:r>
            <a:r>
              <a:rPr lang="en-US" dirty="0">
                <a:solidFill>
                  <a:srgbClr val="FF0000"/>
                </a:solidFill>
              </a:rPr>
              <a:t> --global </a:t>
            </a:r>
            <a:r>
              <a:rPr lang="en-US" dirty="0" err="1">
                <a:solidFill>
                  <a:srgbClr val="FF0000"/>
                </a:solidFill>
              </a:rPr>
              <a:t>user.email</a:t>
            </a:r>
            <a:r>
              <a:rPr lang="en-US" dirty="0">
                <a:solidFill>
                  <a:srgbClr val="FF0000"/>
                </a:solidFill>
              </a:rPr>
              <a:t> </a:t>
            </a:r>
            <a:r>
              <a:rPr lang="en-US" dirty="0" smtClean="0">
                <a:solidFill>
                  <a:srgbClr val="FF0000"/>
                </a:solidFill>
                <a:hlinkClick r:id="rId3"/>
              </a:rPr>
              <a:t>user@buffalo.edu</a:t>
            </a:r>
            <a:endParaRPr lang="en-US" dirty="0" smtClean="0">
              <a:solidFill>
                <a:srgbClr val="FF0000"/>
              </a:solidFill>
            </a:endParaRPr>
          </a:p>
          <a:p>
            <a:pPr lvl="1"/>
            <a:r>
              <a:rPr lang="en-US" dirty="0" err="1" smtClean="0">
                <a:solidFill>
                  <a:srgbClr val="FF0000"/>
                </a:solidFill>
              </a:rPr>
              <a:t>git</a:t>
            </a:r>
            <a:r>
              <a:rPr lang="en-US" dirty="0" smtClean="0">
                <a:solidFill>
                  <a:srgbClr val="FF0000"/>
                </a:solidFill>
              </a:rPr>
              <a:t> </a:t>
            </a:r>
            <a:r>
              <a:rPr lang="en-US" dirty="0" err="1" smtClean="0">
                <a:solidFill>
                  <a:srgbClr val="FF0000"/>
                </a:solidFill>
              </a:rPr>
              <a:t>config</a:t>
            </a:r>
            <a:r>
              <a:rPr lang="en-US" dirty="0" smtClean="0">
                <a:solidFill>
                  <a:srgbClr val="FF0000"/>
                </a:solidFill>
              </a:rPr>
              <a:t> --list</a:t>
            </a:r>
            <a:endParaRPr lang="en-US" dirty="0">
              <a:solidFill>
                <a:srgbClr val="FF0000"/>
              </a:solidFill>
            </a:endParaRPr>
          </a:p>
          <a:p>
            <a:r>
              <a:rPr lang="en-US" dirty="0" smtClean="0"/>
              <a:t>Next you need to add your remote repo</a:t>
            </a:r>
          </a:p>
          <a:p>
            <a:pPr lvl="1"/>
            <a:r>
              <a:rPr lang="en-US" dirty="0" err="1" smtClean="0">
                <a:solidFill>
                  <a:srgbClr val="FF0000"/>
                </a:solidFill>
              </a:rPr>
              <a:t>git</a:t>
            </a:r>
            <a:r>
              <a:rPr lang="en-US" dirty="0" smtClean="0">
                <a:solidFill>
                  <a:srgbClr val="FF0000"/>
                </a:solidFill>
              </a:rPr>
              <a:t> remote add origin “URL”</a:t>
            </a:r>
          </a:p>
          <a:p>
            <a:pPr lvl="1"/>
            <a:r>
              <a:rPr lang="en-US" dirty="0" err="1">
                <a:solidFill>
                  <a:srgbClr val="FF0000"/>
                </a:solidFill>
              </a:rPr>
              <a:t>g</a:t>
            </a:r>
            <a:r>
              <a:rPr lang="en-US" dirty="0" err="1" smtClean="0">
                <a:solidFill>
                  <a:srgbClr val="FF0000"/>
                </a:solidFill>
              </a:rPr>
              <a:t>it</a:t>
            </a:r>
            <a:r>
              <a:rPr lang="en-US" dirty="0" smtClean="0">
                <a:solidFill>
                  <a:srgbClr val="FF0000"/>
                </a:solidFill>
              </a:rPr>
              <a:t> push origin master</a:t>
            </a:r>
          </a:p>
          <a:p>
            <a:endParaRPr lang="en-US" dirty="0"/>
          </a:p>
        </p:txBody>
      </p:sp>
      <p:pic>
        <p:nvPicPr>
          <p:cNvPr id="3074" name="Picture 2" descr="http://nvie.com/img/centr-decentr@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369" y="1569288"/>
            <a:ext cx="4607353" cy="3415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20848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94" y="120771"/>
            <a:ext cx="5805579" cy="467233"/>
          </a:xfrm>
        </p:spPr>
        <p:txBody>
          <a:bodyPr>
            <a:normAutofit/>
          </a:bodyPr>
          <a:lstStyle/>
          <a:p>
            <a:pPr algn="l"/>
            <a:r>
              <a:rPr lang="en-US" sz="2400" dirty="0" smtClean="0">
                <a:solidFill>
                  <a:schemeClr val="bg1"/>
                </a:solidFill>
              </a:rPr>
              <a:t>Add, remove, status and .</a:t>
            </a:r>
            <a:r>
              <a:rPr lang="en-US" sz="2400" dirty="0" err="1" smtClean="0">
                <a:solidFill>
                  <a:schemeClr val="bg1"/>
                </a:solidFill>
              </a:rPr>
              <a:t>gitignore</a:t>
            </a:r>
            <a:endParaRPr lang="en-US" sz="2400" dirty="0">
              <a:solidFill>
                <a:schemeClr val="bg1"/>
              </a:solidFill>
            </a:endParaRPr>
          </a:p>
        </p:txBody>
      </p:sp>
      <p:sp>
        <p:nvSpPr>
          <p:cNvPr id="3" name="Content Placeholder 2"/>
          <p:cNvSpPr>
            <a:spLocks noGrp="1"/>
          </p:cNvSpPr>
          <p:nvPr>
            <p:ph idx="1"/>
          </p:nvPr>
        </p:nvSpPr>
        <p:spPr>
          <a:xfrm>
            <a:off x="129394" y="897148"/>
            <a:ext cx="8893836" cy="5831456"/>
          </a:xfrm>
        </p:spPr>
        <p:txBody>
          <a:bodyPr>
            <a:normAutofit fontScale="85000" lnSpcReduction="10000"/>
          </a:bodyPr>
          <a:lstStyle/>
          <a:p>
            <a:r>
              <a:rPr lang="en-US" dirty="0" smtClean="0"/>
              <a:t>To add new files so that </a:t>
            </a:r>
            <a:r>
              <a:rPr lang="en-US" dirty="0" err="1" smtClean="0"/>
              <a:t>git</a:t>
            </a:r>
            <a:r>
              <a:rPr lang="en-US" dirty="0" smtClean="0"/>
              <a:t> will track them</a:t>
            </a:r>
          </a:p>
          <a:p>
            <a:pPr lvl="1"/>
            <a:r>
              <a:rPr lang="en-US" dirty="0" err="1">
                <a:solidFill>
                  <a:srgbClr val="FF0000"/>
                </a:solidFill>
              </a:rPr>
              <a:t>g</a:t>
            </a:r>
            <a:r>
              <a:rPr lang="en-US" dirty="0" err="1" smtClean="0">
                <a:solidFill>
                  <a:srgbClr val="FF0000"/>
                </a:solidFill>
              </a:rPr>
              <a:t>it</a:t>
            </a:r>
            <a:r>
              <a:rPr lang="en-US" dirty="0" smtClean="0">
                <a:solidFill>
                  <a:srgbClr val="FF0000"/>
                </a:solidFill>
              </a:rPr>
              <a:t> add “filename”</a:t>
            </a:r>
          </a:p>
          <a:p>
            <a:pPr lvl="1"/>
            <a:r>
              <a:rPr lang="en-US" dirty="0" smtClean="0"/>
              <a:t>You can list a single filename, a directory or something like *.txt</a:t>
            </a:r>
          </a:p>
          <a:p>
            <a:r>
              <a:rPr lang="en-US" dirty="0" smtClean="0"/>
              <a:t>To remove a file from tracking</a:t>
            </a:r>
          </a:p>
          <a:p>
            <a:pPr lvl="1"/>
            <a:r>
              <a:rPr lang="en-US" dirty="0" err="1">
                <a:solidFill>
                  <a:srgbClr val="FF0000"/>
                </a:solidFill>
              </a:rPr>
              <a:t>g</a:t>
            </a:r>
            <a:r>
              <a:rPr lang="en-US" dirty="0" err="1" smtClean="0">
                <a:solidFill>
                  <a:srgbClr val="FF0000"/>
                </a:solidFill>
              </a:rPr>
              <a:t>it</a:t>
            </a:r>
            <a:r>
              <a:rPr lang="en-US" dirty="0" smtClean="0">
                <a:solidFill>
                  <a:srgbClr val="FF0000"/>
                </a:solidFill>
              </a:rPr>
              <a:t> </a:t>
            </a:r>
            <a:r>
              <a:rPr lang="en-US" dirty="0" err="1" smtClean="0">
                <a:solidFill>
                  <a:srgbClr val="FF0000"/>
                </a:solidFill>
              </a:rPr>
              <a:t>rm</a:t>
            </a:r>
            <a:r>
              <a:rPr lang="en-US" dirty="0" smtClean="0">
                <a:solidFill>
                  <a:srgbClr val="FF0000"/>
                </a:solidFill>
              </a:rPr>
              <a:t> “filename”</a:t>
            </a:r>
          </a:p>
          <a:p>
            <a:r>
              <a:rPr lang="en-US" dirty="0" smtClean="0"/>
              <a:t>To get the current state of you repo</a:t>
            </a:r>
          </a:p>
          <a:p>
            <a:pPr lvl="1"/>
            <a:r>
              <a:rPr lang="en-US" dirty="0" err="1">
                <a:solidFill>
                  <a:srgbClr val="FF0000"/>
                </a:solidFill>
              </a:rPr>
              <a:t>g</a:t>
            </a:r>
            <a:r>
              <a:rPr lang="en-US" dirty="0" err="1" smtClean="0">
                <a:solidFill>
                  <a:srgbClr val="FF0000"/>
                </a:solidFill>
              </a:rPr>
              <a:t>it</a:t>
            </a:r>
            <a:r>
              <a:rPr lang="en-US" dirty="0" smtClean="0">
                <a:solidFill>
                  <a:srgbClr val="FF0000"/>
                </a:solidFill>
              </a:rPr>
              <a:t> status</a:t>
            </a:r>
          </a:p>
          <a:p>
            <a:pPr lvl="1"/>
            <a:r>
              <a:rPr lang="en-US" dirty="0" smtClean="0"/>
              <a:t>This shows all files that are different than the current commit and their current status </a:t>
            </a:r>
            <a:r>
              <a:rPr lang="en-US" dirty="0" err="1" smtClean="0"/>
              <a:t>eg</a:t>
            </a:r>
            <a:r>
              <a:rPr lang="en-US" dirty="0" smtClean="0"/>
              <a:t>. tracked, untracked</a:t>
            </a:r>
          </a:p>
          <a:p>
            <a:r>
              <a:rPr lang="en-US" dirty="0" smtClean="0"/>
              <a:t>The .</a:t>
            </a:r>
            <a:r>
              <a:rPr lang="en-US" dirty="0" err="1" smtClean="0"/>
              <a:t>gitignore</a:t>
            </a:r>
            <a:r>
              <a:rPr lang="en-US" dirty="0" smtClean="0"/>
              <a:t> file</a:t>
            </a:r>
          </a:p>
          <a:p>
            <a:pPr lvl="1"/>
            <a:r>
              <a:rPr lang="en-US" dirty="0" smtClean="0"/>
              <a:t>The .</a:t>
            </a:r>
            <a:r>
              <a:rPr lang="en-US" dirty="0" err="1" smtClean="0"/>
              <a:t>gitignore</a:t>
            </a:r>
            <a:r>
              <a:rPr lang="en-US" dirty="0" smtClean="0"/>
              <a:t> file can be used so that </a:t>
            </a:r>
            <a:r>
              <a:rPr lang="en-US" dirty="0" err="1" smtClean="0"/>
              <a:t>git</a:t>
            </a:r>
            <a:r>
              <a:rPr lang="en-US" dirty="0" smtClean="0"/>
              <a:t> will ignore specific files or </a:t>
            </a:r>
            <a:r>
              <a:rPr lang="en-US" dirty="0" err="1" smtClean="0"/>
              <a:t>filetypes</a:t>
            </a:r>
            <a:endParaRPr lang="en-US" dirty="0" smtClean="0"/>
          </a:p>
          <a:p>
            <a:pPr lvl="1"/>
            <a:r>
              <a:rPr lang="en-US" dirty="0" smtClean="0"/>
              <a:t>It can be useful so that </a:t>
            </a:r>
            <a:r>
              <a:rPr lang="en-US" dirty="0" err="1" smtClean="0"/>
              <a:t>git</a:t>
            </a:r>
            <a:r>
              <a:rPr lang="en-US" dirty="0" smtClean="0"/>
              <a:t> will stop reminding you that your not tracking that one </a:t>
            </a:r>
            <a:r>
              <a:rPr lang="en-US" dirty="0" err="1" smtClean="0"/>
              <a:t>logfile</a:t>
            </a:r>
            <a:r>
              <a:rPr lang="en-US" dirty="0" smtClean="0"/>
              <a:t> every time you run </a:t>
            </a:r>
            <a:r>
              <a:rPr lang="en-US" dirty="0" err="1" smtClean="0"/>
              <a:t>git</a:t>
            </a:r>
            <a:r>
              <a:rPr lang="en-US" dirty="0" smtClean="0"/>
              <a:t> status</a:t>
            </a:r>
          </a:p>
        </p:txBody>
      </p:sp>
    </p:spTree>
    <p:extLst>
      <p:ext uri="{BB962C8B-B14F-4D97-AF65-F5344CB8AC3E}">
        <p14:creationId xmlns:p14="http://schemas.microsoft.com/office/powerpoint/2010/main" val="195665424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94" y="120771"/>
            <a:ext cx="5805579" cy="467233"/>
          </a:xfrm>
        </p:spPr>
        <p:txBody>
          <a:bodyPr>
            <a:normAutofit/>
          </a:bodyPr>
          <a:lstStyle/>
          <a:p>
            <a:pPr algn="l"/>
            <a:r>
              <a:rPr lang="en-US" sz="2400" dirty="0" smtClean="0">
                <a:solidFill>
                  <a:schemeClr val="bg1"/>
                </a:solidFill>
              </a:rPr>
              <a:t>Commits</a:t>
            </a:r>
            <a:endParaRPr lang="en-US" sz="2400" dirty="0">
              <a:solidFill>
                <a:schemeClr val="bg1"/>
              </a:solidFill>
            </a:endParaRPr>
          </a:p>
        </p:txBody>
      </p:sp>
      <p:sp>
        <p:nvSpPr>
          <p:cNvPr id="3" name="Content Placeholder 2"/>
          <p:cNvSpPr>
            <a:spLocks noGrp="1"/>
          </p:cNvSpPr>
          <p:nvPr>
            <p:ph idx="1"/>
          </p:nvPr>
        </p:nvSpPr>
        <p:spPr>
          <a:xfrm>
            <a:off x="129394" y="897148"/>
            <a:ext cx="8893836" cy="5831456"/>
          </a:xfrm>
        </p:spPr>
        <p:txBody>
          <a:bodyPr>
            <a:normAutofit fontScale="92500" lnSpcReduction="10000"/>
          </a:bodyPr>
          <a:lstStyle/>
          <a:p>
            <a:r>
              <a:rPr lang="en-US" dirty="0" smtClean="0"/>
              <a:t>After you make changes you will want to commit your changes to keep track of them</a:t>
            </a:r>
          </a:p>
          <a:p>
            <a:pPr lvl="1"/>
            <a:r>
              <a:rPr lang="en-US" dirty="0" err="1">
                <a:solidFill>
                  <a:srgbClr val="FF0000"/>
                </a:solidFill>
              </a:rPr>
              <a:t>g</a:t>
            </a:r>
            <a:r>
              <a:rPr lang="en-US" dirty="0" err="1" smtClean="0">
                <a:solidFill>
                  <a:srgbClr val="FF0000"/>
                </a:solidFill>
              </a:rPr>
              <a:t>it</a:t>
            </a:r>
            <a:r>
              <a:rPr lang="en-US" dirty="0" smtClean="0">
                <a:solidFill>
                  <a:srgbClr val="FF0000"/>
                </a:solidFill>
              </a:rPr>
              <a:t> commit –a –m “comment”</a:t>
            </a:r>
          </a:p>
          <a:p>
            <a:pPr lvl="1"/>
            <a:r>
              <a:rPr lang="en-US" dirty="0" smtClean="0"/>
              <a:t>The –a option allows you to add all files that you’ve made changes on</a:t>
            </a:r>
          </a:p>
          <a:p>
            <a:pPr lvl="1"/>
            <a:r>
              <a:rPr lang="en-US" dirty="0" smtClean="0"/>
              <a:t>The –m option lets you make an inline comment instead of opening a text editor for you</a:t>
            </a:r>
          </a:p>
          <a:p>
            <a:pPr lvl="1"/>
            <a:r>
              <a:rPr lang="en-US" dirty="0" smtClean="0"/>
              <a:t>Your changes are now saved, but only on your local machine</a:t>
            </a:r>
          </a:p>
          <a:p>
            <a:r>
              <a:rPr lang="en-US" dirty="0" smtClean="0"/>
              <a:t>If you make a mistake or need to add something small</a:t>
            </a:r>
          </a:p>
          <a:p>
            <a:pPr lvl="1"/>
            <a:r>
              <a:rPr lang="en-US" dirty="0" err="1">
                <a:solidFill>
                  <a:srgbClr val="FF0000"/>
                </a:solidFill>
              </a:rPr>
              <a:t>g</a:t>
            </a:r>
            <a:r>
              <a:rPr lang="en-US" dirty="0" err="1" smtClean="0">
                <a:solidFill>
                  <a:srgbClr val="FF0000"/>
                </a:solidFill>
              </a:rPr>
              <a:t>it</a:t>
            </a:r>
            <a:r>
              <a:rPr lang="en-US" dirty="0" smtClean="0">
                <a:solidFill>
                  <a:srgbClr val="FF0000"/>
                </a:solidFill>
              </a:rPr>
              <a:t> commit –amend –m “fixed”</a:t>
            </a:r>
          </a:p>
          <a:p>
            <a:pPr lvl="1"/>
            <a:r>
              <a:rPr lang="en-US" dirty="0" smtClean="0"/>
              <a:t>The amend flag allows you to replace the previous commit with a new one, combines any new staged changes with the previous ones</a:t>
            </a:r>
            <a:endParaRPr lang="en-US" dirty="0"/>
          </a:p>
        </p:txBody>
      </p:sp>
    </p:spTree>
    <p:extLst>
      <p:ext uri="{BB962C8B-B14F-4D97-AF65-F5344CB8AC3E}">
        <p14:creationId xmlns:p14="http://schemas.microsoft.com/office/powerpoint/2010/main" val="230360132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94" y="120771"/>
            <a:ext cx="5805579" cy="467233"/>
          </a:xfrm>
        </p:spPr>
        <p:txBody>
          <a:bodyPr>
            <a:normAutofit/>
          </a:bodyPr>
          <a:lstStyle/>
          <a:p>
            <a:pPr algn="l"/>
            <a:r>
              <a:rPr lang="en-US" sz="2400" dirty="0" smtClean="0">
                <a:solidFill>
                  <a:schemeClr val="bg1"/>
                </a:solidFill>
              </a:rPr>
              <a:t>Push/(Pull/fetch)</a:t>
            </a:r>
            <a:endParaRPr lang="en-US" sz="2400" dirty="0">
              <a:solidFill>
                <a:schemeClr val="bg1"/>
              </a:solidFill>
            </a:endParaRPr>
          </a:p>
        </p:txBody>
      </p:sp>
      <p:sp>
        <p:nvSpPr>
          <p:cNvPr id="3" name="Content Placeholder 2"/>
          <p:cNvSpPr>
            <a:spLocks noGrp="1"/>
          </p:cNvSpPr>
          <p:nvPr>
            <p:ph idx="1"/>
          </p:nvPr>
        </p:nvSpPr>
        <p:spPr>
          <a:xfrm>
            <a:off x="129394" y="897148"/>
            <a:ext cx="8893836" cy="5831456"/>
          </a:xfrm>
        </p:spPr>
        <p:txBody>
          <a:bodyPr>
            <a:normAutofit fontScale="92500" lnSpcReduction="20000"/>
          </a:bodyPr>
          <a:lstStyle/>
          <a:p>
            <a:r>
              <a:rPr lang="en-US" dirty="0" smtClean="0"/>
              <a:t>Now that changes have been made you will want to either push your changes or pull someone else’s</a:t>
            </a:r>
          </a:p>
          <a:p>
            <a:pPr lvl="1"/>
            <a:r>
              <a:rPr lang="en-US" dirty="0" err="1">
                <a:solidFill>
                  <a:srgbClr val="FF0000"/>
                </a:solidFill>
              </a:rPr>
              <a:t>g</a:t>
            </a:r>
            <a:r>
              <a:rPr lang="en-US" dirty="0" err="1" smtClean="0">
                <a:solidFill>
                  <a:srgbClr val="FF0000"/>
                </a:solidFill>
              </a:rPr>
              <a:t>it</a:t>
            </a:r>
            <a:r>
              <a:rPr lang="en-US" dirty="0" smtClean="0">
                <a:solidFill>
                  <a:srgbClr val="FF0000"/>
                </a:solidFill>
              </a:rPr>
              <a:t> push origin master</a:t>
            </a:r>
          </a:p>
          <a:p>
            <a:pPr lvl="1"/>
            <a:r>
              <a:rPr lang="en-US" dirty="0" smtClean="0"/>
              <a:t>The “origin” part of the command is just the name of your remote </a:t>
            </a:r>
          </a:p>
          <a:p>
            <a:pPr lvl="1"/>
            <a:r>
              <a:rPr lang="en-US" dirty="0" smtClean="0"/>
              <a:t>In this case “master” means that you are pushing to the master branch</a:t>
            </a:r>
          </a:p>
          <a:p>
            <a:r>
              <a:rPr lang="en-US" dirty="0" smtClean="0"/>
              <a:t>The (pull/fetch) command works in exactly the same way</a:t>
            </a:r>
          </a:p>
          <a:p>
            <a:pPr lvl="1"/>
            <a:r>
              <a:rPr lang="en-US" dirty="0" err="1">
                <a:solidFill>
                  <a:srgbClr val="FF0000"/>
                </a:solidFill>
              </a:rPr>
              <a:t>g</a:t>
            </a:r>
            <a:r>
              <a:rPr lang="en-US" dirty="0" err="1" smtClean="0">
                <a:solidFill>
                  <a:srgbClr val="FF0000"/>
                </a:solidFill>
              </a:rPr>
              <a:t>it</a:t>
            </a:r>
            <a:r>
              <a:rPr lang="en-US" dirty="0" smtClean="0">
                <a:solidFill>
                  <a:srgbClr val="FF0000"/>
                </a:solidFill>
              </a:rPr>
              <a:t> pull origin master</a:t>
            </a:r>
          </a:p>
          <a:p>
            <a:pPr lvl="1"/>
            <a:r>
              <a:rPr lang="en-US" dirty="0" smtClean="0"/>
              <a:t>Fetch gets commits not in your local branch, but does not merge them with your current work</a:t>
            </a:r>
          </a:p>
          <a:p>
            <a:pPr lvl="1"/>
            <a:r>
              <a:rPr lang="en-US" dirty="0" smtClean="0"/>
              <a:t>Pull on the other hand actually performs </a:t>
            </a:r>
            <a:r>
              <a:rPr lang="en-US" dirty="0" err="1" smtClean="0">
                <a:solidFill>
                  <a:srgbClr val="FF0000"/>
                </a:solidFill>
              </a:rPr>
              <a:t>git</a:t>
            </a:r>
            <a:r>
              <a:rPr lang="en-US" dirty="0" smtClean="0">
                <a:solidFill>
                  <a:srgbClr val="FF0000"/>
                </a:solidFill>
              </a:rPr>
              <a:t> fetch</a:t>
            </a:r>
            <a:r>
              <a:rPr lang="en-US" dirty="0" smtClean="0"/>
              <a:t> followed by </a:t>
            </a:r>
            <a:r>
              <a:rPr lang="en-US" dirty="0" err="1" smtClean="0">
                <a:solidFill>
                  <a:srgbClr val="FF0000"/>
                </a:solidFill>
              </a:rPr>
              <a:t>git</a:t>
            </a:r>
            <a:r>
              <a:rPr lang="en-US" dirty="0" smtClean="0">
                <a:solidFill>
                  <a:srgbClr val="FF0000"/>
                </a:solidFill>
              </a:rPr>
              <a:t> merge </a:t>
            </a:r>
            <a:r>
              <a:rPr lang="en-US" dirty="0" smtClean="0"/>
              <a:t>in one step</a:t>
            </a:r>
          </a:p>
        </p:txBody>
      </p:sp>
    </p:spTree>
    <p:extLst>
      <p:ext uri="{BB962C8B-B14F-4D97-AF65-F5344CB8AC3E}">
        <p14:creationId xmlns:p14="http://schemas.microsoft.com/office/powerpoint/2010/main" val="27539354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94" y="120771"/>
            <a:ext cx="5805579" cy="467233"/>
          </a:xfrm>
        </p:spPr>
        <p:txBody>
          <a:bodyPr>
            <a:normAutofit/>
          </a:bodyPr>
          <a:lstStyle/>
          <a:p>
            <a:pPr algn="l"/>
            <a:r>
              <a:rPr lang="en-US" sz="2400" dirty="0" smtClean="0">
                <a:solidFill>
                  <a:schemeClr val="bg1"/>
                </a:solidFill>
              </a:rPr>
              <a:t>Branches</a:t>
            </a:r>
            <a:endParaRPr lang="en-US" sz="2400" dirty="0">
              <a:solidFill>
                <a:schemeClr val="bg1"/>
              </a:solidFill>
            </a:endParaRPr>
          </a:p>
        </p:txBody>
      </p:sp>
      <p:sp>
        <p:nvSpPr>
          <p:cNvPr id="3" name="Content Placeholder 2"/>
          <p:cNvSpPr>
            <a:spLocks noGrp="1"/>
          </p:cNvSpPr>
          <p:nvPr>
            <p:ph idx="1"/>
          </p:nvPr>
        </p:nvSpPr>
        <p:spPr>
          <a:xfrm>
            <a:off x="129394" y="897148"/>
            <a:ext cx="8893836" cy="5831456"/>
          </a:xfrm>
        </p:spPr>
        <p:txBody>
          <a:bodyPr/>
          <a:lstStyle/>
          <a:p>
            <a:r>
              <a:rPr lang="en-US" dirty="0" smtClean="0"/>
              <a:t>To create a new branch there are several options</a:t>
            </a:r>
          </a:p>
          <a:p>
            <a:pPr lvl="1"/>
            <a:r>
              <a:rPr lang="en-US" dirty="0" err="1">
                <a:solidFill>
                  <a:srgbClr val="FF0000"/>
                </a:solidFill>
              </a:rPr>
              <a:t>g</a:t>
            </a:r>
            <a:r>
              <a:rPr lang="en-US" dirty="0" err="1" smtClean="0">
                <a:solidFill>
                  <a:srgbClr val="FF0000"/>
                </a:solidFill>
              </a:rPr>
              <a:t>it</a:t>
            </a:r>
            <a:r>
              <a:rPr lang="en-US" dirty="0" smtClean="0">
                <a:solidFill>
                  <a:srgbClr val="FF0000"/>
                </a:solidFill>
              </a:rPr>
              <a:t> branch “</a:t>
            </a:r>
            <a:r>
              <a:rPr lang="en-US" dirty="0" err="1" smtClean="0">
                <a:solidFill>
                  <a:srgbClr val="FF0000"/>
                </a:solidFill>
              </a:rPr>
              <a:t>branchname</a:t>
            </a:r>
            <a:r>
              <a:rPr lang="en-US" dirty="0" smtClean="0">
                <a:solidFill>
                  <a:srgbClr val="FF0000"/>
                </a:solidFill>
              </a:rPr>
              <a:t>”</a:t>
            </a:r>
          </a:p>
          <a:p>
            <a:pPr lvl="1"/>
            <a:r>
              <a:rPr lang="en-US" dirty="0" err="1" smtClean="0">
                <a:solidFill>
                  <a:srgbClr val="FF0000"/>
                </a:solidFill>
              </a:rPr>
              <a:t>git</a:t>
            </a:r>
            <a:r>
              <a:rPr lang="en-US" dirty="0" smtClean="0">
                <a:solidFill>
                  <a:srgbClr val="FF0000"/>
                </a:solidFill>
              </a:rPr>
              <a:t> checkout –b “</a:t>
            </a:r>
            <a:r>
              <a:rPr lang="en-US" dirty="0" err="1" smtClean="0">
                <a:solidFill>
                  <a:srgbClr val="FF0000"/>
                </a:solidFill>
              </a:rPr>
              <a:t>branchname</a:t>
            </a:r>
            <a:r>
              <a:rPr lang="en-US" dirty="0" smtClean="0">
                <a:solidFill>
                  <a:srgbClr val="FF0000"/>
                </a:solidFill>
              </a:rPr>
              <a:t>”</a:t>
            </a:r>
          </a:p>
          <a:p>
            <a:r>
              <a:rPr lang="en-US" dirty="0" smtClean="0"/>
              <a:t>To push your new branch up to </a:t>
            </a:r>
            <a:r>
              <a:rPr lang="en-US" dirty="0" err="1" smtClean="0"/>
              <a:t>bitbucket</a:t>
            </a:r>
            <a:endParaRPr lang="en-US" dirty="0" smtClean="0"/>
          </a:p>
          <a:p>
            <a:pPr lvl="1"/>
            <a:r>
              <a:rPr lang="en-US" dirty="0" err="1">
                <a:solidFill>
                  <a:srgbClr val="FF0000"/>
                </a:solidFill>
              </a:rPr>
              <a:t>g</a:t>
            </a:r>
            <a:r>
              <a:rPr lang="en-US" dirty="0" err="1" smtClean="0">
                <a:solidFill>
                  <a:srgbClr val="FF0000"/>
                </a:solidFill>
              </a:rPr>
              <a:t>it</a:t>
            </a:r>
            <a:r>
              <a:rPr lang="en-US" dirty="0" smtClean="0">
                <a:solidFill>
                  <a:srgbClr val="FF0000"/>
                </a:solidFill>
              </a:rPr>
              <a:t> push origin “</a:t>
            </a:r>
            <a:r>
              <a:rPr lang="en-US" dirty="0" err="1" smtClean="0">
                <a:solidFill>
                  <a:srgbClr val="FF0000"/>
                </a:solidFill>
              </a:rPr>
              <a:t>branchname</a:t>
            </a:r>
            <a:r>
              <a:rPr lang="en-US" dirty="0" smtClean="0">
                <a:solidFill>
                  <a:srgbClr val="FF0000"/>
                </a:solidFill>
              </a:rPr>
              <a:t>”</a:t>
            </a:r>
          </a:p>
          <a:p>
            <a:r>
              <a:rPr lang="en-US" dirty="0" smtClean="0"/>
              <a:t>Branches are useful for making your own changes before you merge changes back into the master branch</a:t>
            </a:r>
          </a:p>
        </p:txBody>
      </p:sp>
    </p:spTree>
    <p:extLst>
      <p:ext uri="{BB962C8B-B14F-4D97-AF65-F5344CB8AC3E}">
        <p14:creationId xmlns:p14="http://schemas.microsoft.com/office/powerpoint/2010/main" val="59882024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94" y="120771"/>
            <a:ext cx="5805579" cy="467233"/>
          </a:xfrm>
        </p:spPr>
        <p:txBody>
          <a:bodyPr>
            <a:normAutofit/>
          </a:bodyPr>
          <a:lstStyle/>
          <a:p>
            <a:pPr algn="l"/>
            <a:r>
              <a:rPr lang="en-US" sz="2400" dirty="0" smtClean="0">
                <a:solidFill>
                  <a:schemeClr val="bg1"/>
                </a:solidFill>
              </a:rPr>
              <a:t>Rebase/merge</a:t>
            </a:r>
            <a:endParaRPr lang="en-US" sz="2400" dirty="0">
              <a:solidFill>
                <a:schemeClr val="bg1"/>
              </a:solidFill>
            </a:endParaRPr>
          </a:p>
        </p:txBody>
      </p:sp>
      <p:sp>
        <p:nvSpPr>
          <p:cNvPr id="3" name="Content Placeholder 2"/>
          <p:cNvSpPr>
            <a:spLocks noGrp="1"/>
          </p:cNvSpPr>
          <p:nvPr>
            <p:ph idx="1"/>
          </p:nvPr>
        </p:nvSpPr>
        <p:spPr>
          <a:xfrm>
            <a:off x="103213" y="862223"/>
            <a:ext cx="4796286" cy="5831456"/>
          </a:xfrm>
        </p:spPr>
        <p:txBody>
          <a:bodyPr/>
          <a:lstStyle/>
          <a:p>
            <a:r>
              <a:rPr lang="en-US" dirty="0" smtClean="0"/>
              <a:t>Merge</a:t>
            </a:r>
          </a:p>
          <a:p>
            <a:pPr lvl="1"/>
            <a:r>
              <a:rPr lang="en-US" dirty="0" err="1">
                <a:solidFill>
                  <a:srgbClr val="FF0000"/>
                </a:solidFill>
              </a:rPr>
              <a:t>g</a:t>
            </a:r>
            <a:r>
              <a:rPr lang="en-US" dirty="0" err="1" smtClean="0">
                <a:solidFill>
                  <a:srgbClr val="FF0000"/>
                </a:solidFill>
              </a:rPr>
              <a:t>it</a:t>
            </a:r>
            <a:r>
              <a:rPr lang="en-US" dirty="0" smtClean="0">
                <a:solidFill>
                  <a:srgbClr val="FF0000"/>
                </a:solidFill>
              </a:rPr>
              <a:t> merge [branch]</a:t>
            </a:r>
            <a:endParaRPr lang="en-US" dirty="0">
              <a:solidFill>
                <a:srgbClr val="FF0000"/>
              </a:solidFill>
            </a:endParaRPr>
          </a:p>
          <a:p>
            <a:pPr lvl="1"/>
            <a:r>
              <a:rPr lang="en-US" dirty="0" smtClean="0"/>
              <a:t>This merges [branch] into the current branch</a:t>
            </a:r>
            <a:endParaRPr lang="en-US" dirty="0"/>
          </a:p>
          <a:p>
            <a:endParaRPr lang="en-US" dirty="0" smtClean="0"/>
          </a:p>
          <a:p>
            <a:r>
              <a:rPr lang="en-US" dirty="0" smtClean="0"/>
              <a:t>Rebase</a:t>
            </a:r>
          </a:p>
          <a:p>
            <a:pPr lvl="1"/>
            <a:r>
              <a:rPr lang="en-US" dirty="0" err="1">
                <a:solidFill>
                  <a:srgbClr val="FF0000"/>
                </a:solidFill>
              </a:rPr>
              <a:t>g</a:t>
            </a:r>
            <a:r>
              <a:rPr lang="en-US" dirty="0" err="1" smtClean="0">
                <a:solidFill>
                  <a:srgbClr val="FF0000"/>
                </a:solidFill>
              </a:rPr>
              <a:t>it</a:t>
            </a:r>
            <a:r>
              <a:rPr lang="en-US" dirty="0" smtClean="0">
                <a:solidFill>
                  <a:srgbClr val="FF0000"/>
                </a:solidFill>
              </a:rPr>
              <a:t> rebase [base]</a:t>
            </a:r>
          </a:p>
          <a:p>
            <a:pPr lvl="1"/>
            <a:r>
              <a:rPr lang="en-US" dirty="0" smtClean="0"/>
              <a:t>This rebases the current branch on top of the [base] branch</a:t>
            </a:r>
          </a:p>
          <a:p>
            <a:endParaRPr lang="en-US" dirty="0" smtClean="0"/>
          </a:p>
        </p:txBody>
      </p:sp>
      <p:pic>
        <p:nvPicPr>
          <p:cNvPr id="1028" name="Picture 4" descr="Branch of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9500" y="862223"/>
            <a:ext cx="4097549" cy="11332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er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500" y="1943604"/>
            <a:ext cx="4097549" cy="11332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Branch of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9500" y="3420243"/>
            <a:ext cx="4097549" cy="11332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t-reba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9500" y="4466987"/>
            <a:ext cx="4097549" cy="117994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bas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9500" y="5572110"/>
            <a:ext cx="4097548" cy="123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68974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94" y="120771"/>
            <a:ext cx="5805579" cy="467233"/>
          </a:xfrm>
        </p:spPr>
        <p:txBody>
          <a:bodyPr>
            <a:normAutofit/>
          </a:bodyPr>
          <a:lstStyle/>
          <a:p>
            <a:pPr algn="l"/>
            <a:r>
              <a:rPr lang="en-US" sz="2400" dirty="0" smtClean="0">
                <a:solidFill>
                  <a:schemeClr val="bg1"/>
                </a:solidFill>
              </a:rPr>
              <a:t>How to undo something</a:t>
            </a:r>
            <a:endParaRPr lang="en-US" sz="2400" dirty="0">
              <a:solidFill>
                <a:schemeClr val="bg1"/>
              </a:solidFill>
            </a:endParaRPr>
          </a:p>
        </p:txBody>
      </p:sp>
      <p:sp>
        <p:nvSpPr>
          <p:cNvPr id="3" name="Content Placeholder 2"/>
          <p:cNvSpPr>
            <a:spLocks noGrp="1"/>
          </p:cNvSpPr>
          <p:nvPr>
            <p:ph idx="1"/>
          </p:nvPr>
        </p:nvSpPr>
        <p:spPr>
          <a:xfrm>
            <a:off x="103212" y="862223"/>
            <a:ext cx="8851007" cy="5831456"/>
          </a:xfrm>
        </p:spPr>
        <p:txBody>
          <a:bodyPr>
            <a:normAutofit lnSpcReduction="10000"/>
          </a:bodyPr>
          <a:lstStyle/>
          <a:p>
            <a:r>
              <a:rPr lang="en-US" dirty="0" smtClean="0"/>
              <a:t>There are several options depending on your circumstances</a:t>
            </a:r>
          </a:p>
          <a:p>
            <a:r>
              <a:rPr lang="en-US" dirty="0" smtClean="0"/>
              <a:t>If you’ve pushed changes by mistake</a:t>
            </a:r>
          </a:p>
          <a:p>
            <a:pPr lvl="1"/>
            <a:r>
              <a:rPr lang="en-US" dirty="0" err="1">
                <a:solidFill>
                  <a:srgbClr val="FF0000"/>
                </a:solidFill>
              </a:rPr>
              <a:t>g</a:t>
            </a:r>
            <a:r>
              <a:rPr lang="en-US" dirty="0" err="1" smtClean="0">
                <a:solidFill>
                  <a:srgbClr val="FF0000"/>
                </a:solidFill>
              </a:rPr>
              <a:t>it</a:t>
            </a:r>
            <a:r>
              <a:rPr lang="en-US" dirty="0" smtClean="0">
                <a:solidFill>
                  <a:srgbClr val="FF0000"/>
                </a:solidFill>
              </a:rPr>
              <a:t> revert &lt;</a:t>
            </a:r>
            <a:r>
              <a:rPr lang="en-US" dirty="0" err="1" smtClean="0">
                <a:solidFill>
                  <a:srgbClr val="FF0000"/>
                </a:solidFill>
              </a:rPr>
              <a:t>sha</a:t>
            </a:r>
            <a:r>
              <a:rPr lang="en-US" dirty="0">
                <a:solidFill>
                  <a:srgbClr val="FF0000"/>
                </a:solidFill>
              </a:rPr>
              <a:t>&gt;</a:t>
            </a:r>
            <a:endParaRPr lang="en-US" dirty="0" smtClean="0">
              <a:solidFill>
                <a:srgbClr val="FF0000"/>
              </a:solidFill>
            </a:endParaRPr>
          </a:p>
          <a:p>
            <a:pPr lvl="1"/>
            <a:r>
              <a:rPr lang="en-US" dirty="0" smtClean="0"/>
              <a:t>In this case &lt;</a:t>
            </a:r>
            <a:r>
              <a:rPr lang="en-US" dirty="0" err="1" smtClean="0"/>
              <a:t>sha</a:t>
            </a:r>
            <a:r>
              <a:rPr lang="en-US" dirty="0"/>
              <a:t>&gt;</a:t>
            </a:r>
            <a:r>
              <a:rPr lang="en-US" dirty="0" smtClean="0"/>
              <a:t> is for the accidental commit</a:t>
            </a:r>
          </a:p>
          <a:p>
            <a:pPr lvl="1"/>
            <a:r>
              <a:rPr lang="en-US" dirty="0" smtClean="0"/>
              <a:t>Basically makes a reverse commit for you to push</a:t>
            </a:r>
          </a:p>
          <a:p>
            <a:r>
              <a:rPr lang="en-US" dirty="0" smtClean="0"/>
              <a:t>If you want to undo local commits</a:t>
            </a:r>
          </a:p>
          <a:p>
            <a:pPr lvl="1"/>
            <a:r>
              <a:rPr lang="en-US" dirty="0" err="1">
                <a:solidFill>
                  <a:srgbClr val="FF0000"/>
                </a:solidFill>
              </a:rPr>
              <a:t>g</a:t>
            </a:r>
            <a:r>
              <a:rPr lang="en-US" dirty="0" err="1" smtClean="0">
                <a:solidFill>
                  <a:srgbClr val="FF0000"/>
                </a:solidFill>
              </a:rPr>
              <a:t>it</a:t>
            </a:r>
            <a:r>
              <a:rPr lang="en-US" dirty="0" smtClean="0">
                <a:solidFill>
                  <a:srgbClr val="FF0000"/>
                </a:solidFill>
              </a:rPr>
              <a:t> reset &lt;</a:t>
            </a:r>
            <a:r>
              <a:rPr lang="en-US" dirty="0" err="1" smtClean="0">
                <a:solidFill>
                  <a:srgbClr val="FF0000"/>
                </a:solidFill>
              </a:rPr>
              <a:t>sha</a:t>
            </a:r>
            <a:r>
              <a:rPr lang="en-US" dirty="0" smtClean="0">
                <a:solidFill>
                  <a:srgbClr val="FF0000"/>
                </a:solidFill>
              </a:rPr>
              <a:t>&gt; </a:t>
            </a:r>
            <a:r>
              <a:rPr lang="en-US" dirty="0" smtClean="0"/>
              <a:t>or </a:t>
            </a:r>
            <a:r>
              <a:rPr lang="en-US" dirty="0" err="1" smtClean="0">
                <a:solidFill>
                  <a:srgbClr val="FF0000"/>
                </a:solidFill>
              </a:rPr>
              <a:t>git</a:t>
            </a:r>
            <a:r>
              <a:rPr lang="en-US" dirty="0" smtClean="0">
                <a:solidFill>
                  <a:srgbClr val="FF0000"/>
                </a:solidFill>
              </a:rPr>
              <a:t> reset --hard &lt;</a:t>
            </a:r>
            <a:r>
              <a:rPr lang="en-US" dirty="0" err="1" smtClean="0">
                <a:solidFill>
                  <a:srgbClr val="FF0000"/>
                </a:solidFill>
              </a:rPr>
              <a:t>sha</a:t>
            </a:r>
            <a:r>
              <a:rPr lang="en-US" dirty="0" smtClean="0">
                <a:solidFill>
                  <a:srgbClr val="FF0000"/>
                </a:solidFill>
              </a:rPr>
              <a:t>&gt;</a:t>
            </a:r>
          </a:p>
          <a:p>
            <a:pPr lvl="1"/>
            <a:r>
              <a:rPr lang="en-US" dirty="0" smtClean="0"/>
              <a:t>In this case &lt;</a:t>
            </a:r>
            <a:r>
              <a:rPr lang="en-US" dirty="0" err="1" smtClean="0"/>
              <a:t>sha</a:t>
            </a:r>
            <a:r>
              <a:rPr lang="en-US" dirty="0" smtClean="0"/>
              <a:t>&gt; is your last good commit</a:t>
            </a:r>
          </a:p>
          <a:p>
            <a:pPr lvl="1"/>
            <a:r>
              <a:rPr lang="en-US" dirty="0" smtClean="0"/>
              <a:t>The --hard flag resets your working directory to the selected &lt;</a:t>
            </a:r>
            <a:r>
              <a:rPr lang="en-US" dirty="0" err="1" smtClean="0"/>
              <a:t>sha</a:t>
            </a:r>
            <a:r>
              <a:rPr lang="en-US" dirty="0" smtClean="0"/>
              <a:t>&gt; whereas without it only the commit is reset</a:t>
            </a:r>
          </a:p>
          <a:p>
            <a:pPr marL="0" indent="0">
              <a:buNone/>
            </a:pPr>
            <a:endParaRPr lang="en-US" dirty="0" smtClean="0"/>
          </a:p>
        </p:txBody>
      </p:sp>
    </p:spTree>
    <p:extLst>
      <p:ext uri="{BB962C8B-B14F-4D97-AF65-F5344CB8AC3E}">
        <p14:creationId xmlns:p14="http://schemas.microsoft.com/office/powerpoint/2010/main" val="362241915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94" y="120771"/>
            <a:ext cx="5805579" cy="467233"/>
          </a:xfrm>
        </p:spPr>
        <p:txBody>
          <a:bodyPr>
            <a:normAutofit/>
          </a:bodyPr>
          <a:lstStyle/>
          <a:p>
            <a:pPr algn="l"/>
            <a:r>
              <a:rPr lang="en-US" sz="2400" dirty="0" smtClean="0">
                <a:solidFill>
                  <a:schemeClr val="bg1"/>
                </a:solidFill>
              </a:rPr>
              <a:t>How to undo something</a:t>
            </a:r>
            <a:endParaRPr lang="en-US" sz="2400" dirty="0">
              <a:solidFill>
                <a:schemeClr val="bg1"/>
              </a:solidFill>
            </a:endParaRPr>
          </a:p>
        </p:txBody>
      </p:sp>
      <p:sp>
        <p:nvSpPr>
          <p:cNvPr id="3" name="Content Placeholder 2"/>
          <p:cNvSpPr>
            <a:spLocks noGrp="1"/>
          </p:cNvSpPr>
          <p:nvPr>
            <p:ph idx="1"/>
          </p:nvPr>
        </p:nvSpPr>
        <p:spPr>
          <a:xfrm>
            <a:off x="103212" y="862223"/>
            <a:ext cx="8851007" cy="5831456"/>
          </a:xfrm>
        </p:spPr>
        <p:txBody>
          <a:bodyPr>
            <a:normAutofit/>
          </a:bodyPr>
          <a:lstStyle/>
          <a:p>
            <a:r>
              <a:rPr lang="en-US" dirty="0" smtClean="0"/>
              <a:t>Ok you’ve just done a hard reset and realized that you really want some of those changes back</a:t>
            </a:r>
          </a:p>
          <a:p>
            <a:pPr lvl="1"/>
            <a:r>
              <a:rPr lang="en-US" dirty="0" err="1">
                <a:solidFill>
                  <a:srgbClr val="FF0000"/>
                </a:solidFill>
              </a:rPr>
              <a:t>g</a:t>
            </a:r>
            <a:r>
              <a:rPr lang="en-US" dirty="0" err="1" smtClean="0">
                <a:solidFill>
                  <a:srgbClr val="FF0000"/>
                </a:solidFill>
              </a:rPr>
              <a:t>it</a:t>
            </a:r>
            <a:r>
              <a:rPr lang="en-US" dirty="0" smtClean="0">
                <a:solidFill>
                  <a:srgbClr val="FF0000"/>
                </a:solidFill>
              </a:rPr>
              <a:t> </a:t>
            </a:r>
            <a:r>
              <a:rPr lang="en-US" dirty="0" err="1" smtClean="0">
                <a:solidFill>
                  <a:srgbClr val="FF0000"/>
                </a:solidFill>
              </a:rPr>
              <a:t>reflog</a:t>
            </a:r>
            <a:endParaRPr lang="en-US" dirty="0" smtClean="0">
              <a:solidFill>
                <a:srgbClr val="FF0000"/>
              </a:solidFill>
            </a:endParaRPr>
          </a:p>
          <a:p>
            <a:pPr lvl="1"/>
            <a:r>
              <a:rPr lang="en-US" dirty="0" smtClean="0"/>
              <a:t> This will bring up the </a:t>
            </a:r>
            <a:r>
              <a:rPr lang="en-US" dirty="0" err="1" smtClean="0"/>
              <a:t>reflog</a:t>
            </a:r>
            <a:r>
              <a:rPr lang="en-US" dirty="0" smtClean="0"/>
              <a:t> which shows all the times HEAD has changed</a:t>
            </a:r>
          </a:p>
          <a:p>
            <a:pPr lvl="1"/>
            <a:r>
              <a:rPr lang="en-US" dirty="0" smtClean="0"/>
              <a:t>From here you can select which commit to go back to even one that you reset away from</a:t>
            </a:r>
          </a:p>
          <a:p>
            <a:pPr lvl="2"/>
            <a:r>
              <a:rPr lang="en-US" dirty="0" err="1">
                <a:solidFill>
                  <a:srgbClr val="FF0000"/>
                </a:solidFill>
              </a:rPr>
              <a:t>g</a:t>
            </a:r>
            <a:r>
              <a:rPr lang="en-US" dirty="0" err="1" smtClean="0">
                <a:solidFill>
                  <a:srgbClr val="FF0000"/>
                </a:solidFill>
              </a:rPr>
              <a:t>it</a:t>
            </a:r>
            <a:r>
              <a:rPr lang="en-US" dirty="0" smtClean="0">
                <a:solidFill>
                  <a:srgbClr val="FF0000"/>
                </a:solidFill>
              </a:rPr>
              <a:t> reset --hard &lt;</a:t>
            </a:r>
            <a:r>
              <a:rPr lang="en-US" dirty="0" err="1" smtClean="0">
                <a:solidFill>
                  <a:srgbClr val="FF0000"/>
                </a:solidFill>
              </a:rPr>
              <a:t>sha</a:t>
            </a:r>
            <a:r>
              <a:rPr lang="en-US" dirty="0" smtClean="0">
                <a:solidFill>
                  <a:srgbClr val="FF0000"/>
                </a:solidFill>
              </a:rPr>
              <a:t>&gt;</a:t>
            </a:r>
          </a:p>
          <a:p>
            <a:pPr lvl="2"/>
            <a:r>
              <a:rPr lang="en-US" dirty="0" err="1">
                <a:solidFill>
                  <a:srgbClr val="FF0000"/>
                </a:solidFill>
              </a:rPr>
              <a:t>g</a:t>
            </a:r>
            <a:r>
              <a:rPr lang="en-US" dirty="0" err="1" smtClean="0">
                <a:solidFill>
                  <a:srgbClr val="FF0000"/>
                </a:solidFill>
              </a:rPr>
              <a:t>it</a:t>
            </a:r>
            <a:r>
              <a:rPr lang="en-US" dirty="0" smtClean="0">
                <a:solidFill>
                  <a:srgbClr val="FF0000"/>
                </a:solidFill>
              </a:rPr>
              <a:t> checkout &lt;</a:t>
            </a:r>
            <a:r>
              <a:rPr lang="en-US" dirty="0" err="1" smtClean="0">
                <a:solidFill>
                  <a:srgbClr val="FF0000"/>
                </a:solidFill>
              </a:rPr>
              <a:t>sha</a:t>
            </a:r>
            <a:r>
              <a:rPr lang="en-US" dirty="0" smtClean="0">
                <a:solidFill>
                  <a:srgbClr val="FF0000"/>
                </a:solidFill>
              </a:rPr>
              <a:t>&gt; </a:t>
            </a:r>
            <a:r>
              <a:rPr lang="en-US" dirty="0" smtClean="0">
                <a:solidFill>
                  <a:srgbClr val="FF0000"/>
                </a:solidFill>
              </a:rPr>
              <a:t>-- &lt;filename&gt;</a:t>
            </a:r>
          </a:p>
          <a:p>
            <a:pPr lvl="2"/>
            <a:r>
              <a:rPr lang="en-US" dirty="0" err="1">
                <a:solidFill>
                  <a:srgbClr val="FF0000"/>
                </a:solidFill>
              </a:rPr>
              <a:t>g</a:t>
            </a:r>
            <a:r>
              <a:rPr lang="en-US" dirty="0" err="1" smtClean="0">
                <a:solidFill>
                  <a:srgbClr val="FF0000"/>
                </a:solidFill>
              </a:rPr>
              <a:t>it</a:t>
            </a:r>
            <a:r>
              <a:rPr lang="en-US" dirty="0" smtClean="0">
                <a:solidFill>
                  <a:srgbClr val="FF0000"/>
                </a:solidFill>
              </a:rPr>
              <a:t> cherry-pick &lt;</a:t>
            </a:r>
            <a:r>
              <a:rPr lang="en-US" dirty="0" err="1" smtClean="0">
                <a:solidFill>
                  <a:srgbClr val="FF0000"/>
                </a:solidFill>
              </a:rPr>
              <a:t>sha</a:t>
            </a:r>
            <a:r>
              <a:rPr lang="en-US" dirty="0" smtClean="0">
                <a:solidFill>
                  <a:srgbClr val="FF0000"/>
                </a:solidFill>
              </a:rPr>
              <a:t>&gt;</a:t>
            </a:r>
          </a:p>
        </p:txBody>
      </p:sp>
    </p:spTree>
    <p:extLst>
      <p:ext uri="{BB962C8B-B14F-4D97-AF65-F5344CB8AC3E}">
        <p14:creationId xmlns:p14="http://schemas.microsoft.com/office/powerpoint/2010/main" val="136585044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14715</TotalTime>
  <Words>1001</Words>
  <Application>Microsoft Office PowerPoint</Application>
  <PresentationFormat>On-screen Show (4:3)</PresentationFormat>
  <Paragraphs>133</Paragraphs>
  <Slides>13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1_Office Theme</vt:lpstr>
      <vt:lpstr>A Brief Overview of Git</vt:lpstr>
      <vt:lpstr>Getting started</vt:lpstr>
      <vt:lpstr>Add, remove, status and .gitignore</vt:lpstr>
      <vt:lpstr>Commits</vt:lpstr>
      <vt:lpstr>Push/(Pull/fetch)</vt:lpstr>
      <vt:lpstr>Branches</vt:lpstr>
      <vt:lpstr>Rebase/merge</vt:lpstr>
      <vt:lpstr>How to undo something</vt:lpstr>
      <vt:lpstr>How to undo something</vt:lpstr>
      <vt:lpstr>Resources</vt:lpstr>
      <vt:lpstr>Setting up on CCR</vt:lpstr>
      <vt:lpstr>Setting up on CCR</vt:lpstr>
      <vt:lpstr>You forgot to set your branch to track the remote</vt:lpstr>
    </vt:vector>
  </TitlesOfParts>
  <Company>University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discovery of high refractive index polymers</dc:title>
  <dc:creator>William Evangelista</dc:creator>
  <cp:lastModifiedBy>Bill</cp:lastModifiedBy>
  <cp:revision>93</cp:revision>
  <dcterms:created xsi:type="dcterms:W3CDTF">2015-04-28T01:22:54Z</dcterms:created>
  <dcterms:modified xsi:type="dcterms:W3CDTF">2015-12-04T20:07:25Z</dcterms:modified>
</cp:coreProperties>
</file>