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368" r:id="rId3"/>
    <p:sldId id="468" r:id="rId4"/>
    <p:sldId id="400" r:id="rId5"/>
    <p:sldId id="417" r:id="rId6"/>
    <p:sldId id="370" r:id="rId7"/>
    <p:sldId id="474" r:id="rId8"/>
    <p:sldId id="481" r:id="rId9"/>
    <p:sldId id="418" r:id="rId10"/>
    <p:sldId id="490" r:id="rId11"/>
    <p:sldId id="403" r:id="rId12"/>
    <p:sldId id="404" r:id="rId13"/>
    <p:sldId id="488" r:id="rId14"/>
    <p:sldId id="413" r:id="rId15"/>
    <p:sldId id="40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109AFF"/>
    <a:srgbClr val="999999"/>
    <a:srgbClr val="66FF66"/>
    <a:srgbClr val="CCFF66"/>
    <a:srgbClr val="0F88E0"/>
    <a:srgbClr val="1867FF"/>
    <a:srgbClr val="149DF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6" autoAdjust="0"/>
    <p:restoredTop sz="91525" autoAdjust="0"/>
  </p:normalViewPr>
  <p:slideViewPr>
    <p:cSldViewPr snapToGrid="0">
      <p:cViewPr varScale="1">
        <p:scale>
          <a:sx n="68" d="100"/>
          <a:sy n="68" d="100"/>
        </p:scale>
        <p:origin x="1404" y="78"/>
      </p:cViewPr>
      <p:guideLst>
        <p:guide orient="horz" pos="238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D916F-2D06-7A4C-BD19-3736EA473145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37AA-C0FC-F541-BF5A-E491DB10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0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B093-043F-B341-AC0F-825400DA23A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6B4F0-4AB6-2B49-B3A9-FDDA7961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5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2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51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8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6B4F0-4AB6-2B49-B3A9-FDDA7961E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182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54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 with Text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5" y="1124681"/>
            <a:ext cx="8254999" cy="890386"/>
          </a:xfrm>
          <a:prstGeom prst="rect">
            <a:avLst/>
          </a:prstGeom>
        </p:spPr>
        <p:txBody>
          <a:bodyPr lIns="0" tIns="0" rIns="0" bIns="0" numCol="2" spcCol="287993"/>
          <a:lstStyle>
            <a:lvl1pPr marL="0" indent="0" algn="just">
              <a:buNone/>
              <a:defRPr lang="en-US" altLang="ko-KR" sz="1000" kern="1200" dirty="0" smtClean="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100000">
                      <a:schemeClr val="tx1">
                        <a:alpha val="70000"/>
                      </a:schemeClr>
                    </a:gs>
                  </a:gsLst>
                  <a:lin ang="5400000" scaled="0"/>
                </a:gradFill>
                <a:latin typeface="Roboto Condensed Light"/>
                <a:ea typeface="+mn-ea"/>
                <a:cs typeface="Roboto Condensed Regular"/>
              </a:defRPr>
            </a:lvl1pPr>
            <a:lvl2pPr marL="609555" indent="0">
              <a:buNone/>
              <a:defRPr lang="ko-KR" altLang="en-US" sz="1100" kern="1200" dirty="0" smtClean="0">
                <a:gradFill flip="none" rotWithShape="1">
                  <a:gsLst>
                    <a:gs pos="0">
                      <a:srgbClr val="2F3540"/>
                    </a:gs>
                    <a:gs pos="100000">
                      <a:srgbClr val="2F3540"/>
                    </a:gs>
                  </a:gsLst>
                  <a:lin ang="0" scaled="1"/>
                  <a:tileRect/>
                </a:gradFill>
                <a:latin typeface="Roboto Condensed Light"/>
                <a:ea typeface="+mn-ea"/>
                <a:cs typeface="+mn-cs"/>
              </a:defRPr>
            </a:lvl2pPr>
            <a:lvl3pPr marL="1219110" indent="0">
              <a:buNone/>
              <a:defRPr lang="ko-KR" altLang="en-US" sz="1100" kern="1200" dirty="0" smtClean="0">
                <a:gradFill flip="none" rotWithShape="1">
                  <a:gsLst>
                    <a:gs pos="0">
                      <a:srgbClr val="2F3540"/>
                    </a:gs>
                    <a:gs pos="100000">
                      <a:srgbClr val="2F3540"/>
                    </a:gs>
                  </a:gsLst>
                  <a:lin ang="0" scaled="1"/>
                  <a:tileRect/>
                </a:gradFill>
                <a:latin typeface="Roboto Condensed Light"/>
                <a:ea typeface="+mn-ea"/>
                <a:cs typeface="+mn-cs"/>
              </a:defRPr>
            </a:lvl3pPr>
            <a:lvl4pPr marL="1828664" indent="0">
              <a:buNone/>
              <a:defRPr lang="ko-KR" altLang="en-US" sz="1100" kern="1200" dirty="0" smtClean="0">
                <a:gradFill flip="none" rotWithShape="1">
                  <a:gsLst>
                    <a:gs pos="0">
                      <a:srgbClr val="2F3540"/>
                    </a:gs>
                    <a:gs pos="100000">
                      <a:srgbClr val="2F3540"/>
                    </a:gs>
                  </a:gsLst>
                  <a:lin ang="0" scaled="1"/>
                  <a:tileRect/>
                </a:gradFill>
                <a:latin typeface="Roboto Condensed Light"/>
                <a:ea typeface="+mn-ea"/>
                <a:cs typeface="+mn-cs"/>
              </a:defRPr>
            </a:lvl4pPr>
            <a:lvl5pPr marL="2438218" indent="0">
              <a:buNone/>
              <a:defRPr lang="ko-KR" altLang="en-US" sz="1100" kern="1200" dirty="0" smtClean="0">
                <a:gradFill flip="none" rotWithShape="1">
                  <a:gsLst>
                    <a:gs pos="0">
                      <a:srgbClr val="2F3540"/>
                    </a:gs>
                    <a:gs pos="100000">
                      <a:srgbClr val="2F3540"/>
                    </a:gs>
                  </a:gsLst>
                  <a:lin ang="0" scaled="1"/>
                  <a:tileRect/>
                </a:gradFill>
                <a:latin typeface="Roboto Condensed Ligh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234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833" y="404285"/>
            <a:ext cx="6814608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Oval 8"/>
          <p:cNvSpPr>
            <a:spLocks noChangeAspect="1"/>
          </p:cNvSpPr>
          <p:nvPr userDrawn="1"/>
        </p:nvSpPr>
        <p:spPr>
          <a:xfrm flipH="1">
            <a:off x="8459504" y="6488784"/>
            <a:ext cx="240000" cy="240000"/>
          </a:xfrm>
          <a:prstGeom prst="ellipse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10800" rtlCol="0" anchor="ctr"/>
          <a:lstStyle/>
          <a:p>
            <a:pPr algn="ctr"/>
            <a:endParaRPr lang="en-US" sz="1200" dirty="0">
              <a:gradFill flip="none" rotWithShape="1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atin typeface="Bebas Neue"/>
            </a:endParaRPr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8313326" y="6472707"/>
            <a:ext cx="540000" cy="252000"/>
          </a:xfrm>
          <a:prstGeom prst="rect">
            <a:avLst/>
          </a:prstGeom>
        </p:spPr>
        <p:txBody>
          <a:bodyPr lIns="121917" tIns="0" rIns="121917" bIns="0" anchor="ctr"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atin typeface="Bebas Neue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EC24EB-3711-4D66-BFBD-A4C517DC603E}" type="slidenum">
              <a:rPr lang="ko-KR" altLang="en-US" sz="1100" b="0" i="0" baseline="0" smtClean="0">
                <a:solidFill>
                  <a:schemeClr val="bg2"/>
                </a:solidFill>
                <a:latin typeface="Roboto Condensed Regular"/>
                <a:cs typeface="Roboto Condensed Regular"/>
              </a:rPr>
              <a:pPr/>
              <a:t>‹#›</a:t>
            </a:fld>
            <a:endParaRPr lang="ko-KR" altLang="en-US" sz="1100" b="0" i="0" baseline="0" dirty="0">
              <a:solidFill>
                <a:schemeClr val="bg2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13" name="자유형 32">
            <a:hlinkClick r:id="" action="ppaction://noaction"/>
          </p:cNvPr>
          <p:cNvSpPr/>
          <p:nvPr userDrawn="1"/>
        </p:nvSpPr>
        <p:spPr>
          <a:xfrm>
            <a:off x="8474063" y="404283"/>
            <a:ext cx="240027" cy="240027"/>
          </a:xfrm>
          <a:custGeom>
            <a:avLst/>
            <a:gdLst>
              <a:gd name="connsiteX0" fmla="*/ 47410 w 180020"/>
              <a:gd name="connsiteY0" fmla="*/ 109200 h 180020"/>
              <a:gd name="connsiteX1" fmla="*/ 47410 w 180020"/>
              <a:gd name="connsiteY1" fmla="*/ 120154 h 180020"/>
              <a:gd name="connsiteX2" fmla="*/ 132611 w 180020"/>
              <a:gd name="connsiteY2" fmla="*/ 120154 h 180020"/>
              <a:gd name="connsiteX3" fmla="*/ 132611 w 180020"/>
              <a:gd name="connsiteY3" fmla="*/ 109200 h 180020"/>
              <a:gd name="connsiteX4" fmla="*/ 47410 w 180020"/>
              <a:gd name="connsiteY4" fmla="*/ 84533 h 180020"/>
              <a:gd name="connsiteX5" fmla="*/ 47410 w 180020"/>
              <a:gd name="connsiteY5" fmla="*/ 95487 h 180020"/>
              <a:gd name="connsiteX6" fmla="*/ 132611 w 180020"/>
              <a:gd name="connsiteY6" fmla="*/ 95487 h 180020"/>
              <a:gd name="connsiteX7" fmla="*/ 132611 w 180020"/>
              <a:gd name="connsiteY7" fmla="*/ 84533 h 180020"/>
              <a:gd name="connsiteX8" fmla="*/ 47410 w 180020"/>
              <a:gd name="connsiteY8" fmla="*/ 59866 h 180020"/>
              <a:gd name="connsiteX9" fmla="*/ 47410 w 180020"/>
              <a:gd name="connsiteY9" fmla="*/ 70820 h 180020"/>
              <a:gd name="connsiteX10" fmla="*/ 132611 w 180020"/>
              <a:gd name="connsiteY10" fmla="*/ 70820 h 180020"/>
              <a:gd name="connsiteX11" fmla="*/ 132611 w 180020"/>
              <a:gd name="connsiteY11" fmla="*/ 59866 h 180020"/>
              <a:gd name="connsiteX12" fmla="*/ 90010 w 180020"/>
              <a:gd name="connsiteY12" fmla="*/ 0 h 180020"/>
              <a:gd name="connsiteX13" fmla="*/ 180020 w 180020"/>
              <a:gd name="connsiteY13" fmla="*/ 90010 h 180020"/>
              <a:gd name="connsiteX14" fmla="*/ 90010 w 180020"/>
              <a:gd name="connsiteY14" fmla="*/ 180020 h 180020"/>
              <a:gd name="connsiteX15" fmla="*/ 0 w 180020"/>
              <a:gd name="connsiteY15" fmla="*/ 90010 h 180020"/>
              <a:gd name="connsiteX16" fmla="*/ 90010 w 180020"/>
              <a:gd name="connsiteY16" fmla="*/ 0 h 18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020" h="180020">
                <a:moveTo>
                  <a:pt x="47410" y="109200"/>
                </a:moveTo>
                <a:lnTo>
                  <a:pt x="47410" y="120154"/>
                </a:lnTo>
                <a:lnTo>
                  <a:pt x="132611" y="120154"/>
                </a:lnTo>
                <a:lnTo>
                  <a:pt x="132611" y="109200"/>
                </a:lnTo>
                <a:close/>
                <a:moveTo>
                  <a:pt x="47410" y="84533"/>
                </a:moveTo>
                <a:lnTo>
                  <a:pt x="47410" y="95487"/>
                </a:lnTo>
                <a:lnTo>
                  <a:pt x="132611" y="95487"/>
                </a:lnTo>
                <a:lnTo>
                  <a:pt x="132611" y="84533"/>
                </a:lnTo>
                <a:close/>
                <a:moveTo>
                  <a:pt x="47410" y="59866"/>
                </a:moveTo>
                <a:lnTo>
                  <a:pt x="47410" y="70820"/>
                </a:lnTo>
                <a:lnTo>
                  <a:pt x="132611" y="70820"/>
                </a:lnTo>
                <a:lnTo>
                  <a:pt x="132611" y="59866"/>
                </a:lnTo>
                <a:close/>
                <a:moveTo>
                  <a:pt x="90010" y="0"/>
                </a:moveTo>
                <a:cubicBezTo>
                  <a:pt x="139721" y="0"/>
                  <a:pt x="180020" y="40299"/>
                  <a:pt x="180020" y="90010"/>
                </a:cubicBezTo>
                <a:cubicBezTo>
                  <a:pt x="180020" y="139721"/>
                  <a:pt x="139721" y="180020"/>
                  <a:pt x="90010" y="180020"/>
                </a:cubicBezTo>
                <a:cubicBezTo>
                  <a:pt x="40299" y="180020"/>
                  <a:pt x="0" y="139721"/>
                  <a:pt x="0" y="90010"/>
                </a:cubicBezTo>
                <a:cubicBezTo>
                  <a:pt x="0" y="40299"/>
                  <a:pt x="40299" y="0"/>
                  <a:pt x="90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 anchor="ctr">
            <a:noAutofit/>
          </a:bodyPr>
          <a:lstStyle/>
          <a:p>
            <a:pPr algn="ctr"/>
            <a:endParaRPr lang="en-US" sz="3400" dirty="0">
              <a:latin typeface="Roboto Condensed Light"/>
            </a:endParaRPr>
          </a:p>
        </p:txBody>
      </p:sp>
      <p:sp>
        <p:nvSpPr>
          <p:cNvPr id="14" name="자유형 33">
            <a:hlinkClick r:id="" action="ppaction://hlinkshowjump?jump=nextslide"/>
          </p:cNvPr>
          <p:cNvSpPr/>
          <p:nvPr userDrawn="1"/>
        </p:nvSpPr>
        <p:spPr>
          <a:xfrm>
            <a:off x="8198369" y="404283"/>
            <a:ext cx="240027" cy="240027"/>
          </a:xfrm>
          <a:custGeom>
            <a:avLst/>
            <a:gdLst>
              <a:gd name="connsiteX0" fmla="*/ 70888 w 180020"/>
              <a:gd name="connsiteY0" fmla="*/ 36035 h 180020"/>
              <a:gd name="connsiteX1" fmla="*/ 70888 w 180020"/>
              <a:gd name="connsiteY1" fmla="*/ 53498 h 180020"/>
              <a:gd name="connsiteX2" fmla="*/ 115338 w 180020"/>
              <a:gd name="connsiteY2" fmla="*/ 90010 h 180020"/>
              <a:gd name="connsiteX3" fmla="*/ 70888 w 180020"/>
              <a:gd name="connsiteY3" fmla="*/ 126523 h 180020"/>
              <a:gd name="connsiteX4" fmla="*/ 70888 w 180020"/>
              <a:gd name="connsiteY4" fmla="*/ 143985 h 180020"/>
              <a:gd name="connsiteX5" fmla="*/ 135975 w 180020"/>
              <a:gd name="connsiteY5" fmla="*/ 90010 h 180020"/>
              <a:gd name="connsiteX6" fmla="*/ 90010 w 180020"/>
              <a:gd name="connsiteY6" fmla="*/ 0 h 180020"/>
              <a:gd name="connsiteX7" fmla="*/ 180020 w 180020"/>
              <a:gd name="connsiteY7" fmla="*/ 90010 h 180020"/>
              <a:gd name="connsiteX8" fmla="*/ 90010 w 180020"/>
              <a:gd name="connsiteY8" fmla="*/ 180020 h 180020"/>
              <a:gd name="connsiteX9" fmla="*/ 0 w 180020"/>
              <a:gd name="connsiteY9" fmla="*/ 90010 h 180020"/>
              <a:gd name="connsiteX10" fmla="*/ 90010 w 180020"/>
              <a:gd name="connsiteY10" fmla="*/ 0 h 18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20" h="180020">
                <a:moveTo>
                  <a:pt x="70888" y="36035"/>
                </a:moveTo>
                <a:lnTo>
                  <a:pt x="70888" y="53498"/>
                </a:lnTo>
                <a:lnTo>
                  <a:pt x="115338" y="90010"/>
                </a:lnTo>
                <a:lnTo>
                  <a:pt x="70888" y="126523"/>
                </a:lnTo>
                <a:lnTo>
                  <a:pt x="70888" y="143985"/>
                </a:lnTo>
                <a:lnTo>
                  <a:pt x="135975" y="90010"/>
                </a:lnTo>
                <a:close/>
                <a:moveTo>
                  <a:pt x="90010" y="0"/>
                </a:moveTo>
                <a:cubicBezTo>
                  <a:pt x="139721" y="0"/>
                  <a:pt x="180020" y="40299"/>
                  <a:pt x="180020" y="90010"/>
                </a:cubicBezTo>
                <a:cubicBezTo>
                  <a:pt x="180020" y="139721"/>
                  <a:pt x="139721" y="180020"/>
                  <a:pt x="90010" y="180020"/>
                </a:cubicBezTo>
                <a:cubicBezTo>
                  <a:pt x="40299" y="180020"/>
                  <a:pt x="0" y="139721"/>
                  <a:pt x="0" y="90010"/>
                </a:cubicBezTo>
                <a:cubicBezTo>
                  <a:pt x="0" y="40299"/>
                  <a:pt x="40299" y="0"/>
                  <a:pt x="90010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 anchor="ctr">
            <a:noAutofit/>
          </a:bodyPr>
          <a:lstStyle/>
          <a:p>
            <a:pPr algn="ctr"/>
            <a:endParaRPr lang="en-US" sz="3400" dirty="0">
              <a:latin typeface="Roboto Condensed Light"/>
            </a:endParaRPr>
          </a:p>
        </p:txBody>
      </p:sp>
      <p:sp>
        <p:nvSpPr>
          <p:cNvPr id="15" name="자유형 34">
            <a:hlinkClick r:id="" action="ppaction://hlinkshowjump?jump=previousslide"/>
          </p:cNvPr>
          <p:cNvSpPr/>
          <p:nvPr userDrawn="1"/>
        </p:nvSpPr>
        <p:spPr>
          <a:xfrm flipH="1">
            <a:off x="7922675" y="404283"/>
            <a:ext cx="240027" cy="240027"/>
          </a:xfrm>
          <a:custGeom>
            <a:avLst/>
            <a:gdLst>
              <a:gd name="connsiteX0" fmla="*/ 70889 w 180020"/>
              <a:gd name="connsiteY0" fmla="*/ 36035 h 180020"/>
              <a:gd name="connsiteX1" fmla="*/ 135976 w 180020"/>
              <a:gd name="connsiteY1" fmla="*/ 90010 h 180020"/>
              <a:gd name="connsiteX2" fmla="*/ 70889 w 180020"/>
              <a:gd name="connsiteY2" fmla="*/ 143985 h 180020"/>
              <a:gd name="connsiteX3" fmla="*/ 70889 w 180020"/>
              <a:gd name="connsiteY3" fmla="*/ 126523 h 180020"/>
              <a:gd name="connsiteX4" fmla="*/ 115339 w 180020"/>
              <a:gd name="connsiteY4" fmla="*/ 90010 h 180020"/>
              <a:gd name="connsiteX5" fmla="*/ 70889 w 180020"/>
              <a:gd name="connsiteY5" fmla="*/ 53498 h 180020"/>
              <a:gd name="connsiteX6" fmla="*/ 90010 w 180020"/>
              <a:gd name="connsiteY6" fmla="*/ 0 h 180020"/>
              <a:gd name="connsiteX7" fmla="*/ 0 w 180020"/>
              <a:gd name="connsiteY7" fmla="*/ 90010 h 180020"/>
              <a:gd name="connsiteX8" fmla="*/ 90010 w 180020"/>
              <a:gd name="connsiteY8" fmla="*/ 180020 h 180020"/>
              <a:gd name="connsiteX9" fmla="*/ 180020 w 180020"/>
              <a:gd name="connsiteY9" fmla="*/ 90010 h 180020"/>
              <a:gd name="connsiteX10" fmla="*/ 90010 w 180020"/>
              <a:gd name="connsiteY10" fmla="*/ 0 h 18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20" h="180020">
                <a:moveTo>
                  <a:pt x="70889" y="36035"/>
                </a:moveTo>
                <a:lnTo>
                  <a:pt x="135976" y="90010"/>
                </a:lnTo>
                <a:lnTo>
                  <a:pt x="70889" y="143985"/>
                </a:lnTo>
                <a:lnTo>
                  <a:pt x="70889" y="126523"/>
                </a:lnTo>
                <a:lnTo>
                  <a:pt x="115339" y="90010"/>
                </a:lnTo>
                <a:lnTo>
                  <a:pt x="70889" y="53498"/>
                </a:lnTo>
                <a:close/>
                <a:moveTo>
                  <a:pt x="90010" y="0"/>
                </a:moveTo>
                <a:cubicBezTo>
                  <a:pt x="40299" y="0"/>
                  <a:pt x="0" y="40299"/>
                  <a:pt x="0" y="90010"/>
                </a:cubicBezTo>
                <a:cubicBezTo>
                  <a:pt x="0" y="139721"/>
                  <a:pt x="40299" y="180020"/>
                  <a:pt x="90010" y="180020"/>
                </a:cubicBezTo>
                <a:cubicBezTo>
                  <a:pt x="139721" y="180020"/>
                  <a:pt x="180020" y="139721"/>
                  <a:pt x="180020" y="90010"/>
                </a:cubicBezTo>
                <a:cubicBezTo>
                  <a:pt x="180020" y="40299"/>
                  <a:pt x="139721" y="0"/>
                  <a:pt x="90010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 anchor="ctr">
            <a:noAutofit/>
          </a:bodyPr>
          <a:lstStyle/>
          <a:p>
            <a:pPr algn="ctr"/>
            <a:endParaRPr lang="en-US" sz="3400" dirty="0">
              <a:latin typeface="Roboto Condensed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E96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F58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1" y="6525384"/>
            <a:ext cx="1556281" cy="1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700" kern="1200">
          <a:gradFill flip="none" rotWithShape="1">
            <a:gsLst>
              <a:gs pos="0">
                <a:schemeClr val="tx2"/>
              </a:gs>
              <a:gs pos="100000">
                <a:schemeClr val="tx2"/>
              </a:gs>
            </a:gsLst>
            <a:lin ang="0" scaled="1"/>
            <a:tileRect/>
          </a:gra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2876550" y="3633580"/>
            <a:ext cx="6093691" cy="12302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400"/>
              </a:spcAft>
            </a:pPr>
            <a:r>
              <a:rPr lang="en-US" altLang="ko-KR" b="1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Bebas Neue" pitchFamily="34" charset="0"/>
                <a:ea typeface="Roboto Light" pitchFamily="2" charset="0"/>
                <a:cs typeface="Roboto Condensed Regular"/>
              </a:rPr>
              <a:t>UB Symposium on Computational Science: </a:t>
            </a:r>
            <a:endParaRPr lang="en-US" altLang="ko-KR" b="1" dirty="0" smtClean="0">
              <a:gradFill>
                <a:gsLst>
                  <a:gs pos="0">
                    <a:schemeClr val="accent1"/>
                  </a:gs>
                  <a:gs pos="100000">
                    <a:schemeClr val="accent1"/>
                  </a:gs>
                </a:gsLst>
                <a:lin ang="0" scaled="0"/>
              </a:gradFill>
              <a:latin typeface="Bebas Neue" pitchFamily="34" charset="0"/>
              <a:ea typeface="Roboto Light" pitchFamily="2" charset="0"/>
              <a:cs typeface="Roboto Condensed Regular"/>
            </a:endParaRPr>
          </a:p>
          <a:p>
            <a:pPr algn="r">
              <a:spcAft>
                <a:spcPts val="400"/>
              </a:spcAft>
            </a:pPr>
            <a:r>
              <a:rPr lang="en-US" altLang="ko-KR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Bebas Neue" pitchFamily="34" charset="0"/>
                <a:ea typeface="Roboto Light" pitchFamily="2" charset="0"/>
                <a:cs typeface="Roboto Condensed Regular"/>
              </a:rPr>
              <a:t>An </a:t>
            </a:r>
            <a:r>
              <a:rPr lang="en-US" altLang="ko-KR" b="1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Bebas Neue" pitchFamily="34" charset="0"/>
                <a:ea typeface="Roboto Light" pitchFamily="2" charset="0"/>
                <a:cs typeface="Roboto Condensed Regular"/>
              </a:rPr>
              <a:t>Industrial and Carrier Perspective</a:t>
            </a:r>
          </a:p>
          <a:p>
            <a:pPr algn="r">
              <a:spcAft>
                <a:spcPts val="400"/>
              </a:spcAft>
            </a:pPr>
            <a:endParaRPr lang="en-US" altLang="ko-KR" b="1" dirty="0" smtClean="0">
              <a:solidFill>
                <a:srgbClr val="CCFF66">
                  <a:alpha val="50000"/>
                </a:srgbClr>
              </a:solidFill>
              <a:latin typeface="Roboto Condensed Light"/>
              <a:ea typeface="Roboto Light" pitchFamily="2" charset="0"/>
              <a:cs typeface="Roboto Condensed Regular"/>
            </a:endParaRPr>
          </a:p>
          <a:p>
            <a:pPr algn="r">
              <a:spcAft>
                <a:spcPts val="400"/>
              </a:spcAft>
            </a:pPr>
            <a:r>
              <a:rPr lang="en-US" altLang="ko-KR" b="1" dirty="0" smtClean="0">
                <a:solidFill>
                  <a:srgbClr val="CCFF66">
                    <a:alpha val="50000"/>
                  </a:srgbClr>
                </a:solidFill>
                <a:latin typeface="Roboto Condensed Light"/>
                <a:ea typeface="Roboto Light" pitchFamily="2" charset="0"/>
                <a:cs typeface="Roboto Condensed Regular"/>
              </a:rPr>
              <a:t>Changwon Suh</a:t>
            </a:r>
            <a:r>
              <a:rPr lang="en-US" altLang="ko-KR" b="1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50000"/>
                      </a:srgbClr>
                    </a:gs>
                  </a:gsLst>
                  <a:lin ang="0" scaled="0"/>
                </a:gradFill>
                <a:latin typeface="Roboto Condensed Light"/>
                <a:ea typeface="Roboto Light" pitchFamily="2" charset="0"/>
                <a:cs typeface="Roboto Condensed Regular"/>
              </a:rPr>
              <a:t>, Nexight Group</a:t>
            </a:r>
          </a:p>
          <a:p>
            <a:pPr algn="r">
              <a:spcAft>
                <a:spcPts val="400"/>
              </a:spcAft>
            </a:pPr>
            <a:r>
              <a:rPr lang="en-US" altLang="ko-KR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50000"/>
                      </a:srgbClr>
                    </a:gs>
                  </a:gsLst>
                  <a:lin ang="0" scaled="0"/>
                </a:gradFill>
                <a:latin typeface="Roboto Condensed Light"/>
                <a:ea typeface="Roboto Light" pitchFamily="2" charset="0"/>
                <a:cs typeface="Roboto Condensed Regular"/>
              </a:rPr>
              <a:t>                                                                        4/1/2016</a:t>
            </a:r>
            <a:endParaRPr lang="en-US" altLang="ko-KR" dirty="0">
              <a:gradFill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0"/>
              </a:gradFill>
              <a:latin typeface="Roboto Condensed Light"/>
              <a:ea typeface="Roboto Light" pitchFamily="2" charset="0"/>
              <a:cs typeface="Roboto Condensed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6416" y="2454673"/>
            <a:ext cx="8583824" cy="1061762"/>
            <a:chOff x="413012" y="2428075"/>
            <a:chExt cx="8583824" cy="1061762"/>
          </a:xfrm>
        </p:grpSpPr>
        <p:sp>
          <p:nvSpPr>
            <p:cNvPr id="95" name="TextBox 94"/>
            <p:cNvSpPr txBox="1">
              <a:spLocks/>
            </p:cNvSpPr>
            <p:nvPr/>
          </p:nvSpPr>
          <p:spPr>
            <a:xfrm>
              <a:off x="452130" y="2428075"/>
              <a:ext cx="8316804" cy="9446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altLang="ko-KR" sz="6000" b="1" dirty="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  <a:lin ang="0" scaled="0"/>
                  </a:gradFill>
                  <a:latin typeface="Bebas Neue" pitchFamily="34" charset="0"/>
                  <a:ea typeface="Roboto Light" pitchFamily="2" charset="0"/>
                  <a:cs typeface="Roboto Condensed Regular"/>
                </a:rPr>
                <a:t> </a:t>
              </a:r>
              <a:r>
                <a:rPr lang="ko-KR" altLang="en-US" sz="6000" b="1" dirty="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  <a:lin ang="0" scaled="0"/>
                  </a:gradFill>
                  <a:latin typeface="Bebas Neue" pitchFamily="34" charset="0"/>
                  <a:ea typeface="Roboto Light" pitchFamily="2" charset="0"/>
                  <a:cs typeface="Roboto Condensed Regular"/>
                </a:rPr>
                <a:t>   </a:t>
              </a:r>
              <a:endParaRPr lang="en-US" altLang="ko-KR" sz="36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Bebas Neue" pitchFamily="34" charset="0"/>
                <a:ea typeface="Roboto Light" pitchFamily="2" charset="0"/>
                <a:cs typeface="Roboto Condensed Regular"/>
              </a:endParaRPr>
            </a:p>
          </p:txBody>
        </p:sp>
        <p:cxnSp>
          <p:nvCxnSpPr>
            <p:cNvPr id="54" name="직선 연결선 57"/>
            <p:cNvCxnSpPr/>
            <p:nvPr/>
          </p:nvCxnSpPr>
          <p:spPr>
            <a:xfrm flipH="1">
              <a:off x="413012" y="3489837"/>
              <a:ext cx="8583824" cy="0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441524" y="2876071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Computational </a:t>
            </a:r>
            <a:r>
              <a:rPr lang="en-US" sz="2800" smtClean="0"/>
              <a:t>Science @ </a:t>
            </a:r>
            <a:r>
              <a:rPr lang="en-US" sz="2800" dirty="0" smtClean="0"/>
              <a:t>Nexight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8261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>
            <a:spLocks noGrp="1"/>
          </p:cNvSpPr>
          <p:nvPr>
            <p:ph type="title"/>
          </p:nvPr>
        </p:nvSpPr>
        <p:spPr>
          <a:xfrm>
            <a:off x="208013" y="326710"/>
            <a:ext cx="7543800" cy="986020"/>
          </a:xfrm>
        </p:spPr>
        <p:txBody>
          <a:bodyPr/>
          <a:lstStyle/>
          <a:p>
            <a:r>
              <a:rPr lang="en-US" sz="2400" b="1" dirty="0" smtClean="0"/>
              <a:t>Nexight’s Approach</a:t>
            </a:r>
            <a:endParaRPr lang="en-US" sz="2400" b="1" dirty="0"/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208013" y="1312730"/>
            <a:ext cx="8628515" cy="459597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8463" indent="-398463">
              <a:buClr>
                <a:srgbClr val="E9610D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Today’s challenges require the </a:t>
            </a:r>
            <a:r>
              <a:rPr lang="en-US" dirty="0" smtClean="0">
                <a:solidFill>
                  <a:srgbClr val="FF6600"/>
                </a:solidFill>
              </a:rPr>
              <a:t>collective insights of diverse leaders</a:t>
            </a:r>
            <a:r>
              <a:rPr lang="en-US" dirty="0" smtClean="0"/>
              <a:t>. </a:t>
            </a:r>
          </a:p>
          <a:p>
            <a:pPr marL="0" indent="0">
              <a:buClr>
                <a:srgbClr val="E9610D"/>
              </a:buClr>
              <a:buNone/>
            </a:pPr>
            <a:endParaRPr lang="en-US" dirty="0" smtClean="0"/>
          </a:p>
          <a:p>
            <a:pPr marL="398463" indent="-398463">
              <a:buClr>
                <a:srgbClr val="E9610D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Our specialized </a:t>
            </a:r>
            <a:r>
              <a:rPr lang="en-US" dirty="0" smtClean="0">
                <a:solidFill>
                  <a:srgbClr val="FF6600"/>
                </a:solidFill>
              </a:rPr>
              <a:t>collaborative planning and partnership techniques</a:t>
            </a:r>
            <a:r>
              <a:rPr lang="en-US" dirty="0" smtClean="0"/>
              <a:t> convene the right experts to solve complex problems.</a:t>
            </a:r>
          </a:p>
          <a:p>
            <a:pPr marL="0" indent="0">
              <a:buClr>
                <a:srgbClr val="E9610D"/>
              </a:buClr>
              <a:buNone/>
            </a:pPr>
            <a:r>
              <a:rPr lang="en-US" dirty="0" smtClean="0"/>
              <a:t> </a:t>
            </a:r>
          </a:p>
          <a:p>
            <a:pPr marL="398463" indent="-398463">
              <a:buClr>
                <a:srgbClr val="E9610D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Nexight Group staff have 20+ years of experience leading </a:t>
            </a:r>
            <a:r>
              <a:rPr lang="en-US" dirty="0" smtClean="0">
                <a:solidFill>
                  <a:srgbClr val="FF6600"/>
                </a:solidFill>
              </a:rPr>
              <a:t>500+ collaborative planning sessions</a:t>
            </a:r>
            <a:r>
              <a:rPr lang="en-US" dirty="0" smtClean="0"/>
              <a:t> across many sectors and countries. </a:t>
            </a:r>
          </a:p>
          <a:p>
            <a:pPr marL="398463" indent="-398463">
              <a:buClr>
                <a:srgbClr val="E9610D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98463" indent="-398463">
              <a:buClr>
                <a:srgbClr val="E9610D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Nexight Group’s </a:t>
            </a:r>
            <a:r>
              <a:rPr lang="en-US" dirty="0" smtClean="0">
                <a:solidFill>
                  <a:srgbClr val="FF6600"/>
                </a:solidFill>
              </a:rPr>
              <a:t>research and analysis supports critical decision making</a:t>
            </a:r>
            <a:r>
              <a:rPr lang="en-US" dirty="0" smtClean="0"/>
              <a:t> and our award-winning communications move solutions forward.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23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4433" y="233131"/>
            <a:ext cx="7543800" cy="98602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Sample Projects: </a:t>
            </a:r>
            <a:r>
              <a:rPr lang="en-US" sz="2400" b="1" dirty="0"/>
              <a:t>Computer-related Engineering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77983" y="1063797"/>
            <a:ext cx="554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9610D"/>
              </a:buClr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NIST (National Institute of Standards and Technology)</a:t>
            </a:r>
          </a:p>
          <a:p>
            <a:pPr>
              <a:buClr>
                <a:srgbClr val="E9610D"/>
              </a:buClr>
            </a:pPr>
            <a:r>
              <a:rPr lang="en-US" sz="1600" b="1" dirty="0" smtClean="0">
                <a:solidFill>
                  <a:srgbClr val="FF6600"/>
                </a:solidFill>
              </a:rPr>
              <a:t>Advanced Manufacturing Technology Roadmaps</a:t>
            </a:r>
          </a:p>
          <a:p>
            <a:pPr>
              <a:spcAft>
                <a:spcPts val="600"/>
              </a:spcAft>
              <a:buClr>
                <a:srgbClr val="E9610D"/>
              </a:buClr>
            </a:pP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Facilitating national initiatives to develop and deploy advanced manufacturing technologies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636451" y="2349500"/>
            <a:ext cx="7485460" cy="0"/>
          </a:xfrm>
          <a:prstGeom prst="line">
            <a:avLst/>
          </a:prstGeom>
          <a:ln w="31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37876" y="2865534"/>
            <a:ext cx="5794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TMS (</a:t>
            </a:r>
            <a:r>
              <a:rPr lang="en-US" sz="1600" dirty="0"/>
              <a:t>The Minerals, Metals &amp; Materials </a:t>
            </a:r>
            <a:r>
              <a:rPr lang="en-US" sz="1600" dirty="0" smtClean="0"/>
              <a:t>Society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r>
              <a:rPr lang="en-US" sz="1600" b="1" dirty="0" smtClean="0">
                <a:solidFill>
                  <a:srgbClr val="FF6600"/>
                </a:solidFill>
              </a:rPr>
              <a:t>Advanced Materials Roadmaps</a:t>
            </a:r>
          </a:p>
          <a:p>
            <a:pPr>
              <a:spcAft>
                <a:spcPts val="600"/>
              </a:spcAft>
              <a:buClr>
                <a:srgbClr val="E9610D"/>
              </a:buClr>
            </a:pP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Supporting the acceleration of cost-effective materials design with multiscale modeling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0" y="795893"/>
            <a:ext cx="1676545" cy="130465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8" y="2524742"/>
            <a:ext cx="1682642" cy="14204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77983" y="4368917"/>
            <a:ext cx="5904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9610D"/>
              </a:buClr>
            </a:pPr>
            <a:r>
              <a:rPr lang="en-US" sz="1600" b="1" dirty="0" smtClean="0">
                <a:solidFill>
                  <a:srgbClr val="FF6600"/>
                </a:solidFill>
              </a:rPr>
              <a:t>Materials Data Analytics Landscape Analysis</a:t>
            </a:r>
          </a:p>
          <a:p>
            <a:pPr>
              <a:spcAft>
                <a:spcPts val="600"/>
              </a:spcAft>
              <a:buClr>
                <a:srgbClr val="E9610D"/>
              </a:buClr>
            </a:pP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the data types, algorithms, tools, and methods used for materials data analytics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8" y="4204151"/>
            <a:ext cx="1234440" cy="159646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01762" y="4070038"/>
            <a:ext cx="7485460" cy="0"/>
          </a:xfrm>
          <a:prstGeom prst="line">
            <a:avLst/>
          </a:prstGeom>
          <a:ln w="31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1762" y="5914827"/>
            <a:ext cx="813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It is all about computer science, materials science, and data science!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534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/>
          </p:cNvSpPr>
          <p:nvPr/>
        </p:nvSpPr>
        <p:spPr>
          <a:xfrm>
            <a:off x="141170" y="420289"/>
            <a:ext cx="7543800" cy="98602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700" kern="1200">
                <a:gradFill flip="none" rotWithShape="1"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latin typeface="Bebas Neue"/>
                <a:ea typeface="+mj-ea"/>
                <a:cs typeface="Bebas Neue"/>
              </a:defRPr>
            </a:lvl1pPr>
          </a:lstStyle>
          <a:p>
            <a:r>
              <a:rPr lang="en-US" sz="2400" b="1" dirty="0" smtClean="0"/>
              <a:t>Sample Projects: Computer-related Engineering</a:t>
            </a:r>
            <a:endParaRPr lang="en-US" sz="2400" b="1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56617" y="2530171"/>
            <a:ext cx="7485460" cy="0"/>
          </a:xfrm>
          <a:prstGeom prst="line">
            <a:avLst/>
          </a:prstGeom>
          <a:ln w="31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08192" y="1411368"/>
            <a:ext cx="5794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9610D"/>
              </a:buClr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ASM(American Society for Metals) </a:t>
            </a:r>
          </a:p>
          <a:p>
            <a:pPr>
              <a:buClr>
                <a:srgbClr val="E9610D"/>
              </a:buClr>
            </a:pPr>
            <a:r>
              <a:rPr lang="en-US" sz="1600" b="1" dirty="0" smtClean="0">
                <a:solidFill>
                  <a:srgbClr val="FF6600"/>
                </a:solidFill>
              </a:rPr>
              <a:t>Materials Data- and Information-Sharing Network</a:t>
            </a:r>
          </a:p>
          <a:p>
            <a:pPr>
              <a:spcAft>
                <a:spcPts val="600"/>
              </a:spcAft>
              <a:buClr>
                <a:srgbClr val="E9610D"/>
              </a:buClr>
            </a:pP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Driving the development of public- and private-sector projects to generate needed materials data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666119" y="4413576"/>
            <a:ext cx="7485460" cy="0"/>
          </a:xfrm>
          <a:prstGeom prst="line">
            <a:avLst/>
          </a:prstGeom>
          <a:ln w="31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90954" y="3060959"/>
            <a:ext cx="5904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9610D"/>
              </a:buClr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ASME (</a:t>
            </a:r>
            <a:r>
              <a:rPr lang="en-US" sz="1600" dirty="0"/>
              <a:t>The American Society of Mechanical Engineers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1600" b="1" dirty="0" smtClean="0">
                <a:solidFill>
                  <a:srgbClr val="FF6600"/>
                </a:solidFill>
              </a:rPr>
              <a:t>Advanced Manufacturing Environmental Scan</a:t>
            </a:r>
          </a:p>
          <a:p>
            <a:pPr>
              <a:spcAft>
                <a:spcPts val="600"/>
              </a:spcAft>
              <a:buClr>
                <a:srgbClr val="E9610D"/>
              </a:buClr>
            </a:pP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an understanding of the advanced manufacturing environment for a professional society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94822" y="4449682"/>
            <a:ext cx="57940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9610D"/>
              </a:buClr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TMS </a:t>
            </a:r>
          </a:p>
          <a:p>
            <a:pPr>
              <a:buClr>
                <a:srgbClr val="E9610D"/>
              </a:buClr>
            </a:pPr>
            <a:r>
              <a:rPr lang="en-US" sz="1600" b="1" dirty="0" smtClean="0">
                <a:solidFill>
                  <a:srgbClr val="FF6600"/>
                </a:solidFill>
              </a:rPr>
              <a:t>Guide to Implementing ICME (Integrated Computational Materials Engineering)</a:t>
            </a:r>
          </a:p>
          <a:p>
            <a:pPr>
              <a:spcAft>
                <a:spcPts val="600"/>
              </a:spcAft>
              <a:buClr>
                <a:srgbClr val="E9610D"/>
              </a:buClr>
            </a:pP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Accelerating product development through cross-industry implementation of ICME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5" y="1099441"/>
            <a:ext cx="1255885" cy="135342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7" y="2675891"/>
            <a:ext cx="1237595" cy="159119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6" y="4560068"/>
            <a:ext cx="1237595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20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093" y="834325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http://nexightgroup.com/author/csuh/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1170" y="420289"/>
            <a:ext cx="7543800" cy="98602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700" kern="1200">
                <a:gradFill flip="none" rotWithShape="1"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latin typeface="Bebas Neue"/>
                <a:ea typeface="+mj-ea"/>
                <a:cs typeface="Bebas Neue"/>
              </a:defRPr>
            </a:lvl1pPr>
          </a:lstStyle>
          <a:p>
            <a:r>
              <a:rPr lang="en-US" sz="2400" b="1" dirty="0" smtClean="0"/>
              <a:t>Nexight’s High Performance Computing Efforts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" y="1208934"/>
            <a:ext cx="5240299" cy="5011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46" y="2022997"/>
            <a:ext cx="3585365" cy="41968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3403" y="162334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https://hpc4mfg.llnl.gov/</a:t>
            </a:r>
          </a:p>
        </p:txBody>
      </p:sp>
    </p:spTree>
    <p:extLst>
      <p:ext uri="{BB962C8B-B14F-4D97-AF65-F5344CB8AC3E}">
        <p14:creationId xmlns:p14="http://schemas.microsoft.com/office/powerpoint/2010/main" val="3865083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17"/>
          <p:cNvGrpSpPr/>
          <p:nvPr/>
        </p:nvGrpSpPr>
        <p:grpSpPr>
          <a:xfrm>
            <a:off x="2444649" y="1584015"/>
            <a:ext cx="4281347" cy="4123972"/>
            <a:chOff x="658800" y="657675"/>
            <a:chExt cx="3829050" cy="3829050"/>
          </a:xfrm>
        </p:grpSpPr>
        <p:sp>
          <p:nvSpPr>
            <p:cNvPr id="42" name="타원 9"/>
            <p:cNvSpPr/>
            <p:nvPr/>
          </p:nvSpPr>
          <p:spPr>
            <a:xfrm>
              <a:off x="658800" y="657675"/>
              <a:ext cx="3829050" cy="3829050"/>
            </a:xfrm>
            <a:prstGeom prst="ellipse">
              <a:avLst/>
            </a:prstGeom>
            <a:solidFill>
              <a:srgbClr val="2F3540">
                <a:alpha val="98000"/>
              </a:srgbClr>
            </a:solidFill>
            <a:ln w="25400" cap="flat" cmpd="sng" algn="ctr">
              <a:solidFill>
                <a:srgbClr val="FF6600"/>
              </a:solidFill>
              <a:prstDash val="solid"/>
            </a:ln>
            <a:effectLst>
              <a:outerShdw dir="5400000" sx="103000" sy="103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43" name="TextBox 42"/>
            <p:cNvSpPr txBox="1">
              <a:spLocks/>
            </p:cNvSpPr>
            <p:nvPr/>
          </p:nvSpPr>
          <p:spPr>
            <a:xfrm>
              <a:off x="658800" y="2782879"/>
              <a:ext cx="3829050" cy="1054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en-US" altLang="ko-KR" sz="1000" dirty="0">
                <a:gradFill>
                  <a:gsLst>
                    <a:gs pos="0">
                      <a:schemeClr val="accent3">
                        <a:alpha val="80000"/>
                      </a:schemeClr>
                    </a:gs>
                    <a:gs pos="100000">
                      <a:schemeClr val="accent3">
                        <a:alpha val="80000"/>
                      </a:schemeClr>
                    </a:gs>
                  </a:gsLst>
                  <a:lin ang="0" scaled="0"/>
                </a:gradFill>
                <a:latin typeface="Roboto Condensed Light"/>
                <a:ea typeface="Roboto Light" pitchFamily="2" charset="0"/>
                <a:cs typeface="Roboto Condensed Regular"/>
              </a:endParaRPr>
            </a:p>
            <a:p>
              <a:pPr algn="ctr">
                <a:spcAft>
                  <a:spcPts val="400"/>
                </a:spcAft>
              </a:pPr>
              <a:endParaRPr lang="en-US" altLang="ko-KR" sz="900" dirty="0" smtClean="0">
                <a:gradFill>
                  <a:gsLst>
                    <a:gs pos="0">
                      <a:schemeClr val="accent3">
                        <a:alpha val="80000"/>
                      </a:schemeClr>
                    </a:gs>
                    <a:gs pos="100000">
                      <a:schemeClr val="accent3">
                        <a:alpha val="80000"/>
                      </a:schemeClr>
                    </a:gs>
                  </a:gsLst>
                  <a:lin ang="0" scaled="0"/>
                </a:gradFill>
                <a:latin typeface="Roboto Condensed Light"/>
                <a:ea typeface="Roboto Light" pitchFamily="2" charset="0"/>
                <a:cs typeface="Roboto Condensed Regular"/>
              </a:endParaRPr>
            </a:p>
            <a:p>
              <a:pPr algn="ctr">
                <a:spcAft>
                  <a:spcPts val="400"/>
                </a:spcAft>
              </a:pPr>
              <a:endParaRPr lang="en-US" altLang="ko-KR" sz="900" dirty="0">
                <a:gradFill>
                  <a:gsLst>
                    <a:gs pos="0">
                      <a:schemeClr val="accent3">
                        <a:alpha val="80000"/>
                      </a:schemeClr>
                    </a:gs>
                    <a:gs pos="100000">
                      <a:schemeClr val="accent3">
                        <a:alpha val="80000"/>
                      </a:schemeClr>
                    </a:gs>
                  </a:gsLst>
                  <a:lin ang="0" scaled="0"/>
                </a:gradFill>
                <a:latin typeface="Roboto Condensed Light"/>
                <a:ea typeface="Roboto Light" pitchFamily="2" charset="0"/>
                <a:cs typeface="Roboto Condensed Regular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350125" y="4403419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http</a:t>
            </a:r>
            <a:r>
              <a:rPr lang="en-US" dirty="0">
                <a:solidFill>
                  <a:srgbClr val="FFC000"/>
                </a:solidFill>
              </a:rPr>
              <a:t>://</a:t>
            </a:r>
            <a:r>
              <a:rPr lang="en-US" dirty="0" err="1">
                <a:solidFill>
                  <a:srgbClr val="FFC000"/>
                </a:solidFill>
              </a:rPr>
              <a:t>nexightgroup.com</a:t>
            </a:r>
            <a:r>
              <a:rPr lang="en-US" dirty="0">
                <a:solidFill>
                  <a:srgbClr val="FFC000"/>
                </a:solidFill>
              </a:rPr>
              <a:t>/about-us/careers/</a:t>
            </a:r>
          </a:p>
        </p:txBody>
      </p:sp>
      <p:pic>
        <p:nvPicPr>
          <p:cNvPr id="3" name="Picture 2" descr="we_are_hirin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81" y="710592"/>
            <a:ext cx="4398211" cy="439821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98137" y="363091"/>
            <a:ext cx="8574373" cy="18360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700" kern="1200">
                <a:gradFill flip="none" rotWithShape="1"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latin typeface="Bebas Neue"/>
                <a:ea typeface="+mj-ea"/>
                <a:cs typeface="Bebas Neue"/>
              </a:defRPr>
            </a:lvl1pPr>
          </a:lstStyle>
          <a:p>
            <a:r>
              <a:rPr lang="en-US" sz="2000" b="1" dirty="0" smtClean="0"/>
              <a:t>Nexight is looking for </a:t>
            </a:r>
            <a:r>
              <a:rPr lang="en-US" sz="2000" b="1" dirty="0" smtClean="0">
                <a:solidFill>
                  <a:srgbClr val="FFC000"/>
                </a:solidFill>
              </a:rPr>
              <a:t>SMART </a:t>
            </a:r>
            <a:r>
              <a:rPr lang="en-US" sz="2000" b="1" dirty="0" smtClean="0"/>
              <a:t>people with a </a:t>
            </a:r>
            <a:r>
              <a:rPr lang="en-US" sz="2000" b="1" dirty="0" smtClean="0">
                <a:solidFill>
                  <a:srgbClr val="FFC000"/>
                </a:solidFill>
              </a:rPr>
              <a:t>PASSION </a:t>
            </a:r>
            <a:r>
              <a:rPr lang="en-US" sz="2000" b="1" dirty="0" smtClean="0"/>
              <a:t>for </a:t>
            </a:r>
          </a:p>
          <a:p>
            <a:r>
              <a:rPr lang="en-US" sz="2000" b="1" dirty="0" smtClean="0"/>
              <a:t>tackling important and challenging problems.</a:t>
            </a:r>
          </a:p>
          <a:p>
            <a:r>
              <a:rPr lang="en-US" sz="2000" b="1" dirty="0" smtClean="0">
                <a:solidFill>
                  <a:srgbClr val="FFC000"/>
                </a:solidFill>
              </a:rPr>
              <a:t>Sound like you?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11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117"/>
          <p:cNvGrpSpPr/>
          <p:nvPr/>
        </p:nvGrpSpPr>
        <p:grpSpPr>
          <a:xfrm>
            <a:off x="3837753" y="640333"/>
            <a:ext cx="5216908" cy="6217668"/>
            <a:chOff x="2909046" y="232743"/>
            <a:chExt cx="4424256" cy="5272961"/>
          </a:xfrm>
        </p:grpSpPr>
        <p:grpSp>
          <p:nvGrpSpPr>
            <p:cNvPr id="97" name="그룹 3"/>
            <p:cNvGrpSpPr/>
            <p:nvPr/>
          </p:nvGrpSpPr>
          <p:grpSpPr>
            <a:xfrm>
              <a:off x="3570263" y="860356"/>
              <a:ext cx="3763039" cy="2868981"/>
              <a:chOff x="3570263" y="860356"/>
              <a:chExt cx="3763039" cy="2868981"/>
            </a:xfrm>
          </p:grpSpPr>
          <p:sp>
            <p:nvSpPr>
              <p:cNvPr id="239" name="타원 139"/>
              <p:cNvSpPr/>
              <p:nvPr/>
            </p:nvSpPr>
            <p:spPr>
              <a:xfrm>
                <a:off x="4576289" y="860356"/>
                <a:ext cx="803675" cy="803675"/>
              </a:xfrm>
              <a:prstGeom prst="ellipse">
                <a:avLst/>
              </a:prstGeom>
              <a:solidFill>
                <a:srgbClr val="0F88E0">
                  <a:alpha val="1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40" name="타원 140"/>
              <p:cNvSpPr/>
              <p:nvPr/>
            </p:nvSpPr>
            <p:spPr>
              <a:xfrm>
                <a:off x="4254832" y="1775748"/>
                <a:ext cx="896383" cy="896383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41" name="타원 141"/>
              <p:cNvSpPr/>
              <p:nvPr/>
            </p:nvSpPr>
            <p:spPr>
              <a:xfrm>
                <a:off x="5528919" y="1967260"/>
                <a:ext cx="811266" cy="81126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42" name="타원 142"/>
              <p:cNvSpPr/>
              <p:nvPr/>
            </p:nvSpPr>
            <p:spPr>
              <a:xfrm>
                <a:off x="4185675" y="1262193"/>
                <a:ext cx="1110699" cy="111069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43" name="타원 143"/>
              <p:cNvSpPr/>
              <p:nvPr/>
            </p:nvSpPr>
            <p:spPr>
              <a:xfrm>
                <a:off x="3988844" y="1296401"/>
                <a:ext cx="1220889" cy="1220889"/>
              </a:xfrm>
              <a:prstGeom prst="ellipse">
                <a:avLst/>
              </a:prstGeom>
              <a:solidFill>
                <a:srgbClr val="CCFF66">
                  <a:alpha val="1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44" name="타원 144"/>
              <p:cNvSpPr/>
              <p:nvPr/>
            </p:nvSpPr>
            <p:spPr>
              <a:xfrm>
                <a:off x="5535675" y="914912"/>
                <a:ext cx="1566600" cy="1220889"/>
              </a:xfrm>
              <a:prstGeom prst="ellipse">
                <a:avLst/>
              </a:prstGeom>
              <a:solidFill>
                <a:srgbClr val="CCFF66">
                  <a:alpha val="1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rgbClr val="CCFF66"/>
                    </a:solidFill>
                    <a:latin typeface="Roboto Condensed Light"/>
                  </a:rPr>
                  <a:t>?</a:t>
                </a:r>
                <a:endParaRPr lang="ko-KR" altLang="en-US" sz="1400" b="1" dirty="0">
                  <a:solidFill>
                    <a:srgbClr val="CCFF66"/>
                  </a:solidFill>
                  <a:latin typeface="Roboto Condensed Light"/>
                </a:endParaRPr>
              </a:p>
            </p:txBody>
          </p:sp>
          <p:sp>
            <p:nvSpPr>
              <p:cNvPr id="245" name="타원 145"/>
              <p:cNvSpPr/>
              <p:nvPr/>
            </p:nvSpPr>
            <p:spPr>
              <a:xfrm>
                <a:off x="4705683" y="1511089"/>
                <a:ext cx="1143754" cy="1143754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46" name="타원 146"/>
              <p:cNvSpPr/>
              <p:nvPr/>
            </p:nvSpPr>
            <p:spPr>
              <a:xfrm>
                <a:off x="6436919" y="2778526"/>
                <a:ext cx="896383" cy="896383"/>
              </a:xfrm>
              <a:prstGeom prst="ellipse">
                <a:avLst/>
              </a:prstGeom>
              <a:solidFill>
                <a:srgbClr val="0F88E0">
                  <a:alpha val="1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47" name="타원 147"/>
              <p:cNvSpPr/>
              <p:nvPr/>
            </p:nvSpPr>
            <p:spPr>
              <a:xfrm>
                <a:off x="3570263" y="2508448"/>
                <a:ext cx="1220889" cy="1220889"/>
              </a:xfrm>
              <a:prstGeom prst="ellipse">
                <a:avLst/>
              </a:prstGeom>
              <a:solidFill>
                <a:srgbClr val="0F88E0">
                  <a:alpha val="1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</p:grpSp>
        <p:grpSp>
          <p:nvGrpSpPr>
            <p:cNvPr id="98" name="그룹 6"/>
            <p:cNvGrpSpPr/>
            <p:nvPr/>
          </p:nvGrpSpPr>
          <p:grpSpPr>
            <a:xfrm>
              <a:off x="2909046" y="1161044"/>
              <a:ext cx="4102097" cy="2241949"/>
              <a:chOff x="2909046" y="1161044"/>
              <a:chExt cx="4102097" cy="2241949"/>
            </a:xfrm>
          </p:grpSpPr>
          <p:sp>
            <p:nvSpPr>
              <p:cNvPr id="212" name="타원 160"/>
              <p:cNvSpPr/>
              <p:nvPr/>
            </p:nvSpPr>
            <p:spPr>
              <a:xfrm>
                <a:off x="6380441" y="1537347"/>
                <a:ext cx="49480" cy="49480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13" name="타원 161"/>
              <p:cNvSpPr/>
              <p:nvPr/>
            </p:nvSpPr>
            <p:spPr>
              <a:xfrm>
                <a:off x="6513833" y="2925323"/>
                <a:ext cx="357666" cy="357666"/>
              </a:xfrm>
              <a:prstGeom prst="ellipse">
                <a:avLst/>
              </a:prstGeom>
              <a:solidFill>
                <a:srgbClr val="0F88E0"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14" name="타원 162"/>
              <p:cNvSpPr/>
              <p:nvPr/>
            </p:nvSpPr>
            <p:spPr>
              <a:xfrm>
                <a:off x="6385215" y="1161044"/>
                <a:ext cx="357666" cy="357666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15" name="타원 163"/>
              <p:cNvSpPr/>
              <p:nvPr/>
            </p:nvSpPr>
            <p:spPr>
              <a:xfrm>
                <a:off x="3843821" y="1973778"/>
                <a:ext cx="491492" cy="49149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22" name="타원 164"/>
              <p:cNvSpPr/>
              <p:nvPr/>
            </p:nvSpPr>
            <p:spPr>
              <a:xfrm>
                <a:off x="4867195" y="1418329"/>
                <a:ext cx="491492" cy="49149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23" name="타원 165"/>
              <p:cNvSpPr/>
              <p:nvPr/>
            </p:nvSpPr>
            <p:spPr>
              <a:xfrm>
                <a:off x="6519651" y="1709255"/>
                <a:ext cx="491492" cy="49149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24" name="타원 166"/>
              <p:cNvSpPr/>
              <p:nvPr/>
            </p:nvSpPr>
            <p:spPr>
              <a:xfrm>
                <a:off x="6176359" y="2686764"/>
                <a:ext cx="491492" cy="49149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25" name="타원 167"/>
              <p:cNvSpPr/>
              <p:nvPr/>
            </p:nvSpPr>
            <p:spPr>
              <a:xfrm>
                <a:off x="4814828" y="2774042"/>
                <a:ext cx="433307" cy="433307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38" name="타원 169"/>
              <p:cNvSpPr/>
              <p:nvPr/>
            </p:nvSpPr>
            <p:spPr>
              <a:xfrm>
                <a:off x="6187996" y="1185589"/>
                <a:ext cx="183111" cy="183111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227" name="타원 168"/>
              <p:cNvSpPr/>
              <p:nvPr/>
            </p:nvSpPr>
            <p:spPr>
              <a:xfrm>
                <a:off x="2909046" y="2259828"/>
                <a:ext cx="1896594" cy="1143165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rgbClr val="CCFF66"/>
                  </a:solidFill>
                  <a:latin typeface="Roboto Condensed Light"/>
                </a:endParaRPr>
              </a:p>
            </p:txBody>
          </p:sp>
        </p:grpSp>
        <p:grpSp>
          <p:nvGrpSpPr>
            <p:cNvPr id="99" name="그룹 1"/>
            <p:cNvGrpSpPr/>
            <p:nvPr/>
          </p:nvGrpSpPr>
          <p:grpSpPr>
            <a:xfrm>
              <a:off x="3697661" y="1782782"/>
              <a:ext cx="3222823" cy="3722922"/>
              <a:chOff x="3697661" y="1782782"/>
              <a:chExt cx="3222823" cy="3722922"/>
            </a:xfrm>
          </p:grpSpPr>
          <p:sp>
            <p:nvSpPr>
              <p:cNvPr id="123" name="직사각형 215"/>
              <p:cNvSpPr/>
              <p:nvPr/>
            </p:nvSpPr>
            <p:spPr>
              <a:xfrm flipH="1" flipV="1">
                <a:off x="6394785" y="2652803"/>
                <a:ext cx="476714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24" name="도넛 9"/>
              <p:cNvSpPr/>
              <p:nvPr/>
            </p:nvSpPr>
            <p:spPr>
              <a:xfrm rot="5400000" flipH="1" flipV="1">
                <a:off x="6196865" y="2652803"/>
                <a:ext cx="197921" cy="197921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25" name="직사각형 217"/>
              <p:cNvSpPr/>
              <p:nvPr/>
            </p:nvSpPr>
            <p:spPr>
              <a:xfrm rot="16200000" flipH="1" flipV="1">
                <a:off x="5874109" y="3173482"/>
                <a:ext cx="744471" cy="98961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26" name="타원 218"/>
              <p:cNvSpPr/>
              <p:nvPr/>
            </p:nvSpPr>
            <p:spPr>
              <a:xfrm flipH="1">
                <a:off x="6822513" y="2653794"/>
                <a:ext cx="97971" cy="97971"/>
              </a:xfrm>
              <a:prstGeom prst="ellipse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27" name="도넛 9"/>
              <p:cNvSpPr/>
              <p:nvPr/>
            </p:nvSpPr>
            <p:spPr>
              <a:xfrm rot="5400000">
                <a:off x="6099324" y="3595198"/>
                <a:ext cx="197921" cy="197921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28" name="직사각형 220"/>
              <p:cNvSpPr/>
              <p:nvPr/>
            </p:nvSpPr>
            <p:spPr>
              <a:xfrm rot="10800000" flipH="1" flipV="1">
                <a:off x="5908717" y="3694144"/>
                <a:ext cx="190612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29" name="타원 145"/>
              <p:cNvSpPr/>
              <p:nvPr/>
            </p:nvSpPr>
            <p:spPr>
              <a:xfrm flipH="1">
                <a:off x="5908708" y="3793116"/>
                <a:ext cx="98960" cy="98960"/>
              </a:xfrm>
              <a:custGeom>
                <a:avLst/>
                <a:gdLst/>
                <a:ahLst/>
                <a:cxnLst/>
                <a:rect l="l" t="t" r="r" b="b"/>
                <a:pathLst>
                  <a:path w="54000" h="54000">
                    <a:moveTo>
                      <a:pt x="54000" y="53460"/>
                    </a:moveTo>
                    <a:lnTo>
                      <a:pt x="53891" y="54000"/>
                    </a:lnTo>
                    <a:lnTo>
                      <a:pt x="54000" y="54000"/>
                    </a:lnTo>
                    <a:close/>
                    <a:moveTo>
                      <a:pt x="540" y="0"/>
                    </a:moveTo>
                    <a:lnTo>
                      <a:pt x="0" y="0"/>
                    </a:lnTo>
                    <a:lnTo>
                      <a:pt x="0" y="109"/>
                    </a:lnTo>
                    <a:cubicBezTo>
                      <a:pt x="179" y="1"/>
                      <a:pt x="360" y="0"/>
                      <a:pt x="540" y="0"/>
                    </a:cubicBezTo>
                    <a:close/>
                    <a:moveTo>
                      <a:pt x="54000" y="0"/>
                    </a:moveTo>
                    <a:lnTo>
                      <a:pt x="540" y="0"/>
                    </a:lnTo>
                    <a:cubicBezTo>
                      <a:pt x="30065" y="0"/>
                      <a:pt x="54000" y="23935"/>
                      <a:pt x="54000" y="5346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30" name="직사각형 221"/>
              <p:cNvSpPr/>
              <p:nvPr/>
            </p:nvSpPr>
            <p:spPr>
              <a:xfrm flipV="1">
                <a:off x="4978127" y="3158357"/>
                <a:ext cx="48866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31" name="도넛 9"/>
              <p:cNvSpPr/>
              <p:nvPr/>
            </p:nvSpPr>
            <p:spPr>
              <a:xfrm rot="16200000" flipV="1">
                <a:off x="5026993" y="3158357"/>
                <a:ext cx="197921" cy="197921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solidFill>
                    <a:schemeClr val="tx1"/>
                  </a:solidFill>
                  <a:latin typeface="Roboto Condensed Light"/>
                </a:endParaRPr>
              </a:p>
            </p:txBody>
          </p:sp>
          <p:sp>
            <p:nvSpPr>
              <p:cNvPr id="132" name="직사각형 223"/>
              <p:cNvSpPr/>
              <p:nvPr/>
            </p:nvSpPr>
            <p:spPr>
              <a:xfrm rot="5400000" flipV="1">
                <a:off x="4887656" y="3594575"/>
                <a:ext cx="575555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33" name="타원 224"/>
              <p:cNvSpPr/>
              <p:nvPr/>
            </p:nvSpPr>
            <p:spPr>
              <a:xfrm>
                <a:off x="4428951" y="1782782"/>
                <a:ext cx="97971" cy="97971"/>
              </a:xfrm>
              <a:prstGeom prst="ellipse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34" name="도넛 9"/>
              <p:cNvSpPr/>
              <p:nvPr/>
            </p:nvSpPr>
            <p:spPr>
              <a:xfrm rot="16200000" flipH="1">
                <a:off x="4780204" y="3059397"/>
                <a:ext cx="197921" cy="197921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solidFill>
                    <a:schemeClr val="tx1"/>
                  </a:solidFill>
                  <a:latin typeface="Roboto Condensed Light"/>
                </a:endParaRPr>
              </a:p>
            </p:txBody>
          </p:sp>
          <p:sp>
            <p:nvSpPr>
              <p:cNvPr id="135" name="직사각형 226"/>
              <p:cNvSpPr/>
              <p:nvPr/>
            </p:nvSpPr>
            <p:spPr>
              <a:xfrm rot="5400000" flipV="1">
                <a:off x="4290335" y="2470570"/>
                <a:ext cx="1078693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36" name="도넛 9"/>
              <p:cNvSpPr/>
              <p:nvPr/>
            </p:nvSpPr>
            <p:spPr>
              <a:xfrm rot="16200000" flipH="1">
                <a:off x="5124535" y="3931833"/>
                <a:ext cx="197921" cy="197921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solidFill>
                    <a:schemeClr val="tx1"/>
                  </a:solidFill>
                  <a:latin typeface="Roboto Condensed Light"/>
                </a:endParaRPr>
              </a:p>
            </p:txBody>
          </p:sp>
          <p:sp>
            <p:nvSpPr>
              <p:cNvPr id="138" name="직사각형 228"/>
              <p:cNvSpPr/>
              <p:nvPr/>
            </p:nvSpPr>
            <p:spPr>
              <a:xfrm rot="10800000" flipV="1">
                <a:off x="5322454" y="4030793"/>
                <a:ext cx="74220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42" name="직사각형 229"/>
              <p:cNvSpPr/>
              <p:nvPr/>
            </p:nvSpPr>
            <p:spPr>
              <a:xfrm flipV="1">
                <a:off x="4477938" y="1782782"/>
                <a:ext cx="203306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48" name="도넛 9"/>
              <p:cNvSpPr/>
              <p:nvPr/>
            </p:nvSpPr>
            <p:spPr>
              <a:xfrm rot="16200000" flipV="1">
                <a:off x="4681249" y="1782782"/>
                <a:ext cx="197921" cy="197921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solidFill>
                    <a:schemeClr val="tx1"/>
                  </a:solidFill>
                  <a:latin typeface="Roboto Condensed Light"/>
                </a:endParaRPr>
              </a:p>
            </p:txBody>
          </p:sp>
          <p:sp>
            <p:nvSpPr>
              <p:cNvPr id="151" name="타원 145"/>
              <p:cNvSpPr/>
              <p:nvPr/>
            </p:nvSpPr>
            <p:spPr>
              <a:xfrm>
                <a:off x="5297719" y="4129754"/>
                <a:ext cx="98960" cy="98960"/>
              </a:xfrm>
              <a:custGeom>
                <a:avLst/>
                <a:gdLst/>
                <a:ahLst/>
                <a:cxnLst/>
                <a:rect l="l" t="t" r="r" b="b"/>
                <a:pathLst>
                  <a:path w="54000" h="54000">
                    <a:moveTo>
                      <a:pt x="54000" y="53460"/>
                    </a:moveTo>
                    <a:lnTo>
                      <a:pt x="53891" y="54000"/>
                    </a:lnTo>
                    <a:lnTo>
                      <a:pt x="54000" y="54000"/>
                    </a:lnTo>
                    <a:close/>
                    <a:moveTo>
                      <a:pt x="540" y="0"/>
                    </a:moveTo>
                    <a:lnTo>
                      <a:pt x="0" y="0"/>
                    </a:lnTo>
                    <a:lnTo>
                      <a:pt x="0" y="109"/>
                    </a:lnTo>
                    <a:cubicBezTo>
                      <a:pt x="179" y="1"/>
                      <a:pt x="360" y="0"/>
                      <a:pt x="540" y="0"/>
                    </a:cubicBezTo>
                    <a:close/>
                    <a:moveTo>
                      <a:pt x="54000" y="0"/>
                    </a:moveTo>
                    <a:lnTo>
                      <a:pt x="540" y="0"/>
                    </a:lnTo>
                    <a:cubicBezTo>
                      <a:pt x="30065" y="0"/>
                      <a:pt x="54000" y="23935"/>
                      <a:pt x="54000" y="5346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53" name="직사각형 202"/>
              <p:cNvSpPr/>
              <p:nvPr/>
            </p:nvSpPr>
            <p:spPr>
              <a:xfrm flipV="1">
                <a:off x="3895582" y="3365681"/>
                <a:ext cx="860684" cy="98961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54" name="도넛 9"/>
              <p:cNvSpPr/>
              <p:nvPr/>
            </p:nvSpPr>
            <p:spPr>
              <a:xfrm rot="16200000" flipV="1">
                <a:off x="4756266" y="3365681"/>
                <a:ext cx="197921" cy="197921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solidFill>
                    <a:schemeClr val="tx1"/>
                  </a:solidFill>
                  <a:latin typeface="Roboto Condensed Light"/>
                </a:endParaRPr>
              </a:p>
            </p:txBody>
          </p:sp>
          <p:sp>
            <p:nvSpPr>
              <p:cNvPr id="155" name="직사각형 204"/>
              <p:cNvSpPr/>
              <p:nvPr/>
            </p:nvSpPr>
            <p:spPr>
              <a:xfrm rot="5400000" flipV="1">
                <a:off x="4867596" y="3551232"/>
                <a:ext cx="74220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56" name="타원 205"/>
              <p:cNvSpPr/>
              <p:nvPr/>
            </p:nvSpPr>
            <p:spPr>
              <a:xfrm>
                <a:off x="3697661" y="3069293"/>
                <a:ext cx="97971" cy="97971"/>
              </a:xfrm>
              <a:prstGeom prst="ellipse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57" name="도넛 9"/>
              <p:cNvSpPr/>
              <p:nvPr/>
            </p:nvSpPr>
            <p:spPr>
              <a:xfrm rot="16200000" flipH="1">
                <a:off x="3697661" y="3266720"/>
                <a:ext cx="197921" cy="197921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solidFill>
                    <a:schemeClr val="tx1"/>
                  </a:solidFill>
                  <a:latin typeface="Roboto Condensed Light"/>
                </a:endParaRPr>
              </a:p>
            </p:txBody>
          </p:sp>
          <p:sp>
            <p:nvSpPr>
              <p:cNvPr id="158" name="직사각형 207"/>
              <p:cNvSpPr/>
              <p:nvPr/>
            </p:nvSpPr>
            <p:spPr>
              <a:xfrm rot="5400000" flipV="1">
                <a:off x="3672921" y="3143019"/>
                <a:ext cx="148441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61" name="도넛 9"/>
              <p:cNvSpPr/>
              <p:nvPr/>
            </p:nvSpPr>
            <p:spPr>
              <a:xfrm rot="16200000" flipH="1">
                <a:off x="4853811" y="3637822"/>
                <a:ext cx="197921" cy="197921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solidFill>
                    <a:schemeClr val="tx1"/>
                  </a:solidFill>
                  <a:latin typeface="Roboto Condensed Light"/>
                </a:endParaRPr>
              </a:p>
            </p:txBody>
          </p:sp>
          <p:sp>
            <p:nvSpPr>
              <p:cNvPr id="163" name="직사각형 209"/>
              <p:cNvSpPr/>
              <p:nvPr/>
            </p:nvSpPr>
            <p:spPr>
              <a:xfrm rot="10800000" flipV="1">
                <a:off x="5051732" y="3736782"/>
                <a:ext cx="74220" cy="98961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64" name="타원 145"/>
              <p:cNvSpPr/>
              <p:nvPr/>
            </p:nvSpPr>
            <p:spPr>
              <a:xfrm>
                <a:off x="5027010" y="3835729"/>
                <a:ext cx="98960" cy="98960"/>
              </a:xfrm>
              <a:custGeom>
                <a:avLst/>
                <a:gdLst/>
                <a:ahLst/>
                <a:cxnLst/>
                <a:rect l="l" t="t" r="r" b="b"/>
                <a:pathLst>
                  <a:path w="54000" h="54000">
                    <a:moveTo>
                      <a:pt x="54000" y="53460"/>
                    </a:moveTo>
                    <a:lnTo>
                      <a:pt x="53891" y="54000"/>
                    </a:lnTo>
                    <a:lnTo>
                      <a:pt x="54000" y="54000"/>
                    </a:lnTo>
                    <a:close/>
                    <a:moveTo>
                      <a:pt x="540" y="0"/>
                    </a:moveTo>
                    <a:lnTo>
                      <a:pt x="0" y="0"/>
                    </a:lnTo>
                    <a:lnTo>
                      <a:pt x="0" y="109"/>
                    </a:lnTo>
                    <a:cubicBezTo>
                      <a:pt x="179" y="1"/>
                      <a:pt x="360" y="0"/>
                      <a:pt x="540" y="0"/>
                    </a:cubicBezTo>
                    <a:close/>
                    <a:moveTo>
                      <a:pt x="54000" y="0"/>
                    </a:moveTo>
                    <a:lnTo>
                      <a:pt x="540" y="0"/>
                    </a:lnTo>
                    <a:cubicBezTo>
                      <a:pt x="30065" y="0"/>
                      <a:pt x="54000" y="23935"/>
                      <a:pt x="54000" y="5346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grpSp>
            <p:nvGrpSpPr>
              <p:cNvPr id="165" name="그룹 210"/>
              <p:cNvGrpSpPr/>
              <p:nvPr/>
            </p:nvGrpSpPr>
            <p:grpSpPr>
              <a:xfrm>
                <a:off x="5924724" y="1959404"/>
                <a:ext cx="251636" cy="1188581"/>
                <a:chOff x="5089686" y="1196538"/>
                <a:chExt cx="274622" cy="1297152"/>
              </a:xfr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</p:grpSpPr>
            <p:sp>
              <p:nvSpPr>
                <p:cNvPr id="210" name="직사각형 213"/>
                <p:cNvSpPr/>
                <p:nvPr/>
              </p:nvSpPr>
              <p:spPr>
                <a:xfrm rot="5400000" flipV="1">
                  <a:off x="4603108" y="1899113"/>
                  <a:ext cx="1081155" cy="108000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400" dirty="0">
                      <a:latin typeface="Roboto Condensed Light"/>
                    </a:rPr>
                    <a:t> </a:t>
                  </a:r>
                  <a:endParaRPr lang="ko-KR" altLang="en-US" sz="3400" dirty="0">
                    <a:latin typeface="Roboto Condensed Light"/>
                  </a:endParaRPr>
                </a:p>
              </p:txBody>
            </p:sp>
            <p:sp>
              <p:nvSpPr>
                <p:cNvPr id="211" name="타원 214"/>
                <p:cNvSpPr/>
                <p:nvPr/>
              </p:nvSpPr>
              <p:spPr>
                <a:xfrm>
                  <a:off x="5257388" y="1196538"/>
                  <a:ext cx="106920" cy="106920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400" dirty="0">
                    <a:latin typeface="Roboto Condensed Light"/>
                  </a:endParaRPr>
                </a:p>
              </p:txBody>
            </p:sp>
          </p:grpSp>
          <p:sp>
            <p:nvSpPr>
              <p:cNvPr id="168" name="도넛 9"/>
              <p:cNvSpPr/>
              <p:nvPr/>
            </p:nvSpPr>
            <p:spPr>
              <a:xfrm rot="16200000" flipH="1">
                <a:off x="5924710" y="3147985"/>
                <a:ext cx="197921" cy="197920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80" name="직사각형 212"/>
              <p:cNvSpPr/>
              <p:nvPr/>
            </p:nvSpPr>
            <p:spPr>
              <a:xfrm rot="10800000" flipV="1">
                <a:off x="6122625" y="3246945"/>
                <a:ext cx="74220" cy="98960"/>
              </a:xfrm>
              <a:prstGeom prst="rect">
                <a:avLst/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400" dirty="0">
                    <a:latin typeface="Roboto Condensed Light"/>
                  </a:rPr>
                  <a:t> </a:t>
                </a:r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81" name="도넛 9"/>
              <p:cNvSpPr/>
              <p:nvPr/>
            </p:nvSpPr>
            <p:spPr>
              <a:xfrm rot="5400000" flipH="1" flipV="1">
                <a:off x="5924715" y="1959404"/>
                <a:ext cx="197921" cy="197920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900000">
                    <a:moveTo>
                      <a:pt x="0" y="0"/>
                    </a:moveTo>
                    <a:cubicBezTo>
                      <a:pt x="497056" y="0"/>
                      <a:pt x="900000" y="402944"/>
                      <a:pt x="900000" y="900000"/>
                    </a:cubicBezTo>
                    <a:lnTo>
                      <a:pt x="450000" y="900000"/>
                    </a:lnTo>
                    <a:cubicBezTo>
                      <a:pt x="450000" y="651472"/>
                      <a:pt x="248528" y="450000"/>
                      <a:pt x="0" y="45000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88" name="타원 145"/>
              <p:cNvSpPr/>
              <p:nvPr/>
            </p:nvSpPr>
            <p:spPr>
              <a:xfrm>
                <a:off x="6101081" y="3345907"/>
                <a:ext cx="98960" cy="98960"/>
              </a:xfrm>
              <a:custGeom>
                <a:avLst/>
                <a:gdLst/>
                <a:ahLst/>
                <a:cxnLst/>
                <a:rect l="l" t="t" r="r" b="b"/>
                <a:pathLst>
                  <a:path w="54000" h="54000">
                    <a:moveTo>
                      <a:pt x="54000" y="53460"/>
                    </a:moveTo>
                    <a:lnTo>
                      <a:pt x="53891" y="54000"/>
                    </a:lnTo>
                    <a:lnTo>
                      <a:pt x="54000" y="54000"/>
                    </a:lnTo>
                    <a:close/>
                    <a:moveTo>
                      <a:pt x="540" y="0"/>
                    </a:moveTo>
                    <a:lnTo>
                      <a:pt x="0" y="0"/>
                    </a:lnTo>
                    <a:lnTo>
                      <a:pt x="0" y="109"/>
                    </a:lnTo>
                    <a:cubicBezTo>
                      <a:pt x="179" y="1"/>
                      <a:pt x="360" y="0"/>
                      <a:pt x="540" y="0"/>
                    </a:cubicBezTo>
                    <a:close/>
                    <a:moveTo>
                      <a:pt x="54000" y="0"/>
                    </a:moveTo>
                    <a:lnTo>
                      <a:pt x="540" y="0"/>
                    </a:lnTo>
                    <a:cubicBezTo>
                      <a:pt x="30065" y="0"/>
                      <a:pt x="54000" y="23935"/>
                      <a:pt x="54000" y="5346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89" name="한쪽 모서리가 둥근 사각형 194"/>
              <p:cNvSpPr/>
              <p:nvPr/>
            </p:nvSpPr>
            <p:spPr>
              <a:xfrm flipH="1">
                <a:off x="5107890" y="3694154"/>
                <a:ext cx="965657" cy="1810869"/>
              </a:xfrm>
              <a:prstGeom prst="round1Rect">
                <a:avLst>
                  <a:gd name="adj" fmla="val 27451"/>
                </a:avLst>
              </a:pr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rgbClr val="FF6600"/>
                  </a:solidFill>
                  <a:latin typeface="Roboto Condensed Light"/>
                </a:endParaRPr>
              </a:p>
            </p:txBody>
          </p:sp>
          <p:sp>
            <p:nvSpPr>
              <p:cNvPr id="190" name="타원 145"/>
              <p:cNvSpPr/>
              <p:nvPr/>
            </p:nvSpPr>
            <p:spPr>
              <a:xfrm rot="16200000" flipH="1">
                <a:off x="5908708" y="5307784"/>
                <a:ext cx="197920" cy="197920"/>
              </a:xfrm>
              <a:custGeom>
                <a:avLst/>
                <a:gdLst/>
                <a:ahLst/>
                <a:cxnLst/>
                <a:rect l="l" t="t" r="r" b="b"/>
                <a:pathLst>
                  <a:path w="54000" h="54000">
                    <a:moveTo>
                      <a:pt x="54000" y="53460"/>
                    </a:moveTo>
                    <a:lnTo>
                      <a:pt x="53891" y="54000"/>
                    </a:lnTo>
                    <a:lnTo>
                      <a:pt x="54000" y="54000"/>
                    </a:lnTo>
                    <a:close/>
                    <a:moveTo>
                      <a:pt x="540" y="0"/>
                    </a:moveTo>
                    <a:lnTo>
                      <a:pt x="0" y="0"/>
                    </a:lnTo>
                    <a:lnTo>
                      <a:pt x="0" y="109"/>
                    </a:lnTo>
                    <a:cubicBezTo>
                      <a:pt x="179" y="1"/>
                      <a:pt x="360" y="0"/>
                      <a:pt x="540" y="0"/>
                    </a:cubicBezTo>
                    <a:close/>
                    <a:moveTo>
                      <a:pt x="54000" y="0"/>
                    </a:moveTo>
                    <a:lnTo>
                      <a:pt x="540" y="0"/>
                    </a:lnTo>
                    <a:cubicBezTo>
                      <a:pt x="30065" y="0"/>
                      <a:pt x="54000" y="23935"/>
                      <a:pt x="54000" y="5346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91" name="타원 145"/>
              <p:cNvSpPr/>
              <p:nvPr/>
            </p:nvSpPr>
            <p:spPr>
              <a:xfrm rot="5400000">
                <a:off x="5198618" y="5307783"/>
                <a:ext cx="197920" cy="197920"/>
              </a:xfrm>
              <a:custGeom>
                <a:avLst/>
                <a:gdLst/>
                <a:ahLst/>
                <a:cxnLst/>
                <a:rect l="l" t="t" r="r" b="b"/>
                <a:pathLst>
                  <a:path w="54000" h="54000">
                    <a:moveTo>
                      <a:pt x="54000" y="53460"/>
                    </a:moveTo>
                    <a:lnTo>
                      <a:pt x="53891" y="54000"/>
                    </a:lnTo>
                    <a:lnTo>
                      <a:pt x="54000" y="54000"/>
                    </a:lnTo>
                    <a:close/>
                    <a:moveTo>
                      <a:pt x="540" y="0"/>
                    </a:moveTo>
                    <a:lnTo>
                      <a:pt x="0" y="0"/>
                    </a:lnTo>
                    <a:lnTo>
                      <a:pt x="0" y="109"/>
                    </a:lnTo>
                    <a:cubicBezTo>
                      <a:pt x="179" y="1"/>
                      <a:pt x="360" y="0"/>
                      <a:pt x="540" y="0"/>
                    </a:cubicBezTo>
                    <a:close/>
                    <a:moveTo>
                      <a:pt x="54000" y="0"/>
                    </a:moveTo>
                    <a:lnTo>
                      <a:pt x="540" y="0"/>
                    </a:lnTo>
                    <a:cubicBezTo>
                      <a:pt x="30065" y="0"/>
                      <a:pt x="54000" y="23935"/>
                      <a:pt x="54000" y="53460"/>
                    </a:cubicBezTo>
                    <a:close/>
                  </a:path>
                </a:pathLst>
              </a:custGeom>
              <a:pattFill prst="dkUpDiag">
                <a:fgClr>
                  <a:schemeClr val="bg2">
                    <a:lumMod val="95000"/>
                  </a:schemeClr>
                </a:fgClr>
                <a:bgClr>
                  <a:schemeClr val="bg2">
                    <a:lumMod val="50000"/>
                  </a:scheme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759754" y="232743"/>
              <a:ext cx="1663930" cy="7050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ts val="2133"/>
                </a:lnSpc>
              </a:pPr>
              <a:r>
                <a:rPr lang="en-US" altLang="ko-KR" sz="1600" dirty="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  <a:latin typeface="Bebas Neue"/>
                  <a:ea typeface="Roboto Condensed Regular"/>
                  <a:cs typeface="+mj-cs"/>
                </a:rPr>
                <a:t>Your profession growth</a:t>
              </a:r>
              <a:endParaRPr lang="nb-NO" altLang="ko-KR" sz="1600" b="1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Bebas Neue" pitchFamily="34" charset="0"/>
                <a:ea typeface="Roboto Light" pitchFamily="2" charset="0"/>
                <a:cs typeface="Roboto Condensed Regular"/>
              </a:endParaRPr>
            </a:p>
          </p:txBody>
        </p:sp>
        <p:grpSp>
          <p:nvGrpSpPr>
            <p:cNvPr id="101" name="그룹 4"/>
            <p:cNvGrpSpPr/>
            <p:nvPr/>
          </p:nvGrpSpPr>
          <p:grpSpPr>
            <a:xfrm>
              <a:off x="3816397" y="1220500"/>
              <a:ext cx="2710064" cy="2224368"/>
              <a:chOff x="3816397" y="1220500"/>
              <a:chExt cx="2710064" cy="2224368"/>
            </a:xfrm>
          </p:grpSpPr>
          <p:sp>
            <p:nvSpPr>
              <p:cNvPr id="117" name="타원 154"/>
              <p:cNvSpPr/>
              <p:nvPr/>
            </p:nvSpPr>
            <p:spPr>
              <a:xfrm>
                <a:off x="5559737" y="1715693"/>
                <a:ext cx="415569" cy="415569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18" name="타원 155"/>
              <p:cNvSpPr/>
              <p:nvPr/>
            </p:nvSpPr>
            <p:spPr>
              <a:xfrm>
                <a:off x="6369537" y="3287944"/>
                <a:ext cx="156924" cy="156924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19" name="타원 156"/>
              <p:cNvSpPr/>
              <p:nvPr/>
            </p:nvSpPr>
            <p:spPr>
              <a:xfrm>
                <a:off x="5152302" y="1220500"/>
                <a:ext cx="683502" cy="683502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20" name="타원 157"/>
              <p:cNvSpPr/>
              <p:nvPr/>
            </p:nvSpPr>
            <p:spPr>
              <a:xfrm>
                <a:off x="5396679" y="2291104"/>
                <a:ext cx="741687" cy="741688"/>
              </a:xfrm>
              <a:prstGeom prst="ellipse">
                <a:avLst/>
              </a:prstGeom>
              <a:solidFill>
                <a:srgbClr val="CCFF66">
                  <a:alpha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21" name="타원 158"/>
              <p:cNvSpPr/>
              <p:nvPr/>
            </p:nvSpPr>
            <p:spPr>
              <a:xfrm>
                <a:off x="4395896" y="1901264"/>
                <a:ext cx="869695" cy="869695"/>
              </a:xfrm>
              <a:prstGeom prst="ellipse">
                <a:avLst/>
              </a:prstGeom>
              <a:solidFill>
                <a:srgbClr val="0F88E0">
                  <a:alpha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22" name="타원 159"/>
              <p:cNvSpPr/>
              <p:nvPr/>
            </p:nvSpPr>
            <p:spPr>
              <a:xfrm>
                <a:off x="3816397" y="1943720"/>
                <a:ext cx="49480" cy="49480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</p:grpSp>
        <p:grpSp>
          <p:nvGrpSpPr>
            <p:cNvPr id="102" name="그룹 5"/>
            <p:cNvGrpSpPr/>
            <p:nvPr/>
          </p:nvGrpSpPr>
          <p:grpSpPr>
            <a:xfrm>
              <a:off x="3888708" y="863016"/>
              <a:ext cx="3242460" cy="1826640"/>
              <a:chOff x="3888708" y="863016"/>
              <a:chExt cx="3242460" cy="1826640"/>
            </a:xfrm>
          </p:grpSpPr>
          <p:sp>
            <p:nvSpPr>
              <p:cNvPr id="106" name="타원 170"/>
              <p:cNvSpPr/>
              <p:nvPr/>
            </p:nvSpPr>
            <p:spPr>
              <a:xfrm>
                <a:off x="4477939" y="2470391"/>
                <a:ext cx="219265" cy="219265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07" name="타원 171"/>
              <p:cNvSpPr/>
              <p:nvPr/>
            </p:nvSpPr>
            <p:spPr>
              <a:xfrm>
                <a:off x="6022917" y="1653963"/>
                <a:ext cx="247052" cy="247052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08" name="타원 172"/>
              <p:cNvSpPr/>
              <p:nvPr/>
            </p:nvSpPr>
            <p:spPr>
              <a:xfrm>
                <a:off x="4504494" y="1205575"/>
                <a:ext cx="326248" cy="326248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09" name="타원 173"/>
              <p:cNvSpPr/>
              <p:nvPr/>
            </p:nvSpPr>
            <p:spPr>
              <a:xfrm>
                <a:off x="5937957" y="2307266"/>
                <a:ext cx="326248" cy="326248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10" name="타원 175"/>
              <p:cNvSpPr/>
              <p:nvPr/>
            </p:nvSpPr>
            <p:spPr>
              <a:xfrm>
                <a:off x="6322256" y="2561404"/>
                <a:ext cx="49480" cy="4948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11" name="타원 176"/>
              <p:cNvSpPr/>
              <p:nvPr/>
            </p:nvSpPr>
            <p:spPr>
              <a:xfrm>
                <a:off x="7081688" y="1738883"/>
                <a:ext cx="49480" cy="4948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12" name="타원 177"/>
              <p:cNvSpPr/>
              <p:nvPr/>
            </p:nvSpPr>
            <p:spPr>
              <a:xfrm>
                <a:off x="5923760" y="1824184"/>
                <a:ext cx="49480" cy="4948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13" name="타원 178"/>
              <p:cNvSpPr/>
              <p:nvPr/>
            </p:nvSpPr>
            <p:spPr>
              <a:xfrm>
                <a:off x="4605655" y="907982"/>
                <a:ext cx="49480" cy="4948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14" name="타원 179"/>
              <p:cNvSpPr/>
              <p:nvPr/>
            </p:nvSpPr>
            <p:spPr>
              <a:xfrm>
                <a:off x="3888708" y="1251058"/>
                <a:ext cx="219265" cy="219265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15" name="타원 180"/>
              <p:cNvSpPr/>
              <p:nvPr/>
            </p:nvSpPr>
            <p:spPr>
              <a:xfrm>
                <a:off x="5642776" y="863016"/>
                <a:ext cx="219265" cy="219265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16" name="타원 174"/>
              <p:cNvSpPr/>
              <p:nvPr/>
            </p:nvSpPr>
            <p:spPr>
              <a:xfrm>
                <a:off x="5727700" y="1596357"/>
                <a:ext cx="49480" cy="4948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</p:grpSp>
        <p:grpSp>
          <p:nvGrpSpPr>
            <p:cNvPr id="103" name="그룹 150"/>
            <p:cNvGrpSpPr/>
            <p:nvPr/>
          </p:nvGrpSpPr>
          <p:grpSpPr>
            <a:xfrm>
              <a:off x="4752374" y="1499451"/>
              <a:ext cx="1494798" cy="1323393"/>
              <a:chOff x="3808706" y="694570"/>
              <a:chExt cx="1631341" cy="1444279"/>
            </a:xfrm>
            <a:solidFill>
              <a:schemeClr val="bg2">
                <a:alpha val="50000"/>
              </a:schemeClr>
            </a:solidFill>
          </p:grpSpPr>
          <p:sp>
            <p:nvSpPr>
              <p:cNvPr id="104" name="타원 181"/>
              <p:cNvSpPr/>
              <p:nvPr/>
            </p:nvSpPr>
            <p:spPr>
              <a:xfrm>
                <a:off x="3808706" y="1098235"/>
                <a:ext cx="1631341" cy="1040614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rgbClr val="CCFF66"/>
                    </a:solidFill>
                    <a:latin typeface="Roboto Condensed Light"/>
                  </a:rPr>
                  <a:t>?</a:t>
                </a:r>
                <a:endParaRPr lang="ko-KR" altLang="en-US" sz="1400" b="1" dirty="0">
                  <a:solidFill>
                    <a:srgbClr val="CCFF66"/>
                  </a:solidFill>
                  <a:latin typeface="Roboto Condensed Light"/>
                </a:endParaRPr>
              </a:p>
            </p:txBody>
          </p:sp>
          <p:sp>
            <p:nvSpPr>
              <p:cNvPr id="105" name="타원 182"/>
              <p:cNvSpPr/>
              <p:nvPr/>
            </p:nvSpPr>
            <p:spPr>
              <a:xfrm>
                <a:off x="4650982" y="694570"/>
                <a:ext cx="384175" cy="384175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</p:grpSp>
      </p:grpSp>
      <p:sp>
        <p:nvSpPr>
          <p:cNvPr id="139" name="Title 10"/>
          <p:cNvSpPr txBox="1">
            <a:spLocks/>
          </p:cNvSpPr>
          <p:nvPr/>
        </p:nvSpPr>
        <p:spPr>
          <a:xfrm>
            <a:off x="181281" y="501462"/>
            <a:ext cx="676490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700" kern="1200">
                <a:gradFill flip="none" rotWithShape="1"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latin typeface="Bebas Neue"/>
                <a:ea typeface="+mj-ea"/>
                <a:cs typeface="Bebas Neue"/>
              </a:defRPr>
            </a:lvl1pPr>
          </a:lstStyle>
          <a:p>
            <a:r>
              <a:rPr lang="en-US" sz="2400" b="1" dirty="0" smtClean="0"/>
              <a:t>Future of You</a:t>
            </a:r>
            <a:endParaRPr lang="en-US" sz="2400" b="1" dirty="0"/>
          </a:p>
        </p:txBody>
      </p:sp>
      <p:sp>
        <p:nvSpPr>
          <p:cNvPr id="140" name="Freeform 39"/>
          <p:cNvSpPr>
            <a:spLocks noEditPoints="1"/>
          </p:cNvSpPr>
          <p:nvPr/>
        </p:nvSpPr>
        <p:spPr bwMode="auto">
          <a:xfrm>
            <a:off x="7464946" y="1853576"/>
            <a:ext cx="721784" cy="719667"/>
          </a:xfrm>
          <a:custGeom>
            <a:avLst/>
            <a:gdLst/>
            <a:ahLst/>
            <a:cxnLst>
              <a:cxn ang="0">
                <a:pos x="176" y="48"/>
              </a:cxn>
              <a:cxn ang="0">
                <a:pos x="169" y="48"/>
              </a:cxn>
              <a:cxn ang="0">
                <a:pos x="169" y="54"/>
              </a:cxn>
              <a:cxn ang="0">
                <a:pos x="169" y="120"/>
              </a:cxn>
              <a:cxn ang="0">
                <a:pos x="169" y="127"/>
              </a:cxn>
              <a:cxn ang="0">
                <a:pos x="176" y="127"/>
              </a:cxn>
              <a:cxn ang="0">
                <a:pos x="176" y="48"/>
              </a:cxn>
              <a:cxn ang="0">
                <a:pos x="193" y="31"/>
              </a:cxn>
              <a:cxn ang="0">
                <a:pos x="80" y="31"/>
              </a:cxn>
              <a:cxn ang="0">
                <a:pos x="68" y="129"/>
              </a:cxn>
              <a:cxn ang="0">
                <a:pos x="10" y="188"/>
              </a:cxn>
              <a:cxn ang="0">
                <a:pos x="15" y="208"/>
              </a:cxn>
              <a:cxn ang="0">
                <a:pos x="35" y="214"/>
              </a:cxn>
              <a:cxn ang="0">
                <a:pos x="94" y="155"/>
              </a:cxn>
              <a:cxn ang="0">
                <a:pos x="193" y="144"/>
              </a:cxn>
              <a:cxn ang="0">
                <a:pos x="193" y="31"/>
              </a:cxn>
              <a:cxn ang="0">
                <a:pos x="183" y="134"/>
              </a:cxn>
              <a:cxn ang="0">
                <a:pos x="90" y="134"/>
              </a:cxn>
              <a:cxn ang="0">
                <a:pos x="90" y="41"/>
              </a:cxn>
              <a:cxn ang="0">
                <a:pos x="183" y="41"/>
              </a:cxn>
              <a:cxn ang="0">
                <a:pos x="183" y="134"/>
              </a:cxn>
            </a:cxnLst>
            <a:rect l="0" t="0" r="r" b="b"/>
            <a:pathLst>
              <a:path w="224" h="223">
                <a:moveTo>
                  <a:pt x="176" y="48"/>
                </a:moveTo>
                <a:cubicBezTo>
                  <a:pt x="174" y="46"/>
                  <a:pt x="171" y="46"/>
                  <a:pt x="169" y="48"/>
                </a:cubicBezTo>
                <a:cubicBezTo>
                  <a:pt x="167" y="50"/>
                  <a:pt x="167" y="53"/>
                  <a:pt x="169" y="54"/>
                </a:cubicBezTo>
                <a:cubicBezTo>
                  <a:pt x="187" y="73"/>
                  <a:pt x="187" y="102"/>
                  <a:pt x="169" y="120"/>
                </a:cubicBezTo>
                <a:cubicBezTo>
                  <a:pt x="167" y="122"/>
                  <a:pt x="167" y="125"/>
                  <a:pt x="169" y="127"/>
                </a:cubicBezTo>
                <a:cubicBezTo>
                  <a:pt x="171" y="129"/>
                  <a:pt x="174" y="129"/>
                  <a:pt x="176" y="127"/>
                </a:cubicBezTo>
                <a:cubicBezTo>
                  <a:pt x="197" y="105"/>
                  <a:pt x="197" y="70"/>
                  <a:pt x="176" y="48"/>
                </a:cubicBezTo>
                <a:close/>
                <a:moveTo>
                  <a:pt x="193" y="31"/>
                </a:moveTo>
                <a:cubicBezTo>
                  <a:pt x="161" y="0"/>
                  <a:pt x="111" y="0"/>
                  <a:pt x="80" y="31"/>
                </a:cubicBezTo>
                <a:cubicBezTo>
                  <a:pt x="53" y="58"/>
                  <a:pt x="49" y="98"/>
                  <a:pt x="68" y="129"/>
                </a:cubicBezTo>
                <a:cubicBezTo>
                  <a:pt x="10" y="188"/>
                  <a:pt x="10" y="188"/>
                  <a:pt x="10" y="188"/>
                </a:cubicBezTo>
                <a:cubicBezTo>
                  <a:pt x="10" y="188"/>
                  <a:pt x="0" y="194"/>
                  <a:pt x="15" y="208"/>
                </a:cubicBezTo>
                <a:cubicBezTo>
                  <a:pt x="30" y="223"/>
                  <a:pt x="35" y="214"/>
                  <a:pt x="35" y="214"/>
                </a:cubicBezTo>
                <a:cubicBezTo>
                  <a:pt x="94" y="155"/>
                  <a:pt x="94" y="155"/>
                  <a:pt x="94" y="155"/>
                </a:cubicBezTo>
                <a:cubicBezTo>
                  <a:pt x="125" y="174"/>
                  <a:pt x="166" y="170"/>
                  <a:pt x="193" y="144"/>
                </a:cubicBezTo>
                <a:cubicBezTo>
                  <a:pt x="224" y="113"/>
                  <a:pt x="224" y="62"/>
                  <a:pt x="193" y="31"/>
                </a:cubicBezTo>
                <a:close/>
                <a:moveTo>
                  <a:pt x="183" y="134"/>
                </a:moveTo>
                <a:cubicBezTo>
                  <a:pt x="157" y="160"/>
                  <a:pt x="115" y="160"/>
                  <a:pt x="90" y="134"/>
                </a:cubicBezTo>
                <a:cubicBezTo>
                  <a:pt x="64" y="108"/>
                  <a:pt x="64" y="67"/>
                  <a:pt x="90" y="41"/>
                </a:cubicBezTo>
                <a:cubicBezTo>
                  <a:pt x="115" y="15"/>
                  <a:pt x="157" y="15"/>
                  <a:pt x="183" y="41"/>
                </a:cubicBezTo>
                <a:cubicBezTo>
                  <a:pt x="208" y="67"/>
                  <a:pt x="208" y="108"/>
                  <a:pt x="183" y="134"/>
                </a:cubicBezTo>
                <a:close/>
              </a:path>
            </a:pathLst>
          </a:custGeom>
          <a:solidFill>
            <a:srgbClr val="FF8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Roboto Condensed Light"/>
            </a:endParaRPr>
          </a:p>
        </p:txBody>
      </p:sp>
      <p:sp>
        <p:nvSpPr>
          <p:cNvPr id="141" name="Freeform 39"/>
          <p:cNvSpPr>
            <a:spLocks noEditPoints="1"/>
          </p:cNvSpPr>
          <p:nvPr/>
        </p:nvSpPr>
        <p:spPr bwMode="auto">
          <a:xfrm>
            <a:off x="6430127" y="2806708"/>
            <a:ext cx="721784" cy="719667"/>
          </a:xfrm>
          <a:custGeom>
            <a:avLst/>
            <a:gdLst/>
            <a:ahLst/>
            <a:cxnLst>
              <a:cxn ang="0">
                <a:pos x="176" y="48"/>
              </a:cxn>
              <a:cxn ang="0">
                <a:pos x="169" y="48"/>
              </a:cxn>
              <a:cxn ang="0">
                <a:pos x="169" y="54"/>
              </a:cxn>
              <a:cxn ang="0">
                <a:pos x="169" y="120"/>
              </a:cxn>
              <a:cxn ang="0">
                <a:pos x="169" y="127"/>
              </a:cxn>
              <a:cxn ang="0">
                <a:pos x="176" y="127"/>
              </a:cxn>
              <a:cxn ang="0">
                <a:pos x="176" y="48"/>
              </a:cxn>
              <a:cxn ang="0">
                <a:pos x="193" y="31"/>
              </a:cxn>
              <a:cxn ang="0">
                <a:pos x="80" y="31"/>
              </a:cxn>
              <a:cxn ang="0">
                <a:pos x="68" y="129"/>
              </a:cxn>
              <a:cxn ang="0">
                <a:pos x="10" y="188"/>
              </a:cxn>
              <a:cxn ang="0">
                <a:pos x="15" y="208"/>
              </a:cxn>
              <a:cxn ang="0">
                <a:pos x="35" y="214"/>
              </a:cxn>
              <a:cxn ang="0">
                <a:pos x="94" y="155"/>
              </a:cxn>
              <a:cxn ang="0">
                <a:pos x="193" y="144"/>
              </a:cxn>
              <a:cxn ang="0">
                <a:pos x="193" y="31"/>
              </a:cxn>
              <a:cxn ang="0">
                <a:pos x="183" y="134"/>
              </a:cxn>
              <a:cxn ang="0">
                <a:pos x="90" y="134"/>
              </a:cxn>
              <a:cxn ang="0">
                <a:pos x="90" y="41"/>
              </a:cxn>
              <a:cxn ang="0">
                <a:pos x="183" y="41"/>
              </a:cxn>
              <a:cxn ang="0">
                <a:pos x="183" y="134"/>
              </a:cxn>
            </a:cxnLst>
            <a:rect l="0" t="0" r="r" b="b"/>
            <a:pathLst>
              <a:path w="224" h="223">
                <a:moveTo>
                  <a:pt x="176" y="48"/>
                </a:moveTo>
                <a:cubicBezTo>
                  <a:pt x="174" y="46"/>
                  <a:pt x="171" y="46"/>
                  <a:pt x="169" y="48"/>
                </a:cubicBezTo>
                <a:cubicBezTo>
                  <a:pt x="167" y="50"/>
                  <a:pt x="167" y="53"/>
                  <a:pt x="169" y="54"/>
                </a:cubicBezTo>
                <a:cubicBezTo>
                  <a:pt x="187" y="73"/>
                  <a:pt x="187" y="102"/>
                  <a:pt x="169" y="120"/>
                </a:cubicBezTo>
                <a:cubicBezTo>
                  <a:pt x="167" y="122"/>
                  <a:pt x="167" y="125"/>
                  <a:pt x="169" y="127"/>
                </a:cubicBezTo>
                <a:cubicBezTo>
                  <a:pt x="171" y="129"/>
                  <a:pt x="174" y="129"/>
                  <a:pt x="176" y="127"/>
                </a:cubicBezTo>
                <a:cubicBezTo>
                  <a:pt x="197" y="105"/>
                  <a:pt x="197" y="70"/>
                  <a:pt x="176" y="48"/>
                </a:cubicBezTo>
                <a:close/>
                <a:moveTo>
                  <a:pt x="193" y="31"/>
                </a:moveTo>
                <a:cubicBezTo>
                  <a:pt x="161" y="0"/>
                  <a:pt x="111" y="0"/>
                  <a:pt x="80" y="31"/>
                </a:cubicBezTo>
                <a:cubicBezTo>
                  <a:pt x="53" y="58"/>
                  <a:pt x="49" y="98"/>
                  <a:pt x="68" y="129"/>
                </a:cubicBezTo>
                <a:cubicBezTo>
                  <a:pt x="10" y="188"/>
                  <a:pt x="10" y="188"/>
                  <a:pt x="10" y="188"/>
                </a:cubicBezTo>
                <a:cubicBezTo>
                  <a:pt x="10" y="188"/>
                  <a:pt x="0" y="194"/>
                  <a:pt x="15" y="208"/>
                </a:cubicBezTo>
                <a:cubicBezTo>
                  <a:pt x="30" y="223"/>
                  <a:pt x="35" y="214"/>
                  <a:pt x="35" y="214"/>
                </a:cubicBezTo>
                <a:cubicBezTo>
                  <a:pt x="94" y="155"/>
                  <a:pt x="94" y="155"/>
                  <a:pt x="94" y="155"/>
                </a:cubicBezTo>
                <a:cubicBezTo>
                  <a:pt x="125" y="174"/>
                  <a:pt x="166" y="170"/>
                  <a:pt x="193" y="144"/>
                </a:cubicBezTo>
                <a:cubicBezTo>
                  <a:pt x="224" y="113"/>
                  <a:pt x="224" y="62"/>
                  <a:pt x="193" y="31"/>
                </a:cubicBezTo>
                <a:close/>
                <a:moveTo>
                  <a:pt x="183" y="134"/>
                </a:moveTo>
                <a:cubicBezTo>
                  <a:pt x="157" y="160"/>
                  <a:pt x="115" y="160"/>
                  <a:pt x="90" y="134"/>
                </a:cubicBezTo>
                <a:cubicBezTo>
                  <a:pt x="64" y="108"/>
                  <a:pt x="64" y="67"/>
                  <a:pt x="90" y="41"/>
                </a:cubicBezTo>
                <a:cubicBezTo>
                  <a:pt x="115" y="15"/>
                  <a:pt x="157" y="15"/>
                  <a:pt x="183" y="41"/>
                </a:cubicBezTo>
                <a:cubicBezTo>
                  <a:pt x="208" y="67"/>
                  <a:pt x="208" y="108"/>
                  <a:pt x="183" y="134"/>
                </a:cubicBezTo>
                <a:close/>
              </a:path>
            </a:pathLst>
          </a:custGeom>
          <a:solidFill>
            <a:srgbClr val="FF8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Roboto Condensed Light"/>
            </a:endParaRPr>
          </a:p>
        </p:txBody>
      </p:sp>
      <p:pic>
        <p:nvPicPr>
          <p:cNvPr id="146" name="Picture 4" descr="Image result for computational engine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3" y="3569308"/>
            <a:ext cx="1174801" cy="1003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Image result for technical consult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91" y="1539515"/>
            <a:ext cx="1148377" cy="1154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092" y="4762979"/>
            <a:ext cx="1081543" cy="2094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049" y="5204762"/>
            <a:ext cx="5808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only way to do great work is to </a:t>
            </a:r>
            <a:r>
              <a:rPr lang="en-US" sz="2800" dirty="0" smtClean="0">
                <a:solidFill>
                  <a:srgbClr val="FFC000"/>
                </a:solidFill>
              </a:rPr>
              <a:t>love what you do</a:t>
            </a:r>
            <a:r>
              <a:rPr lang="en-US" sz="2800" dirty="0" smtClean="0"/>
              <a:t>. – S. Jobs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1814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7"/>
          <p:cNvGrpSpPr/>
          <p:nvPr/>
        </p:nvGrpSpPr>
        <p:grpSpPr>
          <a:xfrm>
            <a:off x="399136" y="1088511"/>
            <a:ext cx="4750101" cy="4245421"/>
            <a:chOff x="658800" y="657675"/>
            <a:chExt cx="4206490" cy="3829050"/>
          </a:xfrm>
        </p:grpSpPr>
        <p:sp>
          <p:nvSpPr>
            <p:cNvPr id="37" name="타원 9"/>
            <p:cNvSpPr/>
            <p:nvPr/>
          </p:nvSpPr>
          <p:spPr>
            <a:xfrm>
              <a:off x="658800" y="657675"/>
              <a:ext cx="3703264" cy="3829050"/>
            </a:xfrm>
            <a:prstGeom prst="ellipse">
              <a:avLst/>
            </a:prstGeom>
            <a:solidFill>
              <a:srgbClr val="2F3540">
                <a:alpha val="98000"/>
              </a:srgbClr>
            </a:solidFill>
            <a:ln w="25400" cap="flat" cmpd="sng" algn="ctr">
              <a:noFill/>
              <a:prstDash val="solid"/>
            </a:ln>
            <a:effectLst>
              <a:outerShdw dir="5400000" sx="103000" sy="103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38" name="TextBox 37"/>
            <p:cNvSpPr txBox="1">
              <a:spLocks/>
            </p:cNvSpPr>
            <p:nvPr/>
          </p:nvSpPr>
          <p:spPr>
            <a:xfrm>
              <a:off x="901123" y="2635609"/>
              <a:ext cx="3964167" cy="6683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just"/>
              <a:r>
                <a:rPr lang="en-US" sz="1600" dirty="0" smtClean="0"/>
                <a:t>You must </a:t>
              </a:r>
              <a:r>
                <a:rPr lang="en-US" sz="1600" dirty="0"/>
                <a:t>ask </a:t>
              </a:r>
              <a:r>
                <a:rPr lang="en-US" sz="1600" dirty="0" smtClean="0"/>
                <a:t>yourself</a:t>
              </a:r>
              <a:endParaRPr lang="en-US" sz="1600" dirty="0"/>
            </a:p>
            <a:p>
              <a:pPr marL="342900" indent="-230188" algn="just">
                <a:buFont typeface="+mj-lt"/>
                <a:buAutoNum type="arabicPeriod"/>
              </a:pPr>
              <a:r>
                <a:rPr lang="en-US" sz="1600" u="sng" dirty="0">
                  <a:solidFill>
                    <a:srgbClr val="FF6600"/>
                  </a:solidFill>
                </a:rPr>
                <a:t>who</a:t>
              </a:r>
              <a:r>
                <a:rPr lang="en-US" sz="1600" dirty="0"/>
                <a:t> </a:t>
              </a:r>
              <a:r>
                <a:rPr lang="en-US" sz="1600" dirty="0" smtClean="0"/>
                <a:t>you </a:t>
              </a:r>
              <a:r>
                <a:rPr lang="en-US" sz="1600" dirty="0"/>
                <a:t>are,</a:t>
              </a:r>
            </a:p>
            <a:p>
              <a:pPr marL="342900" indent="-230188" algn="just">
                <a:buFont typeface="+mj-lt"/>
                <a:buAutoNum type="arabicPeriod"/>
              </a:pPr>
              <a:r>
                <a:rPr lang="en-US" sz="1600" u="sng" dirty="0">
                  <a:solidFill>
                    <a:srgbClr val="FF6600"/>
                  </a:solidFill>
                </a:rPr>
                <a:t>what </a:t>
              </a:r>
              <a:r>
                <a:rPr lang="en-US" sz="1600" dirty="0" smtClean="0"/>
                <a:t>you </a:t>
              </a:r>
              <a:r>
                <a:rPr lang="en-US" sz="1600" dirty="0"/>
                <a:t>value</a:t>
              </a:r>
              <a:r>
                <a:rPr lang="en-US" sz="1600" dirty="0" smtClean="0"/>
                <a:t>, and</a:t>
              </a:r>
              <a:endParaRPr lang="en-US" sz="1600" dirty="0"/>
            </a:p>
            <a:p>
              <a:pPr marL="342900" indent="-230188" algn="just">
                <a:buFont typeface="+mj-lt"/>
                <a:buAutoNum type="arabicPeriod"/>
              </a:pPr>
              <a:r>
                <a:rPr lang="en-US" sz="1600" u="sng" dirty="0">
                  <a:solidFill>
                    <a:srgbClr val="FF6600"/>
                  </a:solidFill>
                </a:rPr>
                <a:t>w</a:t>
              </a:r>
              <a:r>
                <a:rPr lang="en-US" sz="1600" u="sng" dirty="0" smtClean="0">
                  <a:solidFill>
                    <a:srgbClr val="FF6600"/>
                  </a:solidFill>
                </a:rPr>
                <a:t>here</a:t>
              </a:r>
              <a:r>
                <a:rPr lang="en-US" sz="1600" dirty="0" smtClean="0"/>
                <a:t> you want to be</a:t>
              </a:r>
              <a:endParaRPr lang="en-US" sz="1600" dirty="0"/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>
            <a:xfrm>
              <a:off x="901132" y="1708595"/>
              <a:ext cx="3903030" cy="77725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tabLst>
                  <a:tab pos="4781191" algn="l"/>
                </a:tabLst>
              </a:pPr>
              <a:r>
                <a:rPr lang="en-US" altLang="ko-KR" sz="2800" b="1" dirty="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Bebas Neue" pitchFamily="34" charset="0"/>
                  <a:ea typeface="Roboto Light" pitchFamily="2" charset="0"/>
                  <a:cs typeface="Roboto Condensed Regular"/>
                </a:rPr>
                <a:t>For the next 70~80 years of YOU</a:t>
              </a:r>
              <a:endParaRPr lang="nb-NO" altLang="ko-KR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Bebas Neue" pitchFamily="34" charset="0"/>
                <a:ea typeface="Roboto Light" pitchFamily="2" charset="0"/>
                <a:cs typeface="Roboto Condensed Regular"/>
              </a:endParaRPr>
            </a:p>
          </p:txBody>
        </p:sp>
        <p:cxnSp>
          <p:nvCxnSpPr>
            <p:cNvPr id="40" name="직선 연결선 12"/>
            <p:cNvCxnSpPr/>
            <p:nvPr/>
          </p:nvCxnSpPr>
          <p:spPr>
            <a:xfrm>
              <a:off x="914520" y="2572200"/>
              <a:ext cx="3253410" cy="0"/>
            </a:xfrm>
            <a:prstGeom prst="line">
              <a:avLst/>
            </a:prstGeom>
            <a:ln w="25400" cap="rnd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5"/>
          <p:cNvSpPr>
            <a:spLocks/>
          </p:cNvSpPr>
          <p:nvPr/>
        </p:nvSpPr>
        <p:spPr bwMode="auto">
          <a:xfrm>
            <a:off x="8" y="2910359"/>
            <a:ext cx="7056801" cy="2538660"/>
          </a:xfrm>
          <a:custGeom>
            <a:avLst/>
            <a:gdLst>
              <a:gd name="T0" fmla="*/ 2969 w 2969"/>
              <a:gd name="T1" fmla="*/ 0 h 1089"/>
              <a:gd name="T2" fmla="*/ 2498 w 2969"/>
              <a:gd name="T3" fmla="*/ 617 h 1089"/>
              <a:gd name="T4" fmla="*/ 2874 w 2969"/>
              <a:gd name="T5" fmla="*/ 617 h 1089"/>
              <a:gd name="T6" fmla="*/ 2019 w 2969"/>
              <a:gd name="T7" fmla="*/ 689 h 1089"/>
              <a:gd name="T8" fmla="*/ 1182 w 2969"/>
              <a:gd name="T9" fmla="*/ 855 h 1089"/>
              <a:gd name="T10" fmla="*/ 583 w 2969"/>
              <a:gd name="T11" fmla="*/ 954 h 1089"/>
              <a:gd name="T12" fmla="*/ 0 w 2969"/>
              <a:gd name="T13" fmla="*/ 95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9" h="1089">
                <a:moveTo>
                  <a:pt x="2969" y="0"/>
                </a:moveTo>
                <a:cubicBezTo>
                  <a:pt x="2969" y="0"/>
                  <a:pt x="2627" y="194"/>
                  <a:pt x="2498" y="617"/>
                </a:cubicBezTo>
                <a:cubicBezTo>
                  <a:pt x="2370" y="1040"/>
                  <a:pt x="2926" y="964"/>
                  <a:pt x="2874" y="617"/>
                </a:cubicBezTo>
                <a:cubicBezTo>
                  <a:pt x="2822" y="270"/>
                  <a:pt x="2213" y="361"/>
                  <a:pt x="2019" y="689"/>
                </a:cubicBezTo>
                <a:cubicBezTo>
                  <a:pt x="1824" y="1016"/>
                  <a:pt x="1539" y="508"/>
                  <a:pt x="1182" y="855"/>
                </a:cubicBezTo>
                <a:cubicBezTo>
                  <a:pt x="1182" y="855"/>
                  <a:pt x="976" y="1089"/>
                  <a:pt x="583" y="954"/>
                </a:cubicBezTo>
                <a:cubicBezTo>
                  <a:pt x="190" y="818"/>
                  <a:pt x="67" y="888"/>
                  <a:pt x="0" y="950"/>
                </a:cubicBezTo>
              </a:path>
            </a:pathLst>
          </a:custGeom>
          <a:noFill/>
          <a:ln w="28575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ko-KR" altLang="en-US" sz="3400" dirty="0">
              <a:latin typeface="Roboto Condensed Light"/>
            </a:endParaRPr>
          </a:p>
        </p:txBody>
      </p:sp>
      <p:grpSp>
        <p:nvGrpSpPr>
          <p:cNvPr id="107" name="그룹 92"/>
          <p:cNvGrpSpPr/>
          <p:nvPr/>
        </p:nvGrpSpPr>
        <p:grpSpPr>
          <a:xfrm>
            <a:off x="7529715" y="1954717"/>
            <a:ext cx="950563" cy="1514143"/>
            <a:chOff x="7479304" y="2219065"/>
            <a:chExt cx="943971" cy="1503644"/>
          </a:xfrm>
        </p:grpSpPr>
        <p:sp>
          <p:nvSpPr>
            <p:cNvPr id="108" name="TextBox 107"/>
            <p:cNvSpPr txBox="1"/>
            <p:nvPr/>
          </p:nvSpPr>
          <p:spPr>
            <a:xfrm>
              <a:off x="7479304" y="2219065"/>
              <a:ext cx="943971" cy="60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nb-NO" altLang="ko-KR" sz="8000" dirty="0">
                <a:pattFill prst="pct70">
                  <a:fgClr>
                    <a:schemeClr val="bg2"/>
                  </a:fgClr>
                  <a:bgClr>
                    <a:schemeClr val="accent3">
                      <a:lumMod val="50000"/>
                    </a:schemeClr>
                  </a:bgClr>
                </a:pattFill>
                <a:latin typeface="Bebas Neue"/>
                <a:ea typeface="Roboto Condensed Regular"/>
                <a:cs typeface="+mj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79304" y="3119535"/>
              <a:ext cx="943971" cy="60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nb-NO" altLang="ko-KR" sz="8000" dirty="0">
                <a:pattFill prst="pct70">
                  <a:fgClr>
                    <a:schemeClr val="bg2"/>
                  </a:fgClr>
                  <a:bgClr>
                    <a:schemeClr val="accent3">
                      <a:lumMod val="50000"/>
                    </a:schemeClr>
                  </a:bgClr>
                </a:pattFill>
                <a:latin typeface="Bebas Neue"/>
                <a:ea typeface="Roboto Condensed Regular"/>
                <a:cs typeface="+mj-cs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79304" y="2512596"/>
              <a:ext cx="943971" cy="3399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vl="0" algn="ctr"/>
              <a:r>
                <a:rPr lang="en-US" altLang="ko-KR" sz="1600" dirty="0" smtClean="0">
                  <a:gradFill>
                    <a:gsLst>
                      <a:gs pos="0">
                        <a:schemeClr val="tx2"/>
                      </a:gs>
                      <a:gs pos="100000">
                        <a:schemeClr val="tx2"/>
                      </a:gs>
                    </a:gsLst>
                    <a:lin ang="0" scaled="1"/>
                  </a:gradFill>
                  <a:latin typeface="Bebas Neue"/>
                  <a:ea typeface="Roboto Condensed Regular"/>
                  <a:cs typeface="+mj-cs"/>
                </a:rPr>
                <a:t>Your Goals</a:t>
              </a:r>
              <a:endParaRPr lang="nb-NO" altLang="ko-KR" sz="1600" b="1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0" scaled="1"/>
                </a:gradFill>
                <a:latin typeface="Bebas Neue" pitchFamily="34" charset="0"/>
                <a:ea typeface="Roboto Light" pitchFamily="2" charset="0"/>
                <a:cs typeface="Roboto Condensed Regular"/>
              </a:endParaRPr>
            </a:p>
          </p:txBody>
        </p:sp>
      </p:grpSp>
      <p:grpSp>
        <p:nvGrpSpPr>
          <p:cNvPr id="111" name="그룹 58"/>
          <p:cNvGrpSpPr>
            <a:grpSpLocks/>
          </p:cNvGrpSpPr>
          <p:nvPr/>
        </p:nvGrpSpPr>
        <p:grpSpPr>
          <a:xfrm>
            <a:off x="6876840" y="2495968"/>
            <a:ext cx="744213" cy="416016"/>
            <a:chOff x="3353306" y="1175150"/>
            <a:chExt cx="4679444" cy="2615800"/>
          </a:xfrm>
          <a:effectLst/>
        </p:grpSpPr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3353306" y="1175150"/>
              <a:ext cx="4679443" cy="1245010"/>
            </a:xfrm>
            <a:custGeom>
              <a:avLst/>
              <a:gdLst>
                <a:gd name="T0" fmla="*/ 0 w 4390"/>
                <a:gd name="T1" fmla="*/ 625 h 1168"/>
                <a:gd name="T2" fmla="*/ 4390 w 4390"/>
                <a:gd name="T3" fmla="*/ 0 h 1168"/>
                <a:gd name="T4" fmla="*/ 858 w 4390"/>
                <a:gd name="T5" fmla="*/ 1168 h 1168"/>
                <a:gd name="T6" fmla="*/ 0 w 4390"/>
                <a:gd name="T7" fmla="*/ 625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0" h="1168">
                  <a:moveTo>
                    <a:pt x="0" y="625"/>
                  </a:moveTo>
                  <a:lnTo>
                    <a:pt x="4390" y="0"/>
                  </a:lnTo>
                  <a:lnTo>
                    <a:pt x="858" y="1168"/>
                  </a:lnTo>
                  <a:lnTo>
                    <a:pt x="0" y="625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16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4782722" y="1175150"/>
              <a:ext cx="3250028" cy="2431393"/>
            </a:xfrm>
            <a:custGeom>
              <a:avLst/>
              <a:gdLst>
                <a:gd name="T0" fmla="*/ 3049 w 3049"/>
                <a:gd name="T1" fmla="*/ 0 h 2281"/>
                <a:gd name="T2" fmla="*/ 1282 w 3049"/>
                <a:gd name="T3" fmla="*/ 2281 h 2281"/>
                <a:gd name="T4" fmla="*/ 0 w 3049"/>
                <a:gd name="T5" fmla="*/ 1471 h 2281"/>
                <a:gd name="T6" fmla="*/ 3049 w 3049"/>
                <a:gd name="T7" fmla="*/ 0 h 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9" h="2281">
                  <a:moveTo>
                    <a:pt x="3049" y="0"/>
                  </a:moveTo>
                  <a:lnTo>
                    <a:pt x="1282" y="2281"/>
                  </a:lnTo>
                  <a:lnTo>
                    <a:pt x="0" y="1471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16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4267876" y="1175150"/>
              <a:ext cx="3764873" cy="2615800"/>
            </a:xfrm>
            <a:custGeom>
              <a:avLst/>
              <a:gdLst/>
              <a:ahLst/>
              <a:cxnLst/>
              <a:rect l="l" t="t" r="r" b="b"/>
              <a:pathLst>
                <a:path w="3764873" h="2615800">
                  <a:moveTo>
                    <a:pt x="3764873" y="0"/>
                  </a:moveTo>
                  <a:lnTo>
                    <a:pt x="514846" y="1567988"/>
                  </a:lnTo>
                  <a:lnTo>
                    <a:pt x="514846" y="2615800"/>
                  </a:lnTo>
                  <a:lnTo>
                    <a:pt x="0" y="1245010"/>
                  </a:lnTo>
                  <a:close/>
                </a:path>
              </a:pathLst>
            </a:custGeom>
            <a:pattFill prst="ltDnDiag">
              <a:fgClr>
                <a:schemeClr val="accent1"/>
              </a:fgClr>
              <a:bgClr>
                <a:schemeClr val="accent1">
                  <a:lumMod val="75000"/>
                </a:schemeClr>
              </a:bgClr>
            </a:patt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16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4782722" y="2743138"/>
              <a:ext cx="736560" cy="1047812"/>
            </a:xfrm>
            <a:custGeom>
              <a:avLst/>
              <a:gdLst>
                <a:gd name="T0" fmla="*/ 0 w 691"/>
                <a:gd name="T1" fmla="*/ 0 h 983"/>
                <a:gd name="T2" fmla="*/ 691 w 691"/>
                <a:gd name="T3" fmla="*/ 436 h 983"/>
                <a:gd name="T4" fmla="*/ 0 w 691"/>
                <a:gd name="T5" fmla="*/ 983 h 983"/>
                <a:gd name="T6" fmla="*/ 0 w 691"/>
                <a:gd name="T7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1" h="983">
                  <a:moveTo>
                    <a:pt x="0" y="0"/>
                  </a:moveTo>
                  <a:lnTo>
                    <a:pt x="691" y="436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16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865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7"/>
          <p:cNvGrpSpPr/>
          <p:nvPr/>
        </p:nvGrpSpPr>
        <p:grpSpPr>
          <a:xfrm>
            <a:off x="399136" y="1088511"/>
            <a:ext cx="4750101" cy="4245421"/>
            <a:chOff x="658800" y="657675"/>
            <a:chExt cx="4206490" cy="3829050"/>
          </a:xfrm>
        </p:grpSpPr>
        <p:sp>
          <p:nvSpPr>
            <p:cNvPr id="37" name="타원 9"/>
            <p:cNvSpPr/>
            <p:nvPr/>
          </p:nvSpPr>
          <p:spPr>
            <a:xfrm>
              <a:off x="658800" y="657675"/>
              <a:ext cx="3703264" cy="3829050"/>
            </a:xfrm>
            <a:prstGeom prst="ellipse">
              <a:avLst/>
            </a:prstGeom>
            <a:solidFill>
              <a:srgbClr val="2F3540">
                <a:alpha val="98000"/>
              </a:srgbClr>
            </a:solidFill>
            <a:ln w="25400" cap="flat" cmpd="sng" algn="ctr">
              <a:noFill/>
              <a:prstDash val="solid"/>
            </a:ln>
            <a:effectLst>
              <a:outerShdw dir="5400000" sx="103000" sy="103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38" name="TextBox 37"/>
            <p:cNvSpPr txBox="1">
              <a:spLocks/>
            </p:cNvSpPr>
            <p:nvPr/>
          </p:nvSpPr>
          <p:spPr>
            <a:xfrm>
              <a:off x="901123" y="2635609"/>
              <a:ext cx="3964167" cy="6683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just"/>
              <a:r>
                <a:rPr lang="en-US" sz="1600" dirty="0" smtClean="0"/>
                <a:t>You must </a:t>
              </a:r>
              <a:r>
                <a:rPr lang="en-US" sz="1600" dirty="0"/>
                <a:t>ask </a:t>
              </a:r>
              <a:r>
                <a:rPr lang="en-US" sz="1600" dirty="0" smtClean="0"/>
                <a:t>yourself</a:t>
              </a:r>
              <a:endParaRPr lang="en-US" sz="1600" dirty="0"/>
            </a:p>
            <a:p>
              <a:pPr marL="342900" indent="-230188" algn="just">
                <a:buFont typeface="+mj-lt"/>
                <a:buAutoNum type="arabicPeriod"/>
              </a:pPr>
              <a:r>
                <a:rPr lang="en-US" sz="1600" u="sng" dirty="0">
                  <a:solidFill>
                    <a:srgbClr val="FF6600"/>
                  </a:solidFill>
                </a:rPr>
                <a:t>who</a:t>
              </a:r>
              <a:r>
                <a:rPr lang="en-US" sz="1600" dirty="0"/>
                <a:t> </a:t>
              </a:r>
              <a:r>
                <a:rPr lang="en-US" sz="1600" dirty="0" smtClean="0"/>
                <a:t>you </a:t>
              </a:r>
              <a:r>
                <a:rPr lang="en-US" sz="1600" dirty="0"/>
                <a:t>are,</a:t>
              </a:r>
            </a:p>
            <a:p>
              <a:pPr marL="342900" indent="-230188" algn="just">
                <a:buFont typeface="+mj-lt"/>
                <a:buAutoNum type="arabicPeriod"/>
              </a:pPr>
              <a:r>
                <a:rPr lang="en-US" sz="1600" u="sng" dirty="0">
                  <a:solidFill>
                    <a:srgbClr val="FF6600"/>
                  </a:solidFill>
                </a:rPr>
                <a:t>what </a:t>
              </a:r>
              <a:r>
                <a:rPr lang="en-US" sz="1600" dirty="0" smtClean="0"/>
                <a:t>you </a:t>
              </a:r>
              <a:r>
                <a:rPr lang="en-US" sz="1600" dirty="0"/>
                <a:t>value</a:t>
              </a:r>
              <a:r>
                <a:rPr lang="en-US" sz="1600" dirty="0" smtClean="0"/>
                <a:t>, and</a:t>
              </a:r>
              <a:endParaRPr lang="en-US" sz="1600" dirty="0"/>
            </a:p>
            <a:p>
              <a:pPr marL="342900" indent="-230188" algn="just">
                <a:buFont typeface="+mj-lt"/>
                <a:buAutoNum type="arabicPeriod"/>
              </a:pPr>
              <a:r>
                <a:rPr lang="en-US" sz="1600" u="sng" dirty="0">
                  <a:solidFill>
                    <a:srgbClr val="FF6600"/>
                  </a:solidFill>
                </a:rPr>
                <a:t>w</a:t>
              </a:r>
              <a:r>
                <a:rPr lang="en-US" sz="1600" u="sng" dirty="0" smtClean="0">
                  <a:solidFill>
                    <a:srgbClr val="FF6600"/>
                  </a:solidFill>
                </a:rPr>
                <a:t>here</a:t>
              </a:r>
              <a:r>
                <a:rPr lang="en-US" sz="1600" dirty="0" smtClean="0"/>
                <a:t> you want to be</a:t>
              </a:r>
              <a:endParaRPr lang="en-US" sz="1600" dirty="0"/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>
            <a:xfrm>
              <a:off x="901132" y="1708595"/>
              <a:ext cx="3903030" cy="77725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tabLst>
                  <a:tab pos="4781191" algn="l"/>
                </a:tabLst>
              </a:pPr>
              <a:r>
                <a:rPr lang="en-US" altLang="ko-KR" sz="2800" b="1" dirty="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Bebas Neue" pitchFamily="34" charset="0"/>
                  <a:ea typeface="Roboto Light" pitchFamily="2" charset="0"/>
                  <a:cs typeface="Roboto Condensed Regular"/>
                </a:rPr>
                <a:t>For the next 70~80 years of YOU</a:t>
              </a:r>
              <a:endParaRPr lang="nb-NO" altLang="ko-KR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Bebas Neue" pitchFamily="34" charset="0"/>
                <a:ea typeface="Roboto Light" pitchFamily="2" charset="0"/>
                <a:cs typeface="Roboto Condensed Regular"/>
              </a:endParaRPr>
            </a:p>
          </p:txBody>
        </p:sp>
        <p:cxnSp>
          <p:nvCxnSpPr>
            <p:cNvPr id="40" name="직선 연결선 12"/>
            <p:cNvCxnSpPr/>
            <p:nvPr/>
          </p:nvCxnSpPr>
          <p:spPr>
            <a:xfrm>
              <a:off x="914520" y="2572200"/>
              <a:ext cx="3253410" cy="0"/>
            </a:xfrm>
            <a:prstGeom prst="line">
              <a:avLst/>
            </a:prstGeom>
            <a:ln w="25400" cap="rnd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5"/>
          <p:cNvSpPr>
            <a:spLocks/>
          </p:cNvSpPr>
          <p:nvPr/>
        </p:nvSpPr>
        <p:spPr bwMode="auto">
          <a:xfrm>
            <a:off x="8" y="2910359"/>
            <a:ext cx="7056801" cy="2538660"/>
          </a:xfrm>
          <a:custGeom>
            <a:avLst/>
            <a:gdLst>
              <a:gd name="T0" fmla="*/ 2969 w 2969"/>
              <a:gd name="T1" fmla="*/ 0 h 1089"/>
              <a:gd name="T2" fmla="*/ 2498 w 2969"/>
              <a:gd name="T3" fmla="*/ 617 h 1089"/>
              <a:gd name="T4" fmla="*/ 2874 w 2969"/>
              <a:gd name="T5" fmla="*/ 617 h 1089"/>
              <a:gd name="T6" fmla="*/ 2019 w 2969"/>
              <a:gd name="T7" fmla="*/ 689 h 1089"/>
              <a:gd name="T8" fmla="*/ 1182 w 2969"/>
              <a:gd name="T9" fmla="*/ 855 h 1089"/>
              <a:gd name="T10" fmla="*/ 583 w 2969"/>
              <a:gd name="T11" fmla="*/ 954 h 1089"/>
              <a:gd name="T12" fmla="*/ 0 w 2969"/>
              <a:gd name="T13" fmla="*/ 95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9" h="1089">
                <a:moveTo>
                  <a:pt x="2969" y="0"/>
                </a:moveTo>
                <a:cubicBezTo>
                  <a:pt x="2969" y="0"/>
                  <a:pt x="2627" y="194"/>
                  <a:pt x="2498" y="617"/>
                </a:cubicBezTo>
                <a:cubicBezTo>
                  <a:pt x="2370" y="1040"/>
                  <a:pt x="2926" y="964"/>
                  <a:pt x="2874" y="617"/>
                </a:cubicBezTo>
                <a:cubicBezTo>
                  <a:pt x="2822" y="270"/>
                  <a:pt x="2213" y="361"/>
                  <a:pt x="2019" y="689"/>
                </a:cubicBezTo>
                <a:cubicBezTo>
                  <a:pt x="1824" y="1016"/>
                  <a:pt x="1539" y="508"/>
                  <a:pt x="1182" y="855"/>
                </a:cubicBezTo>
                <a:cubicBezTo>
                  <a:pt x="1182" y="855"/>
                  <a:pt x="976" y="1089"/>
                  <a:pt x="583" y="954"/>
                </a:cubicBezTo>
                <a:cubicBezTo>
                  <a:pt x="190" y="818"/>
                  <a:pt x="67" y="888"/>
                  <a:pt x="0" y="950"/>
                </a:cubicBezTo>
              </a:path>
            </a:pathLst>
          </a:custGeom>
          <a:noFill/>
          <a:ln w="28575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ko-KR" altLang="en-US" sz="3400" dirty="0">
              <a:latin typeface="Roboto Condensed Light"/>
            </a:endParaRPr>
          </a:p>
        </p:txBody>
      </p:sp>
      <p:grpSp>
        <p:nvGrpSpPr>
          <p:cNvPr id="111" name="그룹 58"/>
          <p:cNvGrpSpPr>
            <a:grpSpLocks/>
          </p:cNvGrpSpPr>
          <p:nvPr/>
        </p:nvGrpSpPr>
        <p:grpSpPr>
          <a:xfrm>
            <a:off x="6876840" y="2495968"/>
            <a:ext cx="744213" cy="416016"/>
            <a:chOff x="3353306" y="1175150"/>
            <a:chExt cx="4679444" cy="2615800"/>
          </a:xfrm>
          <a:effectLst/>
        </p:grpSpPr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3353306" y="1175150"/>
              <a:ext cx="4679443" cy="1245010"/>
            </a:xfrm>
            <a:custGeom>
              <a:avLst/>
              <a:gdLst>
                <a:gd name="T0" fmla="*/ 0 w 4390"/>
                <a:gd name="T1" fmla="*/ 625 h 1168"/>
                <a:gd name="T2" fmla="*/ 4390 w 4390"/>
                <a:gd name="T3" fmla="*/ 0 h 1168"/>
                <a:gd name="T4" fmla="*/ 858 w 4390"/>
                <a:gd name="T5" fmla="*/ 1168 h 1168"/>
                <a:gd name="T6" fmla="*/ 0 w 4390"/>
                <a:gd name="T7" fmla="*/ 625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0" h="1168">
                  <a:moveTo>
                    <a:pt x="0" y="625"/>
                  </a:moveTo>
                  <a:lnTo>
                    <a:pt x="4390" y="0"/>
                  </a:lnTo>
                  <a:lnTo>
                    <a:pt x="858" y="1168"/>
                  </a:lnTo>
                  <a:lnTo>
                    <a:pt x="0" y="625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16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4782722" y="1175150"/>
              <a:ext cx="3250028" cy="2431393"/>
            </a:xfrm>
            <a:custGeom>
              <a:avLst/>
              <a:gdLst>
                <a:gd name="T0" fmla="*/ 3049 w 3049"/>
                <a:gd name="T1" fmla="*/ 0 h 2281"/>
                <a:gd name="T2" fmla="*/ 1282 w 3049"/>
                <a:gd name="T3" fmla="*/ 2281 h 2281"/>
                <a:gd name="T4" fmla="*/ 0 w 3049"/>
                <a:gd name="T5" fmla="*/ 1471 h 2281"/>
                <a:gd name="T6" fmla="*/ 3049 w 3049"/>
                <a:gd name="T7" fmla="*/ 0 h 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9" h="2281">
                  <a:moveTo>
                    <a:pt x="3049" y="0"/>
                  </a:moveTo>
                  <a:lnTo>
                    <a:pt x="1282" y="2281"/>
                  </a:lnTo>
                  <a:lnTo>
                    <a:pt x="0" y="1471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16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4267876" y="1175150"/>
              <a:ext cx="3764873" cy="2615800"/>
            </a:xfrm>
            <a:custGeom>
              <a:avLst/>
              <a:gdLst/>
              <a:ahLst/>
              <a:cxnLst/>
              <a:rect l="l" t="t" r="r" b="b"/>
              <a:pathLst>
                <a:path w="3764873" h="2615800">
                  <a:moveTo>
                    <a:pt x="3764873" y="0"/>
                  </a:moveTo>
                  <a:lnTo>
                    <a:pt x="514846" y="1567988"/>
                  </a:lnTo>
                  <a:lnTo>
                    <a:pt x="514846" y="2615800"/>
                  </a:lnTo>
                  <a:lnTo>
                    <a:pt x="0" y="1245010"/>
                  </a:lnTo>
                  <a:close/>
                </a:path>
              </a:pathLst>
            </a:custGeom>
            <a:pattFill prst="ltDnDiag">
              <a:fgClr>
                <a:schemeClr val="accent1"/>
              </a:fgClr>
              <a:bgClr>
                <a:schemeClr val="accent1">
                  <a:lumMod val="75000"/>
                </a:schemeClr>
              </a:bgClr>
            </a:patt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16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4782722" y="2743138"/>
              <a:ext cx="736560" cy="1047812"/>
            </a:xfrm>
            <a:custGeom>
              <a:avLst/>
              <a:gdLst>
                <a:gd name="T0" fmla="*/ 0 w 691"/>
                <a:gd name="T1" fmla="*/ 0 h 983"/>
                <a:gd name="T2" fmla="*/ 691 w 691"/>
                <a:gd name="T3" fmla="*/ 436 h 983"/>
                <a:gd name="T4" fmla="*/ 0 w 691"/>
                <a:gd name="T5" fmla="*/ 983 h 983"/>
                <a:gd name="T6" fmla="*/ 0 w 691"/>
                <a:gd name="T7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1" h="983">
                  <a:moveTo>
                    <a:pt x="0" y="0"/>
                  </a:moveTo>
                  <a:lnTo>
                    <a:pt x="691" y="436"/>
                  </a:lnTo>
                  <a:lnTo>
                    <a:pt x="0" y="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16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pic>
        <p:nvPicPr>
          <p:cNvPr id="2050" name="Picture 2" descr="http://www.cbe.buffalo.edu/images/people/full_time/j_hachman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16" y="1520551"/>
            <a:ext cx="1138358" cy="11578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mputational engine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863" y="2753895"/>
            <a:ext cx="1174801" cy="1003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echnical consult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91" y="3831267"/>
            <a:ext cx="1148377" cy="1154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7694" y="5079999"/>
            <a:ext cx="1162251" cy="9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39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17"/>
          <p:cNvSpPr/>
          <p:nvPr/>
        </p:nvSpPr>
        <p:spPr>
          <a:xfrm>
            <a:off x="6910123" y="5037703"/>
            <a:ext cx="1453291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8021373" y="4912222"/>
            <a:ext cx="930224" cy="429435"/>
            <a:chOff x="6711296" y="3509280"/>
            <a:chExt cx="697668" cy="322076"/>
          </a:xfrm>
        </p:grpSpPr>
        <p:sp>
          <p:nvSpPr>
            <p:cNvPr id="125" name="직사각형 124"/>
            <p:cNvSpPr/>
            <p:nvPr/>
          </p:nvSpPr>
          <p:spPr>
            <a:xfrm>
              <a:off x="6711296" y="3610318"/>
              <a:ext cx="386621" cy="120000"/>
            </a:xfrm>
            <a:prstGeom prst="rect">
              <a:avLst/>
            </a:prstGeom>
            <a:pattFill prst="ltDn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00" dirty="0">
                  <a:latin typeface="Roboto Condensed Light"/>
                </a:rPr>
                <a:t> </a:t>
              </a:r>
              <a:endParaRPr lang="ko-KR" altLang="en-US" sz="3400" dirty="0">
                <a:latin typeface="Roboto Condensed Light"/>
              </a:endParaRPr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6973472" y="3509280"/>
              <a:ext cx="435492" cy="322076"/>
              <a:chOff x="8245075" y="3509280"/>
              <a:chExt cx="435492" cy="322076"/>
            </a:xfrm>
          </p:grpSpPr>
          <p:sp>
            <p:nvSpPr>
              <p:cNvPr id="17" name="이등변 삼각형 16"/>
              <p:cNvSpPr/>
              <p:nvPr/>
            </p:nvSpPr>
            <p:spPr>
              <a:xfrm rot="5400000">
                <a:off x="8361183" y="3511971"/>
                <a:ext cx="322076" cy="316693"/>
              </a:xfrm>
              <a:prstGeom prst="triangl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  <p:sp>
            <p:nvSpPr>
              <p:cNvPr id="18" name="직각 삼각형 17"/>
              <p:cNvSpPr>
                <a:spLocks/>
              </p:cNvSpPr>
              <p:nvPr/>
            </p:nvSpPr>
            <p:spPr>
              <a:xfrm rot="10800000">
                <a:off x="8245075" y="3610318"/>
                <a:ext cx="118800" cy="120000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400" dirty="0">
                  <a:latin typeface="Roboto Condensed Light"/>
                </a:endParaRPr>
              </a:p>
            </p:txBody>
          </p:sp>
        </p:grpSp>
      </p:grpSp>
      <p:sp>
        <p:nvSpPr>
          <p:cNvPr id="101" name="직사각형 100"/>
          <p:cNvSpPr/>
          <p:nvPr/>
        </p:nvSpPr>
        <p:spPr>
          <a:xfrm>
            <a:off x="1044221" y="5035816"/>
            <a:ext cx="1440745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484965" y="5035816"/>
            <a:ext cx="1510956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95920" y="5035816"/>
            <a:ext cx="1397145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12392" y="5035812"/>
            <a:ext cx="1453291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32603" y="2187834"/>
            <a:ext cx="1511501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683919" y="2174639"/>
            <a:ext cx="1380503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30524" y="2174644"/>
            <a:ext cx="1503879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386655" y="2174649"/>
            <a:ext cx="1449576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19664" y="2174654"/>
            <a:ext cx="1536215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326729" y="2174658"/>
            <a:ext cx="827479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443427" y="2174663"/>
            <a:ext cx="600793" cy="160000"/>
            <a:chOff x="720725" y="1704497"/>
            <a:chExt cx="450595" cy="120000"/>
          </a:xfrm>
        </p:grpSpPr>
        <p:sp>
          <p:nvSpPr>
            <p:cNvPr id="35" name="직사각형 34"/>
            <p:cNvSpPr/>
            <p:nvPr/>
          </p:nvSpPr>
          <p:spPr>
            <a:xfrm>
              <a:off x="780126" y="1704497"/>
              <a:ext cx="391194" cy="120000"/>
            </a:xfrm>
            <a:prstGeom prst="rect">
              <a:avLst/>
            </a:prstGeom>
            <a:pattFill prst="ltDn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00" dirty="0">
                  <a:latin typeface="Roboto Condensed Light"/>
                </a:rPr>
                <a:t> </a:t>
              </a:r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720725" y="1705094"/>
              <a:ext cx="118800" cy="118800"/>
            </a:xfrm>
            <a:prstGeom prst="ellipse">
              <a:avLst/>
            </a:prstGeom>
            <a:pattFill prst="ltDn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0" y="5035816"/>
            <a:ext cx="1044219" cy="160000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ko-KR" sz="3400" dirty="0">
                <a:latin typeface="Roboto Condensed Light"/>
              </a:rPr>
              <a:t> </a:t>
            </a:r>
            <a:endParaRPr lang="ko-KR" altLang="en-US" sz="3400" dirty="0">
              <a:latin typeface="Roboto Condensed Light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59046" y="2000494"/>
            <a:ext cx="587544" cy="508339"/>
            <a:chOff x="1539055" y="1217151"/>
            <a:chExt cx="440658" cy="381254"/>
          </a:xfrm>
        </p:grpSpPr>
        <p:sp>
          <p:nvSpPr>
            <p:cNvPr id="58" name="타원 43"/>
            <p:cNvSpPr/>
            <p:nvPr/>
          </p:nvSpPr>
          <p:spPr>
            <a:xfrm>
              <a:off x="1539055" y="1348978"/>
              <a:ext cx="440658" cy="118800"/>
            </a:xfrm>
            <a:custGeom>
              <a:avLst/>
              <a:gdLst/>
              <a:ahLst/>
              <a:cxnLst/>
              <a:rect l="l" t="t" r="r" b="b"/>
              <a:pathLst>
                <a:path w="440658" h="118800">
                  <a:moveTo>
                    <a:pt x="9317" y="0"/>
                  </a:moveTo>
                  <a:lnTo>
                    <a:pt x="431341" y="0"/>
                  </a:lnTo>
                  <a:cubicBezTo>
                    <a:pt x="437748" y="18881"/>
                    <a:pt x="440658" y="39100"/>
                    <a:pt x="440658" y="59998"/>
                  </a:cubicBezTo>
                  <a:cubicBezTo>
                    <a:pt x="440658" y="80457"/>
                    <a:pt x="437870" y="100264"/>
                    <a:pt x="431712" y="118800"/>
                  </a:cubicBezTo>
                  <a:lnTo>
                    <a:pt x="8946" y="118800"/>
                  </a:lnTo>
                  <a:cubicBezTo>
                    <a:pt x="2789" y="100264"/>
                    <a:pt x="0" y="80457"/>
                    <a:pt x="0" y="59998"/>
                  </a:cubicBezTo>
                  <a:cubicBezTo>
                    <a:pt x="0" y="39100"/>
                    <a:pt x="2910" y="18881"/>
                    <a:pt x="931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568756" y="1217151"/>
              <a:ext cx="381254" cy="381254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  <a:effectLst>
              <a:outerShdw dist="127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70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Entypo" pitchFamily="50" charset="0"/>
                <a:ea typeface="Roboto Light" pitchFamily="2" charset="0"/>
                <a:cs typeface="Roboto Condensed Regular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732452" y="2015539"/>
            <a:ext cx="587544" cy="508339"/>
            <a:chOff x="1539055" y="1217151"/>
            <a:chExt cx="440658" cy="381254"/>
          </a:xfrm>
        </p:grpSpPr>
        <p:sp>
          <p:nvSpPr>
            <p:cNvPr id="44" name="타원 43"/>
            <p:cNvSpPr/>
            <p:nvPr/>
          </p:nvSpPr>
          <p:spPr>
            <a:xfrm>
              <a:off x="1539055" y="1348978"/>
              <a:ext cx="440658" cy="118800"/>
            </a:xfrm>
            <a:custGeom>
              <a:avLst/>
              <a:gdLst/>
              <a:ahLst/>
              <a:cxnLst/>
              <a:rect l="l" t="t" r="r" b="b"/>
              <a:pathLst>
                <a:path w="440658" h="118800">
                  <a:moveTo>
                    <a:pt x="9317" y="0"/>
                  </a:moveTo>
                  <a:lnTo>
                    <a:pt x="431341" y="0"/>
                  </a:lnTo>
                  <a:cubicBezTo>
                    <a:pt x="437748" y="18881"/>
                    <a:pt x="440658" y="39100"/>
                    <a:pt x="440658" y="59998"/>
                  </a:cubicBezTo>
                  <a:cubicBezTo>
                    <a:pt x="440658" y="80457"/>
                    <a:pt x="437870" y="100264"/>
                    <a:pt x="431712" y="118800"/>
                  </a:cubicBezTo>
                  <a:lnTo>
                    <a:pt x="8946" y="118800"/>
                  </a:lnTo>
                  <a:cubicBezTo>
                    <a:pt x="2789" y="100264"/>
                    <a:pt x="0" y="80457"/>
                    <a:pt x="0" y="59998"/>
                  </a:cubicBezTo>
                  <a:cubicBezTo>
                    <a:pt x="0" y="39100"/>
                    <a:pt x="2910" y="18881"/>
                    <a:pt x="931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568756" y="1217151"/>
              <a:ext cx="381254" cy="381254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  <a:effectLst>
              <a:outerShdw dist="127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70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Entypo" pitchFamily="50" charset="0"/>
                <a:ea typeface="Roboto Light" pitchFamily="2" charset="0"/>
                <a:cs typeface="Roboto Condensed Regular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374754" y="2000490"/>
            <a:ext cx="587544" cy="508339"/>
            <a:chOff x="1539055" y="1217151"/>
            <a:chExt cx="440658" cy="381254"/>
          </a:xfrm>
        </p:grpSpPr>
        <p:sp>
          <p:nvSpPr>
            <p:cNvPr id="74" name="타원 43"/>
            <p:cNvSpPr/>
            <p:nvPr/>
          </p:nvSpPr>
          <p:spPr>
            <a:xfrm>
              <a:off x="1539055" y="1348978"/>
              <a:ext cx="440658" cy="118800"/>
            </a:xfrm>
            <a:custGeom>
              <a:avLst/>
              <a:gdLst/>
              <a:ahLst/>
              <a:cxnLst/>
              <a:rect l="l" t="t" r="r" b="b"/>
              <a:pathLst>
                <a:path w="440658" h="118800">
                  <a:moveTo>
                    <a:pt x="9317" y="0"/>
                  </a:moveTo>
                  <a:lnTo>
                    <a:pt x="431341" y="0"/>
                  </a:lnTo>
                  <a:cubicBezTo>
                    <a:pt x="437748" y="18881"/>
                    <a:pt x="440658" y="39100"/>
                    <a:pt x="440658" y="59998"/>
                  </a:cubicBezTo>
                  <a:cubicBezTo>
                    <a:pt x="440658" y="80457"/>
                    <a:pt x="437870" y="100264"/>
                    <a:pt x="431712" y="118800"/>
                  </a:cubicBezTo>
                  <a:lnTo>
                    <a:pt x="8946" y="118800"/>
                  </a:lnTo>
                  <a:cubicBezTo>
                    <a:pt x="2789" y="100264"/>
                    <a:pt x="0" y="80457"/>
                    <a:pt x="0" y="59998"/>
                  </a:cubicBezTo>
                  <a:cubicBezTo>
                    <a:pt x="0" y="39100"/>
                    <a:pt x="2910" y="18881"/>
                    <a:pt x="931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1568756" y="1217151"/>
              <a:ext cx="381254" cy="381254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  <a:effectLst>
              <a:outerShdw dist="127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470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Entypo" pitchFamily="50" charset="0"/>
                <a:ea typeface="Roboto Light" pitchFamily="2" charset="0"/>
                <a:cs typeface="Roboto Condensed Regular"/>
              </a:endParaRPr>
            </a:p>
          </p:txBody>
        </p:sp>
      </p:grpSp>
      <p:sp>
        <p:nvSpPr>
          <p:cNvPr id="116" name="타원 43"/>
          <p:cNvSpPr/>
          <p:nvPr/>
        </p:nvSpPr>
        <p:spPr>
          <a:xfrm>
            <a:off x="3089641" y="5037412"/>
            <a:ext cx="587544" cy="158400"/>
          </a:xfrm>
          <a:custGeom>
            <a:avLst/>
            <a:gdLst/>
            <a:ahLst/>
            <a:cxnLst/>
            <a:rect l="l" t="t" r="r" b="b"/>
            <a:pathLst>
              <a:path w="440658" h="118800">
                <a:moveTo>
                  <a:pt x="9317" y="0"/>
                </a:moveTo>
                <a:lnTo>
                  <a:pt x="431341" y="0"/>
                </a:lnTo>
                <a:cubicBezTo>
                  <a:pt x="437748" y="18881"/>
                  <a:pt x="440658" y="39100"/>
                  <a:pt x="440658" y="59998"/>
                </a:cubicBezTo>
                <a:cubicBezTo>
                  <a:pt x="440658" y="80457"/>
                  <a:pt x="437870" y="100264"/>
                  <a:pt x="431712" y="118800"/>
                </a:cubicBezTo>
                <a:lnTo>
                  <a:pt x="8946" y="118800"/>
                </a:lnTo>
                <a:cubicBezTo>
                  <a:pt x="2789" y="100264"/>
                  <a:pt x="0" y="80457"/>
                  <a:pt x="0" y="59998"/>
                </a:cubicBezTo>
                <a:cubicBezTo>
                  <a:pt x="0" y="39100"/>
                  <a:pt x="2910" y="18881"/>
                  <a:pt x="9317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0" dirty="0">
              <a:latin typeface="Roboto Condensed Light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150097" y="4901099"/>
            <a:ext cx="508339" cy="50833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>
            <a:outerShdw dist="127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4700" dirty="0">
              <a:gradFill>
                <a:gsLst>
                  <a:gs pos="0">
                    <a:schemeClr val="bg2"/>
                  </a:gs>
                  <a:gs pos="100000">
                    <a:schemeClr val="bg2"/>
                  </a:gs>
                </a:gsLst>
                <a:lin ang="0" scaled="1"/>
              </a:gradFill>
              <a:latin typeface="Entypo" pitchFamily="50" charset="0"/>
              <a:ea typeface="Roboto Light" pitchFamily="2" charset="0"/>
              <a:cs typeface="Roboto Condensed Regular"/>
            </a:endParaRPr>
          </a:p>
        </p:txBody>
      </p:sp>
      <p:sp>
        <p:nvSpPr>
          <p:cNvPr id="155" name="Freeform 53"/>
          <p:cNvSpPr>
            <a:spLocks noEditPoints="1"/>
          </p:cNvSpPr>
          <p:nvPr/>
        </p:nvSpPr>
        <p:spPr bwMode="auto">
          <a:xfrm>
            <a:off x="7510573" y="2100135"/>
            <a:ext cx="285084" cy="317843"/>
          </a:xfrm>
          <a:custGeom>
            <a:avLst/>
            <a:gdLst/>
            <a:ahLst/>
            <a:cxnLst>
              <a:cxn ang="0">
                <a:pos x="171" y="47"/>
              </a:cxn>
              <a:cxn ang="0">
                <a:pos x="177" y="36"/>
              </a:cxn>
              <a:cxn ang="0">
                <a:pos x="179" y="38"/>
              </a:cxn>
              <a:cxn ang="0">
                <a:pos x="184" y="38"/>
              </a:cxn>
              <a:cxn ang="0">
                <a:pos x="188" y="35"/>
              </a:cxn>
              <a:cxn ang="0">
                <a:pos x="193" y="28"/>
              </a:cxn>
              <a:cxn ang="0">
                <a:pos x="190" y="19"/>
              </a:cxn>
              <a:cxn ang="0">
                <a:pos x="161" y="2"/>
              </a:cxn>
              <a:cxn ang="0">
                <a:pos x="152" y="4"/>
              </a:cxn>
              <a:cxn ang="0">
                <a:pos x="148" y="11"/>
              </a:cxn>
              <a:cxn ang="0">
                <a:pos x="147" y="16"/>
              </a:cxn>
              <a:cxn ang="0">
                <a:pos x="150" y="20"/>
              </a:cxn>
              <a:cxn ang="0">
                <a:pos x="152" y="22"/>
              </a:cxn>
              <a:cxn ang="0">
                <a:pos x="146" y="32"/>
              </a:cxn>
              <a:cxn ang="0">
                <a:pos x="106" y="24"/>
              </a:cxn>
              <a:cxn ang="0">
                <a:pos x="65" y="32"/>
              </a:cxn>
              <a:cxn ang="0">
                <a:pos x="59" y="22"/>
              </a:cxn>
              <a:cxn ang="0">
                <a:pos x="62" y="20"/>
              </a:cxn>
              <a:cxn ang="0">
                <a:pos x="65" y="16"/>
              </a:cxn>
              <a:cxn ang="0">
                <a:pos x="64" y="11"/>
              </a:cxn>
              <a:cxn ang="0">
                <a:pos x="60" y="4"/>
              </a:cxn>
              <a:cxn ang="0">
                <a:pos x="51" y="2"/>
              </a:cxn>
              <a:cxn ang="0">
                <a:pos x="21" y="19"/>
              </a:cxn>
              <a:cxn ang="0">
                <a:pos x="19" y="28"/>
              </a:cxn>
              <a:cxn ang="0">
                <a:pos x="23" y="35"/>
              </a:cxn>
              <a:cxn ang="0">
                <a:pos x="27" y="38"/>
              </a:cxn>
              <a:cxn ang="0">
                <a:pos x="32" y="38"/>
              </a:cxn>
              <a:cxn ang="0">
                <a:pos x="34" y="36"/>
              </a:cxn>
              <a:cxn ang="0">
                <a:pos x="40" y="47"/>
              </a:cxn>
              <a:cxn ang="0">
                <a:pos x="0" y="129"/>
              </a:cxn>
              <a:cxn ang="0">
                <a:pos x="106" y="235"/>
              </a:cxn>
              <a:cxn ang="0">
                <a:pos x="211" y="129"/>
              </a:cxn>
              <a:cxn ang="0">
                <a:pos x="171" y="47"/>
              </a:cxn>
              <a:cxn ang="0">
                <a:pos x="106" y="214"/>
              </a:cxn>
              <a:cxn ang="0">
                <a:pos x="21" y="129"/>
              </a:cxn>
              <a:cxn ang="0">
                <a:pos x="106" y="44"/>
              </a:cxn>
              <a:cxn ang="0">
                <a:pos x="191" y="129"/>
              </a:cxn>
              <a:cxn ang="0">
                <a:pos x="106" y="214"/>
              </a:cxn>
              <a:cxn ang="0">
                <a:pos x="115" y="130"/>
              </a:cxn>
              <a:cxn ang="0">
                <a:pos x="115" y="129"/>
              </a:cxn>
              <a:cxn ang="0">
                <a:pos x="115" y="82"/>
              </a:cxn>
              <a:cxn ang="0">
                <a:pos x="106" y="73"/>
              </a:cxn>
              <a:cxn ang="0">
                <a:pos x="97" y="82"/>
              </a:cxn>
              <a:cxn ang="0">
                <a:pos x="97" y="129"/>
              </a:cxn>
              <a:cxn ang="0">
                <a:pos x="106" y="138"/>
              </a:cxn>
              <a:cxn ang="0">
                <a:pos x="107" y="138"/>
              </a:cxn>
              <a:cxn ang="0">
                <a:pos x="149" y="180"/>
              </a:cxn>
              <a:cxn ang="0">
                <a:pos x="153" y="182"/>
              </a:cxn>
              <a:cxn ang="0">
                <a:pos x="157" y="180"/>
              </a:cxn>
              <a:cxn ang="0">
                <a:pos x="157" y="173"/>
              </a:cxn>
              <a:cxn ang="0">
                <a:pos x="115" y="130"/>
              </a:cxn>
            </a:cxnLst>
            <a:rect l="0" t="0" r="r" b="b"/>
            <a:pathLst>
              <a:path w="211" h="235">
                <a:moveTo>
                  <a:pt x="171" y="47"/>
                </a:moveTo>
                <a:cubicBezTo>
                  <a:pt x="177" y="36"/>
                  <a:pt x="177" y="36"/>
                  <a:pt x="177" y="36"/>
                </a:cubicBezTo>
                <a:cubicBezTo>
                  <a:pt x="179" y="38"/>
                  <a:pt x="179" y="38"/>
                  <a:pt x="179" y="38"/>
                </a:cubicBezTo>
                <a:cubicBezTo>
                  <a:pt x="181" y="38"/>
                  <a:pt x="183" y="39"/>
                  <a:pt x="184" y="38"/>
                </a:cubicBezTo>
                <a:cubicBezTo>
                  <a:pt x="186" y="38"/>
                  <a:pt x="188" y="37"/>
                  <a:pt x="188" y="35"/>
                </a:cubicBezTo>
                <a:cubicBezTo>
                  <a:pt x="193" y="28"/>
                  <a:pt x="193" y="28"/>
                  <a:pt x="193" y="28"/>
                </a:cubicBezTo>
                <a:cubicBezTo>
                  <a:pt x="195" y="25"/>
                  <a:pt x="194" y="21"/>
                  <a:pt x="190" y="19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0"/>
                  <a:pt x="154" y="1"/>
                  <a:pt x="152" y="4"/>
                </a:cubicBezTo>
                <a:cubicBezTo>
                  <a:pt x="148" y="11"/>
                  <a:pt x="148" y="11"/>
                  <a:pt x="148" y="11"/>
                </a:cubicBezTo>
                <a:cubicBezTo>
                  <a:pt x="147" y="13"/>
                  <a:pt x="147" y="15"/>
                  <a:pt x="147" y="16"/>
                </a:cubicBezTo>
                <a:cubicBezTo>
                  <a:pt x="147" y="18"/>
                  <a:pt x="149" y="19"/>
                  <a:pt x="150" y="20"/>
                </a:cubicBezTo>
                <a:cubicBezTo>
                  <a:pt x="152" y="22"/>
                  <a:pt x="152" y="22"/>
                  <a:pt x="152" y="2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34" y="27"/>
                  <a:pt x="120" y="24"/>
                  <a:pt x="106" y="24"/>
                </a:cubicBezTo>
                <a:cubicBezTo>
                  <a:pt x="91" y="24"/>
                  <a:pt x="78" y="27"/>
                  <a:pt x="65" y="32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0"/>
                  <a:pt x="62" y="20"/>
                  <a:pt x="62" y="20"/>
                </a:cubicBezTo>
                <a:cubicBezTo>
                  <a:pt x="63" y="19"/>
                  <a:pt x="64" y="18"/>
                  <a:pt x="65" y="16"/>
                </a:cubicBezTo>
                <a:cubicBezTo>
                  <a:pt x="65" y="15"/>
                  <a:pt x="65" y="13"/>
                  <a:pt x="64" y="11"/>
                </a:cubicBezTo>
                <a:cubicBezTo>
                  <a:pt x="60" y="4"/>
                  <a:pt x="60" y="4"/>
                  <a:pt x="60" y="4"/>
                </a:cubicBezTo>
                <a:cubicBezTo>
                  <a:pt x="58" y="1"/>
                  <a:pt x="54" y="0"/>
                  <a:pt x="51" y="2"/>
                </a:cubicBezTo>
                <a:cubicBezTo>
                  <a:pt x="21" y="19"/>
                  <a:pt x="21" y="19"/>
                  <a:pt x="21" y="19"/>
                </a:cubicBezTo>
                <a:cubicBezTo>
                  <a:pt x="18" y="21"/>
                  <a:pt x="17" y="25"/>
                  <a:pt x="19" y="28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7"/>
                  <a:pt x="25" y="38"/>
                  <a:pt x="27" y="38"/>
                </a:cubicBezTo>
                <a:cubicBezTo>
                  <a:pt x="29" y="39"/>
                  <a:pt x="31" y="38"/>
                  <a:pt x="32" y="38"/>
                </a:cubicBezTo>
                <a:cubicBezTo>
                  <a:pt x="34" y="36"/>
                  <a:pt x="34" y="36"/>
                  <a:pt x="34" y="36"/>
                </a:cubicBezTo>
                <a:cubicBezTo>
                  <a:pt x="40" y="47"/>
                  <a:pt x="40" y="47"/>
                  <a:pt x="40" y="47"/>
                </a:cubicBezTo>
                <a:cubicBezTo>
                  <a:pt x="16" y="66"/>
                  <a:pt x="0" y="96"/>
                  <a:pt x="0" y="129"/>
                </a:cubicBezTo>
                <a:cubicBezTo>
                  <a:pt x="0" y="187"/>
                  <a:pt x="48" y="235"/>
                  <a:pt x="106" y="235"/>
                </a:cubicBezTo>
                <a:cubicBezTo>
                  <a:pt x="164" y="235"/>
                  <a:pt x="211" y="187"/>
                  <a:pt x="211" y="129"/>
                </a:cubicBezTo>
                <a:cubicBezTo>
                  <a:pt x="211" y="96"/>
                  <a:pt x="196" y="66"/>
                  <a:pt x="171" y="47"/>
                </a:cubicBezTo>
                <a:close/>
                <a:moveTo>
                  <a:pt x="106" y="214"/>
                </a:moveTo>
                <a:cubicBezTo>
                  <a:pt x="59" y="214"/>
                  <a:pt x="21" y="176"/>
                  <a:pt x="21" y="129"/>
                </a:cubicBezTo>
                <a:cubicBezTo>
                  <a:pt x="21" y="82"/>
                  <a:pt x="59" y="44"/>
                  <a:pt x="106" y="44"/>
                </a:cubicBezTo>
                <a:cubicBezTo>
                  <a:pt x="153" y="44"/>
                  <a:pt x="191" y="82"/>
                  <a:pt x="191" y="129"/>
                </a:cubicBezTo>
                <a:cubicBezTo>
                  <a:pt x="191" y="176"/>
                  <a:pt x="153" y="214"/>
                  <a:pt x="106" y="214"/>
                </a:cubicBezTo>
                <a:close/>
                <a:moveTo>
                  <a:pt x="115" y="130"/>
                </a:moveTo>
                <a:cubicBezTo>
                  <a:pt x="115" y="130"/>
                  <a:pt x="115" y="130"/>
                  <a:pt x="115" y="129"/>
                </a:cubicBezTo>
                <a:cubicBezTo>
                  <a:pt x="115" y="82"/>
                  <a:pt x="115" y="82"/>
                  <a:pt x="115" y="82"/>
                </a:cubicBezTo>
                <a:cubicBezTo>
                  <a:pt x="115" y="77"/>
                  <a:pt x="111" y="73"/>
                  <a:pt x="106" y="73"/>
                </a:cubicBezTo>
                <a:cubicBezTo>
                  <a:pt x="101" y="73"/>
                  <a:pt x="97" y="77"/>
                  <a:pt x="97" y="82"/>
                </a:cubicBezTo>
                <a:cubicBezTo>
                  <a:pt x="97" y="129"/>
                  <a:pt x="97" y="129"/>
                  <a:pt x="97" y="129"/>
                </a:cubicBezTo>
                <a:cubicBezTo>
                  <a:pt x="97" y="134"/>
                  <a:pt x="101" y="138"/>
                  <a:pt x="106" y="138"/>
                </a:cubicBezTo>
                <a:cubicBezTo>
                  <a:pt x="106" y="138"/>
                  <a:pt x="107" y="138"/>
                  <a:pt x="107" y="138"/>
                </a:cubicBezTo>
                <a:cubicBezTo>
                  <a:pt x="149" y="180"/>
                  <a:pt x="149" y="180"/>
                  <a:pt x="149" y="180"/>
                </a:cubicBezTo>
                <a:cubicBezTo>
                  <a:pt x="150" y="181"/>
                  <a:pt x="152" y="182"/>
                  <a:pt x="153" y="182"/>
                </a:cubicBezTo>
                <a:cubicBezTo>
                  <a:pt x="155" y="182"/>
                  <a:pt x="156" y="181"/>
                  <a:pt x="157" y="180"/>
                </a:cubicBezTo>
                <a:cubicBezTo>
                  <a:pt x="159" y="178"/>
                  <a:pt x="159" y="175"/>
                  <a:pt x="157" y="173"/>
                </a:cubicBezTo>
                <a:lnTo>
                  <a:pt x="115" y="13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Roboto Condensed Light"/>
            </a:endParaRPr>
          </a:p>
        </p:txBody>
      </p:sp>
      <p:sp>
        <p:nvSpPr>
          <p:cNvPr id="161" name="Freeform 57"/>
          <p:cNvSpPr>
            <a:spLocks noEditPoints="1"/>
          </p:cNvSpPr>
          <p:nvPr/>
        </p:nvSpPr>
        <p:spPr bwMode="auto">
          <a:xfrm>
            <a:off x="4890959" y="2099781"/>
            <a:ext cx="291263" cy="275661"/>
          </a:xfrm>
          <a:custGeom>
            <a:avLst/>
            <a:gdLst/>
            <a:ahLst/>
            <a:cxnLst>
              <a:cxn ang="0">
                <a:pos x="142" y="175"/>
              </a:cxn>
              <a:cxn ang="0">
                <a:pos x="147" y="179"/>
              </a:cxn>
              <a:cxn ang="0">
                <a:pos x="203" y="210"/>
              </a:cxn>
              <a:cxn ang="0">
                <a:pos x="202" y="146"/>
              </a:cxn>
              <a:cxn ang="0">
                <a:pos x="200" y="140"/>
              </a:cxn>
              <a:cxn ang="0">
                <a:pos x="194" y="130"/>
              </a:cxn>
              <a:cxn ang="0">
                <a:pos x="136" y="165"/>
              </a:cxn>
              <a:cxn ang="0">
                <a:pos x="142" y="175"/>
              </a:cxn>
              <a:cxn ang="0">
                <a:pos x="175" y="130"/>
              </a:cxn>
              <a:cxn ang="0">
                <a:pos x="189" y="122"/>
              </a:cxn>
              <a:cxn ang="0">
                <a:pos x="129" y="23"/>
              </a:cxn>
              <a:cxn ang="0">
                <a:pos x="115" y="32"/>
              </a:cxn>
              <a:cxn ang="0">
                <a:pos x="175" y="130"/>
              </a:cxn>
              <a:cxn ang="0">
                <a:pos x="169" y="134"/>
              </a:cxn>
              <a:cxn ang="0">
                <a:pos x="109" y="36"/>
              </a:cxn>
              <a:cxn ang="0">
                <a:pos x="92" y="46"/>
              </a:cxn>
              <a:cxn ang="0">
                <a:pos x="151" y="145"/>
              </a:cxn>
              <a:cxn ang="0">
                <a:pos x="169" y="134"/>
              </a:cxn>
              <a:cxn ang="0">
                <a:pos x="72" y="58"/>
              </a:cxn>
              <a:cxn ang="0">
                <a:pos x="131" y="157"/>
              </a:cxn>
              <a:cxn ang="0">
                <a:pos x="145" y="148"/>
              </a:cxn>
              <a:cxn ang="0">
                <a:pos x="86" y="50"/>
              </a:cxn>
              <a:cxn ang="0">
                <a:pos x="72" y="58"/>
              </a:cxn>
              <a:cxn ang="0">
                <a:pos x="67" y="50"/>
              </a:cxn>
              <a:cxn ang="0">
                <a:pos x="124" y="15"/>
              </a:cxn>
              <a:cxn ang="0">
                <a:pos x="120" y="8"/>
              </a:cxn>
              <a:cxn ang="0">
                <a:pos x="102" y="4"/>
              </a:cxn>
              <a:cxn ang="0">
                <a:pos x="67" y="25"/>
              </a:cxn>
              <a:cxn ang="0">
                <a:pos x="62" y="43"/>
              </a:cxn>
              <a:cxn ang="0">
                <a:pos x="67" y="50"/>
              </a:cxn>
              <a:cxn ang="0">
                <a:pos x="0" y="210"/>
              </a:cxn>
              <a:cxn ang="0">
                <a:pos x="155" y="210"/>
              </a:cxn>
              <a:cxn ang="0">
                <a:pos x="155" y="198"/>
              </a:cxn>
              <a:cxn ang="0">
                <a:pos x="0" y="198"/>
              </a:cxn>
              <a:cxn ang="0">
                <a:pos x="0" y="210"/>
              </a:cxn>
            </a:cxnLst>
            <a:rect l="0" t="0" r="r" b="b"/>
            <a:pathLst>
              <a:path w="203" h="210">
                <a:moveTo>
                  <a:pt x="142" y="175"/>
                </a:moveTo>
                <a:cubicBezTo>
                  <a:pt x="143" y="177"/>
                  <a:pt x="145" y="178"/>
                  <a:pt x="147" y="179"/>
                </a:cubicBezTo>
                <a:cubicBezTo>
                  <a:pt x="203" y="210"/>
                  <a:pt x="203" y="210"/>
                  <a:pt x="203" y="210"/>
                </a:cubicBezTo>
                <a:cubicBezTo>
                  <a:pt x="202" y="146"/>
                  <a:pt x="202" y="146"/>
                  <a:pt x="202" y="146"/>
                </a:cubicBezTo>
                <a:cubicBezTo>
                  <a:pt x="202" y="144"/>
                  <a:pt x="201" y="142"/>
                  <a:pt x="200" y="140"/>
                </a:cubicBezTo>
                <a:cubicBezTo>
                  <a:pt x="194" y="130"/>
                  <a:pt x="194" y="130"/>
                  <a:pt x="194" y="130"/>
                </a:cubicBezTo>
                <a:cubicBezTo>
                  <a:pt x="136" y="165"/>
                  <a:pt x="136" y="165"/>
                  <a:pt x="136" y="165"/>
                </a:cubicBezTo>
                <a:lnTo>
                  <a:pt x="142" y="175"/>
                </a:lnTo>
                <a:close/>
                <a:moveTo>
                  <a:pt x="175" y="130"/>
                </a:moveTo>
                <a:cubicBezTo>
                  <a:pt x="189" y="122"/>
                  <a:pt x="189" y="122"/>
                  <a:pt x="189" y="122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32"/>
                  <a:pt x="115" y="32"/>
                  <a:pt x="115" y="32"/>
                </a:cubicBezTo>
                <a:lnTo>
                  <a:pt x="175" y="130"/>
                </a:lnTo>
                <a:close/>
                <a:moveTo>
                  <a:pt x="169" y="134"/>
                </a:moveTo>
                <a:cubicBezTo>
                  <a:pt x="109" y="36"/>
                  <a:pt x="109" y="36"/>
                  <a:pt x="109" y="36"/>
                </a:cubicBezTo>
                <a:cubicBezTo>
                  <a:pt x="92" y="46"/>
                  <a:pt x="92" y="46"/>
                  <a:pt x="92" y="46"/>
                </a:cubicBezTo>
                <a:cubicBezTo>
                  <a:pt x="151" y="145"/>
                  <a:pt x="151" y="145"/>
                  <a:pt x="151" y="145"/>
                </a:cubicBezTo>
                <a:lnTo>
                  <a:pt x="169" y="134"/>
                </a:lnTo>
                <a:close/>
                <a:moveTo>
                  <a:pt x="72" y="58"/>
                </a:moveTo>
                <a:cubicBezTo>
                  <a:pt x="131" y="157"/>
                  <a:pt x="131" y="157"/>
                  <a:pt x="131" y="157"/>
                </a:cubicBezTo>
                <a:cubicBezTo>
                  <a:pt x="145" y="148"/>
                  <a:pt x="145" y="148"/>
                  <a:pt x="145" y="148"/>
                </a:cubicBezTo>
                <a:cubicBezTo>
                  <a:pt x="86" y="50"/>
                  <a:pt x="86" y="50"/>
                  <a:pt x="86" y="50"/>
                </a:cubicBezTo>
                <a:lnTo>
                  <a:pt x="72" y="58"/>
                </a:lnTo>
                <a:close/>
                <a:moveTo>
                  <a:pt x="67" y="50"/>
                </a:moveTo>
                <a:cubicBezTo>
                  <a:pt x="124" y="15"/>
                  <a:pt x="124" y="15"/>
                  <a:pt x="124" y="15"/>
                </a:cubicBezTo>
                <a:cubicBezTo>
                  <a:pt x="120" y="8"/>
                  <a:pt x="120" y="8"/>
                  <a:pt x="120" y="8"/>
                </a:cubicBezTo>
                <a:cubicBezTo>
                  <a:pt x="116" y="2"/>
                  <a:pt x="108" y="0"/>
                  <a:pt x="102" y="4"/>
                </a:cubicBezTo>
                <a:cubicBezTo>
                  <a:pt x="67" y="25"/>
                  <a:pt x="67" y="25"/>
                  <a:pt x="67" y="25"/>
                </a:cubicBezTo>
                <a:cubicBezTo>
                  <a:pt x="61" y="29"/>
                  <a:pt x="59" y="37"/>
                  <a:pt x="62" y="43"/>
                </a:cubicBezTo>
                <a:lnTo>
                  <a:pt x="67" y="50"/>
                </a:lnTo>
                <a:close/>
                <a:moveTo>
                  <a:pt x="0" y="210"/>
                </a:moveTo>
                <a:cubicBezTo>
                  <a:pt x="155" y="210"/>
                  <a:pt x="155" y="210"/>
                  <a:pt x="155" y="210"/>
                </a:cubicBezTo>
                <a:cubicBezTo>
                  <a:pt x="155" y="198"/>
                  <a:pt x="155" y="198"/>
                  <a:pt x="155" y="198"/>
                </a:cubicBezTo>
                <a:cubicBezTo>
                  <a:pt x="0" y="198"/>
                  <a:pt x="0" y="198"/>
                  <a:pt x="0" y="198"/>
                </a:cubicBezTo>
                <a:lnTo>
                  <a:pt x="0" y="21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Roboto Condensed Light"/>
            </a:endParaRPr>
          </a:p>
        </p:txBody>
      </p:sp>
      <p:sp>
        <p:nvSpPr>
          <p:cNvPr id="140" name="Freeform 42"/>
          <p:cNvSpPr>
            <a:spLocks noEditPoints="1"/>
          </p:cNvSpPr>
          <p:nvPr/>
        </p:nvSpPr>
        <p:spPr bwMode="auto">
          <a:xfrm>
            <a:off x="3250880" y="5035812"/>
            <a:ext cx="292456" cy="229013"/>
          </a:xfrm>
          <a:custGeom>
            <a:avLst/>
            <a:gdLst/>
            <a:ahLst/>
            <a:cxnLst>
              <a:cxn ang="0">
                <a:pos x="338" y="76"/>
              </a:cxn>
              <a:cxn ang="0">
                <a:pos x="338" y="38"/>
              </a:cxn>
              <a:cxn ang="0">
                <a:pos x="300" y="38"/>
              </a:cxn>
              <a:cxn ang="0">
                <a:pos x="300" y="0"/>
              </a:cxn>
              <a:cxn ang="0">
                <a:pos x="0" y="0"/>
              </a:cxn>
              <a:cxn ang="0">
                <a:pos x="0" y="218"/>
              </a:cxn>
              <a:cxn ang="0">
                <a:pos x="38" y="218"/>
              </a:cxn>
              <a:cxn ang="0">
                <a:pos x="38" y="256"/>
              </a:cxn>
              <a:cxn ang="0">
                <a:pos x="76" y="256"/>
              </a:cxn>
              <a:cxn ang="0">
                <a:pos x="76" y="296"/>
              </a:cxn>
              <a:cxn ang="0">
                <a:pos x="378" y="296"/>
              </a:cxn>
              <a:cxn ang="0">
                <a:pos x="378" y="76"/>
              </a:cxn>
              <a:cxn ang="0">
                <a:pos x="338" y="76"/>
              </a:cxn>
              <a:cxn ang="0">
                <a:pos x="24" y="194"/>
              </a:cxn>
              <a:cxn ang="0">
                <a:pos x="24" y="24"/>
              </a:cxn>
              <a:cxn ang="0">
                <a:pos x="276" y="24"/>
              </a:cxn>
              <a:cxn ang="0">
                <a:pos x="276" y="194"/>
              </a:cxn>
              <a:cxn ang="0">
                <a:pos x="24" y="194"/>
              </a:cxn>
              <a:cxn ang="0">
                <a:pos x="62" y="232"/>
              </a:cxn>
              <a:cxn ang="0">
                <a:pos x="62" y="218"/>
              </a:cxn>
              <a:cxn ang="0">
                <a:pos x="300" y="218"/>
              </a:cxn>
              <a:cxn ang="0">
                <a:pos x="300" y="62"/>
              </a:cxn>
              <a:cxn ang="0">
                <a:pos x="314" y="62"/>
              </a:cxn>
              <a:cxn ang="0">
                <a:pos x="314" y="232"/>
              </a:cxn>
              <a:cxn ang="0">
                <a:pos x="62" y="232"/>
              </a:cxn>
              <a:cxn ang="0">
                <a:pos x="353" y="272"/>
              </a:cxn>
              <a:cxn ang="0">
                <a:pos x="100" y="272"/>
              </a:cxn>
              <a:cxn ang="0">
                <a:pos x="100" y="256"/>
              </a:cxn>
              <a:cxn ang="0">
                <a:pos x="338" y="256"/>
              </a:cxn>
              <a:cxn ang="0">
                <a:pos x="338" y="100"/>
              </a:cxn>
              <a:cxn ang="0">
                <a:pos x="353" y="100"/>
              </a:cxn>
              <a:cxn ang="0">
                <a:pos x="353" y="272"/>
              </a:cxn>
            </a:cxnLst>
            <a:rect l="0" t="0" r="r" b="b"/>
            <a:pathLst>
              <a:path w="378" h="296">
                <a:moveTo>
                  <a:pt x="338" y="76"/>
                </a:moveTo>
                <a:lnTo>
                  <a:pt x="338" y="38"/>
                </a:lnTo>
                <a:lnTo>
                  <a:pt x="300" y="38"/>
                </a:lnTo>
                <a:lnTo>
                  <a:pt x="300" y="0"/>
                </a:lnTo>
                <a:lnTo>
                  <a:pt x="0" y="0"/>
                </a:lnTo>
                <a:lnTo>
                  <a:pt x="0" y="218"/>
                </a:lnTo>
                <a:lnTo>
                  <a:pt x="38" y="218"/>
                </a:lnTo>
                <a:lnTo>
                  <a:pt x="38" y="256"/>
                </a:lnTo>
                <a:lnTo>
                  <a:pt x="76" y="256"/>
                </a:lnTo>
                <a:lnTo>
                  <a:pt x="76" y="296"/>
                </a:lnTo>
                <a:lnTo>
                  <a:pt x="378" y="296"/>
                </a:lnTo>
                <a:lnTo>
                  <a:pt x="378" y="76"/>
                </a:lnTo>
                <a:lnTo>
                  <a:pt x="338" y="76"/>
                </a:lnTo>
                <a:close/>
                <a:moveTo>
                  <a:pt x="24" y="194"/>
                </a:moveTo>
                <a:lnTo>
                  <a:pt x="24" y="24"/>
                </a:lnTo>
                <a:lnTo>
                  <a:pt x="276" y="24"/>
                </a:lnTo>
                <a:lnTo>
                  <a:pt x="276" y="194"/>
                </a:lnTo>
                <a:lnTo>
                  <a:pt x="24" y="194"/>
                </a:lnTo>
                <a:close/>
                <a:moveTo>
                  <a:pt x="62" y="232"/>
                </a:moveTo>
                <a:lnTo>
                  <a:pt x="62" y="218"/>
                </a:lnTo>
                <a:lnTo>
                  <a:pt x="300" y="218"/>
                </a:lnTo>
                <a:lnTo>
                  <a:pt x="300" y="62"/>
                </a:lnTo>
                <a:lnTo>
                  <a:pt x="314" y="62"/>
                </a:lnTo>
                <a:lnTo>
                  <a:pt x="314" y="232"/>
                </a:lnTo>
                <a:lnTo>
                  <a:pt x="62" y="232"/>
                </a:lnTo>
                <a:close/>
                <a:moveTo>
                  <a:pt x="353" y="272"/>
                </a:moveTo>
                <a:lnTo>
                  <a:pt x="100" y="272"/>
                </a:lnTo>
                <a:lnTo>
                  <a:pt x="100" y="256"/>
                </a:lnTo>
                <a:lnTo>
                  <a:pt x="338" y="256"/>
                </a:lnTo>
                <a:lnTo>
                  <a:pt x="338" y="100"/>
                </a:lnTo>
                <a:lnTo>
                  <a:pt x="353" y="100"/>
                </a:lnTo>
                <a:lnTo>
                  <a:pt x="353" y="272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Roboto Condensed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4987" y="4196765"/>
            <a:ext cx="1990971" cy="1324146"/>
            <a:chOff x="5824987" y="4196765"/>
            <a:chExt cx="1990971" cy="1324146"/>
          </a:xfrm>
        </p:grpSpPr>
        <p:sp>
          <p:nvSpPr>
            <p:cNvPr id="135" name="TextBox 134"/>
            <p:cNvSpPr txBox="1"/>
            <p:nvPr/>
          </p:nvSpPr>
          <p:spPr>
            <a:xfrm>
              <a:off x="5824987" y="4196765"/>
              <a:ext cx="1990971" cy="3395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ko-KR" altLang="en-US" sz="2100" dirty="0">
                <a:solidFill>
                  <a:srgbClr val="FF6600"/>
                </a:solidFill>
                <a:latin typeface="Bebas Neue" pitchFamily="34" charset="0"/>
              </a:endParaRPr>
            </a:p>
          </p:txBody>
        </p:sp>
        <p:sp>
          <p:nvSpPr>
            <p:cNvPr id="138" name="타원 43"/>
            <p:cNvSpPr/>
            <p:nvPr/>
          </p:nvSpPr>
          <p:spPr>
            <a:xfrm>
              <a:off x="6388484" y="5047740"/>
              <a:ext cx="587544" cy="158400"/>
            </a:xfrm>
            <a:custGeom>
              <a:avLst/>
              <a:gdLst/>
              <a:ahLst/>
              <a:cxnLst/>
              <a:rect l="l" t="t" r="r" b="b"/>
              <a:pathLst>
                <a:path w="440658" h="118800">
                  <a:moveTo>
                    <a:pt x="9317" y="0"/>
                  </a:moveTo>
                  <a:lnTo>
                    <a:pt x="431341" y="0"/>
                  </a:lnTo>
                  <a:cubicBezTo>
                    <a:pt x="437748" y="18881"/>
                    <a:pt x="440658" y="39100"/>
                    <a:pt x="440658" y="59998"/>
                  </a:cubicBezTo>
                  <a:cubicBezTo>
                    <a:pt x="440658" y="80457"/>
                    <a:pt x="437870" y="100264"/>
                    <a:pt x="431712" y="118800"/>
                  </a:cubicBezTo>
                  <a:lnTo>
                    <a:pt x="8946" y="118800"/>
                  </a:lnTo>
                  <a:cubicBezTo>
                    <a:pt x="2789" y="100264"/>
                    <a:pt x="0" y="80457"/>
                    <a:pt x="0" y="59998"/>
                  </a:cubicBezTo>
                  <a:cubicBezTo>
                    <a:pt x="0" y="39100"/>
                    <a:pt x="2910" y="18881"/>
                    <a:pt x="931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139" name="타원 138"/>
            <p:cNvSpPr/>
            <p:nvPr/>
          </p:nvSpPr>
          <p:spPr>
            <a:xfrm>
              <a:off x="6438410" y="4758401"/>
              <a:ext cx="762509" cy="762510"/>
            </a:xfrm>
            <a:prstGeom prst="ellipse">
              <a:avLst/>
            </a:prstGeom>
            <a:solidFill>
              <a:srgbClr val="FF6600"/>
            </a:solidFill>
            <a:ln w="76200">
              <a:noFill/>
            </a:ln>
            <a:effectLst>
              <a:outerShdw dist="127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470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Entypo" pitchFamily="50" charset="0"/>
                <a:ea typeface="Roboto Light" pitchFamily="2" charset="0"/>
                <a:cs typeface="Roboto Condensed Regular"/>
              </a:endParaRPr>
            </a:p>
          </p:txBody>
        </p:sp>
        <p:sp>
          <p:nvSpPr>
            <p:cNvPr id="171" name="Freeform 40"/>
            <p:cNvSpPr>
              <a:spLocks noEditPoints="1"/>
            </p:cNvSpPr>
            <p:nvPr/>
          </p:nvSpPr>
          <p:spPr bwMode="auto">
            <a:xfrm>
              <a:off x="6545994" y="4862804"/>
              <a:ext cx="289098" cy="278761"/>
            </a:xfrm>
            <a:custGeom>
              <a:avLst/>
              <a:gdLst/>
              <a:ahLst/>
              <a:cxnLst>
                <a:cxn ang="0">
                  <a:pos x="72" y="112"/>
                </a:cxn>
                <a:cxn ang="0">
                  <a:pos x="72" y="171"/>
                </a:cxn>
                <a:cxn ang="0">
                  <a:pos x="116" y="171"/>
                </a:cxn>
                <a:cxn ang="0">
                  <a:pos x="116" y="118"/>
                </a:cxn>
                <a:cxn ang="0">
                  <a:pos x="97" y="137"/>
                </a:cxn>
                <a:cxn ang="0">
                  <a:pos x="72" y="112"/>
                </a:cxn>
                <a:cxn ang="0">
                  <a:pos x="9" y="164"/>
                </a:cxn>
                <a:cxn ang="0">
                  <a:pos x="16" y="171"/>
                </a:cxn>
                <a:cxn ang="0">
                  <a:pos x="54" y="171"/>
                </a:cxn>
                <a:cxn ang="0">
                  <a:pos x="54" y="94"/>
                </a:cxn>
                <a:cxn ang="0">
                  <a:pos x="9" y="138"/>
                </a:cxn>
                <a:cxn ang="0">
                  <a:pos x="9" y="164"/>
                </a:cxn>
                <a:cxn ang="0">
                  <a:pos x="134" y="100"/>
                </a:cxn>
                <a:cxn ang="0">
                  <a:pos x="134" y="171"/>
                </a:cxn>
                <a:cxn ang="0">
                  <a:pos x="172" y="171"/>
                </a:cxn>
                <a:cxn ang="0">
                  <a:pos x="179" y="164"/>
                </a:cxn>
                <a:cxn ang="0">
                  <a:pos x="179" y="55"/>
                </a:cxn>
                <a:cxn ang="0">
                  <a:pos x="141" y="94"/>
                </a:cxn>
                <a:cxn ang="0">
                  <a:pos x="134" y="100"/>
                </a:cxn>
                <a:cxn ang="0">
                  <a:pos x="161" y="4"/>
                </a:cxn>
                <a:cxn ang="0">
                  <a:pos x="154" y="13"/>
                </a:cxn>
                <a:cxn ang="0">
                  <a:pos x="163" y="20"/>
                </a:cxn>
                <a:cxn ang="0">
                  <a:pos x="171" y="19"/>
                </a:cxn>
                <a:cxn ang="0">
                  <a:pos x="97" y="94"/>
                </a:cxn>
                <a:cxn ang="0">
                  <a:pos x="54" y="50"/>
                </a:cxn>
                <a:cxn ang="0">
                  <a:pos x="3" y="101"/>
                </a:cxn>
                <a:cxn ang="0">
                  <a:pos x="3" y="112"/>
                </a:cxn>
                <a:cxn ang="0">
                  <a:pos x="14" y="112"/>
                </a:cxn>
                <a:cxn ang="0">
                  <a:pos x="54" y="73"/>
                </a:cxn>
                <a:cxn ang="0">
                  <a:pos x="97" y="116"/>
                </a:cxn>
                <a:cxn ang="0">
                  <a:pos x="183" y="31"/>
                </a:cxn>
                <a:cxn ang="0">
                  <a:pos x="182" y="39"/>
                </a:cxn>
                <a:cxn ang="0">
                  <a:pos x="189" y="48"/>
                </a:cxn>
                <a:cxn ang="0">
                  <a:pos x="190" y="48"/>
                </a:cxn>
                <a:cxn ang="0">
                  <a:pos x="198" y="41"/>
                </a:cxn>
                <a:cxn ang="0">
                  <a:pos x="202" y="0"/>
                </a:cxn>
                <a:cxn ang="0">
                  <a:pos x="161" y="4"/>
                </a:cxn>
              </a:cxnLst>
              <a:rect l="0" t="0" r="r" b="b"/>
              <a:pathLst>
                <a:path w="202" h="171">
                  <a:moveTo>
                    <a:pt x="72" y="112"/>
                  </a:moveTo>
                  <a:cubicBezTo>
                    <a:pt x="72" y="171"/>
                    <a:pt x="72" y="171"/>
                    <a:pt x="72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18"/>
                    <a:pt x="116" y="118"/>
                    <a:pt x="116" y="118"/>
                  </a:cubicBezTo>
                  <a:cubicBezTo>
                    <a:pt x="97" y="137"/>
                    <a:pt x="97" y="137"/>
                    <a:pt x="97" y="137"/>
                  </a:cubicBezTo>
                  <a:lnTo>
                    <a:pt x="72" y="112"/>
                  </a:lnTo>
                  <a:close/>
                  <a:moveTo>
                    <a:pt x="9" y="164"/>
                  </a:moveTo>
                  <a:cubicBezTo>
                    <a:pt x="9" y="168"/>
                    <a:pt x="12" y="171"/>
                    <a:pt x="16" y="171"/>
                  </a:cubicBezTo>
                  <a:cubicBezTo>
                    <a:pt x="54" y="171"/>
                    <a:pt x="54" y="171"/>
                    <a:pt x="54" y="171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9" y="138"/>
                    <a:pt x="9" y="138"/>
                    <a:pt x="9" y="138"/>
                  </a:cubicBezTo>
                  <a:lnTo>
                    <a:pt x="9" y="164"/>
                  </a:lnTo>
                  <a:close/>
                  <a:moveTo>
                    <a:pt x="134" y="100"/>
                  </a:moveTo>
                  <a:cubicBezTo>
                    <a:pt x="134" y="171"/>
                    <a:pt x="134" y="171"/>
                    <a:pt x="134" y="171"/>
                  </a:cubicBezTo>
                  <a:cubicBezTo>
                    <a:pt x="172" y="171"/>
                    <a:pt x="172" y="171"/>
                    <a:pt x="172" y="171"/>
                  </a:cubicBezTo>
                  <a:cubicBezTo>
                    <a:pt x="176" y="171"/>
                    <a:pt x="179" y="168"/>
                    <a:pt x="179" y="164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41" y="94"/>
                    <a:pt x="141" y="94"/>
                    <a:pt x="141" y="94"/>
                  </a:cubicBezTo>
                  <a:lnTo>
                    <a:pt x="134" y="100"/>
                  </a:lnTo>
                  <a:close/>
                  <a:moveTo>
                    <a:pt x="161" y="4"/>
                  </a:moveTo>
                  <a:cubicBezTo>
                    <a:pt x="157" y="4"/>
                    <a:pt x="154" y="8"/>
                    <a:pt x="154" y="13"/>
                  </a:cubicBezTo>
                  <a:cubicBezTo>
                    <a:pt x="154" y="17"/>
                    <a:pt x="158" y="20"/>
                    <a:pt x="163" y="20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0" y="104"/>
                    <a:pt x="0" y="109"/>
                    <a:pt x="3" y="112"/>
                  </a:cubicBezTo>
                  <a:cubicBezTo>
                    <a:pt x="6" y="115"/>
                    <a:pt x="11" y="115"/>
                    <a:pt x="14" y="112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97" y="116"/>
                    <a:pt x="97" y="116"/>
                    <a:pt x="97" y="116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2" y="44"/>
                    <a:pt x="185" y="48"/>
                    <a:pt x="189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4" y="48"/>
                    <a:pt x="198" y="45"/>
                    <a:pt x="198" y="41"/>
                  </a:cubicBezTo>
                  <a:cubicBezTo>
                    <a:pt x="202" y="0"/>
                    <a:pt x="202" y="0"/>
                    <a:pt x="202" y="0"/>
                  </a:cubicBezTo>
                  <a:lnTo>
                    <a:pt x="161" y="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Roboto Condensed Light"/>
              </a:endParaRPr>
            </a:p>
          </p:txBody>
        </p:sp>
        <p:sp>
          <p:nvSpPr>
            <p:cNvPr id="172" name="Freeform 30"/>
            <p:cNvSpPr>
              <a:spLocks noEditPoints="1"/>
            </p:cNvSpPr>
            <p:nvPr/>
          </p:nvSpPr>
          <p:spPr bwMode="auto">
            <a:xfrm>
              <a:off x="6610072" y="5213836"/>
              <a:ext cx="338594" cy="307071"/>
            </a:xfrm>
            <a:custGeom>
              <a:avLst/>
              <a:gdLst/>
              <a:ahLst/>
              <a:cxnLst>
                <a:cxn ang="0">
                  <a:pos x="162" y="125"/>
                </a:cxn>
                <a:cxn ang="0">
                  <a:pos x="163" y="125"/>
                </a:cxn>
                <a:cxn ang="0">
                  <a:pos x="163" y="124"/>
                </a:cxn>
                <a:cxn ang="0">
                  <a:pos x="134" y="107"/>
                </a:cxn>
                <a:cxn ang="0">
                  <a:pos x="113" y="95"/>
                </a:cxn>
                <a:cxn ang="0">
                  <a:pos x="106" y="89"/>
                </a:cxn>
                <a:cxn ang="0">
                  <a:pos x="104" y="80"/>
                </a:cxn>
                <a:cxn ang="0">
                  <a:pos x="111" y="65"/>
                </a:cxn>
                <a:cxn ang="0">
                  <a:pos x="117" y="51"/>
                </a:cxn>
                <a:cxn ang="0">
                  <a:pos x="115" y="47"/>
                </a:cxn>
                <a:cxn ang="0">
                  <a:pos x="111" y="16"/>
                </a:cxn>
                <a:cxn ang="0">
                  <a:pos x="91" y="3"/>
                </a:cxn>
                <a:cxn ang="0">
                  <a:pos x="84" y="1"/>
                </a:cxn>
                <a:cxn ang="0">
                  <a:pos x="75" y="0"/>
                </a:cxn>
                <a:cxn ang="0">
                  <a:pos x="76" y="3"/>
                </a:cxn>
                <a:cxn ang="0">
                  <a:pos x="57" y="16"/>
                </a:cxn>
                <a:cxn ang="0">
                  <a:pos x="53" y="47"/>
                </a:cxn>
                <a:cxn ang="0">
                  <a:pos x="50" y="51"/>
                </a:cxn>
                <a:cxn ang="0">
                  <a:pos x="57" y="65"/>
                </a:cxn>
                <a:cxn ang="0">
                  <a:pos x="64" y="80"/>
                </a:cxn>
                <a:cxn ang="0">
                  <a:pos x="62" y="89"/>
                </a:cxn>
                <a:cxn ang="0">
                  <a:pos x="55" y="95"/>
                </a:cxn>
                <a:cxn ang="0">
                  <a:pos x="33" y="107"/>
                </a:cxn>
                <a:cxn ang="0">
                  <a:pos x="5" y="124"/>
                </a:cxn>
                <a:cxn ang="0">
                  <a:pos x="0" y="168"/>
                </a:cxn>
                <a:cxn ang="0">
                  <a:pos x="0" y="172"/>
                </a:cxn>
                <a:cxn ang="0">
                  <a:pos x="0" y="172"/>
                </a:cxn>
                <a:cxn ang="0">
                  <a:pos x="84" y="194"/>
                </a:cxn>
                <a:cxn ang="0">
                  <a:pos x="126" y="189"/>
                </a:cxn>
                <a:cxn ang="0">
                  <a:pos x="120" y="167"/>
                </a:cxn>
                <a:cxn ang="0">
                  <a:pos x="162" y="125"/>
                </a:cxn>
                <a:cxn ang="0">
                  <a:pos x="166" y="137"/>
                </a:cxn>
                <a:cxn ang="0">
                  <a:pos x="162" y="136"/>
                </a:cxn>
                <a:cxn ang="0">
                  <a:pos x="131" y="167"/>
                </a:cxn>
                <a:cxn ang="0">
                  <a:pos x="137" y="186"/>
                </a:cxn>
                <a:cxn ang="0">
                  <a:pos x="162" y="198"/>
                </a:cxn>
                <a:cxn ang="0">
                  <a:pos x="193" y="167"/>
                </a:cxn>
                <a:cxn ang="0">
                  <a:pos x="166" y="137"/>
                </a:cxn>
                <a:cxn ang="0">
                  <a:pos x="182" y="171"/>
                </a:cxn>
                <a:cxn ang="0">
                  <a:pos x="166" y="171"/>
                </a:cxn>
                <a:cxn ang="0">
                  <a:pos x="166" y="187"/>
                </a:cxn>
                <a:cxn ang="0">
                  <a:pos x="158" y="187"/>
                </a:cxn>
                <a:cxn ang="0">
                  <a:pos x="158" y="171"/>
                </a:cxn>
                <a:cxn ang="0">
                  <a:pos x="142" y="171"/>
                </a:cxn>
                <a:cxn ang="0">
                  <a:pos x="142" y="163"/>
                </a:cxn>
                <a:cxn ang="0">
                  <a:pos x="158" y="163"/>
                </a:cxn>
                <a:cxn ang="0">
                  <a:pos x="158" y="148"/>
                </a:cxn>
                <a:cxn ang="0">
                  <a:pos x="166" y="148"/>
                </a:cxn>
                <a:cxn ang="0">
                  <a:pos x="166" y="163"/>
                </a:cxn>
                <a:cxn ang="0">
                  <a:pos x="182" y="163"/>
                </a:cxn>
                <a:cxn ang="0">
                  <a:pos x="182" y="171"/>
                </a:cxn>
              </a:cxnLst>
              <a:rect l="0" t="0" r="r" b="b"/>
              <a:pathLst>
                <a:path w="193" h="198">
                  <a:moveTo>
                    <a:pt x="162" y="125"/>
                  </a:moveTo>
                  <a:cubicBezTo>
                    <a:pt x="162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4"/>
                  </a:cubicBezTo>
                  <a:cubicBezTo>
                    <a:pt x="156" y="108"/>
                    <a:pt x="139" y="108"/>
                    <a:pt x="134" y="107"/>
                  </a:cubicBezTo>
                  <a:cubicBezTo>
                    <a:pt x="121" y="103"/>
                    <a:pt x="116" y="101"/>
                    <a:pt x="113" y="95"/>
                  </a:cubicBezTo>
                  <a:cubicBezTo>
                    <a:pt x="110" y="89"/>
                    <a:pt x="106" y="89"/>
                    <a:pt x="106" y="89"/>
                  </a:cubicBezTo>
                  <a:cubicBezTo>
                    <a:pt x="105" y="86"/>
                    <a:pt x="104" y="83"/>
                    <a:pt x="104" y="80"/>
                  </a:cubicBezTo>
                  <a:cubicBezTo>
                    <a:pt x="110" y="73"/>
                    <a:pt x="111" y="65"/>
                    <a:pt x="111" y="65"/>
                  </a:cubicBezTo>
                  <a:cubicBezTo>
                    <a:pt x="116" y="63"/>
                    <a:pt x="118" y="54"/>
                    <a:pt x="117" y="51"/>
                  </a:cubicBezTo>
                  <a:cubicBezTo>
                    <a:pt x="117" y="47"/>
                    <a:pt x="115" y="47"/>
                    <a:pt x="115" y="47"/>
                  </a:cubicBezTo>
                  <a:cubicBezTo>
                    <a:pt x="115" y="47"/>
                    <a:pt x="118" y="28"/>
                    <a:pt x="111" y="16"/>
                  </a:cubicBezTo>
                  <a:cubicBezTo>
                    <a:pt x="103" y="4"/>
                    <a:pt x="91" y="3"/>
                    <a:pt x="91" y="3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1"/>
                    <a:pt x="77" y="1"/>
                    <a:pt x="75" y="0"/>
                  </a:cubicBezTo>
                  <a:cubicBezTo>
                    <a:pt x="75" y="0"/>
                    <a:pt x="75" y="2"/>
                    <a:pt x="76" y="3"/>
                  </a:cubicBezTo>
                  <a:cubicBezTo>
                    <a:pt x="76" y="3"/>
                    <a:pt x="64" y="4"/>
                    <a:pt x="57" y="16"/>
                  </a:cubicBezTo>
                  <a:cubicBezTo>
                    <a:pt x="50" y="28"/>
                    <a:pt x="53" y="47"/>
                    <a:pt x="53" y="47"/>
                  </a:cubicBezTo>
                  <a:cubicBezTo>
                    <a:pt x="53" y="47"/>
                    <a:pt x="51" y="47"/>
                    <a:pt x="50" y="51"/>
                  </a:cubicBezTo>
                  <a:cubicBezTo>
                    <a:pt x="50" y="54"/>
                    <a:pt x="52" y="63"/>
                    <a:pt x="57" y="65"/>
                  </a:cubicBezTo>
                  <a:cubicBezTo>
                    <a:pt x="57" y="65"/>
                    <a:pt x="58" y="73"/>
                    <a:pt x="64" y="80"/>
                  </a:cubicBezTo>
                  <a:cubicBezTo>
                    <a:pt x="63" y="83"/>
                    <a:pt x="63" y="86"/>
                    <a:pt x="62" y="89"/>
                  </a:cubicBezTo>
                  <a:cubicBezTo>
                    <a:pt x="62" y="89"/>
                    <a:pt x="58" y="89"/>
                    <a:pt x="55" y="95"/>
                  </a:cubicBezTo>
                  <a:cubicBezTo>
                    <a:pt x="51" y="101"/>
                    <a:pt x="47" y="103"/>
                    <a:pt x="33" y="107"/>
                  </a:cubicBezTo>
                  <a:cubicBezTo>
                    <a:pt x="29" y="108"/>
                    <a:pt x="12" y="108"/>
                    <a:pt x="5" y="124"/>
                  </a:cubicBezTo>
                  <a:cubicBezTo>
                    <a:pt x="2" y="132"/>
                    <a:pt x="0" y="151"/>
                    <a:pt x="0" y="168"/>
                  </a:cubicBezTo>
                  <a:cubicBezTo>
                    <a:pt x="0" y="170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82"/>
                    <a:pt x="43" y="194"/>
                    <a:pt x="84" y="194"/>
                  </a:cubicBezTo>
                  <a:cubicBezTo>
                    <a:pt x="100" y="194"/>
                    <a:pt x="114" y="192"/>
                    <a:pt x="126" y="189"/>
                  </a:cubicBezTo>
                  <a:cubicBezTo>
                    <a:pt x="122" y="183"/>
                    <a:pt x="120" y="175"/>
                    <a:pt x="120" y="167"/>
                  </a:cubicBezTo>
                  <a:cubicBezTo>
                    <a:pt x="120" y="144"/>
                    <a:pt x="139" y="125"/>
                    <a:pt x="162" y="125"/>
                  </a:cubicBezTo>
                  <a:close/>
                  <a:moveTo>
                    <a:pt x="166" y="137"/>
                  </a:moveTo>
                  <a:cubicBezTo>
                    <a:pt x="164" y="136"/>
                    <a:pt x="163" y="136"/>
                    <a:pt x="162" y="136"/>
                  </a:cubicBezTo>
                  <a:cubicBezTo>
                    <a:pt x="145" y="136"/>
                    <a:pt x="131" y="150"/>
                    <a:pt x="131" y="167"/>
                  </a:cubicBezTo>
                  <a:cubicBezTo>
                    <a:pt x="131" y="174"/>
                    <a:pt x="133" y="181"/>
                    <a:pt x="137" y="186"/>
                  </a:cubicBezTo>
                  <a:cubicBezTo>
                    <a:pt x="143" y="193"/>
                    <a:pt x="152" y="198"/>
                    <a:pt x="162" y="198"/>
                  </a:cubicBezTo>
                  <a:cubicBezTo>
                    <a:pt x="179" y="198"/>
                    <a:pt x="193" y="184"/>
                    <a:pt x="193" y="167"/>
                  </a:cubicBezTo>
                  <a:cubicBezTo>
                    <a:pt x="193" y="151"/>
                    <a:pt x="181" y="138"/>
                    <a:pt x="166" y="137"/>
                  </a:cubicBezTo>
                  <a:close/>
                  <a:moveTo>
                    <a:pt x="182" y="171"/>
                  </a:moveTo>
                  <a:cubicBezTo>
                    <a:pt x="166" y="171"/>
                    <a:pt x="166" y="171"/>
                    <a:pt x="166" y="171"/>
                  </a:cubicBezTo>
                  <a:cubicBezTo>
                    <a:pt x="166" y="187"/>
                    <a:pt x="166" y="187"/>
                    <a:pt x="166" y="187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71"/>
                    <a:pt x="158" y="171"/>
                    <a:pt x="158" y="171"/>
                  </a:cubicBezTo>
                  <a:cubicBezTo>
                    <a:pt x="142" y="171"/>
                    <a:pt x="142" y="171"/>
                    <a:pt x="142" y="171"/>
                  </a:cubicBezTo>
                  <a:cubicBezTo>
                    <a:pt x="142" y="163"/>
                    <a:pt x="142" y="163"/>
                    <a:pt x="142" y="163"/>
                  </a:cubicBezTo>
                  <a:cubicBezTo>
                    <a:pt x="158" y="163"/>
                    <a:pt x="158" y="163"/>
                    <a:pt x="158" y="163"/>
                  </a:cubicBezTo>
                  <a:cubicBezTo>
                    <a:pt x="158" y="148"/>
                    <a:pt x="158" y="148"/>
                    <a:pt x="158" y="148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63"/>
                    <a:pt x="166" y="163"/>
                    <a:pt x="166" y="163"/>
                  </a:cubicBezTo>
                  <a:cubicBezTo>
                    <a:pt x="182" y="163"/>
                    <a:pt x="182" y="163"/>
                    <a:pt x="182" y="163"/>
                  </a:cubicBezTo>
                  <a:lnTo>
                    <a:pt x="182" y="17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Roboto Condensed Light"/>
              </a:endParaRPr>
            </a:p>
          </p:txBody>
        </p:sp>
        <p:sp>
          <p:nvSpPr>
            <p:cNvPr id="173" name="Freeform 55"/>
            <p:cNvSpPr>
              <a:spLocks noEditPoints="1"/>
            </p:cNvSpPr>
            <p:nvPr/>
          </p:nvSpPr>
          <p:spPr bwMode="auto">
            <a:xfrm>
              <a:off x="6850406" y="4894065"/>
              <a:ext cx="240335" cy="389575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13" y="0"/>
                </a:cxn>
                <a:cxn ang="0">
                  <a:pos x="0" y="12"/>
                </a:cxn>
                <a:cxn ang="0">
                  <a:pos x="0" y="232"/>
                </a:cxn>
                <a:cxn ang="0">
                  <a:pos x="13" y="245"/>
                </a:cxn>
                <a:cxn ang="0">
                  <a:pos x="148" y="245"/>
                </a:cxn>
                <a:cxn ang="0">
                  <a:pos x="160" y="232"/>
                </a:cxn>
                <a:cxn ang="0">
                  <a:pos x="160" y="12"/>
                </a:cxn>
                <a:cxn ang="0">
                  <a:pos x="148" y="0"/>
                </a:cxn>
                <a:cxn ang="0">
                  <a:pos x="80" y="235"/>
                </a:cxn>
                <a:cxn ang="0">
                  <a:pos x="68" y="222"/>
                </a:cxn>
                <a:cxn ang="0">
                  <a:pos x="80" y="210"/>
                </a:cxn>
                <a:cxn ang="0">
                  <a:pos x="93" y="222"/>
                </a:cxn>
                <a:cxn ang="0">
                  <a:pos x="80" y="235"/>
                </a:cxn>
                <a:cxn ang="0">
                  <a:pos x="145" y="188"/>
                </a:cxn>
                <a:cxn ang="0">
                  <a:pos x="133" y="200"/>
                </a:cxn>
                <a:cxn ang="0">
                  <a:pos x="28" y="200"/>
                </a:cxn>
                <a:cxn ang="0">
                  <a:pos x="15" y="188"/>
                </a:cxn>
                <a:cxn ang="0">
                  <a:pos x="15" y="29"/>
                </a:cxn>
                <a:cxn ang="0">
                  <a:pos x="28" y="16"/>
                </a:cxn>
                <a:cxn ang="0">
                  <a:pos x="133" y="16"/>
                </a:cxn>
                <a:cxn ang="0">
                  <a:pos x="145" y="29"/>
                </a:cxn>
                <a:cxn ang="0">
                  <a:pos x="145" y="188"/>
                </a:cxn>
              </a:cxnLst>
              <a:rect l="0" t="0" r="r" b="b"/>
              <a:pathLst>
                <a:path w="160" h="245">
                  <a:moveTo>
                    <a:pt x="14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9"/>
                    <a:pt x="6" y="245"/>
                    <a:pt x="13" y="245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55" y="245"/>
                    <a:pt x="160" y="239"/>
                    <a:pt x="160" y="23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0" y="5"/>
                    <a:pt x="155" y="0"/>
                    <a:pt x="148" y="0"/>
                  </a:cubicBezTo>
                  <a:close/>
                  <a:moveTo>
                    <a:pt x="80" y="235"/>
                  </a:moveTo>
                  <a:cubicBezTo>
                    <a:pt x="73" y="235"/>
                    <a:pt x="68" y="229"/>
                    <a:pt x="68" y="222"/>
                  </a:cubicBezTo>
                  <a:cubicBezTo>
                    <a:pt x="68" y="216"/>
                    <a:pt x="73" y="210"/>
                    <a:pt x="80" y="210"/>
                  </a:cubicBezTo>
                  <a:cubicBezTo>
                    <a:pt x="87" y="210"/>
                    <a:pt x="93" y="216"/>
                    <a:pt x="93" y="222"/>
                  </a:cubicBezTo>
                  <a:cubicBezTo>
                    <a:pt x="93" y="229"/>
                    <a:pt x="87" y="235"/>
                    <a:pt x="80" y="235"/>
                  </a:cubicBezTo>
                  <a:close/>
                  <a:moveTo>
                    <a:pt x="145" y="188"/>
                  </a:moveTo>
                  <a:cubicBezTo>
                    <a:pt x="145" y="195"/>
                    <a:pt x="140" y="200"/>
                    <a:pt x="133" y="200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21" y="200"/>
                    <a:pt x="15" y="195"/>
                    <a:pt x="15" y="18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2"/>
                    <a:pt x="21" y="16"/>
                    <a:pt x="28" y="16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40" y="16"/>
                    <a:pt x="145" y="22"/>
                    <a:pt x="145" y="29"/>
                  </a:cubicBezTo>
                  <a:lnTo>
                    <a:pt x="145" y="188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Roboto Condensed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52811" y="1701611"/>
            <a:ext cx="4316347" cy="1606676"/>
            <a:chOff x="3984115" y="1701611"/>
            <a:chExt cx="4022981" cy="1606676"/>
          </a:xfrm>
        </p:grpSpPr>
        <p:sp>
          <p:nvSpPr>
            <p:cNvPr id="62" name="TextBox 61"/>
            <p:cNvSpPr txBox="1"/>
            <p:nvPr/>
          </p:nvSpPr>
          <p:spPr>
            <a:xfrm>
              <a:off x="3984115" y="1701611"/>
              <a:ext cx="1441688" cy="218333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lvl="0" algn="ctr">
                <a:buClr>
                  <a:schemeClr val="bg2"/>
                </a:buClr>
              </a:pPr>
              <a:r>
                <a:rPr lang="pt-BR" altLang="ko-KR" sz="1200" b="1" dirty="0" smtClean="0">
                  <a:gradFill>
                    <a:gsLst>
                      <a:gs pos="0">
                        <a:schemeClr val="tx1">
                          <a:alpha val="50000"/>
                        </a:schemeClr>
                      </a:gs>
                      <a:gs pos="100000">
                        <a:schemeClr val="tx1">
                          <a:alpha val="50000"/>
                        </a:schemeClr>
                      </a:gs>
                    </a:gsLst>
                    <a:lin ang="5400000" scaled="0"/>
                  </a:gradFill>
                  <a:latin typeface="Roboto Condensed Light"/>
                  <a:ea typeface="Roboto Light" pitchFamily="2" charset="0"/>
                  <a:cs typeface="Roboto Condensed Regular"/>
                </a:rPr>
                <a:t>Ph.D.</a:t>
              </a:r>
              <a:endParaRPr lang="en-US" altLang="ko-KR" sz="1200" b="1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Roboto Condensed Light"/>
                <a:ea typeface="Roboto Light" pitchFamily="2" charset="0"/>
                <a:cs typeface="Roboto Condensed Regular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86102" y="2569842"/>
              <a:ext cx="1520994" cy="7384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109AFF"/>
                  </a:solidFill>
                  <a:latin typeface="Bebas Neue" pitchFamily="34" charset="0"/>
                </a:rPr>
                <a:t>Computational Science Center </a:t>
              </a:r>
            </a:p>
            <a:p>
              <a:pPr algn="ctr"/>
              <a:r>
                <a:rPr lang="en-US" altLang="ko-KR" sz="1100" dirty="0" smtClean="0">
                  <a:solidFill>
                    <a:srgbClr val="FF6600"/>
                  </a:solidFill>
                  <a:latin typeface="Bebas Neue" pitchFamily="34" charset="0"/>
                </a:rPr>
                <a:t>@</a:t>
              </a:r>
              <a:r>
                <a:rPr lang="en-US" altLang="ko-KR" sz="1100" dirty="0" smtClean="0">
                  <a:solidFill>
                    <a:srgbClr val="109AFF"/>
                  </a:solidFill>
                  <a:latin typeface="Bebas Neue" pitchFamily="34" charset="0"/>
                </a:rPr>
                <a:t> </a:t>
              </a:r>
              <a:r>
                <a:rPr lang="en-US" altLang="ko-KR" sz="1100" dirty="0" smtClean="0">
                  <a:solidFill>
                    <a:srgbClr val="FF6600"/>
                  </a:solidFill>
                  <a:latin typeface="Bebas Neue" pitchFamily="34" charset="0"/>
                </a:rPr>
                <a:t>National Renewable Energy Laboratory</a:t>
              </a:r>
              <a:endParaRPr lang="ko-KR" altLang="en-US" sz="1100" dirty="0">
                <a:solidFill>
                  <a:srgbClr val="FF6600"/>
                </a:solidFill>
                <a:latin typeface="Bebas Neue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761" y="308458"/>
            <a:ext cx="304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Career Background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477547" y="2638022"/>
            <a:ext cx="330182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100" dirty="0">
                <a:solidFill>
                  <a:srgbClr val="999999"/>
                </a:solidFill>
                <a:latin typeface="Bebas Neue" pitchFamily="34" charset="0"/>
              </a:rPr>
              <a:t>Materials </a:t>
            </a:r>
            <a:r>
              <a:rPr lang="en-US" altLang="ko-KR" sz="1100" dirty="0" smtClean="0">
                <a:solidFill>
                  <a:srgbClr val="999999"/>
                </a:solidFill>
                <a:latin typeface="Bebas Neue" pitchFamily="34" charset="0"/>
              </a:rPr>
              <a:t>Genome,</a:t>
            </a:r>
            <a:endParaRPr lang="en-US" altLang="ko-KR" sz="1100" dirty="0">
              <a:solidFill>
                <a:srgbClr val="999999"/>
              </a:solidFill>
              <a:latin typeface="Bebas Neue" pitchFamily="34" charset="0"/>
            </a:endParaRPr>
          </a:p>
          <a:p>
            <a:pPr lvl="0" algn="ctr"/>
            <a:r>
              <a:rPr lang="en-US" altLang="ko-KR" sz="1100" dirty="0">
                <a:solidFill>
                  <a:srgbClr val="999999"/>
                </a:solidFill>
                <a:latin typeface="Bebas Neue" pitchFamily="34" charset="0"/>
              </a:rPr>
              <a:t>Materials </a:t>
            </a:r>
            <a:r>
              <a:rPr lang="en-US" altLang="ko-KR" sz="1100" dirty="0" smtClean="0">
                <a:solidFill>
                  <a:srgbClr val="999999"/>
                </a:solidFill>
                <a:latin typeface="Bebas Neue" pitchFamily="34" charset="0"/>
              </a:rPr>
              <a:t>Informatics, &amp;</a:t>
            </a:r>
            <a:endParaRPr lang="en-US" altLang="ko-KR" sz="1100" dirty="0">
              <a:solidFill>
                <a:srgbClr val="999999"/>
              </a:solidFill>
              <a:latin typeface="Bebas Neue" pitchFamily="34" charset="0"/>
            </a:endParaRPr>
          </a:p>
          <a:p>
            <a:pPr lvl="0" algn="ctr"/>
            <a:r>
              <a:rPr lang="en-US" altLang="ko-KR" sz="1100" dirty="0">
                <a:solidFill>
                  <a:srgbClr val="999999"/>
                </a:solidFill>
                <a:latin typeface="Bebas Neue" pitchFamily="34" charset="0"/>
              </a:rPr>
              <a:t>Integrated Computational Materials </a:t>
            </a:r>
            <a:r>
              <a:rPr lang="en-US" altLang="ko-KR" sz="1100" dirty="0" smtClean="0">
                <a:solidFill>
                  <a:srgbClr val="999999"/>
                </a:solidFill>
                <a:latin typeface="Bebas Neue" pitchFamily="34" charset="0"/>
              </a:rPr>
              <a:t>Engineering</a:t>
            </a:r>
          </a:p>
          <a:p>
            <a:pPr lvl="0" algn="ctr"/>
            <a:r>
              <a:rPr lang="en-US" altLang="ko-KR" sz="1100" dirty="0" smtClean="0">
                <a:solidFill>
                  <a:srgbClr val="FF6600"/>
                </a:solidFill>
                <a:latin typeface="Bebas Neue" pitchFamily="34" charset="0"/>
              </a:rPr>
              <a:t>@ Rensselaer Polytechnic Institute</a:t>
            </a:r>
            <a:r>
              <a:rPr lang="ko-KR" altLang="en-US" sz="1100" dirty="0" smtClean="0">
                <a:solidFill>
                  <a:srgbClr val="FF6600"/>
                </a:solidFill>
                <a:latin typeface="Bebas Neue" pitchFamily="34" charset="0"/>
              </a:rPr>
              <a:t> </a:t>
            </a:r>
          </a:p>
          <a:p>
            <a:pPr lvl="0" algn="ctr"/>
            <a:r>
              <a:rPr lang="ko-KR" altLang="en-US" sz="1100" dirty="0" smtClean="0">
                <a:solidFill>
                  <a:srgbClr val="FF6600"/>
                </a:solidFill>
                <a:latin typeface="Bebas Neue" pitchFamily="34" charset="0"/>
                <a:sym typeface="Wingdings"/>
              </a:rPr>
              <a:t> </a:t>
            </a:r>
            <a:r>
              <a:rPr lang="en-US" altLang="ko-KR" sz="1100" dirty="0" smtClean="0">
                <a:solidFill>
                  <a:srgbClr val="FF6600"/>
                </a:solidFill>
                <a:latin typeface="Bebas Neue" pitchFamily="34" charset="0"/>
                <a:sym typeface="Wingdings"/>
              </a:rPr>
              <a:t>Iowa State Univ.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66455" y="2667963"/>
            <a:ext cx="1453664" cy="7384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100" dirty="0" smtClean="0">
                <a:solidFill>
                  <a:srgbClr val="109AFF"/>
                </a:solidFill>
                <a:latin typeface="Bebas Neue" pitchFamily="34" charset="0"/>
              </a:rPr>
              <a:t>Ceramic Division </a:t>
            </a:r>
          </a:p>
          <a:p>
            <a:pPr algn="ctr"/>
            <a:r>
              <a:rPr lang="en-US" altLang="ko-KR" sz="1100" dirty="0" smtClean="0">
                <a:solidFill>
                  <a:srgbClr val="FF6600"/>
                </a:solidFill>
                <a:latin typeface="Bebas Neue" pitchFamily="34" charset="0"/>
              </a:rPr>
              <a:t>@</a:t>
            </a:r>
            <a:r>
              <a:rPr lang="en-US" altLang="ko-KR" sz="1100" dirty="0" smtClean="0">
                <a:solidFill>
                  <a:srgbClr val="109AFF"/>
                </a:solidFill>
                <a:latin typeface="Bebas Neue" pitchFamily="34" charset="0"/>
              </a:rPr>
              <a:t> </a:t>
            </a:r>
            <a:r>
              <a:rPr lang="en-US" altLang="ko-KR" sz="1100" dirty="0" smtClean="0">
                <a:solidFill>
                  <a:srgbClr val="FF6600"/>
                </a:solidFill>
                <a:latin typeface="Bebas Neue" pitchFamily="34" charset="0"/>
              </a:rPr>
              <a:t>National Institute of</a:t>
            </a:r>
          </a:p>
          <a:p>
            <a:pPr algn="ctr"/>
            <a:r>
              <a:rPr lang="en-US" altLang="ko-KR" sz="1100" dirty="0" smtClean="0">
                <a:solidFill>
                  <a:srgbClr val="FF6600"/>
                </a:solidFill>
                <a:latin typeface="Bebas Neue" pitchFamily="34" charset="0"/>
              </a:rPr>
              <a:t>Standards and Technology</a:t>
            </a:r>
            <a:endParaRPr lang="ko-KR" altLang="en-US" sz="1100" dirty="0">
              <a:solidFill>
                <a:srgbClr val="FF6600"/>
              </a:solidFill>
              <a:latin typeface="Bebas Neue" pitchFamily="34" charset="0"/>
            </a:endParaRPr>
          </a:p>
        </p:txBody>
      </p:sp>
      <p:grpSp>
        <p:nvGrpSpPr>
          <p:cNvPr id="119" name="그룹 66"/>
          <p:cNvGrpSpPr/>
          <p:nvPr/>
        </p:nvGrpSpPr>
        <p:grpSpPr>
          <a:xfrm>
            <a:off x="752367" y="2002241"/>
            <a:ext cx="587544" cy="508339"/>
            <a:chOff x="1539055" y="1217151"/>
            <a:chExt cx="440658" cy="381254"/>
          </a:xfrm>
        </p:grpSpPr>
        <p:sp>
          <p:nvSpPr>
            <p:cNvPr id="126" name="타원 43"/>
            <p:cNvSpPr/>
            <p:nvPr/>
          </p:nvSpPr>
          <p:spPr>
            <a:xfrm>
              <a:off x="1539055" y="1348978"/>
              <a:ext cx="440658" cy="118800"/>
            </a:xfrm>
            <a:custGeom>
              <a:avLst/>
              <a:gdLst/>
              <a:ahLst/>
              <a:cxnLst/>
              <a:rect l="l" t="t" r="r" b="b"/>
              <a:pathLst>
                <a:path w="440658" h="118800">
                  <a:moveTo>
                    <a:pt x="9317" y="0"/>
                  </a:moveTo>
                  <a:lnTo>
                    <a:pt x="431341" y="0"/>
                  </a:lnTo>
                  <a:cubicBezTo>
                    <a:pt x="437748" y="18881"/>
                    <a:pt x="440658" y="39100"/>
                    <a:pt x="440658" y="59998"/>
                  </a:cubicBezTo>
                  <a:cubicBezTo>
                    <a:pt x="440658" y="80457"/>
                    <a:pt x="437870" y="100264"/>
                    <a:pt x="431712" y="118800"/>
                  </a:cubicBezTo>
                  <a:lnTo>
                    <a:pt x="8946" y="118800"/>
                  </a:lnTo>
                  <a:cubicBezTo>
                    <a:pt x="2789" y="100264"/>
                    <a:pt x="0" y="80457"/>
                    <a:pt x="0" y="59998"/>
                  </a:cubicBezTo>
                  <a:cubicBezTo>
                    <a:pt x="0" y="39100"/>
                    <a:pt x="2910" y="18881"/>
                    <a:pt x="931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127" name="타원 68"/>
            <p:cNvSpPr/>
            <p:nvPr/>
          </p:nvSpPr>
          <p:spPr>
            <a:xfrm>
              <a:off x="1568756" y="1217151"/>
              <a:ext cx="381254" cy="381254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  <a:effectLst>
              <a:outerShdw dist="127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470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Entypo" pitchFamily="50" charset="0"/>
                <a:ea typeface="Roboto Light" pitchFamily="2" charset="0"/>
                <a:cs typeface="Roboto Condensed Regular"/>
              </a:endParaRPr>
            </a:p>
          </p:txBody>
        </p:sp>
      </p:grpSp>
      <p:sp>
        <p:nvSpPr>
          <p:cNvPr id="134" name="Freeform 39"/>
          <p:cNvSpPr>
            <a:spLocks noEditPoints="1"/>
          </p:cNvSpPr>
          <p:nvPr/>
        </p:nvSpPr>
        <p:spPr bwMode="auto">
          <a:xfrm>
            <a:off x="900211" y="2096350"/>
            <a:ext cx="308903" cy="307997"/>
          </a:xfrm>
          <a:custGeom>
            <a:avLst/>
            <a:gdLst/>
            <a:ahLst/>
            <a:cxnLst>
              <a:cxn ang="0">
                <a:pos x="176" y="48"/>
              </a:cxn>
              <a:cxn ang="0">
                <a:pos x="169" y="48"/>
              </a:cxn>
              <a:cxn ang="0">
                <a:pos x="169" y="54"/>
              </a:cxn>
              <a:cxn ang="0">
                <a:pos x="169" y="120"/>
              </a:cxn>
              <a:cxn ang="0">
                <a:pos x="169" y="127"/>
              </a:cxn>
              <a:cxn ang="0">
                <a:pos x="176" y="127"/>
              </a:cxn>
              <a:cxn ang="0">
                <a:pos x="176" y="48"/>
              </a:cxn>
              <a:cxn ang="0">
                <a:pos x="193" y="31"/>
              </a:cxn>
              <a:cxn ang="0">
                <a:pos x="80" y="31"/>
              </a:cxn>
              <a:cxn ang="0">
                <a:pos x="68" y="129"/>
              </a:cxn>
              <a:cxn ang="0">
                <a:pos x="10" y="188"/>
              </a:cxn>
              <a:cxn ang="0">
                <a:pos x="15" y="208"/>
              </a:cxn>
              <a:cxn ang="0">
                <a:pos x="35" y="214"/>
              </a:cxn>
              <a:cxn ang="0">
                <a:pos x="94" y="155"/>
              </a:cxn>
              <a:cxn ang="0">
                <a:pos x="193" y="144"/>
              </a:cxn>
              <a:cxn ang="0">
                <a:pos x="193" y="31"/>
              </a:cxn>
              <a:cxn ang="0">
                <a:pos x="183" y="134"/>
              </a:cxn>
              <a:cxn ang="0">
                <a:pos x="90" y="134"/>
              </a:cxn>
              <a:cxn ang="0">
                <a:pos x="90" y="41"/>
              </a:cxn>
              <a:cxn ang="0">
                <a:pos x="183" y="41"/>
              </a:cxn>
              <a:cxn ang="0">
                <a:pos x="183" y="134"/>
              </a:cxn>
            </a:cxnLst>
            <a:rect l="0" t="0" r="r" b="b"/>
            <a:pathLst>
              <a:path w="224" h="223">
                <a:moveTo>
                  <a:pt x="176" y="48"/>
                </a:moveTo>
                <a:cubicBezTo>
                  <a:pt x="174" y="46"/>
                  <a:pt x="171" y="46"/>
                  <a:pt x="169" y="48"/>
                </a:cubicBezTo>
                <a:cubicBezTo>
                  <a:pt x="167" y="50"/>
                  <a:pt x="167" y="53"/>
                  <a:pt x="169" y="54"/>
                </a:cubicBezTo>
                <a:cubicBezTo>
                  <a:pt x="187" y="73"/>
                  <a:pt x="187" y="102"/>
                  <a:pt x="169" y="120"/>
                </a:cubicBezTo>
                <a:cubicBezTo>
                  <a:pt x="167" y="122"/>
                  <a:pt x="167" y="125"/>
                  <a:pt x="169" y="127"/>
                </a:cubicBezTo>
                <a:cubicBezTo>
                  <a:pt x="171" y="129"/>
                  <a:pt x="174" y="129"/>
                  <a:pt x="176" y="127"/>
                </a:cubicBezTo>
                <a:cubicBezTo>
                  <a:pt x="197" y="105"/>
                  <a:pt x="197" y="70"/>
                  <a:pt x="176" y="48"/>
                </a:cubicBezTo>
                <a:close/>
                <a:moveTo>
                  <a:pt x="193" y="31"/>
                </a:moveTo>
                <a:cubicBezTo>
                  <a:pt x="161" y="0"/>
                  <a:pt x="111" y="0"/>
                  <a:pt x="80" y="31"/>
                </a:cubicBezTo>
                <a:cubicBezTo>
                  <a:pt x="53" y="58"/>
                  <a:pt x="49" y="98"/>
                  <a:pt x="68" y="129"/>
                </a:cubicBezTo>
                <a:cubicBezTo>
                  <a:pt x="10" y="188"/>
                  <a:pt x="10" y="188"/>
                  <a:pt x="10" y="188"/>
                </a:cubicBezTo>
                <a:cubicBezTo>
                  <a:pt x="10" y="188"/>
                  <a:pt x="0" y="194"/>
                  <a:pt x="15" y="208"/>
                </a:cubicBezTo>
                <a:cubicBezTo>
                  <a:pt x="30" y="223"/>
                  <a:pt x="35" y="214"/>
                  <a:pt x="35" y="214"/>
                </a:cubicBezTo>
                <a:cubicBezTo>
                  <a:pt x="94" y="155"/>
                  <a:pt x="94" y="155"/>
                  <a:pt x="94" y="155"/>
                </a:cubicBezTo>
                <a:cubicBezTo>
                  <a:pt x="125" y="174"/>
                  <a:pt x="166" y="170"/>
                  <a:pt x="193" y="144"/>
                </a:cubicBezTo>
                <a:cubicBezTo>
                  <a:pt x="224" y="113"/>
                  <a:pt x="224" y="62"/>
                  <a:pt x="193" y="31"/>
                </a:cubicBezTo>
                <a:close/>
                <a:moveTo>
                  <a:pt x="183" y="134"/>
                </a:moveTo>
                <a:cubicBezTo>
                  <a:pt x="157" y="160"/>
                  <a:pt x="115" y="160"/>
                  <a:pt x="90" y="134"/>
                </a:cubicBezTo>
                <a:cubicBezTo>
                  <a:pt x="64" y="108"/>
                  <a:pt x="64" y="67"/>
                  <a:pt x="90" y="41"/>
                </a:cubicBezTo>
                <a:cubicBezTo>
                  <a:pt x="115" y="15"/>
                  <a:pt x="157" y="15"/>
                  <a:pt x="183" y="41"/>
                </a:cubicBezTo>
                <a:cubicBezTo>
                  <a:pt x="208" y="67"/>
                  <a:pt x="208" y="108"/>
                  <a:pt x="183" y="134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Roboto Condensed Ligh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473158" y="5566415"/>
            <a:ext cx="1858210" cy="7384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100" dirty="0" smtClean="0">
                <a:solidFill>
                  <a:srgbClr val="109AFF"/>
                </a:solidFill>
                <a:latin typeface="Bebas Neue" pitchFamily="34" charset="0"/>
              </a:rPr>
              <a:t>Flow battery research team </a:t>
            </a:r>
          </a:p>
          <a:p>
            <a:pPr algn="ctr"/>
            <a:r>
              <a:rPr lang="en-US" altLang="ko-KR" sz="1100" dirty="0" smtClean="0">
                <a:solidFill>
                  <a:srgbClr val="FF6600"/>
                </a:solidFill>
                <a:latin typeface="Bebas Neue" pitchFamily="34" charset="0"/>
              </a:rPr>
              <a:t>@ Harvard University</a:t>
            </a:r>
            <a:endParaRPr lang="ko-KR" altLang="en-US" sz="1100" dirty="0">
              <a:solidFill>
                <a:srgbClr val="FF6600"/>
              </a:solidFill>
              <a:latin typeface="Bebas Neue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169523" y="5561051"/>
            <a:ext cx="1287410" cy="7384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100" dirty="0" smtClean="0">
                <a:solidFill>
                  <a:srgbClr val="109AFF"/>
                </a:solidFill>
                <a:latin typeface="Bebas Neue" pitchFamily="34" charset="0"/>
              </a:rPr>
              <a:t>Technical consulting </a:t>
            </a:r>
            <a:r>
              <a:rPr lang="en-US" altLang="ko-KR" sz="1100" dirty="0" smtClean="0">
                <a:solidFill>
                  <a:srgbClr val="FF6600"/>
                </a:solidFill>
                <a:latin typeface="Bebas Neue" pitchFamily="34" charset="0"/>
              </a:rPr>
              <a:t>@ Nexight Group</a:t>
            </a:r>
            <a:endParaRPr lang="ko-KR" altLang="en-US" sz="1100" dirty="0">
              <a:solidFill>
                <a:srgbClr val="FF6600"/>
              </a:solidFill>
              <a:latin typeface="Bebas Neue" pitchFamily="34" charset="0"/>
            </a:endParaRPr>
          </a:p>
        </p:txBody>
      </p:sp>
      <p:grpSp>
        <p:nvGrpSpPr>
          <p:cNvPr id="142" name="그룹 66"/>
          <p:cNvGrpSpPr/>
          <p:nvPr/>
        </p:nvGrpSpPr>
        <p:grpSpPr>
          <a:xfrm>
            <a:off x="2367003" y="1983441"/>
            <a:ext cx="587544" cy="508339"/>
            <a:chOff x="1539055" y="1217151"/>
            <a:chExt cx="440658" cy="381254"/>
          </a:xfrm>
        </p:grpSpPr>
        <p:sp>
          <p:nvSpPr>
            <p:cNvPr id="143" name="타원 43"/>
            <p:cNvSpPr/>
            <p:nvPr/>
          </p:nvSpPr>
          <p:spPr>
            <a:xfrm>
              <a:off x="1539055" y="1348978"/>
              <a:ext cx="440658" cy="118800"/>
            </a:xfrm>
            <a:custGeom>
              <a:avLst/>
              <a:gdLst/>
              <a:ahLst/>
              <a:cxnLst/>
              <a:rect l="l" t="t" r="r" b="b"/>
              <a:pathLst>
                <a:path w="440658" h="118800">
                  <a:moveTo>
                    <a:pt x="9317" y="0"/>
                  </a:moveTo>
                  <a:lnTo>
                    <a:pt x="431341" y="0"/>
                  </a:lnTo>
                  <a:cubicBezTo>
                    <a:pt x="437748" y="18881"/>
                    <a:pt x="440658" y="39100"/>
                    <a:pt x="440658" y="59998"/>
                  </a:cubicBezTo>
                  <a:cubicBezTo>
                    <a:pt x="440658" y="80457"/>
                    <a:pt x="437870" y="100264"/>
                    <a:pt x="431712" y="118800"/>
                  </a:cubicBezTo>
                  <a:lnTo>
                    <a:pt x="8946" y="118800"/>
                  </a:lnTo>
                  <a:cubicBezTo>
                    <a:pt x="2789" y="100264"/>
                    <a:pt x="0" y="80457"/>
                    <a:pt x="0" y="59998"/>
                  </a:cubicBezTo>
                  <a:cubicBezTo>
                    <a:pt x="0" y="39100"/>
                    <a:pt x="2910" y="18881"/>
                    <a:pt x="931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144" name="타원 68"/>
            <p:cNvSpPr/>
            <p:nvPr/>
          </p:nvSpPr>
          <p:spPr>
            <a:xfrm>
              <a:off x="1568756" y="1217151"/>
              <a:ext cx="381254" cy="381254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  <a:effectLst>
              <a:outerShdw dist="127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470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Entypo" pitchFamily="50" charset="0"/>
                <a:ea typeface="Roboto Light" pitchFamily="2" charset="0"/>
                <a:cs typeface="Roboto Condensed Regular"/>
              </a:endParaRPr>
            </a:p>
          </p:txBody>
        </p:sp>
      </p:grpSp>
      <p:grpSp>
        <p:nvGrpSpPr>
          <p:cNvPr id="146" name="그룹 97"/>
          <p:cNvGrpSpPr/>
          <p:nvPr/>
        </p:nvGrpSpPr>
        <p:grpSpPr>
          <a:xfrm>
            <a:off x="2066455" y="2182740"/>
            <a:ext cx="600793" cy="160000"/>
            <a:chOff x="720725" y="1704497"/>
            <a:chExt cx="450595" cy="120000"/>
          </a:xfrm>
        </p:grpSpPr>
        <p:sp>
          <p:nvSpPr>
            <p:cNvPr id="147" name="직사각형 34"/>
            <p:cNvSpPr/>
            <p:nvPr/>
          </p:nvSpPr>
          <p:spPr>
            <a:xfrm>
              <a:off x="780126" y="1704497"/>
              <a:ext cx="391194" cy="120000"/>
            </a:xfrm>
            <a:prstGeom prst="rect">
              <a:avLst/>
            </a:prstGeom>
            <a:pattFill prst="ltDn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00" dirty="0">
                  <a:latin typeface="Roboto Condensed Light"/>
                </a:rPr>
                <a:t> </a:t>
              </a:r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148" name="타원 33"/>
            <p:cNvSpPr/>
            <p:nvPr/>
          </p:nvSpPr>
          <p:spPr>
            <a:xfrm>
              <a:off x="720725" y="1705094"/>
              <a:ext cx="118800" cy="118800"/>
            </a:xfrm>
            <a:prstGeom prst="ellipse">
              <a:avLst/>
            </a:prstGeom>
            <a:pattFill prst="ltDn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</p:grpSp>
      <p:grpSp>
        <p:nvGrpSpPr>
          <p:cNvPr id="151" name="그룹 56"/>
          <p:cNvGrpSpPr/>
          <p:nvPr/>
        </p:nvGrpSpPr>
        <p:grpSpPr>
          <a:xfrm>
            <a:off x="2382074" y="2008571"/>
            <a:ext cx="587544" cy="508339"/>
            <a:chOff x="1539055" y="1217151"/>
            <a:chExt cx="440658" cy="381254"/>
          </a:xfrm>
        </p:grpSpPr>
        <p:sp>
          <p:nvSpPr>
            <p:cNvPr id="152" name="타원 43"/>
            <p:cNvSpPr/>
            <p:nvPr/>
          </p:nvSpPr>
          <p:spPr>
            <a:xfrm>
              <a:off x="1539055" y="1348978"/>
              <a:ext cx="440658" cy="118800"/>
            </a:xfrm>
            <a:custGeom>
              <a:avLst/>
              <a:gdLst/>
              <a:ahLst/>
              <a:cxnLst/>
              <a:rect l="l" t="t" r="r" b="b"/>
              <a:pathLst>
                <a:path w="440658" h="118800">
                  <a:moveTo>
                    <a:pt x="9317" y="0"/>
                  </a:moveTo>
                  <a:lnTo>
                    <a:pt x="431341" y="0"/>
                  </a:lnTo>
                  <a:cubicBezTo>
                    <a:pt x="437748" y="18881"/>
                    <a:pt x="440658" y="39100"/>
                    <a:pt x="440658" y="59998"/>
                  </a:cubicBezTo>
                  <a:cubicBezTo>
                    <a:pt x="440658" y="80457"/>
                    <a:pt x="437870" y="100264"/>
                    <a:pt x="431712" y="118800"/>
                  </a:cubicBezTo>
                  <a:lnTo>
                    <a:pt x="8946" y="118800"/>
                  </a:lnTo>
                  <a:cubicBezTo>
                    <a:pt x="2789" y="100264"/>
                    <a:pt x="0" y="80457"/>
                    <a:pt x="0" y="59998"/>
                  </a:cubicBezTo>
                  <a:cubicBezTo>
                    <a:pt x="0" y="39100"/>
                    <a:pt x="2910" y="18881"/>
                    <a:pt x="931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154" name="타원 58"/>
            <p:cNvSpPr/>
            <p:nvPr/>
          </p:nvSpPr>
          <p:spPr>
            <a:xfrm>
              <a:off x="1568756" y="1217151"/>
              <a:ext cx="381254" cy="381254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  <a:effectLst>
              <a:outerShdw dist="127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en-US" altLang="ko-KR" sz="470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Entypo" pitchFamily="50" charset="0"/>
                <a:ea typeface="Roboto Light" pitchFamily="2" charset="0"/>
                <a:cs typeface="Roboto Condensed Regular"/>
              </a:endParaRPr>
            </a:p>
          </p:txBody>
        </p:sp>
      </p:grpSp>
      <p:grpSp>
        <p:nvGrpSpPr>
          <p:cNvPr id="156" name="그룹 66"/>
          <p:cNvGrpSpPr/>
          <p:nvPr/>
        </p:nvGrpSpPr>
        <p:grpSpPr>
          <a:xfrm>
            <a:off x="2375395" y="2010318"/>
            <a:ext cx="587544" cy="508339"/>
            <a:chOff x="1539055" y="1217151"/>
            <a:chExt cx="440658" cy="381254"/>
          </a:xfrm>
        </p:grpSpPr>
        <p:sp>
          <p:nvSpPr>
            <p:cNvPr id="158" name="타원 43"/>
            <p:cNvSpPr/>
            <p:nvPr/>
          </p:nvSpPr>
          <p:spPr>
            <a:xfrm>
              <a:off x="1539055" y="1348978"/>
              <a:ext cx="440658" cy="118800"/>
            </a:xfrm>
            <a:custGeom>
              <a:avLst/>
              <a:gdLst/>
              <a:ahLst/>
              <a:cxnLst/>
              <a:rect l="l" t="t" r="r" b="b"/>
              <a:pathLst>
                <a:path w="440658" h="118800">
                  <a:moveTo>
                    <a:pt x="9317" y="0"/>
                  </a:moveTo>
                  <a:lnTo>
                    <a:pt x="431341" y="0"/>
                  </a:lnTo>
                  <a:cubicBezTo>
                    <a:pt x="437748" y="18881"/>
                    <a:pt x="440658" y="39100"/>
                    <a:pt x="440658" y="59998"/>
                  </a:cubicBezTo>
                  <a:cubicBezTo>
                    <a:pt x="440658" y="80457"/>
                    <a:pt x="437870" y="100264"/>
                    <a:pt x="431712" y="118800"/>
                  </a:cubicBezTo>
                  <a:lnTo>
                    <a:pt x="8946" y="118800"/>
                  </a:lnTo>
                  <a:cubicBezTo>
                    <a:pt x="2789" y="100264"/>
                    <a:pt x="0" y="80457"/>
                    <a:pt x="0" y="59998"/>
                  </a:cubicBezTo>
                  <a:cubicBezTo>
                    <a:pt x="0" y="39100"/>
                    <a:pt x="2910" y="18881"/>
                    <a:pt x="931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160" name="타원 68"/>
            <p:cNvSpPr/>
            <p:nvPr/>
          </p:nvSpPr>
          <p:spPr>
            <a:xfrm>
              <a:off x="1568756" y="1217151"/>
              <a:ext cx="381254" cy="381254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  <a:effectLst>
              <a:outerShdw dist="127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4700" dirty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0" scaled="1"/>
                </a:gradFill>
                <a:latin typeface="Entypo" pitchFamily="50" charset="0"/>
                <a:ea typeface="Roboto Light" pitchFamily="2" charset="0"/>
                <a:cs typeface="Roboto Condensed Regular"/>
              </a:endParaRPr>
            </a:p>
          </p:txBody>
        </p:sp>
      </p:grpSp>
      <p:sp>
        <p:nvSpPr>
          <p:cNvPr id="162" name="Freeform 39"/>
          <p:cNvSpPr>
            <a:spLocks noEditPoints="1"/>
          </p:cNvSpPr>
          <p:nvPr/>
        </p:nvSpPr>
        <p:spPr bwMode="auto">
          <a:xfrm>
            <a:off x="2523239" y="2104427"/>
            <a:ext cx="308903" cy="307997"/>
          </a:xfrm>
          <a:custGeom>
            <a:avLst/>
            <a:gdLst/>
            <a:ahLst/>
            <a:cxnLst>
              <a:cxn ang="0">
                <a:pos x="176" y="48"/>
              </a:cxn>
              <a:cxn ang="0">
                <a:pos x="169" y="48"/>
              </a:cxn>
              <a:cxn ang="0">
                <a:pos x="169" y="54"/>
              </a:cxn>
              <a:cxn ang="0">
                <a:pos x="169" y="120"/>
              </a:cxn>
              <a:cxn ang="0">
                <a:pos x="169" y="127"/>
              </a:cxn>
              <a:cxn ang="0">
                <a:pos x="176" y="127"/>
              </a:cxn>
              <a:cxn ang="0">
                <a:pos x="176" y="48"/>
              </a:cxn>
              <a:cxn ang="0">
                <a:pos x="193" y="31"/>
              </a:cxn>
              <a:cxn ang="0">
                <a:pos x="80" y="31"/>
              </a:cxn>
              <a:cxn ang="0">
                <a:pos x="68" y="129"/>
              </a:cxn>
              <a:cxn ang="0">
                <a:pos x="10" y="188"/>
              </a:cxn>
              <a:cxn ang="0">
                <a:pos x="15" y="208"/>
              </a:cxn>
              <a:cxn ang="0">
                <a:pos x="35" y="214"/>
              </a:cxn>
              <a:cxn ang="0">
                <a:pos x="94" y="155"/>
              </a:cxn>
              <a:cxn ang="0">
                <a:pos x="193" y="144"/>
              </a:cxn>
              <a:cxn ang="0">
                <a:pos x="193" y="31"/>
              </a:cxn>
              <a:cxn ang="0">
                <a:pos x="183" y="134"/>
              </a:cxn>
              <a:cxn ang="0">
                <a:pos x="90" y="134"/>
              </a:cxn>
              <a:cxn ang="0">
                <a:pos x="90" y="41"/>
              </a:cxn>
              <a:cxn ang="0">
                <a:pos x="183" y="41"/>
              </a:cxn>
              <a:cxn ang="0">
                <a:pos x="183" y="134"/>
              </a:cxn>
            </a:cxnLst>
            <a:rect l="0" t="0" r="r" b="b"/>
            <a:pathLst>
              <a:path w="224" h="223">
                <a:moveTo>
                  <a:pt x="176" y="48"/>
                </a:moveTo>
                <a:cubicBezTo>
                  <a:pt x="174" y="46"/>
                  <a:pt x="171" y="46"/>
                  <a:pt x="169" y="48"/>
                </a:cubicBezTo>
                <a:cubicBezTo>
                  <a:pt x="167" y="50"/>
                  <a:pt x="167" y="53"/>
                  <a:pt x="169" y="54"/>
                </a:cubicBezTo>
                <a:cubicBezTo>
                  <a:pt x="187" y="73"/>
                  <a:pt x="187" y="102"/>
                  <a:pt x="169" y="120"/>
                </a:cubicBezTo>
                <a:cubicBezTo>
                  <a:pt x="167" y="122"/>
                  <a:pt x="167" y="125"/>
                  <a:pt x="169" y="127"/>
                </a:cubicBezTo>
                <a:cubicBezTo>
                  <a:pt x="171" y="129"/>
                  <a:pt x="174" y="129"/>
                  <a:pt x="176" y="127"/>
                </a:cubicBezTo>
                <a:cubicBezTo>
                  <a:pt x="197" y="105"/>
                  <a:pt x="197" y="70"/>
                  <a:pt x="176" y="48"/>
                </a:cubicBezTo>
                <a:close/>
                <a:moveTo>
                  <a:pt x="193" y="31"/>
                </a:moveTo>
                <a:cubicBezTo>
                  <a:pt x="161" y="0"/>
                  <a:pt x="111" y="0"/>
                  <a:pt x="80" y="31"/>
                </a:cubicBezTo>
                <a:cubicBezTo>
                  <a:pt x="53" y="58"/>
                  <a:pt x="49" y="98"/>
                  <a:pt x="68" y="129"/>
                </a:cubicBezTo>
                <a:cubicBezTo>
                  <a:pt x="10" y="188"/>
                  <a:pt x="10" y="188"/>
                  <a:pt x="10" y="188"/>
                </a:cubicBezTo>
                <a:cubicBezTo>
                  <a:pt x="10" y="188"/>
                  <a:pt x="0" y="194"/>
                  <a:pt x="15" y="208"/>
                </a:cubicBezTo>
                <a:cubicBezTo>
                  <a:pt x="30" y="223"/>
                  <a:pt x="35" y="214"/>
                  <a:pt x="35" y="214"/>
                </a:cubicBezTo>
                <a:cubicBezTo>
                  <a:pt x="94" y="155"/>
                  <a:pt x="94" y="155"/>
                  <a:pt x="94" y="155"/>
                </a:cubicBezTo>
                <a:cubicBezTo>
                  <a:pt x="125" y="174"/>
                  <a:pt x="166" y="170"/>
                  <a:pt x="193" y="144"/>
                </a:cubicBezTo>
                <a:cubicBezTo>
                  <a:pt x="224" y="113"/>
                  <a:pt x="224" y="62"/>
                  <a:pt x="193" y="31"/>
                </a:cubicBezTo>
                <a:close/>
                <a:moveTo>
                  <a:pt x="183" y="134"/>
                </a:moveTo>
                <a:cubicBezTo>
                  <a:pt x="157" y="160"/>
                  <a:pt x="115" y="160"/>
                  <a:pt x="90" y="134"/>
                </a:cubicBezTo>
                <a:cubicBezTo>
                  <a:pt x="64" y="108"/>
                  <a:pt x="64" y="67"/>
                  <a:pt x="90" y="41"/>
                </a:cubicBezTo>
                <a:cubicBezTo>
                  <a:pt x="115" y="15"/>
                  <a:pt x="157" y="15"/>
                  <a:pt x="183" y="41"/>
                </a:cubicBezTo>
                <a:cubicBezTo>
                  <a:pt x="208" y="67"/>
                  <a:pt x="208" y="108"/>
                  <a:pt x="183" y="134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Roboto Condensed Ligh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47579" y="2666157"/>
            <a:ext cx="1510632" cy="7384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100" dirty="0" smtClean="0">
                <a:solidFill>
                  <a:srgbClr val="109AFF"/>
                </a:solidFill>
                <a:latin typeface="Bebas Neue" pitchFamily="34" charset="0"/>
              </a:rPr>
              <a:t>R&amp;D team </a:t>
            </a:r>
          </a:p>
          <a:p>
            <a:pPr algn="ctr"/>
            <a:r>
              <a:rPr lang="en-US" altLang="ko-KR" sz="1100" dirty="0" smtClean="0">
                <a:solidFill>
                  <a:srgbClr val="FF6600"/>
                </a:solidFill>
                <a:latin typeface="Bebas Neue" pitchFamily="34" charset="0"/>
              </a:rPr>
              <a:t>@</a:t>
            </a:r>
            <a:r>
              <a:rPr lang="en-US" altLang="ko-KR" sz="1100" dirty="0" smtClean="0">
                <a:solidFill>
                  <a:srgbClr val="109AFF"/>
                </a:solidFill>
                <a:latin typeface="Bebas Neue" pitchFamily="34" charset="0"/>
              </a:rPr>
              <a:t> </a:t>
            </a:r>
            <a:r>
              <a:rPr lang="en-US" altLang="ko-KR" sz="1100" dirty="0" smtClean="0">
                <a:solidFill>
                  <a:srgbClr val="FF6600"/>
                </a:solidFill>
                <a:latin typeface="Bebas Neue" pitchFamily="34" charset="0"/>
              </a:rPr>
              <a:t>Samsung-Corning</a:t>
            </a:r>
            <a:endParaRPr lang="ko-KR" altLang="en-US" sz="1100" dirty="0">
              <a:solidFill>
                <a:srgbClr val="FF6600"/>
              </a:solidFill>
              <a:latin typeface="Bebas Neue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79406" y="1682171"/>
            <a:ext cx="1546819" cy="21833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lvl="0" algn="ctr">
              <a:buClr>
                <a:schemeClr val="bg2"/>
              </a:buClr>
            </a:pPr>
            <a:r>
              <a:rPr lang="pt-BR" altLang="ko-KR" sz="1200" b="1" dirty="0" smtClean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Roboto Condensed Light"/>
                <a:ea typeface="Roboto Light" pitchFamily="2" charset="0"/>
                <a:cs typeface="Roboto Condensed Regular"/>
              </a:rPr>
              <a:t>M.S. </a:t>
            </a:r>
            <a:endParaRPr lang="en-US" altLang="ko-KR" sz="1200" b="1" dirty="0">
              <a:gradFill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0"/>
              </a:gradFill>
              <a:latin typeface="Roboto Condensed Light"/>
              <a:ea typeface="Roboto Light" pitchFamily="2" charset="0"/>
              <a:cs typeface="Roboto Condensed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684" y="3718193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</a:p>
          <a:p>
            <a:r>
              <a:rPr lang="en-US" dirty="0" smtClean="0"/>
              <a:t>Experimentalist</a:t>
            </a:r>
          </a:p>
          <a:p>
            <a:r>
              <a:rPr lang="en-US" dirty="0" smtClean="0"/>
              <a:t>&amp; Engineer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954304" y="3891415"/>
            <a:ext cx="267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Computational Materials </a:t>
            </a:r>
          </a:p>
          <a:p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96444" y="3847939"/>
            <a:ext cx="231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</a:p>
          <a:p>
            <a:r>
              <a:rPr lang="en-US" dirty="0" smtClean="0"/>
              <a:t>Technical Consultant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73587" y="4214580"/>
            <a:ext cx="521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761671" y="4214580"/>
            <a:ext cx="521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3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7"/>
          <p:cNvGrpSpPr/>
          <p:nvPr/>
        </p:nvGrpSpPr>
        <p:grpSpPr>
          <a:xfrm>
            <a:off x="1917032" y="839204"/>
            <a:ext cx="5355389" cy="5118100"/>
            <a:chOff x="658800" y="657675"/>
            <a:chExt cx="3829050" cy="3829050"/>
          </a:xfrm>
        </p:grpSpPr>
        <p:sp>
          <p:nvSpPr>
            <p:cNvPr id="7" name="타원 9"/>
            <p:cNvSpPr/>
            <p:nvPr/>
          </p:nvSpPr>
          <p:spPr>
            <a:xfrm>
              <a:off x="658800" y="657675"/>
              <a:ext cx="3829050" cy="3829050"/>
            </a:xfrm>
            <a:prstGeom prst="ellipse">
              <a:avLst/>
            </a:prstGeom>
            <a:solidFill>
              <a:srgbClr val="2F3540">
                <a:alpha val="98000"/>
              </a:srgbClr>
            </a:solidFill>
            <a:ln w="25400" cap="flat" cmpd="sng" algn="ctr">
              <a:noFill/>
              <a:prstDash val="solid"/>
            </a:ln>
            <a:effectLst>
              <a:outerShdw dir="5400000" sx="103000" sy="103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0" dirty="0">
                <a:latin typeface="Roboto Condensed Light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658800" y="1450851"/>
              <a:ext cx="3829050" cy="102822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>
                <a:lnSpc>
                  <a:spcPts val="5333"/>
                </a:lnSpc>
                <a:tabLst>
                  <a:tab pos="4781191" algn="l"/>
                </a:tabLst>
              </a:pPr>
              <a:r>
                <a:rPr lang="en-US" altLang="ko-KR" sz="4700" b="1" dirty="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Bebas Neue" pitchFamily="34" charset="0"/>
                  <a:ea typeface="Roboto Light" pitchFamily="2" charset="0"/>
                  <a:cs typeface="Roboto Condensed Regular"/>
                </a:rPr>
                <a:t>Nexight Group </a:t>
              </a:r>
            </a:p>
            <a:p>
              <a:pPr algn="ctr">
                <a:lnSpc>
                  <a:spcPts val="5333"/>
                </a:lnSpc>
                <a:tabLst>
                  <a:tab pos="4781191" algn="l"/>
                </a:tabLst>
              </a:pPr>
              <a:r>
                <a:rPr lang="en-US" altLang="ko-KR" sz="4700" b="1" dirty="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Bebas Neue" pitchFamily="34" charset="0"/>
                  <a:ea typeface="Roboto Light" pitchFamily="2" charset="0"/>
                  <a:cs typeface="Roboto Condensed Regular"/>
                </a:rPr>
                <a:t>at a Glance</a:t>
              </a:r>
              <a:endParaRPr lang="nb-NO" altLang="ko-KR" sz="4700" b="1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Bebas Neue" pitchFamily="34" charset="0"/>
                <a:ea typeface="Roboto Light" pitchFamily="2" charset="0"/>
                <a:cs typeface="Roboto Condensed Regular"/>
              </a:endParaRPr>
            </a:p>
          </p:txBody>
        </p:sp>
        <p:cxnSp>
          <p:nvCxnSpPr>
            <p:cNvPr id="10" name="직선 연결선 12"/>
            <p:cNvCxnSpPr/>
            <p:nvPr/>
          </p:nvCxnSpPr>
          <p:spPr>
            <a:xfrm>
              <a:off x="1192200" y="2572200"/>
              <a:ext cx="2749550" cy="0"/>
            </a:xfrm>
            <a:prstGeom prst="line">
              <a:avLst/>
            </a:prstGeom>
            <a:ln w="25400" cap="rnd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264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790" y="1042737"/>
            <a:ext cx="8757940" cy="5120105"/>
          </a:xfrm>
          <a:prstGeom prst="roundRect">
            <a:avLst>
              <a:gd name="adj" fmla="val 677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73789" y="326711"/>
            <a:ext cx="7543800" cy="98602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About Nexight Group</a:t>
            </a:r>
            <a:endParaRPr lang="en-US" sz="2400" b="1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68428" y="1226055"/>
            <a:ext cx="7802695" cy="8252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Nexight Group is a management and technical consulting firm.</a:t>
            </a:r>
          </a:p>
          <a:p>
            <a:pPr marL="0" indent="0" algn="ctr">
              <a:buFont typeface="Arial"/>
              <a:buNone/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7280" y="2459977"/>
            <a:ext cx="1798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  <a:buClr>
                <a:srgbClr val="E9610D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 full-time professional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staff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145985" y="1925053"/>
            <a:ext cx="0" cy="4023894"/>
          </a:xfrm>
          <a:prstGeom prst="line">
            <a:avLst/>
          </a:prstGeom>
          <a:ln w="6350">
            <a:solidFill>
              <a:srgbClr val="E961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50111" y="1911684"/>
            <a:ext cx="0" cy="4050632"/>
          </a:xfrm>
          <a:prstGeom prst="line">
            <a:avLst/>
          </a:prstGeom>
          <a:ln w="6350">
            <a:solidFill>
              <a:srgbClr val="E961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1" y="2735364"/>
            <a:ext cx="2459922" cy="28522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49" y="2870074"/>
            <a:ext cx="2367793" cy="211634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88" y="3229881"/>
            <a:ext cx="2756950" cy="9678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2943" y="1970693"/>
            <a:ext cx="1798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  <a:buClr>
                <a:srgbClr val="E9610D"/>
              </a:buClr>
            </a:pPr>
            <a:r>
              <a:rPr lang="en-US" sz="1600" dirty="0">
                <a:solidFill>
                  <a:srgbClr val="2F3540"/>
                </a:solidFill>
              </a:rPr>
              <a:t>22 full-time professional </a:t>
            </a:r>
            <a:r>
              <a:rPr lang="en-US" sz="1600" dirty="0" smtClean="0">
                <a:solidFill>
                  <a:srgbClr val="2F3540"/>
                </a:solidFill>
              </a:rPr>
              <a:t>staff</a:t>
            </a:r>
            <a:endParaRPr lang="en-US" sz="1600" dirty="0">
              <a:solidFill>
                <a:srgbClr val="2F354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3601" y="2024904"/>
            <a:ext cx="2571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  <a:buClr>
                <a:srgbClr val="E9610D"/>
              </a:buClr>
            </a:pPr>
            <a:r>
              <a:rPr lang="en-US" sz="1600" dirty="0" smtClean="0">
                <a:solidFill>
                  <a:srgbClr val="2F3540"/>
                </a:solidFill>
              </a:rPr>
              <a:t>$5.5 million in sales </a:t>
            </a:r>
            <a:br>
              <a:rPr lang="en-US" sz="1600" dirty="0" smtClean="0">
                <a:solidFill>
                  <a:srgbClr val="2F3540"/>
                </a:solidFill>
              </a:rPr>
            </a:br>
            <a:r>
              <a:rPr lang="en-US" sz="1600" dirty="0" smtClean="0">
                <a:solidFill>
                  <a:srgbClr val="2F3540"/>
                </a:solidFill>
              </a:rPr>
              <a:t>(2015)</a:t>
            </a:r>
            <a:endParaRPr lang="en-US" sz="1600" dirty="0">
              <a:solidFill>
                <a:srgbClr val="2F354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90105" y="1917958"/>
            <a:ext cx="218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9610D"/>
              </a:buClr>
            </a:pPr>
            <a:r>
              <a:rPr lang="en-US" sz="1600" dirty="0" smtClean="0">
                <a:solidFill>
                  <a:srgbClr val="2F3540"/>
                </a:solidFill>
              </a:rPr>
              <a:t>Offices located in Silver Spring, MD</a:t>
            </a:r>
          </a:p>
          <a:p>
            <a:pPr algn="ctr">
              <a:buClr>
                <a:srgbClr val="E9610D"/>
              </a:buClr>
            </a:pPr>
            <a:r>
              <a:rPr lang="en-US" sz="1600" dirty="0" smtClean="0">
                <a:solidFill>
                  <a:srgbClr val="2F3540"/>
                </a:solidFill>
              </a:rPr>
              <a:t>(D.C. Area)</a:t>
            </a:r>
            <a:endParaRPr lang="en-US" sz="1600" dirty="0">
              <a:solidFill>
                <a:srgbClr val="2F35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144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790" y="1042737"/>
            <a:ext cx="8757940" cy="5120105"/>
          </a:xfrm>
          <a:prstGeom prst="roundRect">
            <a:avLst>
              <a:gd name="adj" fmla="val 677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73789" y="326711"/>
            <a:ext cx="7543800" cy="98602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Topical Expertise</a:t>
            </a:r>
            <a:endParaRPr lang="en-US" sz="2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14853" y="1597975"/>
            <a:ext cx="5923207" cy="4195537"/>
            <a:chOff x="1514853" y="1597975"/>
            <a:chExt cx="5923207" cy="419553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365" y="1597976"/>
              <a:ext cx="1073901" cy="176596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906" y="1597975"/>
              <a:ext cx="1086256" cy="149179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905" y="3784780"/>
              <a:ext cx="1556932" cy="19942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644" y="1597975"/>
              <a:ext cx="1073901" cy="170392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4853" y="3799294"/>
              <a:ext cx="1688535" cy="199421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4159" y="3823766"/>
              <a:ext cx="1073901" cy="1758155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4010526" y="5521158"/>
            <a:ext cx="1336842" cy="374316"/>
          </a:xfrm>
          <a:prstGeom prst="rect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6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73789" y="326711"/>
            <a:ext cx="7543800" cy="98602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Some of the Nexight Clients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3789" y="1203158"/>
            <a:ext cx="7972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Academic Clients</a:t>
            </a:r>
          </a:p>
          <a:p>
            <a:r>
              <a:rPr lang="en-US" u="sng" dirty="0" smtClean="0"/>
              <a:t>Georgia Institute of Technology</a:t>
            </a:r>
            <a:r>
              <a:rPr lang="en-US" dirty="0" smtClean="0"/>
              <a:t>, Johns Hopkins University, Energy Research</a:t>
            </a:r>
          </a:p>
          <a:p>
            <a:r>
              <a:rPr lang="en-US" dirty="0" smtClean="0"/>
              <a:t>Institute at </a:t>
            </a:r>
            <a:r>
              <a:rPr lang="en-US" dirty="0" err="1" smtClean="0"/>
              <a:t>Nanyang</a:t>
            </a:r>
            <a:r>
              <a:rPr lang="en-US" dirty="0" smtClean="0"/>
              <a:t> Technological University, Penn State University,</a:t>
            </a:r>
          </a:p>
          <a:p>
            <a:r>
              <a:rPr lang="en-US" dirty="0" smtClean="0"/>
              <a:t>Rutgers University, Worcester Polytechnic Institute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2612190"/>
            <a:ext cx="878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Commercial Clients</a:t>
            </a:r>
          </a:p>
          <a:p>
            <a:r>
              <a:rPr lang="en-US" dirty="0" smtClean="0"/>
              <a:t>ACTA Materialia, </a:t>
            </a:r>
            <a:r>
              <a:rPr lang="en-US" u="sng" dirty="0" smtClean="0"/>
              <a:t>American Ceramic Society</a:t>
            </a:r>
            <a:r>
              <a:rPr lang="en-US" dirty="0" smtClean="0"/>
              <a:t>, American Chemistry Council, American</a:t>
            </a:r>
          </a:p>
          <a:p>
            <a:r>
              <a:rPr lang="en-US" dirty="0" smtClean="0"/>
              <a:t>Society of Mechanical Engineers, </a:t>
            </a:r>
            <a:r>
              <a:rPr lang="en-US" u="sng" dirty="0" smtClean="0"/>
              <a:t>ASM International</a:t>
            </a:r>
            <a:r>
              <a:rPr lang="en-US" dirty="0" smtClean="0"/>
              <a:t>, Carbon War Room, Edison </a:t>
            </a:r>
          </a:p>
          <a:p>
            <a:r>
              <a:rPr lang="en-US" dirty="0" smtClean="0"/>
              <a:t>Electric Institute, Electric Power Research Institute, Georgia Research Alliance,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7747" y="4047958"/>
            <a:ext cx="84592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Government Clients</a:t>
            </a:r>
          </a:p>
          <a:p>
            <a:r>
              <a:rPr lang="en-US" dirty="0" smtClean="0"/>
              <a:t>U.S. Department of Agriculture, U.S. Department of Commerce, </a:t>
            </a:r>
            <a:r>
              <a:rPr lang="en-US" u="sng" dirty="0" smtClean="0"/>
              <a:t>U.S. Department</a:t>
            </a:r>
          </a:p>
          <a:p>
            <a:r>
              <a:rPr lang="en-US" u="sng" dirty="0"/>
              <a:t>o</a:t>
            </a:r>
            <a:r>
              <a:rPr lang="en-US" u="sng" dirty="0" smtClean="0"/>
              <a:t>f Energy, U.S. Department of Health and Human Services, U.S. Department of </a:t>
            </a:r>
          </a:p>
          <a:p>
            <a:r>
              <a:rPr lang="en-US" u="sng" dirty="0" smtClean="0"/>
              <a:t>Homeland Security,</a:t>
            </a:r>
            <a:r>
              <a:rPr lang="en-US" dirty="0" smtClean="0"/>
              <a:t> National Climate Change Secretariat, Singapore, National</a:t>
            </a:r>
          </a:p>
          <a:p>
            <a:r>
              <a:rPr lang="en-US" dirty="0" smtClean="0"/>
              <a:t>Energy Technology Laboratory, </a:t>
            </a:r>
            <a:r>
              <a:rPr lang="en-US" u="sng" dirty="0" smtClean="0"/>
              <a:t>National Institute of Standards and Technology</a:t>
            </a:r>
            <a:r>
              <a:rPr lang="en-US" dirty="0" smtClean="0"/>
              <a:t>,</a:t>
            </a:r>
          </a:p>
          <a:p>
            <a:r>
              <a:rPr lang="en-US" dirty="0" smtClean="0"/>
              <a:t>Sandia National Laboratory, 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5664" y="2522592"/>
            <a:ext cx="8642426" cy="0"/>
          </a:xfrm>
          <a:prstGeom prst="line">
            <a:avLst/>
          </a:prstGeom>
          <a:ln w="31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5183" y="3955152"/>
            <a:ext cx="8642426" cy="0"/>
          </a:xfrm>
          <a:prstGeom prst="line">
            <a:avLst/>
          </a:prstGeom>
          <a:ln w="31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43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>
            <a:spLocks noGrp="1"/>
          </p:cNvSpPr>
          <p:nvPr>
            <p:ph type="title"/>
          </p:nvPr>
        </p:nvSpPr>
        <p:spPr>
          <a:xfrm>
            <a:off x="208013" y="326710"/>
            <a:ext cx="7543800" cy="986020"/>
          </a:xfrm>
        </p:spPr>
        <p:txBody>
          <a:bodyPr/>
          <a:lstStyle/>
          <a:p>
            <a:r>
              <a:rPr lang="en-US" sz="2400" b="1" dirty="0" smtClean="0"/>
              <a:t>Nexight’s Approach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" y="1459820"/>
            <a:ext cx="9124735" cy="48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53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_08_Dark">
      <a:dk1>
        <a:srgbClr val="FFFFFF"/>
      </a:dk1>
      <a:lt1>
        <a:srgbClr val="000000"/>
      </a:lt1>
      <a:dk2>
        <a:srgbClr val="FFFFFF"/>
      </a:dk2>
      <a:lt2>
        <a:srgbClr val="2F3540"/>
      </a:lt2>
      <a:accent1>
        <a:srgbClr val="757DBB"/>
      </a:accent1>
      <a:accent2>
        <a:srgbClr val="757DBB"/>
      </a:accent2>
      <a:accent3>
        <a:srgbClr val="FFFFFF"/>
      </a:accent3>
      <a:accent4>
        <a:srgbClr val="000000"/>
      </a:accent4>
      <a:accent5>
        <a:srgbClr val="FFFFFF"/>
      </a:accent5>
      <a:accent6>
        <a:srgbClr val="282D38"/>
      </a:accent6>
      <a:hlink>
        <a:srgbClr val="FFFFFF"/>
      </a:hlink>
      <a:folHlink>
        <a:srgbClr val="757DBB"/>
      </a:folHlink>
    </a:clrScheme>
    <a:fontScheme name="Office">
      <a:majorFont>
        <a:latin typeface="BebasNeu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botoCondensed-Light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11137</TotalTime>
  <Words>640</Words>
  <Application>Microsoft Office PowerPoint</Application>
  <PresentationFormat>On-screen Show (4:3)</PresentationFormat>
  <Paragraphs>152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Bebas Neue</vt:lpstr>
      <vt:lpstr>Entypo</vt:lpstr>
      <vt:lpstr>맑은 고딕</vt:lpstr>
      <vt:lpstr>Roboto Condensed Light</vt:lpstr>
      <vt:lpstr>Roboto Condensed Regular</vt:lpstr>
      <vt:lpstr>Roboto Light</vt:lpstr>
      <vt:lpstr>RobotoCondensed-Light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Nexight Group</vt:lpstr>
      <vt:lpstr>Topical Expertise</vt:lpstr>
      <vt:lpstr>Some of the Nexight Clients</vt:lpstr>
      <vt:lpstr>Nexight’s Approach</vt:lpstr>
      <vt:lpstr>Nexight’s Approach</vt:lpstr>
      <vt:lpstr>Sample Projects: Computer-related Engineering</vt:lpstr>
      <vt:lpstr>PowerPoint Presentation</vt:lpstr>
      <vt:lpstr>PowerPoint Presentation</vt:lpstr>
      <vt:lpstr>PowerPoint Presentation</vt:lpstr>
      <vt:lpstr>PowerPoint Presentation</vt:lpstr>
    </vt:vector>
  </TitlesOfParts>
  <Company>good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kim</dc:creator>
  <cp:lastModifiedBy>Changwon Suh</cp:lastModifiedBy>
  <cp:revision>679</cp:revision>
  <cp:lastPrinted>2015-05-27T16:57:59Z</cp:lastPrinted>
  <dcterms:created xsi:type="dcterms:W3CDTF">2014-06-25T17:23:52Z</dcterms:created>
  <dcterms:modified xsi:type="dcterms:W3CDTF">2016-04-07T12:29:48Z</dcterms:modified>
</cp:coreProperties>
</file>