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1" autoAdjust="0"/>
    <p:restoredTop sz="93615" autoAdjust="0"/>
  </p:normalViewPr>
  <p:slideViewPr>
    <p:cSldViewPr snapToGrid="0">
      <p:cViewPr>
        <p:scale>
          <a:sx n="80" d="100"/>
          <a:sy n="80" d="100"/>
        </p:scale>
        <p:origin x="396" y="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A07D5-11ED-4244-B224-E7CF564958A3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B36FD-4D9A-46B6-A150-C03E03259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B36FD-4D9A-46B6-A150-C03E03259E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28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B36FD-4D9A-46B6-A150-C03E03259E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58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9E5C76-ABFA-47EC-9888-22AF5CBE39D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144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9E5C76-ABFA-47EC-9888-22AF5CBE39D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1728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378D-90D2-4267-A092-AF272551199E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4C43-C1E1-4FA0-AF64-011D05B95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3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378D-90D2-4267-A092-AF272551199E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4C43-C1E1-4FA0-AF64-011D05B95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2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378D-90D2-4267-A092-AF272551199E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4C43-C1E1-4FA0-AF64-011D05B95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19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0593-B550-45A1-87F2-FE591A11DF7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368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ADD-43BF-43C4-BAB2-64B8DA8FA88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78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7434-D46E-473F-9385-C17184FFD1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088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B3EF-9D20-46AE-862B-25424FE136B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330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CB2B-854A-4DEB-906A-1E31856B7A3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759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739F-5C85-4F2C-9D0C-1E31586170B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gray_seal_alt.jpg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"/>
                    </a14:imgEffect>
                  </a14:imgLayer>
                </a14:imgProps>
              </a:ext>
            </a:extLst>
          </a:blip>
          <a:srcRect l="57901" t="45926"/>
          <a:stretch/>
        </p:blipFill>
        <p:spPr>
          <a:xfrm>
            <a:off x="7059318" y="3149600"/>
            <a:ext cx="5132681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4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D802-5626-48EB-A83D-81A692CFC9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024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89C3-87EC-4D78-BF6C-4EFDD0A6070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15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378D-90D2-4267-A092-AF272551199E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4C43-C1E1-4FA0-AF64-011D05B95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884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1F6C-C1DE-4AFF-8A19-CF8E33ED6CD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543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373F7-3940-4696-A3E5-0F96EDDC430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205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B0AB-2D20-424B-B97B-1CC529BC013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93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378D-90D2-4267-A092-AF272551199E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4C43-C1E1-4FA0-AF64-011D05B95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6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378D-90D2-4267-A092-AF272551199E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4C43-C1E1-4FA0-AF64-011D05B95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5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378D-90D2-4267-A092-AF272551199E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4C43-C1E1-4FA0-AF64-011D05B95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9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378D-90D2-4267-A092-AF272551199E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4C43-C1E1-4FA0-AF64-011D05B95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4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378D-90D2-4267-A092-AF272551199E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4C43-C1E1-4FA0-AF64-011D05B95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0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378D-90D2-4267-A092-AF272551199E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4C43-C1E1-4FA0-AF64-011D05B95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5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378D-90D2-4267-A092-AF272551199E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4C43-C1E1-4FA0-AF64-011D05B95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5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0378D-90D2-4267-A092-AF272551199E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A4C43-C1E1-4FA0-AF64-011D05B95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0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382CF-C51F-4172-927B-8E28EE03831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gray_seal_alt.jpg"/>
          <p:cNvPicPr>
            <a:picLocks noChangeAspect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5000"/>
                    </a14:imgEffect>
                  </a14:imgLayer>
                </a14:imgProps>
              </a:ext>
            </a:extLst>
          </a:blip>
          <a:srcRect l="57901" t="45926"/>
          <a:stretch/>
        </p:blipFill>
        <p:spPr>
          <a:xfrm>
            <a:off x="7059318" y="3149600"/>
            <a:ext cx="5132681" cy="3708400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-9233" y="-2968"/>
            <a:ext cx="12202005" cy="721020"/>
            <a:chOff x="-6925" y="-2968"/>
            <a:chExt cx="9151504" cy="72102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9" name="Picture 3" descr="C:\Users\j.hachmann\science\career\website\groupwebsite\footer-bg.jpg"/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613"/>
            <a:stretch/>
          </p:blipFill>
          <p:spPr bwMode="auto">
            <a:xfrm>
              <a:off x="1332579" y="-2968"/>
              <a:ext cx="7812000" cy="721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3" descr="C:\Users\j.hachmann\science\career\website\groupwebsite\footer-bg.jp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925" y="-2968"/>
              <a:ext cx="1366801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 userDrawn="1"/>
        </p:nvGrpSpPr>
        <p:grpSpPr>
          <a:xfrm>
            <a:off x="9636014" y="117362"/>
            <a:ext cx="2508641" cy="785709"/>
            <a:chOff x="7250760" y="117361"/>
            <a:chExt cx="1881481" cy="785709"/>
          </a:xfrm>
        </p:grpSpPr>
        <p:pic>
          <p:nvPicPr>
            <p:cNvPr id="12" name="Picture 2" descr="C:\Users\j.hachmann\Desktop\groupwebsite\UB_web_logos\Web Logos - color\blue_gray\cntrd_stacked_blue_gray.png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07"/>
            <a:stretch/>
          </p:blipFill>
          <p:spPr bwMode="auto">
            <a:xfrm>
              <a:off x="7250760" y="762000"/>
              <a:ext cx="1881481" cy="141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C:\Users\j.hachmann\science\career\website\groupwebsite\UB_web_logos\Web Logos - black and white\white\cntrd_stacked_white.png"/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380"/>
            <a:stretch/>
          </p:blipFill>
          <p:spPr bwMode="auto">
            <a:xfrm>
              <a:off x="7250760" y="117361"/>
              <a:ext cx="1881481" cy="573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9348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emf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17.emf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32" Type="http://schemas.openxmlformats.org/officeDocument/2006/relationships/image" Target="../media/image23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19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31" Type="http://schemas.openxmlformats.org/officeDocument/2006/relationships/image" Target="../media/image22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18.png"/><Relationship Id="rId30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image2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7"/>
          <a:stretch/>
        </p:blipFill>
        <p:spPr bwMode="auto">
          <a:xfrm>
            <a:off x="3648084" y="2237983"/>
            <a:ext cx="3322254" cy="62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image16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3" r="462"/>
          <a:stretch/>
        </p:blipFill>
        <p:spPr bwMode="auto">
          <a:xfrm>
            <a:off x="3590925" y="2159385"/>
            <a:ext cx="3419475" cy="61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7012967" y="271698"/>
            <a:ext cx="0" cy="6617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588142" y="120183"/>
            <a:ext cx="0" cy="6617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3590925" y="1597903"/>
            <a:ext cx="3417571" cy="564662"/>
            <a:chOff x="3590925" y="1597903"/>
            <a:chExt cx="3417571" cy="564662"/>
          </a:xfrm>
        </p:grpSpPr>
        <p:pic>
          <p:nvPicPr>
            <p:cNvPr id="1032" name="image13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876" r="6913"/>
            <a:stretch/>
          </p:blipFill>
          <p:spPr bwMode="auto">
            <a:xfrm>
              <a:off x="3590925" y="1597903"/>
              <a:ext cx="3417571" cy="564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/>
            <p:cNvSpPr/>
            <p:nvPr/>
          </p:nvSpPr>
          <p:spPr>
            <a:xfrm>
              <a:off x="3905249" y="1675784"/>
              <a:ext cx="106681" cy="98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87115" y="954643"/>
            <a:ext cx="3423285" cy="646440"/>
            <a:chOff x="3587115" y="954643"/>
            <a:chExt cx="3423285" cy="646440"/>
          </a:xfrm>
        </p:grpSpPr>
        <p:pic>
          <p:nvPicPr>
            <p:cNvPr id="1033" name="image14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118" r="9015"/>
            <a:stretch/>
          </p:blipFill>
          <p:spPr bwMode="auto">
            <a:xfrm>
              <a:off x="3587115" y="954643"/>
              <a:ext cx="3423285" cy="646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3931919" y="1052732"/>
              <a:ext cx="106681" cy="98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94735" y="436733"/>
            <a:ext cx="3413760" cy="640080"/>
            <a:chOff x="3594735" y="436733"/>
            <a:chExt cx="3413760" cy="640080"/>
          </a:xfrm>
        </p:grpSpPr>
        <p:pic>
          <p:nvPicPr>
            <p:cNvPr id="1034" name="image11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8" r="8245"/>
            <a:stretch/>
          </p:blipFill>
          <p:spPr bwMode="auto">
            <a:xfrm>
              <a:off x="3594735" y="436733"/>
              <a:ext cx="3413760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3851908" y="531347"/>
              <a:ext cx="106681" cy="98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92830" y="2720868"/>
            <a:ext cx="3419475" cy="723730"/>
            <a:chOff x="3592830" y="2720868"/>
            <a:chExt cx="3419475" cy="723730"/>
          </a:xfrm>
        </p:grpSpPr>
        <p:pic>
          <p:nvPicPr>
            <p:cNvPr id="1029" name="image23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" r="-2955"/>
            <a:stretch/>
          </p:blipFill>
          <p:spPr bwMode="auto">
            <a:xfrm>
              <a:off x="3592830" y="2720868"/>
              <a:ext cx="3419475" cy="723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26"/>
            <p:cNvSpPr/>
            <p:nvPr/>
          </p:nvSpPr>
          <p:spPr>
            <a:xfrm>
              <a:off x="3596592" y="2774224"/>
              <a:ext cx="106681" cy="106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96640" y="3418174"/>
            <a:ext cx="3413760" cy="703876"/>
            <a:chOff x="3596640" y="3418174"/>
            <a:chExt cx="3413760" cy="703876"/>
          </a:xfrm>
        </p:grpSpPr>
        <p:pic>
          <p:nvPicPr>
            <p:cNvPr id="1028" name="image22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9" r="-3279"/>
            <a:stretch/>
          </p:blipFill>
          <p:spPr bwMode="auto">
            <a:xfrm>
              <a:off x="3596640" y="3418174"/>
              <a:ext cx="3413760" cy="703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3598497" y="3486715"/>
              <a:ext cx="106681" cy="106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587115" y="4043568"/>
            <a:ext cx="3423285" cy="1083410"/>
            <a:chOff x="3587115" y="4043568"/>
            <a:chExt cx="3423285" cy="1083410"/>
          </a:xfrm>
        </p:grpSpPr>
        <p:pic>
          <p:nvPicPr>
            <p:cNvPr id="1027" name="image31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" r="-3726"/>
            <a:stretch/>
          </p:blipFill>
          <p:spPr bwMode="auto">
            <a:xfrm>
              <a:off x="3587115" y="4043568"/>
              <a:ext cx="3423285" cy="1083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Rectangle 31"/>
            <p:cNvSpPr/>
            <p:nvPr/>
          </p:nvSpPr>
          <p:spPr>
            <a:xfrm>
              <a:off x="3598497" y="4112015"/>
              <a:ext cx="106681" cy="106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82643" y="4650576"/>
            <a:ext cx="3425852" cy="1019928"/>
            <a:chOff x="3582643" y="4650576"/>
            <a:chExt cx="3425852" cy="1019928"/>
          </a:xfrm>
        </p:grpSpPr>
        <p:pic>
          <p:nvPicPr>
            <p:cNvPr id="1026" name="image25.pn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88" r="-347"/>
            <a:stretch/>
          </p:blipFill>
          <p:spPr bwMode="auto">
            <a:xfrm>
              <a:off x="3587115" y="4650576"/>
              <a:ext cx="3421380" cy="1019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Rectangle 33"/>
            <p:cNvSpPr/>
            <p:nvPr/>
          </p:nvSpPr>
          <p:spPr>
            <a:xfrm>
              <a:off x="3582643" y="4702668"/>
              <a:ext cx="106681" cy="106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585211" y="5275876"/>
            <a:ext cx="3427094" cy="1279229"/>
            <a:chOff x="3585211" y="5275876"/>
            <a:chExt cx="3427094" cy="1279229"/>
          </a:xfrm>
        </p:grpSpPr>
        <p:pic>
          <p:nvPicPr>
            <p:cNvPr id="1025" name="image27.png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141" r="7224"/>
            <a:stretch/>
          </p:blipFill>
          <p:spPr bwMode="auto">
            <a:xfrm>
              <a:off x="3585211" y="5275876"/>
              <a:ext cx="3427094" cy="1279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Rectangle 35"/>
            <p:cNvSpPr/>
            <p:nvPr/>
          </p:nvSpPr>
          <p:spPr>
            <a:xfrm>
              <a:off x="3890008" y="5309074"/>
              <a:ext cx="106681" cy="1668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73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1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0" r="-3959"/>
          <a:stretch/>
        </p:blipFill>
        <p:spPr bwMode="auto">
          <a:xfrm>
            <a:off x="3659476" y="436733"/>
            <a:ext cx="3373784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14.pn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0" r="-5033"/>
          <a:stretch/>
        </p:blipFill>
        <p:spPr bwMode="auto">
          <a:xfrm>
            <a:off x="3653086" y="954643"/>
            <a:ext cx="3380173" cy="64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13.png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r="-6999"/>
          <a:stretch/>
        </p:blipFill>
        <p:spPr bwMode="auto">
          <a:xfrm>
            <a:off x="3653086" y="1597903"/>
            <a:ext cx="3380173" cy="56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16.png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7" r="-110"/>
          <a:stretch/>
        </p:blipFill>
        <p:spPr bwMode="auto">
          <a:xfrm>
            <a:off x="3669679" y="2178768"/>
            <a:ext cx="3368344" cy="61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23.png"/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8" r="-6448"/>
          <a:stretch/>
        </p:blipFill>
        <p:spPr bwMode="auto">
          <a:xfrm>
            <a:off x="3665221" y="3051606"/>
            <a:ext cx="3373119" cy="72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22.png"/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6" r="-6723"/>
          <a:stretch/>
        </p:blipFill>
        <p:spPr bwMode="auto">
          <a:xfrm>
            <a:off x="3662740" y="3760219"/>
            <a:ext cx="3371849" cy="70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31.png"/>
          <p:cNvPicPr>
            <a:picLocks noChangeAspect="1" noChangeArrowheads="1"/>
          </p:cNvPicPr>
          <p:nvPr/>
        </p:nvPicPr>
        <p:blipFill rotWithShape="1"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3" r="-8506"/>
          <a:stretch/>
        </p:blipFill>
        <p:spPr bwMode="auto">
          <a:xfrm>
            <a:off x="3663640" y="4374306"/>
            <a:ext cx="3374700" cy="108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25.png"/>
          <p:cNvPicPr>
            <a:picLocks noChangeAspect="1" noChangeArrowheads="1"/>
          </p:cNvPicPr>
          <p:nvPr/>
        </p:nvPicPr>
        <p:blipFill rotWithShape="1"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5" r="-3569"/>
          <a:stretch/>
        </p:blipFill>
        <p:spPr bwMode="auto">
          <a:xfrm>
            <a:off x="3656215" y="4981314"/>
            <a:ext cx="3379585" cy="101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27.png"/>
          <p:cNvPicPr>
            <a:picLocks noChangeAspect="1" noChangeArrowheads="1"/>
          </p:cNvPicPr>
          <p:nvPr/>
        </p:nvPicPr>
        <p:blipFill rotWithShape="1"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6" r="-5705"/>
          <a:stretch/>
        </p:blipFill>
        <p:spPr bwMode="auto">
          <a:xfrm>
            <a:off x="3665221" y="5606614"/>
            <a:ext cx="3373119" cy="127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4480560" y="-39941"/>
            <a:ext cx="0" cy="6617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659477" y="120183"/>
            <a:ext cx="0" cy="6617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49977" y="271698"/>
            <a:ext cx="0" cy="6617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38474" y="0"/>
            <a:ext cx="0" cy="6617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21.png"/>
          <p:cNvPicPr/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64" r="918"/>
          <a:stretch/>
        </p:blipFill>
        <p:spPr>
          <a:xfrm>
            <a:off x="3663949" y="2647132"/>
            <a:ext cx="3366771" cy="6445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022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3098" y="88075"/>
            <a:ext cx="4598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Building blocks for polyimides </a:t>
            </a:r>
            <a:endParaRPr lang="en-US" sz="2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1989" y="896984"/>
            <a:ext cx="3406062" cy="1576373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6329695" y="973183"/>
            <a:ext cx="3941504" cy="584497"/>
            <a:chOff x="1010934" y="3432487"/>
            <a:chExt cx="3484866" cy="516781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010934" y="3690878"/>
              <a:ext cx="348486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1832175" y="3436068"/>
              <a:ext cx="485650" cy="513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" name="Diamond 2"/>
            <p:cNvSpPr/>
            <p:nvPr/>
          </p:nvSpPr>
          <p:spPr>
            <a:xfrm>
              <a:off x="1219200" y="3482366"/>
              <a:ext cx="404709" cy="425299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133156" y="3432487"/>
              <a:ext cx="485650" cy="513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Diamond 9"/>
            <p:cNvSpPr/>
            <p:nvPr/>
          </p:nvSpPr>
          <p:spPr>
            <a:xfrm>
              <a:off x="2520180" y="3478785"/>
              <a:ext cx="404709" cy="425299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Diamond 11"/>
            <p:cNvSpPr/>
            <p:nvPr/>
          </p:nvSpPr>
          <p:spPr>
            <a:xfrm>
              <a:off x="3825035" y="3478785"/>
              <a:ext cx="404709" cy="425299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324600" y="1701504"/>
            <a:ext cx="3964502" cy="584497"/>
            <a:chOff x="990600" y="4820705"/>
            <a:chExt cx="3505200" cy="51678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990600" y="5082675"/>
              <a:ext cx="3505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143001" y="4824286"/>
              <a:ext cx="485650" cy="513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43981" y="4820705"/>
              <a:ext cx="485650" cy="513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Diamond 15"/>
            <p:cNvSpPr/>
            <p:nvPr/>
          </p:nvSpPr>
          <p:spPr>
            <a:xfrm>
              <a:off x="1831006" y="4867003"/>
              <a:ext cx="404709" cy="425299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748836" y="4820705"/>
              <a:ext cx="485650" cy="513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Diamond 18"/>
            <p:cNvSpPr/>
            <p:nvPr/>
          </p:nvSpPr>
          <p:spPr>
            <a:xfrm>
              <a:off x="3135861" y="4867003"/>
              <a:ext cx="404709" cy="425299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715001" y="1002286"/>
            <a:ext cx="1378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1</a:t>
            </a:r>
            <a:endParaRPr lang="en-US" sz="24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07644" y="1752601"/>
            <a:ext cx="1378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74461" y="2997350"/>
            <a:ext cx="607209" cy="786096"/>
            <a:chOff x="1554263" y="2965868"/>
            <a:chExt cx="607209" cy="786096"/>
          </a:xfrm>
        </p:grpSpPr>
        <p:pic>
          <p:nvPicPr>
            <p:cNvPr id="94" name="Picture 93" descr="C:\Users\atif\Dropbox\Hachmann_group\chemical library generation\frags pics\1.png"/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69" t="29166" r="26965" b="29166"/>
            <a:stretch/>
          </p:blipFill>
          <p:spPr bwMode="auto">
            <a:xfrm>
              <a:off x="1554263" y="2965868"/>
              <a:ext cx="607209" cy="40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TextBox 98"/>
            <p:cNvSpPr txBox="1"/>
            <p:nvPr/>
          </p:nvSpPr>
          <p:spPr>
            <a:xfrm>
              <a:off x="1610536" y="33826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1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954269" y="2997350"/>
            <a:ext cx="566739" cy="855308"/>
            <a:chOff x="2308131" y="2919593"/>
            <a:chExt cx="566739" cy="855308"/>
          </a:xfrm>
        </p:grpSpPr>
        <p:pic>
          <p:nvPicPr>
            <p:cNvPr id="95" name="Picture 94" descr="C:\Users\atif\Dropbox\Hachmann_group\chemical library generation\frags pics\2.png"/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48" t="25000" r="31063" b="24999"/>
            <a:stretch/>
          </p:blipFill>
          <p:spPr bwMode="auto">
            <a:xfrm>
              <a:off x="2308131" y="2919593"/>
              <a:ext cx="566739" cy="4857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TextBox 99"/>
            <p:cNvSpPr txBox="1"/>
            <p:nvPr/>
          </p:nvSpPr>
          <p:spPr>
            <a:xfrm>
              <a:off x="2462076" y="34055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2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23237" y="3012979"/>
            <a:ext cx="647694" cy="848414"/>
            <a:chOff x="2977100" y="2935222"/>
            <a:chExt cx="647694" cy="848414"/>
          </a:xfrm>
        </p:grpSpPr>
        <p:pic>
          <p:nvPicPr>
            <p:cNvPr id="98" name="Picture 97" descr="C:\Users\atif\Dropbox\Hachmann_group\chemical library generation\frags pics\3.png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11" t="29814" r="28545" b="28520"/>
            <a:stretch/>
          </p:blipFill>
          <p:spPr bwMode="auto">
            <a:xfrm>
              <a:off x="2977100" y="2935222"/>
              <a:ext cx="647694" cy="4048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TextBox 100"/>
            <p:cNvSpPr txBox="1"/>
            <p:nvPr/>
          </p:nvSpPr>
          <p:spPr>
            <a:xfrm>
              <a:off x="3166196" y="34143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3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007641" y="2719887"/>
            <a:ext cx="609600" cy="1141506"/>
            <a:chOff x="5343525" y="2597985"/>
            <a:chExt cx="609600" cy="1141506"/>
          </a:xfrm>
        </p:grpSpPr>
        <p:pic>
          <p:nvPicPr>
            <p:cNvPr id="91" name="Picture 90" descr="C:\Users\atif\Dropbox\Hachmann_group\chemical library generation\frags pics\14.png"/>
            <p:cNvPicPr>
              <a:picLocks noChangeAspect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73" t="-2518" r="26796" b="2518"/>
            <a:stretch/>
          </p:blipFill>
          <p:spPr bwMode="auto">
            <a:xfrm>
              <a:off x="5343525" y="2597985"/>
              <a:ext cx="609600" cy="971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TextBox 101"/>
            <p:cNvSpPr txBox="1"/>
            <p:nvPr/>
          </p:nvSpPr>
          <p:spPr>
            <a:xfrm>
              <a:off x="5488439" y="33701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6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373537" y="2761755"/>
            <a:ext cx="685800" cy="1114631"/>
            <a:chOff x="3778299" y="2702554"/>
            <a:chExt cx="685800" cy="1114631"/>
          </a:xfrm>
        </p:grpSpPr>
        <p:pic>
          <p:nvPicPr>
            <p:cNvPr id="92" name="Picture 91" descr="C:\Users\atif\Dropbox\Hachmann_group\chemical library generation\frags pics\24.png"/>
            <p:cNvPicPr>
              <a:picLocks noChangeAspect="1"/>
            </p:cNvPicPr>
            <p:nvPr/>
          </p:nvPicPr>
          <p:blipFill rotWithShape="1"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0" r="27651"/>
            <a:stretch/>
          </p:blipFill>
          <p:spPr bwMode="auto">
            <a:xfrm>
              <a:off x="3778299" y="2702554"/>
              <a:ext cx="685800" cy="971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TextBox 102"/>
            <p:cNvSpPr txBox="1"/>
            <p:nvPr/>
          </p:nvSpPr>
          <p:spPr>
            <a:xfrm>
              <a:off x="3983740" y="34478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4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48891" y="2772996"/>
            <a:ext cx="1000125" cy="1113205"/>
            <a:chOff x="4603701" y="2336128"/>
            <a:chExt cx="1000125" cy="1113205"/>
          </a:xfrm>
        </p:grpSpPr>
        <p:pic>
          <p:nvPicPr>
            <p:cNvPr id="93" name="Picture 92" descr="C:\Users\atif\Dropbox\Hachmann_group\chemical library generation\frags pics\25.png"/>
            <p:cNvPicPr>
              <a:picLocks noChangeAspect="1"/>
            </p:cNvPicPr>
            <p:nvPr/>
          </p:nvPicPr>
          <p:blipFill rotWithShape="1"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72"/>
            <a:stretch/>
          </p:blipFill>
          <p:spPr bwMode="auto">
            <a:xfrm>
              <a:off x="4603701" y="2336128"/>
              <a:ext cx="1000125" cy="971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TextBox 103"/>
            <p:cNvSpPr txBox="1"/>
            <p:nvPr/>
          </p:nvSpPr>
          <p:spPr>
            <a:xfrm>
              <a:off x="4756172" y="30800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5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5" name="Diamond 104"/>
          <p:cNvSpPr/>
          <p:nvPr/>
        </p:nvSpPr>
        <p:spPr>
          <a:xfrm>
            <a:off x="2182003" y="2843246"/>
            <a:ext cx="457740" cy="481028"/>
          </a:xfrm>
          <a:prstGeom prst="diamon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540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920747" y="3469024"/>
            <a:ext cx="959641" cy="879219"/>
            <a:chOff x="1677630" y="2362200"/>
            <a:chExt cx="959641" cy="879219"/>
          </a:xfrm>
        </p:grpSpPr>
        <p:pic>
          <p:nvPicPr>
            <p:cNvPr id="34" name="Picture 33" descr="C:\Users\atif\Dropbox\Hachmann_group\chemical library generation\frags pics\4.png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89" t="20833" r="13889" b="16667"/>
            <a:stretch/>
          </p:blipFill>
          <p:spPr bwMode="auto">
            <a:xfrm>
              <a:off x="1677630" y="2362200"/>
              <a:ext cx="959641" cy="5536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TextBox 56"/>
            <p:cNvSpPr txBox="1"/>
            <p:nvPr/>
          </p:nvSpPr>
          <p:spPr>
            <a:xfrm>
              <a:off x="1993319" y="28720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251472" y="3521327"/>
            <a:ext cx="664382" cy="837355"/>
            <a:chOff x="3773485" y="2405475"/>
            <a:chExt cx="664382" cy="837355"/>
          </a:xfrm>
        </p:grpSpPr>
        <p:pic>
          <p:nvPicPr>
            <p:cNvPr id="36" name="Picture 35" descr="C:\Users\atif\Dropbox\Hachmann_group\chemical library generation\frags pics\6.png"/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16666" r="24999" b="12500"/>
            <a:stretch/>
          </p:blipFill>
          <p:spPr bwMode="auto">
            <a:xfrm>
              <a:off x="3773485" y="2405475"/>
              <a:ext cx="664382" cy="6274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TextBox 57"/>
            <p:cNvSpPr txBox="1"/>
            <p:nvPr/>
          </p:nvSpPr>
          <p:spPr>
            <a:xfrm>
              <a:off x="3928050" y="28734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9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88148" y="3504167"/>
            <a:ext cx="775092" cy="854019"/>
            <a:chOff x="2788213" y="2401692"/>
            <a:chExt cx="775092" cy="854019"/>
          </a:xfrm>
        </p:grpSpPr>
        <p:pic>
          <p:nvPicPr>
            <p:cNvPr id="35" name="Picture 34" descr="C:\Users\atif\Dropbox\Hachmann_group\chemical library generation\frags pics\5.png"/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1" t="17022" r="19786" b="12145"/>
            <a:stretch/>
          </p:blipFill>
          <p:spPr bwMode="auto">
            <a:xfrm>
              <a:off x="2788213" y="2401692"/>
              <a:ext cx="775092" cy="6274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TextBox 58"/>
            <p:cNvSpPr txBox="1"/>
            <p:nvPr/>
          </p:nvSpPr>
          <p:spPr>
            <a:xfrm>
              <a:off x="3080409" y="28863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287063" y="3486773"/>
            <a:ext cx="864224" cy="747011"/>
            <a:chOff x="5884560" y="2495819"/>
            <a:chExt cx="864224" cy="747011"/>
          </a:xfrm>
        </p:grpSpPr>
        <p:pic>
          <p:nvPicPr>
            <p:cNvPr id="38" name="Picture 37" descr="C:\Users\atif\Dropbox\Hachmann_group\chemical library generation\frags pics\8.png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65" t="21722" r="17194" b="26245"/>
            <a:stretch/>
          </p:blipFill>
          <p:spPr bwMode="auto">
            <a:xfrm>
              <a:off x="5884560" y="2495819"/>
              <a:ext cx="864224" cy="4609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TextBox 59"/>
            <p:cNvSpPr txBox="1"/>
            <p:nvPr/>
          </p:nvSpPr>
          <p:spPr>
            <a:xfrm>
              <a:off x="6120379" y="287349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11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38607" y="3475575"/>
            <a:ext cx="1037080" cy="807192"/>
            <a:chOff x="4589160" y="2428462"/>
            <a:chExt cx="1037080" cy="807192"/>
          </a:xfrm>
        </p:grpSpPr>
        <p:pic>
          <p:nvPicPr>
            <p:cNvPr id="37" name="Picture 36" descr="C:\Users\atif\Dropbox\Hachmann_group\chemical library generation\frags pics\7.png"/>
            <p:cNvPicPr>
              <a:picLocks noChangeAspect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63" t="19394" r="11287" b="22070"/>
            <a:stretch/>
          </p:blipFill>
          <p:spPr bwMode="auto">
            <a:xfrm>
              <a:off x="4589160" y="2428462"/>
              <a:ext cx="1037080" cy="5185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TextBox 62"/>
            <p:cNvSpPr txBox="1"/>
            <p:nvPr/>
          </p:nvSpPr>
          <p:spPr>
            <a:xfrm>
              <a:off x="4876800" y="28663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10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374041" y="3521326"/>
            <a:ext cx="921825" cy="744570"/>
            <a:chOff x="7578896" y="2684430"/>
            <a:chExt cx="921825" cy="744570"/>
          </a:xfrm>
        </p:grpSpPr>
        <p:pic>
          <p:nvPicPr>
            <p:cNvPr id="65" name="Picture 64" descr="C:\Users\atif\Dropbox\Hachmann_group\chemical library generation\frags pics\9.png"/>
            <p:cNvPicPr>
              <a:picLocks noChangeAspect="1"/>
            </p:cNvPicPr>
            <p:nvPr/>
          </p:nvPicPr>
          <p:blipFill rotWithShape="1"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02" t="23983" r="15922" b="23984"/>
            <a:stretch/>
          </p:blipFill>
          <p:spPr bwMode="auto">
            <a:xfrm>
              <a:off x="7578896" y="2684430"/>
              <a:ext cx="921825" cy="4609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TextBox 65"/>
            <p:cNvSpPr txBox="1"/>
            <p:nvPr/>
          </p:nvSpPr>
          <p:spPr>
            <a:xfrm>
              <a:off x="7848600" y="3059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12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43937" y="4265085"/>
            <a:ext cx="979452" cy="1036954"/>
            <a:chOff x="1612127" y="3320149"/>
            <a:chExt cx="979452" cy="1036954"/>
          </a:xfrm>
        </p:grpSpPr>
        <p:pic>
          <p:nvPicPr>
            <p:cNvPr id="39" name="Picture 38" descr="C:\Users\atif\Dropbox\Hachmann_group\chemical library generation\frags pics\10.png"/>
            <p:cNvPicPr>
              <a:picLocks noChangeAspect="1"/>
            </p:cNvPicPr>
            <p:nvPr/>
          </p:nvPicPr>
          <p:blipFill rotWithShape="1"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56" t="8943" r="12631" b="13007"/>
            <a:stretch/>
          </p:blipFill>
          <p:spPr bwMode="auto">
            <a:xfrm>
              <a:off x="1612127" y="3320149"/>
              <a:ext cx="979452" cy="6913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TextBox 66"/>
            <p:cNvSpPr txBox="1"/>
            <p:nvPr/>
          </p:nvSpPr>
          <p:spPr>
            <a:xfrm>
              <a:off x="1873708" y="398777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13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180967" y="4246007"/>
            <a:ext cx="897888" cy="1123472"/>
            <a:chOff x="4025589" y="3314799"/>
            <a:chExt cx="897888" cy="1123472"/>
          </a:xfrm>
        </p:grpSpPr>
        <p:pic>
          <p:nvPicPr>
            <p:cNvPr id="41" name="Picture 40" descr="C:\Users\atif\Dropbox\Hachmann_group\chemical library generation\frags pics\12.png"/>
            <p:cNvPicPr>
              <a:picLocks noChangeAspect="1"/>
            </p:cNvPicPr>
            <p:nvPr/>
          </p:nvPicPr>
          <p:blipFill rotWithShape="1"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1" r="12054"/>
            <a:stretch/>
          </p:blipFill>
          <p:spPr bwMode="auto">
            <a:xfrm>
              <a:off x="4025589" y="3314799"/>
              <a:ext cx="897888" cy="885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TextBox 67"/>
            <p:cNvSpPr txBox="1"/>
            <p:nvPr/>
          </p:nvSpPr>
          <p:spPr>
            <a:xfrm>
              <a:off x="4292930" y="40689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15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56147" y="4337623"/>
            <a:ext cx="1328738" cy="1010498"/>
            <a:chOff x="2602727" y="3390999"/>
            <a:chExt cx="1328738" cy="1010498"/>
          </a:xfrm>
        </p:grpSpPr>
        <p:pic>
          <p:nvPicPr>
            <p:cNvPr id="40" name="Picture 39" descr="C:\Users\atif\Dropbox\Hachmann_group\chemical library generation\frags pics\11.png"/>
            <p:cNvPicPr>
              <a:picLocks noChangeAspect="1"/>
            </p:cNvPicPr>
            <p:nvPr/>
          </p:nvPicPr>
          <p:blipFill rotWithShape="1"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211" t="3095" r="2211" b="-3095"/>
            <a:stretch/>
          </p:blipFill>
          <p:spPr bwMode="auto">
            <a:xfrm>
              <a:off x="2602727" y="3390999"/>
              <a:ext cx="1328738" cy="885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TextBox 68"/>
            <p:cNvSpPr txBox="1"/>
            <p:nvPr/>
          </p:nvSpPr>
          <p:spPr>
            <a:xfrm>
              <a:off x="3112710" y="403216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14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11236" y="5179399"/>
            <a:ext cx="1457325" cy="1094108"/>
            <a:chOff x="5796679" y="4352654"/>
            <a:chExt cx="1457325" cy="1094108"/>
          </a:xfrm>
        </p:grpSpPr>
        <p:pic>
          <p:nvPicPr>
            <p:cNvPr id="43" name="Picture 42" descr="C:\Users\atif\Dropbox\Hachmann_group\chemical library generation\frags pics\16.png"/>
            <p:cNvPicPr>
              <a:picLocks noChangeAspect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679" y="4352654"/>
              <a:ext cx="1457325" cy="971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TextBox 74"/>
            <p:cNvSpPr txBox="1"/>
            <p:nvPr/>
          </p:nvSpPr>
          <p:spPr>
            <a:xfrm>
              <a:off x="6318395" y="507743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23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264910" y="4247563"/>
            <a:ext cx="1106450" cy="1085693"/>
            <a:chOff x="5103458" y="3369655"/>
            <a:chExt cx="1106450" cy="1085693"/>
          </a:xfrm>
        </p:grpSpPr>
        <p:pic>
          <p:nvPicPr>
            <p:cNvPr id="42" name="Picture 41" descr="C:\Users\atif\Dropbox\Hachmann_group\chemical library generation\frags pics\15.png"/>
            <p:cNvPicPr>
              <a:picLocks noChangeAspect="1"/>
            </p:cNvPicPr>
            <p:nvPr/>
          </p:nvPicPr>
          <p:blipFill rotWithShape="1"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76"/>
            <a:stretch/>
          </p:blipFill>
          <p:spPr bwMode="auto">
            <a:xfrm>
              <a:off x="5103458" y="3369655"/>
              <a:ext cx="1106450" cy="971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TextBox 76"/>
            <p:cNvSpPr txBox="1"/>
            <p:nvPr/>
          </p:nvSpPr>
          <p:spPr>
            <a:xfrm>
              <a:off x="5386826" y="40860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16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959748" y="5127974"/>
            <a:ext cx="1585913" cy="1113353"/>
            <a:chOff x="7003472" y="4352654"/>
            <a:chExt cx="1585913" cy="1113353"/>
          </a:xfrm>
        </p:grpSpPr>
        <p:pic>
          <p:nvPicPr>
            <p:cNvPr id="44" name="Picture 43" descr="C:\Users\atif\Dropbox\Hachmann_group\chemical library generation\frags pics\17.png"/>
            <p:cNvPicPr>
              <a:picLocks noChangeAspect="1"/>
            </p:cNvPicPr>
            <p:nvPr/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3472" y="4352654"/>
              <a:ext cx="1585913" cy="1057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TextBox 77"/>
            <p:cNvSpPr txBox="1"/>
            <p:nvPr/>
          </p:nvSpPr>
          <p:spPr>
            <a:xfrm>
              <a:off x="7625149" y="50966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24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745018" y="6192730"/>
            <a:ext cx="1457325" cy="1155350"/>
            <a:chOff x="1462719" y="5557107"/>
            <a:chExt cx="1457325" cy="1155350"/>
          </a:xfrm>
        </p:grpSpPr>
        <p:pic>
          <p:nvPicPr>
            <p:cNvPr id="45" name="Picture 44" descr="C:\Users\atif\Dropbox\Hachmann_group\chemical library generation\frags pics\18.png"/>
            <p:cNvPicPr>
              <a:picLocks noChangeAspect="1"/>
            </p:cNvPicPr>
            <p:nvPr/>
          </p:nvPicPr>
          <p:blipFill>
            <a:blip r:embed="rId1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2719" y="5557107"/>
              <a:ext cx="1457325" cy="971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TextBox 78"/>
            <p:cNvSpPr txBox="1"/>
            <p:nvPr/>
          </p:nvSpPr>
          <p:spPr>
            <a:xfrm>
              <a:off x="1969827" y="634312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25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023045" y="6182571"/>
            <a:ext cx="1585913" cy="1306207"/>
            <a:chOff x="2798386" y="5591782"/>
            <a:chExt cx="1585913" cy="1306207"/>
          </a:xfrm>
        </p:grpSpPr>
        <p:pic>
          <p:nvPicPr>
            <p:cNvPr id="46" name="Picture 45" descr="C:\Users\atif\Dropbox\Hachmann_group\chemical library generation\frags pics\19.png"/>
            <p:cNvPicPr>
              <a:picLocks noChangeAspect="1"/>
            </p:cNvPicPr>
            <p:nvPr/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8386" y="5591782"/>
              <a:ext cx="1585913" cy="1057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TextBox 79"/>
            <p:cNvSpPr txBox="1"/>
            <p:nvPr/>
          </p:nvSpPr>
          <p:spPr>
            <a:xfrm>
              <a:off x="3372679" y="65286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26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666130" y="6226117"/>
            <a:ext cx="1585913" cy="1164368"/>
            <a:chOff x="5708273" y="5557107"/>
            <a:chExt cx="1585913" cy="1164368"/>
          </a:xfrm>
        </p:grpSpPr>
        <p:pic>
          <p:nvPicPr>
            <p:cNvPr id="48" name="Picture 47" descr="C:\Users\atif\Dropbox\Hachmann_group\chemical library generation\frags pics\21.png"/>
            <p:cNvPicPr>
              <a:picLocks noChangeAspect="1"/>
            </p:cNvPicPr>
            <p:nvPr/>
          </p:nvPicPr>
          <p:blipFill>
            <a:blip r:embed="rId1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273" y="5557107"/>
              <a:ext cx="1585913" cy="1057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TextBox 80"/>
            <p:cNvSpPr txBox="1"/>
            <p:nvPr/>
          </p:nvSpPr>
          <p:spPr>
            <a:xfrm>
              <a:off x="6267430" y="63521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28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67460" y="6206138"/>
            <a:ext cx="1585913" cy="1283709"/>
            <a:chOff x="4260473" y="5557107"/>
            <a:chExt cx="1585913" cy="1283709"/>
          </a:xfrm>
        </p:grpSpPr>
        <p:pic>
          <p:nvPicPr>
            <p:cNvPr id="47" name="Picture 46" descr="C:\Users\atif\Dropbox\Hachmann_group\chemical library generation\frags pics\20.png"/>
            <p:cNvPicPr>
              <a:picLocks noChangeAspect="1"/>
            </p:cNvPicPr>
            <p:nvPr/>
          </p:nvPicPr>
          <p:blipFill>
            <a:blip r:embed="rId1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0473" y="5557107"/>
              <a:ext cx="1585913" cy="1057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TextBox 81"/>
            <p:cNvSpPr txBox="1"/>
            <p:nvPr/>
          </p:nvSpPr>
          <p:spPr>
            <a:xfrm>
              <a:off x="4821205" y="64714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27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966079" y="6217116"/>
            <a:ext cx="1457325" cy="1253191"/>
            <a:chOff x="7141786" y="5591783"/>
            <a:chExt cx="1457325" cy="1253191"/>
          </a:xfrm>
        </p:grpSpPr>
        <p:pic>
          <p:nvPicPr>
            <p:cNvPr id="49" name="Picture 48" descr="C:\Users\atif\Dropbox\Hachmann_group\chemical library generation\frags pics\22.png"/>
            <p:cNvPicPr>
              <a:picLocks noChangeAspect="1"/>
            </p:cNvPicPr>
            <p:nvPr/>
          </p:nvPicPr>
          <p:blipFill>
            <a:blip r:embed="rId1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1786" y="5591783"/>
              <a:ext cx="1457325" cy="971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TextBox 82"/>
            <p:cNvSpPr txBox="1"/>
            <p:nvPr/>
          </p:nvSpPr>
          <p:spPr>
            <a:xfrm>
              <a:off x="7661096" y="647564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29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976742" y="4126467"/>
            <a:ext cx="1457325" cy="1092004"/>
            <a:chOff x="5818563" y="3336262"/>
            <a:chExt cx="1457325" cy="1092004"/>
          </a:xfrm>
        </p:grpSpPr>
        <p:pic>
          <p:nvPicPr>
            <p:cNvPr id="50" name="Picture 49" descr="C:\Users\atif\Dropbox\Hachmann_group\chemical library generation\frags pics\26.png"/>
            <p:cNvPicPr>
              <a:picLocks noChangeAspect="1"/>
            </p:cNvPicPr>
            <p:nvPr/>
          </p:nvPicPr>
          <p:blipFill>
            <a:blip r:embed="rId2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8563" y="3336262"/>
              <a:ext cx="1457325" cy="971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TextBox 83"/>
            <p:cNvSpPr txBox="1"/>
            <p:nvPr/>
          </p:nvSpPr>
          <p:spPr>
            <a:xfrm>
              <a:off x="6361034" y="405893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17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042567" y="4094292"/>
            <a:ext cx="1457325" cy="1114624"/>
            <a:chOff x="6872236" y="3224892"/>
            <a:chExt cx="1457325" cy="1114624"/>
          </a:xfrm>
        </p:grpSpPr>
        <p:pic>
          <p:nvPicPr>
            <p:cNvPr id="52" name="Picture 51" descr="C:\Users\atif\Dropbox\Hachmann_group\chemical library generation\frags pics\27.png"/>
            <p:cNvPicPr>
              <a:picLocks noChangeAspect="1"/>
            </p:cNvPicPr>
            <p:nvPr/>
          </p:nvPicPr>
          <p:blipFill>
            <a:blip r:embed="rId2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2236" y="3224892"/>
              <a:ext cx="1457325" cy="971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TextBox 85"/>
            <p:cNvSpPr txBox="1"/>
            <p:nvPr/>
          </p:nvSpPr>
          <p:spPr>
            <a:xfrm>
              <a:off x="7442457" y="39701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18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651682" y="5218472"/>
            <a:ext cx="1457325" cy="1082883"/>
            <a:chOff x="2617709" y="4424655"/>
            <a:chExt cx="1457325" cy="1082883"/>
          </a:xfrm>
        </p:grpSpPr>
        <p:pic>
          <p:nvPicPr>
            <p:cNvPr id="54" name="Picture 53" descr="C:\Users\atif\Dropbox\Hachmann_group\chemical library generation\frags pics\29.png"/>
            <p:cNvPicPr>
              <a:picLocks noChangeAspect="1"/>
            </p:cNvPicPr>
            <p:nvPr/>
          </p:nvPicPr>
          <p:blipFill>
            <a:blip r:embed="rId2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7709" y="4424655"/>
              <a:ext cx="1457325" cy="971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TextBox 86"/>
            <p:cNvSpPr txBox="1"/>
            <p:nvPr/>
          </p:nvSpPr>
          <p:spPr>
            <a:xfrm>
              <a:off x="3160750" y="513820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20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88522" y="5162491"/>
            <a:ext cx="1457325" cy="1096708"/>
            <a:chOff x="1429864" y="4408707"/>
            <a:chExt cx="1457325" cy="1096708"/>
          </a:xfrm>
        </p:grpSpPr>
        <p:pic>
          <p:nvPicPr>
            <p:cNvPr id="53" name="Picture 52" descr="C:\Users\atif\Dropbox\Hachmann_group\chemical library generation\frags pics\28.png"/>
            <p:cNvPicPr>
              <a:picLocks noChangeAspect="1"/>
            </p:cNvPicPr>
            <p:nvPr/>
          </p:nvPicPr>
          <p:blipFill>
            <a:blip r:embed="rId2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864" y="4408707"/>
              <a:ext cx="1457325" cy="971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TextBox 87"/>
            <p:cNvSpPr txBox="1"/>
            <p:nvPr/>
          </p:nvSpPr>
          <p:spPr>
            <a:xfrm>
              <a:off x="1984279" y="51360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19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629801" y="5180512"/>
            <a:ext cx="1457325" cy="1046152"/>
            <a:chOff x="4703185" y="4409841"/>
            <a:chExt cx="1457325" cy="1046152"/>
          </a:xfrm>
        </p:grpSpPr>
        <p:pic>
          <p:nvPicPr>
            <p:cNvPr id="56" name="Picture 55" descr="C:\Users\atif\Dropbox\Hachmann_group\chemical library generation\frags pics\31.png"/>
            <p:cNvPicPr>
              <a:picLocks noChangeAspect="1"/>
            </p:cNvPicPr>
            <p:nvPr/>
          </p:nvPicPr>
          <p:blipFill>
            <a:blip r:embed="rId2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3185" y="4409841"/>
              <a:ext cx="1457325" cy="971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TextBox 88"/>
            <p:cNvSpPr txBox="1"/>
            <p:nvPr/>
          </p:nvSpPr>
          <p:spPr>
            <a:xfrm>
              <a:off x="5226957" y="508666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22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90424" y="5210263"/>
            <a:ext cx="1457325" cy="1070809"/>
            <a:chOff x="3560185" y="4398440"/>
            <a:chExt cx="1457325" cy="1070809"/>
          </a:xfrm>
        </p:grpSpPr>
        <p:pic>
          <p:nvPicPr>
            <p:cNvPr id="55" name="Picture 54" descr="C:\Users\atif\Dropbox\Hachmann_group\chemical library generation\frags pics\30.png"/>
            <p:cNvPicPr>
              <a:picLocks noChangeAspect="1"/>
            </p:cNvPicPr>
            <p:nvPr/>
          </p:nvPicPr>
          <p:blipFill>
            <a:blip r:embed="rId2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185" y="4398440"/>
              <a:ext cx="1457325" cy="971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TextBox 89"/>
            <p:cNvSpPr txBox="1"/>
            <p:nvPr/>
          </p:nvSpPr>
          <p:spPr>
            <a:xfrm>
              <a:off x="4093223" y="509991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21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976"/>
          <a:stretch/>
        </p:blipFill>
        <p:spPr>
          <a:xfrm>
            <a:off x="1991989" y="896984"/>
            <a:ext cx="3338768" cy="1576373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6052681" y="973184"/>
            <a:ext cx="3229275" cy="473768"/>
            <a:chOff x="1010934" y="3432487"/>
            <a:chExt cx="3484866" cy="516781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1010934" y="3690878"/>
              <a:ext cx="348486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1832175" y="3436068"/>
              <a:ext cx="485650" cy="513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4" name="Diamond 73"/>
            <p:cNvSpPr/>
            <p:nvPr/>
          </p:nvSpPr>
          <p:spPr>
            <a:xfrm>
              <a:off x="1219200" y="3482366"/>
              <a:ext cx="404709" cy="425299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3133156" y="3432487"/>
              <a:ext cx="485650" cy="513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5" name="Diamond 84"/>
            <p:cNvSpPr/>
            <p:nvPr/>
          </p:nvSpPr>
          <p:spPr>
            <a:xfrm>
              <a:off x="2520180" y="3478785"/>
              <a:ext cx="404709" cy="425299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Diamond 90"/>
            <p:cNvSpPr/>
            <p:nvPr/>
          </p:nvSpPr>
          <p:spPr>
            <a:xfrm>
              <a:off x="3825035" y="3478785"/>
              <a:ext cx="404709" cy="425299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047748" y="1701505"/>
            <a:ext cx="3248117" cy="473768"/>
            <a:chOff x="990600" y="4820705"/>
            <a:chExt cx="3505200" cy="516781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990600" y="5082675"/>
              <a:ext cx="3505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1143001" y="4824286"/>
              <a:ext cx="485650" cy="513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2443981" y="4820705"/>
              <a:ext cx="485650" cy="513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6" name="Diamond 95"/>
            <p:cNvSpPr/>
            <p:nvPr/>
          </p:nvSpPr>
          <p:spPr>
            <a:xfrm>
              <a:off x="1831006" y="4867003"/>
              <a:ext cx="404709" cy="425299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3748836" y="4820705"/>
              <a:ext cx="485650" cy="513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8" name="Diamond 97"/>
            <p:cNvSpPr/>
            <p:nvPr/>
          </p:nvSpPr>
          <p:spPr>
            <a:xfrm>
              <a:off x="3135861" y="4867003"/>
              <a:ext cx="404709" cy="425299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5410201" y="1002286"/>
            <a:ext cx="1378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1</a:t>
            </a:r>
            <a:endParaRPr lang="en-US" sz="24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402844" y="1752601"/>
            <a:ext cx="1378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33" name="Oval 32"/>
          <p:cNvSpPr/>
          <p:nvPr/>
        </p:nvSpPr>
        <p:spPr>
          <a:xfrm>
            <a:off x="2130016" y="3377031"/>
            <a:ext cx="549287" cy="5804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3174461" y="2519987"/>
            <a:ext cx="607209" cy="786096"/>
            <a:chOff x="1554263" y="2965868"/>
            <a:chExt cx="607209" cy="786096"/>
          </a:xfrm>
        </p:grpSpPr>
        <p:pic>
          <p:nvPicPr>
            <p:cNvPr id="121" name="Picture 120" descr="C:\Users\atif\Dropbox\Hachmann_group\chemical library generation\frags pics\1.png"/>
            <p:cNvPicPr>
              <a:picLocks noChangeAspect="1"/>
            </p:cNvPicPr>
            <p:nvPr/>
          </p:nvPicPr>
          <p:blipFill rotWithShape="1">
            <a:blip r:embed="rId2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69" t="29166" r="26965" b="29166"/>
            <a:stretch/>
          </p:blipFill>
          <p:spPr bwMode="auto">
            <a:xfrm>
              <a:off x="1554263" y="2965868"/>
              <a:ext cx="607209" cy="40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TextBox 121"/>
            <p:cNvSpPr txBox="1"/>
            <p:nvPr/>
          </p:nvSpPr>
          <p:spPr>
            <a:xfrm>
              <a:off x="1610536" y="33826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1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954269" y="2519987"/>
            <a:ext cx="566739" cy="855308"/>
            <a:chOff x="2308131" y="2919593"/>
            <a:chExt cx="566739" cy="855308"/>
          </a:xfrm>
        </p:grpSpPr>
        <p:pic>
          <p:nvPicPr>
            <p:cNvPr id="124" name="Picture 123" descr="C:\Users\atif\Dropbox\Hachmann_group\chemical library generation\frags pics\2.png"/>
            <p:cNvPicPr>
              <a:picLocks noChangeAspect="1"/>
            </p:cNvPicPr>
            <p:nvPr/>
          </p:nvPicPr>
          <p:blipFill rotWithShape="1">
            <a:blip r:embed="rId2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48" t="25000" r="31063" b="24999"/>
            <a:stretch/>
          </p:blipFill>
          <p:spPr bwMode="auto">
            <a:xfrm>
              <a:off x="2308131" y="2919593"/>
              <a:ext cx="566739" cy="4857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TextBox 124"/>
            <p:cNvSpPr txBox="1"/>
            <p:nvPr/>
          </p:nvSpPr>
          <p:spPr>
            <a:xfrm>
              <a:off x="2462076" y="34055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2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623237" y="2535616"/>
            <a:ext cx="647694" cy="848414"/>
            <a:chOff x="2977100" y="2935222"/>
            <a:chExt cx="647694" cy="848414"/>
          </a:xfrm>
        </p:grpSpPr>
        <p:pic>
          <p:nvPicPr>
            <p:cNvPr id="127" name="Picture 126" descr="C:\Users\atif\Dropbox\Hachmann_group\chemical library generation\frags pics\3.png"/>
            <p:cNvPicPr>
              <a:picLocks noChangeAspect="1"/>
            </p:cNvPicPr>
            <p:nvPr/>
          </p:nvPicPr>
          <p:blipFill rotWithShape="1">
            <a:blip r:embed="rId2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11" t="29814" r="28545" b="28520"/>
            <a:stretch/>
          </p:blipFill>
          <p:spPr bwMode="auto">
            <a:xfrm>
              <a:off x="2977100" y="2935222"/>
              <a:ext cx="647694" cy="4048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TextBox 127"/>
            <p:cNvSpPr txBox="1"/>
            <p:nvPr/>
          </p:nvSpPr>
          <p:spPr>
            <a:xfrm>
              <a:off x="3166196" y="34143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3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7007641" y="2242524"/>
            <a:ext cx="609600" cy="1141506"/>
            <a:chOff x="5343525" y="2597985"/>
            <a:chExt cx="609600" cy="1141506"/>
          </a:xfrm>
        </p:grpSpPr>
        <p:pic>
          <p:nvPicPr>
            <p:cNvPr id="130" name="Picture 129" descr="C:\Users\atif\Dropbox\Hachmann_group\chemical library generation\frags pics\14.png"/>
            <p:cNvPicPr>
              <a:picLocks noChangeAspect="1"/>
            </p:cNvPicPr>
            <p:nvPr/>
          </p:nvPicPr>
          <p:blipFill rotWithShape="1">
            <a:blip r:embed="rId3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73" t="-2518" r="26796" b="2518"/>
            <a:stretch/>
          </p:blipFill>
          <p:spPr bwMode="auto">
            <a:xfrm>
              <a:off x="5343525" y="2597985"/>
              <a:ext cx="609600" cy="971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488439" y="33701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6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373537" y="2284392"/>
            <a:ext cx="685800" cy="1114631"/>
            <a:chOff x="3778299" y="2702554"/>
            <a:chExt cx="685800" cy="1114631"/>
          </a:xfrm>
        </p:grpSpPr>
        <p:pic>
          <p:nvPicPr>
            <p:cNvPr id="133" name="Picture 132" descr="C:\Users\atif\Dropbox\Hachmann_group\chemical library generation\frags pics\24.png"/>
            <p:cNvPicPr>
              <a:picLocks noChangeAspect="1"/>
            </p:cNvPicPr>
            <p:nvPr/>
          </p:nvPicPr>
          <p:blipFill rotWithShape="1">
            <a:blip r:embed="rId3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0" r="27651"/>
            <a:stretch/>
          </p:blipFill>
          <p:spPr bwMode="auto">
            <a:xfrm>
              <a:off x="3778299" y="2702554"/>
              <a:ext cx="685800" cy="971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TextBox 133"/>
            <p:cNvSpPr txBox="1"/>
            <p:nvPr/>
          </p:nvSpPr>
          <p:spPr>
            <a:xfrm>
              <a:off x="3983740" y="34478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4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6248891" y="2295633"/>
            <a:ext cx="1000125" cy="1113205"/>
            <a:chOff x="4603701" y="2336128"/>
            <a:chExt cx="1000125" cy="1113205"/>
          </a:xfrm>
        </p:grpSpPr>
        <p:pic>
          <p:nvPicPr>
            <p:cNvPr id="136" name="Picture 135" descr="C:\Users\atif\Dropbox\Hachmann_group\chemical library generation\frags pics\25.png"/>
            <p:cNvPicPr>
              <a:picLocks noChangeAspect="1"/>
            </p:cNvPicPr>
            <p:nvPr/>
          </p:nvPicPr>
          <p:blipFill rotWithShape="1">
            <a:blip r:embed="rId3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72"/>
            <a:stretch/>
          </p:blipFill>
          <p:spPr bwMode="auto">
            <a:xfrm>
              <a:off x="4603701" y="2336128"/>
              <a:ext cx="1000125" cy="971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TextBox 136"/>
            <p:cNvSpPr txBox="1"/>
            <p:nvPr/>
          </p:nvSpPr>
          <p:spPr>
            <a:xfrm>
              <a:off x="4756172" y="30800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5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38" name="Diamond 137"/>
          <p:cNvSpPr/>
          <p:nvPr/>
        </p:nvSpPr>
        <p:spPr>
          <a:xfrm>
            <a:off x="2182003" y="2591583"/>
            <a:ext cx="457740" cy="481028"/>
          </a:xfrm>
          <a:prstGeom prst="diamon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689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386" y="-148399"/>
            <a:ext cx="7552944" cy="668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3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49</Words>
  <Application>Microsoft Office PowerPoint</Application>
  <PresentationFormat>Widescreen</PresentationFormat>
  <Paragraphs>46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atif faiz</dc:creator>
  <cp:lastModifiedBy>atif faiz</cp:lastModifiedBy>
  <cp:revision>21</cp:revision>
  <dcterms:created xsi:type="dcterms:W3CDTF">2017-02-26T15:30:47Z</dcterms:created>
  <dcterms:modified xsi:type="dcterms:W3CDTF">2017-02-27T16:13:10Z</dcterms:modified>
</cp:coreProperties>
</file>