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9850"/>
  <p:notesSz cx="9144000" cy="5149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8"/>
    <a:srgbClr val="FF7900"/>
    <a:srgbClr val="FF0000"/>
    <a:srgbClr val="A7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8"/>
    <p:restoredTop sz="94286"/>
  </p:normalViewPr>
  <p:slideViewPr>
    <p:cSldViewPr>
      <p:cViewPr varScale="1">
        <p:scale>
          <a:sx n="160" d="100"/>
          <a:sy n="160" d="100"/>
        </p:scale>
        <p:origin x="496" y="176"/>
      </p:cViewPr>
      <p:guideLst/>
    </p:cSldViewPr>
  </p:slideViewPr>
  <p:outlineViewPr>
    <p:cViewPr>
      <p:scale>
        <a:sx n="33" d="100"/>
        <a:sy n="33" d="100"/>
      </p:scale>
      <p:origin x="0" y="-21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howGuides="1">
      <p:cViewPr varScale="1">
        <p:scale>
          <a:sx n="159" d="100"/>
          <a:sy n="159" d="100"/>
        </p:scale>
        <p:origin x="120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ED07-ADED-1945-A849-D40B2D3DE06D}" type="datetimeFigureOut">
              <a:rPr lang="de-DE" smtClean="0"/>
              <a:t>06.08.24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D48C-7649-2743-8828-B4927EA4F4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90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>
            <a:extLst>
              <a:ext uri="{FF2B5EF4-FFF2-40B4-BE49-F238E27FC236}">
                <a16:creationId xmlns:a16="http://schemas.microsoft.com/office/drawing/2014/main" id="{8718FB3C-B9ED-9841-96BF-086D0F7EB7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7921-2C91-5443-9FFA-95DF80653F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90600" y="669925"/>
            <a:ext cx="7162800" cy="1752600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Title of the talk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165E422B-3D57-A34E-A067-07A86D19E25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90600" y="2862092"/>
            <a:ext cx="7162800" cy="381000"/>
          </a:xfrm>
          <a:prstGeom prst="rect">
            <a:avLst/>
          </a:prstGeom>
        </p:spPr>
        <p:txBody>
          <a:bodyPr/>
          <a:lstStyle>
            <a:lvl1pPr algn="ctr">
              <a:defRPr sz="1900">
                <a:solidFill>
                  <a:srgbClr val="003358"/>
                </a:solidFill>
              </a:defRPr>
            </a:lvl1pPr>
          </a:lstStyle>
          <a:p>
            <a:r>
              <a:rPr lang="en-US" noProof="0" dirty="0"/>
              <a:t>Authors</a:t>
            </a:r>
          </a:p>
          <a:p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C25F284-076F-ED4D-923C-FFA30717BEB8}"/>
              </a:ext>
            </a:extLst>
          </p:cNvPr>
          <p:cNvSpPr txBox="1"/>
          <p:nvPr userDrawn="1"/>
        </p:nvSpPr>
        <p:spPr>
          <a:xfrm>
            <a:off x="990600" y="3717925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User-centric Analysis of Multimedia Data Group, TU </a:t>
            </a:r>
            <a:r>
              <a:rPr lang="en-US" sz="1400" noProof="0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Ilmenau</a:t>
            </a:r>
            <a:endParaRPr lang="en-US" sz="1400" noProof="0" dirty="0">
              <a:solidFill>
                <a:srgbClr val="0033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b="0" i="0" u="none" strike="noStrike" dirty="0" err="1">
                <a:solidFill>
                  <a:srgbClr val="0033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www.tu-ilmenau.de</a:t>
            </a:r>
            <a:r>
              <a:rPr lang="de-DE" sz="1400" b="0" i="0" u="none" strike="noStrike" dirty="0">
                <a:solidFill>
                  <a:srgbClr val="0033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 b="0" i="0" u="none" strike="noStrike" dirty="0" err="1">
                <a:solidFill>
                  <a:srgbClr val="0033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mt-nam</a:t>
            </a:r>
            <a:r>
              <a:rPr lang="de-DE" sz="1400" b="0" i="0" u="none" strike="noStrike" dirty="0">
                <a:solidFill>
                  <a:srgbClr val="0033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D9963-63C6-6A4E-BE44-0E1627AD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DDF825-24D0-7940-9B15-534E8D0FB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33034B0-3FBC-C54A-A62F-7E9186DF14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rgbClr val="FF7900"/>
              </a:buClr>
              <a:buFont typeface="Wingdings" pitchFamily="2" charset="2"/>
              <a:buChar char="§"/>
              <a:tabLst/>
              <a:defRPr lang="de-DE" sz="18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  <a:lvl2pPr marL="139700" indent="-139700">
              <a:buClr>
                <a:srgbClr val="FF7900"/>
              </a:buClr>
              <a:buFont typeface="Wingdings" pitchFamily="2" charset="2"/>
              <a:buChar char="§"/>
              <a:tabLst/>
              <a:defRPr lang="en-US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2pPr>
            <a:lvl3pPr marL="488950" indent="-215900">
              <a:buClr>
                <a:srgbClr val="FF7900"/>
              </a:buClr>
              <a:buFont typeface="Symbol" pitchFamily="2" charset="2"/>
              <a:buChar char="-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63588" indent="-225425">
              <a:buClr>
                <a:srgbClr val="FF7900"/>
              </a:buClr>
              <a:buSzPct val="100000"/>
              <a:buFont typeface="Courier New" panose="02070309020205020404" pitchFamily="49" charset="0"/>
              <a:buChar char="o"/>
              <a:tabLst/>
              <a:defRPr lang="en-US" sz="1600" dirty="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77900" indent="-173038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44600" indent="-174625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r>
              <a:rPr lang="de-DE" dirty="0"/>
              <a:t>Mastertextformat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0B041ACF-0DA4-EE4B-948D-65714FBD85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1F0A973B-20AF-AB48-B59D-F8CBF7C6BD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00600" y="3032125"/>
            <a:ext cx="3972420" cy="304800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lang="de-DE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266A04D-2C94-B94B-931A-B1BF2EE909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71801" y="3413125"/>
            <a:ext cx="5801220" cy="533400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A64BD-7A5C-4091-9D6F-3D5734F68EB8}"/>
              </a:ext>
            </a:extLst>
          </p:cNvPr>
          <p:cNvSpPr txBox="1"/>
          <p:nvPr userDrawn="1"/>
        </p:nvSpPr>
        <p:spPr>
          <a:xfrm>
            <a:off x="990600" y="4694382"/>
            <a:ext cx="384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de-DE" sz="1000" b="0" i="0" kern="1200" spc="-15" dirty="0">
                <a:solidFill>
                  <a:srgbClr val="A7B6BF"/>
                </a:solidFill>
                <a:latin typeface="Arial"/>
                <a:ea typeface="+mn-ea"/>
                <a:cs typeface="Arial"/>
              </a:rPr>
              <a:t>&lt;</a:t>
            </a:r>
            <a:r>
              <a:rPr lang="de-DE" sz="1000" b="0" i="0" kern="1200" spc="-15" dirty="0" err="1">
                <a:solidFill>
                  <a:srgbClr val="A7B6BF"/>
                </a:solidFill>
                <a:latin typeface="Arial"/>
                <a:ea typeface="+mn-ea"/>
                <a:cs typeface="Arial"/>
              </a:rPr>
              <a:t>Presentation</a:t>
            </a:r>
            <a:r>
              <a:rPr lang="de-DE" sz="1000" b="0" i="0" kern="1200" spc="-15" dirty="0">
                <a:solidFill>
                  <a:srgbClr val="A7B6BF"/>
                </a:solidFill>
                <a:latin typeface="Arial"/>
                <a:ea typeface="+mn-ea"/>
                <a:cs typeface="Arial"/>
              </a:rPr>
              <a:t> Title&gt; - &lt;</a:t>
            </a:r>
            <a:r>
              <a:rPr lang="de-DE" sz="1000" b="0" i="0" kern="1200" spc="-15" dirty="0" err="1">
                <a:solidFill>
                  <a:srgbClr val="A7B6BF"/>
                </a:solidFill>
                <a:latin typeface="Arial"/>
                <a:ea typeface="+mn-ea"/>
                <a:cs typeface="Arial"/>
              </a:rPr>
              <a:t>Your</a:t>
            </a:r>
            <a:r>
              <a:rPr lang="de-DE" sz="1000" b="0" i="0" kern="1200" spc="-15" dirty="0">
                <a:solidFill>
                  <a:srgbClr val="A7B6BF"/>
                </a:solidFill>
                <a:latin typeface="Arial"/>
                <a:ea typeface="+mn-ea"/>
                <a:cs typeface="Arial"/>
              </a:rPr>
              <a:t> Name&gt;</a:t>
            </a:r>
          </a:p>
        </p:txBody>
      </p:sp>
      <p:sp>
        <p:nvSpPr>
          <p:cNvPr id="16" name="bk object 16"/>
          <p:cNvSpPr/>
          <p:nvPr/>
        </p:nvSpPr>
        <p:spPr>
          <a:xfrm>
            <a:off x="0" y="4496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7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79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E9D2E5-2D3B-2A46-BB87-8987C797D52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4000" y="4590000"/>
            <a:ext cx="1973213" cy="4632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2" r:id="rId3"/>
  </p:sldLayoutIdLst>
  <p:hf hdr="0" ftr="0"/>
  <p:txStyles>
    <p:titleStyle>
      <a:lvl1pPr>
        <a:defRPr sz="3000">
          <a:latin typeface="+mj-lt"/>
          <a:ea typeface="+mj-ea"/>
          <a:cs typeface="+mj-cs"/>
        </a:defRPr>
      </a:lvl1pPr>
    </p:titleStyle>
    <p:bodyStyle>
      <a:lvl1pPr marL="0">
        <a:defRPr sz="1600" kern="1200" dirty="0">
          <a:solidFill>
            <a:srgbClr val="003358"/>
          </a:solidFill>
          <a:latin typeface="Arial"/>
          <a:ea typeface="+mn-ea"/>
          <a:cs typeface="Arial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2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630B11-928E-4923-B80F-407DAA2B3A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EE0A3-2B00-4936-8659-0AF5A6ACBD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Image-compression using lapped Transform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C0AC0-B01F-4996-BD69-D3D148C465C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Atif Iqbal, </a:t>
            </a:r>
            <a:r>
              <a:rPr lang="en-US" dirty="0" err="1"/>
              <a:t>Kinza</a:t>
            </a:r>
            <a:r>
              <a:rPr lang="en-US" dirty="0"/>
              <a:t> Shahzad</a:t>
            </a:r>
          </a:p>
        </p:txBody>
      </p:sp>
    </p:spTree>
    <p:extLst>
      <p:ext uri="{BB962C8B-B14F-4D97-AF65-F5344CB8AC3E}">
        <p14:creationId xmlns:p14="http://schemas.microsoft.com/office/powerpoint/2010/main" val="79157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 Using Lapped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19268-B1F9-4A55-90EA-08B51E441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CAD67-C65D-48EA-9C63-EE7C87CF9C9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  <a:p>
            <a:pPr lvl="2">
              <a:buFont typeface="System Font Regular"/>
              <a:buChar char="-"/>
            </a:pPr>
            <a:r>
              <a:rPr lang="en-GB" dirty="0"/>
              <a:t>Reducing the size of an image file without significantly affecting its quality.</a:t>
            </a:r>
          </a:p>
          <a:p>
            <a:pPr lvl="2">
              <a:buFont typeface="System Font Regular"/>
              <a:buChar char="-"/>
            </a:pPr>
            <a:endParaRPr lang="en-GB" dirty="0"/>
          </a:p>
          <a:p>
            <a:r>
              <a:rPr lang="en-GB" dirty="0"/>
              <a:t>Importance</a:t>
            </a:r>
          </a:p>
          <a:p>
            <a:pPr lvl="2">
              <a:buFont typeface="System Font Regular"/>
              <a:buChar char="-"/>
            </a:pPr>
            <a:r>
              <a:rPr lang="en-GB" dirty="0"/>
              <a:t> Saves storage space and bandwidth</a:t>
            </a:r>
          </a:p>
          <a:p>
            <a:pPr lvl="2">
              <a:buFont typeface="System Font Regular"/>
              <a:buChar char="-"/>
            </a:pPr>
            <a:r>
              <a:rPr lang="en-GB" dirty="0"/>
              <a:t>enabling faster transmission and efficient storage</a:t>
            </a:r>
            <a:endParaRPr lang="en-DE" dirty="0"/>
          </a:p>
        </p:txBody>
      </p:sp>
      <p:pic>
        <p:nvPicPr>
          <p:cNvPr id="3" name="Picture 2" descr="A lake with trees and mountains in the background&#10;&#10;Description automatically generated">
            <a:extLst>
              <a:ext uri="{FF2B5EF4-FFF2-40B4-BE49-F238E27FC236}">
                <a16:creationId xmlns:a16="http://schemas.microsoft.com/office/drawing/2014/main" id="{D3E1B705-0903-BB4C-8377-8899BC1A5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8" y="2577603"/>
            <a:ext cx="2452937" cy="1635291"/>
          </a:xfrm>
          <a:prstGeom prst="rect">
            <a:avLst/>
          </a:prstGeom>
        </p:spPr>
      </p:pic>
      <p:pic>
        <p:nvPicPr>
          <p:cNvPr id="8" name="Picture 7" descr="A lake with trees and mountains in the background&#10;&#10;Description automatically generated">
            <a:extLst>
              <a:ext uri="{FF2B5EF4-FFF2-40B4-BE49-F238E27FC236}">
                <a16:creationId xmlns:a16="http://schemas.microsoft.com/office/drawing/2014/main" id="{B4B78B17-C6E5-2EEC-4CA4-4202CCE4D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63" y="2580917"/>
            <a:ext cx="2429833" cy="1631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559642-F7F6-99CD-754F-10FB35038DDF}"/>
              </a:ext>
            </a:extLst>
          </p:cNvPr>
          <p:cNvSpPr txBox="1"/>
          <p:nvPr/>
        </p:nvSpPr>
        <p:spPr>
          <a:xfrm>
            <a:off x="480208" y="414285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pc="-5" dirty="0">
                <a:solidFill>
                  <a:srgbClr val="003358"/>
                </a:solidFill>
                <a:latin typeface="Arial"/>
                <a:cs typeface="Arial"/>
              </a:rPr>
              <a:t>O</a:t>
            </a:r>
            <a:r>
              <a:rPr lang="en-DE" spc="-5" dirty="0">
                <a:solidFill>
                  <a:srgbClr val="003358"/>
                </a:solidFill>
                <a:latin typeface="Arial"/>
                <a:cs typeface="Arial"/>
              </a:rPr>
              <a:t>riginal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E589D-D0B4-4943-D054-647B2F1DD7AF}"/>
              </a:ext>
            </a:extLst>
          </p:cNvPr>
          <p:cNvSpPr txBox="1"/>
          <p:nvPr/>
        </p:nvSpPr>
        <p:spPr>
          <a:xfrm>
            <a:off x="4912581" y="4148417"/>
            <a:ext cx="242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pc="-5" dirty="0">
                <a:solidFill>
                  <a:srgbClr val="003358"/>
                </a:solidFill>
                <a:latin typeface="Arial"/>
                <a:cs typeface="Arial"/>
              </a:rPr>
              <a:t>R</a:t>
            </a:r>
            <a:r>
              <a:rPr lang="en-DE" spc="-5" dirty="0">
                <a:solidFill>
                  <a:srgbClr val="003358"/>
                </a:solidFill>
                <a:latin typeface="Arial"/>
                <a:cs typeface="Arial"/>
              </a:rPr>
              <a:t>econstructed image</a:t>
            </a:r>
          </a:p>
        </p:txBody>
      </p:sp>
    </p:spTree>
    <p:extLst>
      <p:ext uri="{BB962C8B-B14F-4D97-AF65-F5344CB8AC3E}">
        <p14:creationId xmlns:p14="http://schemas.microsoft.com/office/powerpoint/2010/main" val="65020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B027-D13D-007F-FFD3-D5551810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DE" dirty="0"/>
              <a:t>he CIFAR-10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B5AAC1-DD71-3E4E-5AC8-0CDB65C3C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AE84A-8C7F-180B-78EA-0337E667B01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Brief overview of CIFAR-10: </a:t>
            </a:r>
          </a:p>
          <a:p>
            <a:pPr lvl="2">
              <a:buFont typeface="System Font Regular"/>
              <a:buChar char="-"/>
            </a:pPr>
            <a:r>
              <a:rPr lang="en-GB" dirty="0"/>
              <a:t>60,000 32x32 </a:t>
            </a:r>
            <a:r>
              <a:rPr lang="en-GB" dirty="0" err="1"/>
              <a:t>color</a:t>
            </a:r>
            <a:r>
              <a:rPr lang="en-GB" dirty="0"/>
              <a:t> images in 10 classes</a:t>
            </a:r>
          </a:p>
          <a:p>
            <a:pPr lvl="2">
              <a:buFont typeface="System Font Regular"/>
              <a:buChar char="-"/>
            </a:pPr>
            <a:r>
              <a:rPr lang="en-GB" i="0" u="none" strike="noStrike" dirty="0">
                <a:effectLst/>
                <a:highlight>
                  <a:srgbClr val="FFFFFF"/>
                </a:highlight>
              </a:rPr>
              <a:t>airplanes, cars, birds, cats, deer, dogs, frogs, horses, ships, and trucks</a:t>
            </a:r>
          </a:p>
          <a:p>
            <a:pPr lvl="2">
              <a:buFont typeface="System Font Regular"/>
              <a:buChar char="-"/>
            </a:pPr>
            <a:r>
              <a:rPr lang="en-GB" i="0" u="none" strike="noStrike" dirty="0">
                <a:effectLst/>
                <a:highlight>
                  <a:srgbClr val="FFFFFF"/>
                </a:highlight>
              </a:rPr>
              <a:t>6,000 images of each class</a:t>
            </a:r>
            <a:endParaRPr lang="en-GB" dirty="0"/>
          </a:p>
          <a:p>
            <a:endParaRPr lang="en-GB" dirty="0"/>
          </a:p>
          <a:p>
            <a:r>
              <a:rPr lang="en-GB" dirty="0"/>
              <a:t>Usage </a:t>
            </a:r>
          </a:p>
          <a:p>
            <a:pPr lvl="2">
              <a:buFont typeface="System Font Regular"/>
              <a:buChar char="-"/>
            </a:pPr>
            <a:r>
              <a:rPr lang="en-GB" dirty="0"/>
              <a:t>Commonly used for training machine learning and computer vision algorithms.</a:t>
            </a:r>
          </a:p>
          <a:p>
            <a:endParaRPr lang="en-GB" dirty="0"/>
          </a:p>
          <a:p>
            <a:r>
              <a:rPr lang="en-GB" dirty="0"/>
              <a:t>Loading the dataset</a:t>
            </a:r>
          </a:p>
          <a:p>
            <a:pPr lvl="2">
              <a:buFont typeface="System Font Regular"/>
              <a:buChar char="-"/>
            </a:pPr>
            <a:r>
              <a:rPr lang="en-GB" dirty="0"/>
              <a:t>Utilizing ’torchvision.datasets.CIFAR10’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9273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0766-E8F7-F93F-ADE5-BB54659B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CNN Model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5EB04-2AFF-B8FC-74AA-DC88A040FE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1A6C-3CFE-8896-61E8-8E4B9575FFF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  <a:p>
            <a:pPr lvl="2">
              <a:buFont typeface="System Font Regular"/>
              <a:buChar char="-"/>
            </a:pPr>
            <a:r>
              <a:rPr lang="en-GB" dirty="0" err="1"/>
              <a:t>LappedTransformCNN</a:t>
            </a:r>
            <a:endParaRPr lang="en-GB" dirty="0"/>
          </a:p>
          <a:p>
            <a:pPr lvl="2">
              <a:buFont typeface="System Font Regular"/>
              <a:buChar char="-"/>
            </a:pPr>
            <a:endParaRPr lang="en-GB" b="1" dirty="0"/>
          </a:p>
          <a:p>
            <a:r>
              <a:rPr lang="en-GB" b="1" dirty="0"/>
              <a:t>conv1</a:t>
            </a:r>
          </a:p>
          <a:p>
            <a:pPr lvl="2">
              <a:buFont typeface="System Font Regular"/>
              <a:buChar char="-"/>
            </a:pPr>
            <a:r>
              <a:rPr lang="en-GB" dirty="0"/>
              <a:t>Convolution layer with 24 filters, kernel size of 8, and stride of 8</a:t>
            </a:r>
          </a:p>
          <a:p>
            <a:pPr lvl="2">
              <a:buFont typeface="System Font Regular"/>
              <a:buChar char="-"/>
            </a:pPr>
            <a:endParaRPr lang="en-GB" dirty="0"/>
          </a:p>
          <a:p>
            <a:r>
              <a:rPr lang="en-GB" b="1" dirty="0"/>
              <a:t>Conv2</a:t>
            </a:r>
          </a:p>
          <a:p>
            <a:pPr lvl="2">
              <a:buFont typeface="System Font Regular"/>
              <a:buChar char="-"/>
            </a:pPr>
            <a:r>
              <a:rPr lang="en-GB" dirty="0"/>
              <a:t>Transpose convolution layer to reconstruct the image</a:t>
            </a:r>
          </a:p>
          <a:p>
            <a:pPr marL="273050" lvl="2" indent="0">
              <a:buNone/>
            </a:pPr>
            <a:endParaRPr lang="en-GB" dirty="0"/>
          </a:p>
          <a:p>
            <a:r>
              <a:rPr lang="en-GB" dirty="0"/>
              <a:t>Purpose: </a:t>
            </a:r>
          </a:p>
          <a:p>
            <a:pPr lvl="2">
              <a:buFont typeface="System Font Regular"/>
              <a:buChar char="-"/>
            </a:pPr>
            <a:r>
              <a:rPr lang="en-GB" dirty="0"/>
              <a:t>Encode and decode images for compression and decompression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8855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BE56-29E1-20C1-FDE1-391F8EB5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Training of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550D6-C91E-D95D-BB65-EDD53A132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8A247-0B2E-4EFC-373F-FB29041865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Loss Function: </a:t>
            </a:r>
          </a:p>
          <a:p>
            <a:pPr lvl="2" algn="l">
              <a:buFont typeface="System Font Regular"/>
              <a:buChar char="-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Mean Squared Error (MSE).</a:t>
            </a: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Optimizer: </a:t>
            </a:r>
          </a:p>
          <a:p>
            <a:pPr lvl="2" algn="l">
              <a:buFont typeface="System Font Regular"/>
              <a:buChar char="-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Adam optimizer with a learning rate of 0.001</a:t>
            </a:r>
          </a:p>
          <a:p>
            <a:pPr lvl="2" algn="l">
              <a:buFont typeface="System Font Regular"/>
              <a:buChar char="-"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Training Process:</a:t>
            </a:r>
          </a:p>
          <a:p>
            <a:pPr lvl="2" algn="l">
              <a:buFont typeface="System Font Regular"/>
              <a:buChar char="-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10 epochs</a:t>
            </a:r>
          </a:p>
          <a:p>
            <a:pPr lvl="2" algn="l">
              <a:buFont typeface="System Font Regular"/>
              <a:buChar char="-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Running loss calculated and displayed every 100 batches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8792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E92F-D028-E4C1-D628-8BAC8543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 Compression and Decompression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891AD-36EC-F19C-99FA-F4C8D50F3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98296-0CFB-6B19-AC6A-C71B2BC3D99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b="1" dirty="0"/>
              <a:t>Compression:</a:t>
            </a:r>
          </a:p>
          <a:p>
            <a:pPr lvl="2">
              <a:buFont typeface="System Font Regular"/>
              <a:buChar char="-"/>
            </a:pPr>
            <a:r>
              <a:rPr lang="en-GB" dirty="0"/>
              <a:t>Transform the image using the convolutional layer</a:t>
            </a:r>
          </a:p>
          <a:p>
            <a:pPr lvl="2">
              <a:buFont typeface="System Font Regular"/>
              <a:buChar char="-"/>
            </a:pPr>
            <a:r>
              <a:rPr lang="en-GB" dirty="0"/>
              <a:t>Quantize the transformed image</a:t>
            </a:r>
          </a:p>
          <a:p>
            <a:pPr lvl="2">
              <a:buFont typeface="System Font Regular"/>
              <a:buChar char="-"/>
            </a:pPr>
            <a:r>
              <a:rPr lang="en-GB" dirty="0"/>
              <a:t>Convert to byte stream for storage</a:t>
            </a:r>
          </a:p>
          <a:p>
            <a:pPr lvl="2">
              <a:buFont typeface="System Font Regular"/>
              <a:buChar char="-"/>
            </a:pPr>
            <a:endParaRPr lang="en-GB" dirty="0"/>
          </a:p>
          <a:p>
            <a:r>
              <a:rPr lang="en-GB" b="1" dirty="0"/>
              <a:t>Decompression:</a:t>
            </a:r>
          </a:p>
          <a:p>
            <a:pPr lvl="2">
              <a:buFont typeface="System Font Regular"/>
              <a:buChar char="-"/>
            </a:pPr>
            <a:r>
              <a:rPr lang="en-GB" dirty="0"/>
              <a:t>Reconstruct quantized image</a:t>
            </a:r>
          </a:p>
          <a:p>
            <a:pPr lvl="2">
              <a:buFont typeface="System Font Regular"/>
              <a:buChar char="-"/>
            </a:pPr>
            <a:r>
              <a:rPr lang="en-GB" dirty="0"/>
              <a:t>Dequantize and use transpose convolution to recover the original image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954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EE11-5EDD-8978-2E08-A3B1BA47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Results and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D78F-703E-BCBC-ED11-45DCF7C13A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4D46A-F31A-0442-35BB-D1CD36F4596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Visualization: </a:t>
            </a:r>
          </a:p>
          <a:p>
            <a:pPr lvl="2" algn="l">
              <a:buFont typeface="System Font Regular"/>
              <a:buChar char="-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Compare original and reconstructed images</a:t>
            </a:r>
          </a:p>
          <a:p>
            <a:pPr lvl="2" algn="l">
              <a:buFont typeface="System Font Regular"/>
              <a:buChar char="-"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Metrics:</a:t>
            </a:r>
          </a:p>
          <a:p>
            <a:pPr marL="742950" lvl="1" indent="-285750" algn="l">
              <a:buFont typeface="System Font Regular"/>
              <a:buChar char="-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Compression Ratio:</a:t>
            </a:r>
          </a:p>
          <a:p>
            <a:pPr marL="1092200" lvl="2" indent="-285750" algn="l">
              <a:buFont typeface="System Font Regular"/>
              <a:buChar char="-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Size reduction from original to compressed image</a:t>
            </a:r>
          </a:p>
          <a:p>
            <a:pPr marL="742950" lvl="1" indent="-285750" algn="l">
              <a:buFont typeface="System Font Regular"/>
              <a:buChar char="-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LPIPS (Learned Perceptual Image Patch Similarity)</a:t>
            </a:r>
          </a:p>
          <a:p>
            <a:pPr marL="1092200" lvl="2" indent="-285750" algn="l">
              <a:buFont typeface="System Font Regular"/>
              <a:buChar char="-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Measures perceptual similarity between images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6666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u T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pc="-5" dirty="0" err="1" smtClean="0">
            <a:solidFill>
              <a:srgbClr val="003358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</TotalTime>
  <Words>265</Words>
  <Application>Microsoft Macintosh PowerPoint</Application>
  <PresentationFormat>Custom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System Font Regular</vt:lpstr>
      <vt:lpstr>Wingdings</vt:lpstr>
      <vt:lpstr>Office Theme</vt:lpstr>
      <vt:lpstr>PowerPoint Presentation</vt:lpstr>
      <vt:lpstr>Image compression Using Lapped Transform</vt:lpstr>
      <vt:lpstr>The CIFAR-10 Database</vt:lpstr>
      <vt:lpstr>CNN Model Architecture</vt:lpstr>
      <vt:lpstr>Training of Model</vt:lpstr>
      <vt:lpstr>Image Compression and Decompression</vt:lpstr>
      <vt:lpstr>Results and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Working - Introduction Event</dc:title>
  <dc:creator>matthias.hirth@tu-ilmenau.de</dc:creator>
  <cp:lastModifiedBy>atif.iqbal</cp:lastModifiedBy>
  <cp:revision>333</cp:revision>
  <dcterms:created xsi:type="dcterms:W3CDTF">2019-03-07T11:58:08Z</dcterms:created>
  <dcterms:modified xsi:type="dcterms:W3CDTF">2024-08-06T20:13:32Z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2019-03-07T00:00:00Z</vt:filetime>
  </property>
</Properties>
</file>