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70" r:id="rId14"/>
    <p:sldId id="271"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1F49F-5E11-CE3B-1371-63F42151D6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B32B24B-F886-FB7A-9E17-2E624CB816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DA63201-79BD-FFF9-8119-E3A378046740}"/>
              </a:ext>
            </a:extLst>
          </p:cNvPr>
          <p:cNvSpPr>
            <a:spLocks noGrp="1"/>
          </p:cNvSpPr>
          <p:nvPr>
            <p:ph type="dt" sz="half" idx="10"/>
          </p:nvPr>
        </p:nvSpPr>
        <p:spPr/>
        <p:txBody>
          <a:bodyPr/>
          <a:lstStyle/>
          <a:p>
            <a:fld id="{7A2A9C70-3370-46E4-957A-107C4CE08634}" type="datetimeFigureOut">
              <a:rPr lang="en-IN" smtClean="0"/>
              <a:t>01-12-2022</a:t>
            </a:fld>
            <a:endParaRPr lang="en-IN"/>
          </a:p>
        </p:txBody>
      </p:sp>
      <p:sp>
        <p:nvSpPr>
          <p:cNvPr id="5" name="Footer Placeholder 4">
            <a:extLst>
              <a:ext uri="{FF2B5EF4-FFF2-40B4-BE49-F238E27FC236}">
                <a16:creationId xmlns:a16="http://schemas.microsoft.com/office/drawing/2014/main" id="{9F493F99-51C2-D9F7-C7AF-329D386B34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9A40CD-B7C4-A6C2-A5DB-22410195C4C7}"/>
              </a:ext>
            </a:extLst>
          </p:cNvPr>
          <p:cNvSpPr>
            <a:spLocks noGrp="1"/>
          </p:cNvSpPr>
          <p:nvPr>
            <p:ph type="sldNum" sz="quarter" idx="12"/>
          </p:nvPr>
        </p:nvSpPr>
        <p:spPr/>
        <p:txBody>
          <a:bodyPr/>
          <a:lstStyle/>
          <a:p>
            <a:fld id="{6C2F926C-AD64-4B21-8956-1ACB5AD06480}" type="slidenum">
              <a:rPr lang="en-IN" smtClean="0"/>
              <a:t>‹#›</a:t>
            </a:fld>
            <a:endParaRPr lang="en-IN"/>
          </a:p>
        </p:txBody>
      </p:sp>
    </p:spTree>
    <p:extLst>
      <p:ext uri="{BB962C8B-B14F-4D97-AF65-F5344CB8AC3E}">
        <p14:creationId xmlns:p14="http://schemas.microsoft.com/office/powerpoint/2010/main" val="1848863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053FE-0760-8D35-8F84-C5D2109D5B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309D86-BDE4-BC66-CBB9-B0FFD6FE58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40EB3B-1B63-0EEB-16E5-8261A4D13E19}"/>
              </a:ext>
            </a:extLst>
          </p:cNvPr>
          <p:cNvSpPr>
            <a:spLocks noGrp="1"/>
          </p:cNvSpPr>
          <p:nvPr>
            <p:ph type="dt" sz="half" idx="10"/>
          </p:nvPr>
        </p:nvSpPr>
        <p:spPr/>
        <p:txBody>
          <a:bodyPr/>
          <a:lstStyle/>
          <a:p>
            <a:fld id="{7A2A9C70-3370-46E4-957A-107C4CE08634}" type="datetimeFigureOut">
              <a:rPr lang="en-IN" smtClean="0"/>
              <a:t>01-12-2022</a:t>
            </a:fld>
            <a:endParaRPr lang="en-IN"/>
          </a:p>
        </p:txBody>
      </p:sp>
      <p:sp>
        <p:nvSpPr>
          <p:cNvPr id="5" name="Footer Placeholder 4">
            <a:extLst>
              <a:ext uri="{FF2B5EF4-FFF2-40B4-BE49-F238E27FC236}">
                <a16:creationId xmlns:a16="http://schemas.microsoft.com/office/drawing/2014/main" id="{646093E4-48B2-20A1-67A9-EEFEF2BF65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790CE4-F272-E482-88E9-4D4EB7C5D2E4}"/>
              </a:ext>
            </a:extLst>
          </p:cNvPr>
          <p:cNvSpPr>
            <a:spLocks noGrp="1"/>
          </p:cNvSpPr>
          <p:nvPr>
            <p:ph type="sldNum" sz="quarter" idx="12"/>
          </p:nvPr>
        </p:nvSpPr>
        <p:spPr/>
        <p:txBody>
          <a:bodyPr/>
          <a:lstStyle/>
          <a:p>
            <a:fld id="{6C2F926C-AD64-4B21-8956-1ACB5AD06480}" type="slidenum">
              <a:rPr lang="en-IN" smtClean="0"/>
              <a:t>‹#›</a:t>
            </a:fld>
            <a:endParaRPr lang="en-IN"/>
          </a:p>
        </p:txBody>
      </p:sp>
    </p:spTree>
    <p:extLst>
      <p:ext uri="{BB962C8B-B14F-4D97-AF65-F5344CB8AC3E}">
        <p14:creationId xmlns:p14="http://schemas.microsoft.com/office/powerpoint/2010/main" val="3377068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4C42E8-4063-9736-D977-AB0A79FA47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36CEC9-1F05-2E48-84A2-7B8F50F439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9CC999-329C-54AC-91DA-02F6A939AB50}"/>
              </a:ext>
            </a:extLst>
          </p:cNvPr>
          <p:cNvSpPr>
            <a:spLocks noGrp="1"/>
          </p:cNvSpPr>
          <p:nvPr>
            <p:ph type="dt" sz="half" idx="10"/>
          </p:nvPr>
        </p:nvSpPr>
        <p:spPr/>
        <p:txBody>
          <a:bodyPr/>
          <a:lstStyle/>
          <a:p>
            <a:fld id="{7A2A9C70-3370-46E4-957A-107C4CE08634}" type="datetimeFigureOut">
              <a:rPr lang="en-IN" smtClean="0"/>
              <a:t>01-12-2022</a:t>
            </a:fld>
            <a:endParaRPr lang="en-IN"/>
          </a:p>
        </p:txBody>
      </p:sp>
      <p:sp>
        <p:nvSpPr>
          <p:cNvPr id="5" name="Footer Placeholder 4">
            <a:extLst>
              <a:ext uri="{FF2B5EF4-FFF2-40B4-BE49-F238E27FC236}">
                <a16:creationId xmlns:a16="http://schemas.microsoft.com/office/drawing/2014/main" id="{9CD3CC96-2A1B-0495-3FF4-853F36CBB1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F9A360-6021-7DBB-CC6F-F705F8086097}"/>
              </a:ext>
            </a:extLst>
          </p:cNvPr>
          <p:cNvSpPr>
            <a:spLocks noGrp="1"/>
          </p:cNvSpPr>
          <p:nvPr>
            <p:ph type="sldNum" sz="quarter" idx="12"/>
          </p:nvPr>
        </p:nvSpPr>
        <p:spPr/>
        <p:txBody>
          <a:bodyPr/>
          <a:lstStyle/>
          <a:p>
            <a:fld id="{6C2F926C-AD64-4B21-8956-1ACB5AD06480}" type="slidenum">
              <a:rPr lang="en-IN" smtClean="0"/>
              <a:t>‹#›</a:t>
            </a:fld>
            <a:endParaRPr lang="en-IN"/>
          </a:p>
        </p:txBody>
      </p:sp>
    </p:spTree>
    <p:extLst>
      <p:ext uri="{BB962C8B-B14F-4D97-AF65-F5344CB8AC3E}">
        <p14:creationId xmlns:p14="http://schemas.microsoft.com/office/powerpoint/2010/main" val="135952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09B0E-9295-F292-6A01-7C666ABE16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4ACB22-3AB9-0654-9854-092CD58C59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EFA127-126F-0055-DE69-F1749812C09B}"/>
              </a:ext>
            </a:extLst>
          </p:cNvPr>
          <p:cNvSpPr>
            <a:spLocks noGrp="1"/>
          </p:cNvSpPr>
          <p:nvPr>
            <p:ph type="dt" sz="half" idx="10"/>
          </p:nvPr>
        </p:nvSpPr>
        <p:spPr/>
        <p:txBody>
          <a:bodyPr/>
          <a:lstStyle/>
          <a:p>
            <a:fld id="{7A2A9C70-3370-46E4-957A-107C4CE08634}" type="datetimeFigureOut">
              <a:rPr lang="en-IN" smtClean="0"/>
              <a:t>01-12-2022</a:t>
            </a:fld>
            <a:endParaRPr lang="en-IN"/>
          </a:p>
        </p:txBody>
      </p:sp>
      <p:sp>
        <p:nvSpPr>
          <p:cNvPr id="5" name="Footer Placeholder 4">
            <a:extLst>
              <a:ext uri="{FF2B5EF4-FFF2-40B4-BE49-F238E27FC236}">
                <a16:creationId xmlns:a16="http://schemas.microsoft.com/office/drawing/2014/main" id="{E8621B38-A491-E4CF-707F-B5A7896016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3E8ED8-85F3-D98D-C741-18C84D6D499C}"/>
              </a:ext>
            </a:extLst>
          </p:cNvPr>
          <p:cNvSpPr>
            <a:spLocks noGrp="1"/>
          </p:cNvSpPr>
          <p:nvPr>
            <p:ph type="sldNum" sz="quarter" idx="12"/>
          </p:nvPr>
        </p:nvSpPr>
        <p:spPr/>
        <p:txBody>
          <a:bodyPr/>
          <a:lstStyle/>
          <a:p>
            <a:fld id="{6C2F926C-AD64-4B21-8956-1ACB5AD06480}" type="slidenum">
              <a:rPr lang="en-IN" smtClean="0"/>
              <a:t>‹#›</a:t>
            </a:fld>
            <a:endParaRPr lang="en-IN"/>
          </a:p>
        </p:txBody>
      </p:sp>
    </p:spTree>
    <p:extLst>
      <p:ext uri="{BB962C8B-B14F-4D97-AF65-F5344CB8AC3E}">
        <p14:creationId xmlns:p14="http://schemas.microsoft.com/office/powerpoint/2010/main" val="1951413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428A7-C18B-FC3D-89C3-E8ED63AA66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60DF22C-1405-2937-3D45-1CF97373FD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6D9487-8FBE-5D9F-AE04-0A369114E6E3}"/>
              </a:ext>
            </a:extLst>
          </p:cNvPr>
          <p:cNvSpPr>
            <a:spLocks noGrp="1"/>
          </p:cNvSpPr>
          <p:nvPr>
            <p:ph type="dt" sz="half" idx="10"/>
          </p:nvPr>
        </p:nvSpPr>
        <p:spPr/>
        <p:txBody>
          <a:bodyPr/>
          <a:lstStyle/>
          <a:p>
            <a:fld id="{7A2A9C70-3370-46E4-957A-107C4CE08634}" type="datetimeFigureOut">
              <a:rPr lang="en-IN" smtClean="0"/>
              <a:t>01-12-2022</a:t>
            </a:fld>
            <a:endParaRPr lang="en-IN"/>
          </a:p>
        </p:txBody>
      </p:sp>
      <p:sp>
        <p:nvSpPr>
          <p:cNvPr id="5" name="Footer Placeholder 4">
            <a:extLst>
              <a:ext uri="{FF2B5EF4-FFF2-40B4-BE49-F238E27FC236}">
                <a16:creationId xmlns:a16="http://schemas.microsoft.com/office/drawing/2014/main" id="{82CE7577-D6F2-824A-DC35-F45B64AC18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8F73D7-B2AE-3402-EAAD-F132CEE84287}"/>
              </a:ext>
            </a:extLst>
          </p:cNvPr>
          <p:cNvSpPr>
            <a:spLocks noGrp="1"/>
          </p:cNvSpPr>
          <p:nvPr>
            <p:ph type="sldNum" sz="quarter" idx="12"/>
          </p:nvPr>
        </p:nvSpPr>
        <p:spPr/>
        <p:txBody>
          <a:bodyPr/>
          <a:lstStyle/>
          <a:p>
            <a:fld id="{6C2F926C-AD64-4B21-8956-1ACB5AD06480}" type="slidenum">
              <a:rPr lang="en-IN" smtClean="0"/>
              <a:t>‹#›</a:t>
            </a:fld>
            <a:endParaRPr lang="en-IN"/>
          </a:p>
        </p:txBody>
      </p:sp>
    </p:spTree>
    <p:extLst>
      <p:ext uri="{BB962C8B-B14F-4D97-AF65-F5344CB8AC3E}">
        <p14:creationId xmlns:p14="http://schemas.microsoft.com/office/powerpoint/2010/main" val="2089044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E94F3-FB70-CF18-20BA-C584E1A1B5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82ED27-FC2E-6B79-BE75-0813B4FDC5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A29D5EE-FF43-E2FC-228A-858DE2CFAE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931B2CE-C4AC-F469-8190-213F7BF7A84F}"/>
              </a:ext>
            </a:extLst>
          </p:cNvPr>
          <p:cNvSpPr>
            <a:spLocks noGrp="1"/>
          </p:cNvSpPr>
          <p:nvPr>
            <p:ph type="dt" sz="half" idx="10"/>
          </p:nvPr>
        </p:nvSpPr>
        <p:spPr/>
        <p:txBody>
          <a:bodyPr/>
          <a:lstStyle/>
          <a:p>
            <a:fld id="{7A2A9C70-3370-46E4-957A-107C4CE08634}" type="datetimeFigureOut">
              <a:rPr lang="en-IN" smtClean="0"/>
              <a:t>01-12-2022</a:t>
            </a:fld>
            <a:endParaRPr lang="en-IN"/>
          </a:p>
        </p:txBody>
      </p:sp>
      <p:sp>
        <p:nvSpPr>
          <p:cNvPr id="6" name="Footer Placeholder 5">
            <a:extLst>
              <a:ext uri="{FF2B5EF4-FFF2-40B4-BE49-F238E27FC236}">
                <a16:creationId xmlns:a16="http://schemas.microsoft.com/office/drawing/2014/main" id="{0BB1E1A0-4C6B-B1E5-B2F7-DE695D784D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3E1731-EB51-57A8-0025-B9CE5F56766C}"/>
              </a:ext>
            </a:extLst>
          </p:cNvPr>
          <p:cNvSpPr>
            <a:spLocks noGrp="1"/>
          </p:cNvSpPr>
          <p:nvPr>
            <p:ph type="sldNum" sz="quarter" idx="12"/>
          </p:nvPr>
        </p:nvSpPr>
        <p:spPr/>
        <p:txBody>
          <a:bodyPr/>
          <a:lstStyle/>
          <a:p>
            <a:fld id="{6C2F926C-AD64-4B21-8956-1ACB5AD06480}" type="slidenum">
              <a:rPr lang="en-IN" smtClean="0"/>
              <a:t>‹#›</a:t>
            </a:fld>
            <a:endParaRPr lang="en-IN"/>
          </a:p>
        </p:txBody>
      </p:sp>
    </p:spTree>
    <p:extLst>
      <p:ext uri="{BB962C8B-B14F-4D97-AF65-F5344CB8AC3E}">
        <p14:creationId xmlns:p14="http://schemas.microsoft.com/office/powerpoint/2010/main" val="262059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C08BB-31B6-7C88-C051-06BFD7A82B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A32F8E-BA94-F587-8709-EC73805906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660E2C-2145-5004-882F-3190B32B33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31667FD-DA01-9E76-C963-DF2F414FC3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C38D2D-05F6-2427-5F6F-2A92C535B6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24C858-9D51-3C5E-EF58-710146D7DD75}"/>
              </a:ext>
            </a:extLst>
          </p:cNvPr>
          <p:cNvSpPr>
            <a:spLocks noGrp="1"/>
          </p:cNvSpPr>
          <p:nvPr>
            <p:ph type="dt" sz="half" idx="10"/>
          </p:nvPr>
        </p:nvSpPr>
        <p:spPr/>
        <p:txBody>
          <a:bodyPr/>
          <a:lstStyle/>
          <a:p>
            <a:fld id="{7A2A9C70-3370-46E4-957A-107C4CE08634}" type="datetimeFigureOut">
              <a:rPr lang="en-IN" smtClean="0"/>
              <a:t>01-12-2022</a:t>
            </a:fld>
            <a:endParaRPr lang="en-IN"/>
          </a:p>
        </p:txBody>
      </p:sp>
      <p:sp>
        <p:nvSpPr>
          <p:cNvPr id="8" name="Footer Placeholder 7">
            <a:extLst>
              <a:ext uri="{FF2B5EF4-FFF2-40B4-BE49-F238E27FC236}">
                <a16:creationId xmlns:a16="http://schemas.microsoft.com/office/drawing/2014/main" id="{F30789A5-F244-6B10-C9F5-53065D0371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090C984-0CD8-3572-7754-10BCEC32E6ED}"/>
              </a:ext>
            </a:extLst>
          </p:cNvPr>
          <p:cNvSpPr>
            <a:spLocks noGrp="1"/>
          </p:cNvSpPr>
          <p:nvPr>
            <p:ph type="sldNum" sz="quarter" idx="12"/>
          </p:nvPr>
        </p:nvSpPr>
        <p:spPr/>
        <p:txBody>
          <a:bodyPr/>
          <a:lstStyle/>
          <a:p>
            <a:fld id="{6C2F926C-AD64-4B21-8956-1ACB5AD06480}" type="slidenum">
              <a:rPr lang="en-IN" smtClean="0"/>
              <a:t>‹#›</a:t>
            </a:fld>
            <a:endParaRPr lang="en-IN"/>
          </a:p>
        </p:txBody>
      </p:sp>
    </p:spTree>
    <p:extLst>
      <p:ext uri="{BB962C8B-B14F-4D97-AF65-F5344CB8AC3E}">
        <p14:creationId xmlns:p14="http://schemas.microsoft.com/office/powerpoint/2010/main" val="1874315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12A45-501D-B1AE-0695-7A20D07C95D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34011D-8603-BE23-4B11-57153CE3473F}"/>
              </a:ext>
            </a:extLst>
          </p:cNvPr>
          <p:cNvSpPr>
            <a:spLocks noGrp="1"/>
          </p:cNvSpPr>
          <p:nvPr>
            <p:ph type="dt" sz="half" idx="10"/>
          </p:nvPr>
        </p:nvSpPr>
        <p:spPr/>
        <p:txBody>
          <a:bodyPr/>
          <a:lstStyle/>
          <a:p>
            <a:fld id="{7A2A9C70-3370-46E4-957A-107C4CE08634}" type="datetimeFigureOut">
              <a:rPr lang="en-IN" smtClean="0"/>
              <a:t>01-12-2022</a:t>
            </a:fld>
            <a:endParaRPr lang="en-IN"/>
          </a:p>
        </p:txBody>
      </p:sp>
      <p:sp>
        <p:nvSpPr>
          <p:cNvPr id="4" name="Footer Placeholder 3">
            <a:extLst>
              <a:ext uri="{FF2B5EF4-FFF2-40B4-BE49-F238E27FC236}">
                <a16:creationId xmlns:a16="http://schemas.microsoft.com/office/drawing/2014/main" id="{0B805E4F-E695-60B4-9710-90F1FAD24B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C9F14DA-787A-6FC0-AF85-E96E17D807A4}"/>
              </a:ext>
            </a:extLst>
          </p:cNvPr>
          <p:cNvSpPr>
            <a:spLocks noGrp="1"/>
          </p:cNvSpPr>
          <p:nvPr>
            <p:ph type="sldNum" sz="quarter" idx="12"/>
          </p:nvPr>
        </p:nvSpPr>
        <p:spPr/>
        <p:txBody>
          <a:bodyPr/>
          <a:lstStyle/>
          <a:p>
            <a:fld id="{6C2F926C-AD64-4B21-8956-1ACB5AD06480}" type="slidenum">
              <a:rPr lang="en-IN" smtClean="0"/>
              <a:t>‹#›</a:t>
            </a:fld>
            <a:endParaRPr lang="en-IN"/>
          </a:p>
        </p:txBody>
      </p:sp>
    </p:spTree>
    <p:extLst>
      <p:ext uri="{BB962C8B-B14F-4D97-AF65-F5344CB8AC3E}">
        <p14:creationId xmlns:p14="http://schemas.microsoft.com/office/powerpoint/2010/main" val="3984969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5E517C-3944-E402-B239-E5D591371F10}"/>
              </a:ext>
            </a:extLst>
          </p:cNvPr>
          <p:cNvSpPr>
            <a:spLocks noGrp="1"/>
          </p:cNvSpPr>
          <p:nvPr>
            <p:ph type="dt" sz="half" idx="10"/>
          </p:nvPr>
        </p:nvSpPr>
        <p:spPr/>
        <p:txBody>
          <a:bodyPr/>
          <a:lstStyle/>
          <a:p>
            <a:fld id="{7A2A9C70-3370-46E4-957A-107C4CE08634}" type="datetimeFigureOut">
              <a:rPr lang="en-IN" smtClean="0"/>
              <a:t>01-12-2022</a:t>
            </a:fld>
            <a:endParaRPr lang="en-IN"/>
          </a:p>
        </p:txBody>
      </p:sp>
      <p:sp>
        <p:nvSpPr>
          <p:cNvPr id="3" name="Footer Placeholder 2">
            <a:extLst>
              <a:ext uri="{FF2B5EF4-FFF2-40B4-BE49-F238E27FC236}">
                <a16:creationId xmlns:a16="http://schemas.microsoft.com/office/drawing/2014/main" id="{F0A40998-8A86-C256-549C-8E6EFE42D8B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0D6F10-9484-BE66-B12D-F5F487E1915B}"/>
              </a:ext>
            </a:extLst>
          </p:cNvPr>
          <p:cNvSpPr>
            <a:spLocks noGrp="1"/>
          </p:cNvSpPr>
          <p:nvPr>
            <p:ph type="sldNum" sz="quarter" idx="12"/>
          </p:nvPr>
        </p:nvSpPr>
        <p:spPr/>
        <p:txBody>
          <a:bodyPr/>
          <a:lstStyle/>
          <a:p>
            <a:fld id="{6C2F926C-AD64-4B21-8956-1ACB5AD06480}" type="slidenum">
              <a:rPr lang="en-IN" smtClean="0"/>
              <a:t>‹#›</a:t>
            </a:fld>
            <a:endParaRPr lang="en-IN"/>
          </a:p>
        </p:txBody>
      </p:sp>
    </p:spTree>
    <p:extLst>
      <p:ext uri="{BB962C8B-B14F-4D97-AF65-F5344CB8AC3E}">
        <p14:creationId xmlns:p14="http://schemas.microsoft.com/office/powerpoint/2010/main" val="2250696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40B0B-3B71-B0A0-D1A2-F694726982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9F89C63-FA89-E428-D255-A3838D3811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BD6698-1D7C-3002-8B41-3AD2C462EF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28DFEE-0CEC-FEB0-6A7C-1DDC52370C09}"/>
              </a:ext>
            </a:extLst>
          </p:cNvPr>
          <p:cNvSpPr>
            <a:spLocks noGrp="1"/>
          </p:cNvSpPr>
          <p:nvPr>
            <p:ph type="dt" sz="half" idx="10"/>
          </p:nvPr>
        </p:nvSpPr>
        <p:spPr/>
        <p:txBody>
          <a:bodyPr/>
          <a:lstStyle/>
          <a:p>
            <a:fld id="{7A2A9C70-3370-46E4-957A-107C4CE08634}" type="datetimeFigureOut">
              <a:rPr lang="en-IN" smtClean="0"/>
              <a:t>01-12-2022</a:t>
            </a:fld>
            <a:endParaRPr lang="en-IN"/>
          </a:p>
        </p:txBody>
      </p:sp>
      <p:sp>
        <p:nvSpPr>
          <p:cNvPr id="6" name="Footer Placeholder 5">
            <a:extLst>
              <a:ext uri="{FF2B5EF4-FFF2-40B4-BE49-F238E27FC236}">
                <a16:creationId xmlns:a16="http://schemas.microsoft.com/office/drawing/2014/main" id="{A66F43E8-0C6F-5EEE-866D-28E25248DF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3CBD14-BD03-1C3A-ACDE-1528E037C6C5}"/>
              </a:ext>
            </a:extLst>
          </p:cNvPr>
          <p:cNvSpPr>
            <a:spLocks noGrp="1"/>
          </p:cNvSpPr>
          <p:nvPr>
            <p:ph type="sldNum" sz="quarter" idx="12"/>
          </p:nvPr>
        </p:nvSpPr>
        <p:spPr/>
        <p:txBody>
          <a:bodyPr/>
          <a:lstStyle/>
          <a:p>
            <a:fld id="{6C2F926C-AD64-4B21-8956-1ACB5AD06480}" type="slidenum">
              <a:rPr lang="en-IN" smtClean="0"/>
              <a:t>‹#›</a:t>
            </a:fld>
            <a:endParaRPr lang="en-IN"/>
          </a:p>
        </p:txBody>
      </p:sp>
    </p:spTree>
    <p:extLst>
      <p:ext uri="{BB962C8B-B14F-4D97-AF65-F5344CB8AC3E}">
        <p14:creationId xmlns:p14="http://schemas.microsoft.com/office/powerpoint/2010/main" val="1371496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1224D-561F-5EE8-B12B-BEA0F9B48D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718AF0-94F1-353F-523A-C2664CF67E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72EB60-C592-85E7-1CD1-825D8EE30E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B566E9-E073-4056-15BF-D625E7DE080B}"/>
              </a:ext>
            </a:extLst>
          </p:cNvPr>
          <p:cNvSpPr>
            <a:spLocks noGrp="1"/>
          </p:cNvSpPr>
          <p:nvPr>
            <p:ph type="dt" sz="half" idx="10"/>
          </p:nvPr>
        </p:nvSpPr>
        <p:spPr/>
        <p:txBody>
          <a:bodyPr/>
          <a:lstStyle/>
          <a:p>
            <a:fld id="{7A2A9C70-3370-46E4-957A-107C4CE08634}" type="datetimeFigureOut">
              <a:rPr lang="en-IN" smtClean="0"/>
              <a:t>01-12-2022</a:t>
            </a:fld>
            <a:endParaRPr lang="en-IN"/>
          </a:p>
        </p:txBody>
      </p:sp>
      <p:sp>
        <p:nvSpPr>
          <p:cNvPr id="6" name="Footer Placeholder 5">
            <a:extLst>
              <a:ext uri="{FF2B5EF4-FFF2-40B4-BE49-F238E27FC236}">
                <a16:creationId xmlns:a16="http://schemas.microsoft.com/office/drawing/2014/main" id="{F4459E2A-7847-9A64-5CB2-F02C2409BE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FC6057-745A-4588-3C7B-6169E849B9C7}"/>
              </a:ext>
            </a:extLst>
          </p:cNvPr>
          <p:cNvSpPr>
            <a:spLocks noGrp="1"/>
          </p:cNvSpPr>
          <p:nvPr>
            <p:ph type="sldNum" sz="quarter" idx="12"/>
          </p:nvPr>
        </p:nvSpPr>
        <p:spPr/>
        <p:txBody>
          <a:bodyPr/>
          <a:lstStyle/>
          <a:p>
            <a:fld id="{6C2F926C-AD64-4B21-8956-1ACB5AD06480}" type="slidenum">
              <a:rPr lang="en-IN" smtClean="0"/>
              <a:t>‹#›</a:t>
            </a:fld>
            <a:endParaRPr lang="en-IN"/>
          </a:p>
        </p:txBody>
      </p:sp>
    </p:spTree>
    <p:extLst>
      <p:ext uri="{BB962C8B-B14F-4D97-AF65-F5344CB8AC3E}">
        <p14:creationId xmlns:p14="http://schemas.microsoft.com/office/powerpoint/2010/main" val="1765074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CD5AE7-CE40-0177-FF42-D2586EC913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D9E754-D39D-B589-166B-4107D4A6EA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D92B35-D03C-2099-0C71-DBD1CDADAF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2A9C70-3370-46E4-957A-107C4CE08634}" type="datetimeFigureOut">
              <a:rPr lang="en-IN" smtClean="0"/>
              <a:t>01-12-2022</a:t>
            </a:fld>
            <a:endParaRPr lang="en-IN"/>
          </a:p>
        </p:txBody>
      </p:sp>
      <p:sp>
        <p:nvSpPr>
          <p:cNvPr id="5" name="Footer Placeholder 4">
            <a:extLst>
              <a:ext uri="{FF2B5EF4-FFF2-40B4-BE49-F238E27FC236}">
                <a16:creationId xmlns:a16="http://schemas.microsoft.com/office/drawing/2014/main" id="{59827FE0-70BC-D059-7474-41C5F49377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5EA83A-65E3-7BDC-B239-54595BD2AE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2F926C-AD64-4B21-8956-1ACB5AD06480}" type="slidenum">
              <a:rPr lang="en-IN" smtClean="0"/>
              <a:t>‹#›</a:t>
            </a:fld>
            <a:endParaRPr lang="en-IN"/>
          </a:p>
        </p:txBody>
      </p:sp>
    </p:spTree>
    <p:extLst>
      <p:ext uri="{BB962C8B-B14F-4D97-AF65-F5344CB8AC3E}">
        <p14:creationId xmlns:p14="http://schemas.microsoft.com/office/powerpoint/2010/main" val="2114077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mechanics.stackexchange.com/questions/21042/cars-101-how-is-torque-conveyed-from-transmission-to-differential" TargetMode="External"/><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sciencedirect.com/" TargetMode="External"/><Relationship Id="rId2" Type="http://schemas.openxmlformats.org/officeDocument/2006/relationships/hyperlink" Target="https://www.mathworks.com/" TargetMode="External"/><Relationship Id="rId1" Type="http://schemas.openxmlformats.org/officeDocument/2006/relationships/slideLayout" Target="../slideLayouts/slideLayout2.xml"/><Relationship Id="rId4" Type="http://schemas.openxmlformats.org/officeDocument/2006/relationships/hyperlink" Target="https://e360.yale.edu/"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fif"/><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F0635-4A43-C1F4-6EDC-D4F28E3E27D8}"/>
              </a:ext>
            </a:extLst>
          </p:cNvPr>
          <p:cNvSpPr>
            <a:spLocks noGrp="1"/>
          </p:cNvSpPr>
          <p:nvPr>
            <p:ph type="ctrTitle"/>
          </p:nvPr>
        </p:nvSpPr>
        <p:spPr>
          <a:xfrm>
            <a:off x="1523999" y="790690"/>
            <a:ext cx="9144000" cy="1867594"/>
          </a:xfrm>
        </p:spPr>
        <p:txBody>
          <a:bodyPr/>
          <a:lstStyle/>
          <a:p>
            <a:r>
              <a:rPr lang="en-US" b="1" u="sng" dirty="0">
                <a:latin typeface="Bahnschrift SemiBold" panose="020B0502040204020203" pitchFamily="34" charset="0"/>
              </a:rPr>
              <a:t>HYBRID VEHICLE ENERGY</a:t>
            </a:r>
            <a:br>
              <a:rPr lang="en-US" b="1" u="sng" dirty="0">
                <a:latin typeface="Bahnschrift SemiBold" panose="020B0502040204020203" pitchFamily="34" charset="0"/>
              </a:rPr>
            </a:br>
            <a:r>
              <a:rPr lang="en-US" b="1" u="sng" dirty="0">
                <a:latin typeface="Bahnschrift SemiBold" panose="020B0502040204020203" pitchFamily="34" charset="0"/>
              </a:rPr>
              <a:t>RECOVERY SYSTEM</a:t>
            </a:r>
            <a:endParaRPr lang="en-IN" b="1" u="sng" dirty="0">
              <a:latin typeface="Bahnschrift SemiBold" panose="020B0502040204020203" pitchFamily="34" charset="0"/>
            </a:endParaRPr>
          </a:p>
        </p:txBody>
      </p:sp>
      <p:sp>
        <p:nvSpPr>
          <p:cNvPr id="3" name="Subtitle 2">
            <a:extLst>
              <a:ext uri="{FF2B5EF4-FFF2-40B4-BE49-F238E27FC236}">
                <a16:creationId xmlns:a16="http://schemas.microsoft.com/office/drawing/2014/main" id="{60427711-A146-ABCE-AA14-BE191C5A7FE4}"/>
              </a:ext>
            </a:extLst>
          </p:cNvPr>
          <p:cNvSpPr>
            <a:spLocks noGrp="1"/>
          </p:cNvSpPr>
          <p:nvPr>
            <p:ph type="subTitle" idx="1"/>
          </p:nvPr>
        </p:nvSpPr>
        <p:spPr>
          <a:xfrm>
            <a:off x="1406142" y="5201007"/>
            <a:ext cx="9144000" cy="579344"/>
          </a:xfrm>
        </p:spPr>
        <p:txBody>
          <a:bodyPr>
            <a:normAutofit/>
          </a:bodyPr>
          <a:lstStyle/>
          <a:p>
            <a:r>
              <a:rPr lang="en-US" sz="3200" b="1" i="1" dirty="0">
                <a:solidFill>
                  <a:schemeClr val="accent6">
                    <a:lumMod val="50000"/>
                  </a:schemeClr>
                </a:solidFill>
              </a:rPr>
              <a:t>TECH REGENERATION</a:t>
            </a:r>
            <a:endParaRPr lang="en-IN" sz="3200" b="1" i="1" dirty="0">
              <a:solidFill>
                <a:schemeClr val="accent6">
                  <a:lumMod val="50000"/>
                </a:schemeClr>
              </a:solidFill>
            </a:endParaRPr>
          </a:p>
        </p:txBody>
      </p:sp>
      <p:sp>
        <p:nvSpPr>
          <p:cNvPr id="4" name="TextBox 3">
            <a:extLst>
              <a:ext uri="{FF2B5EF4-FFF2-40B4-BE49-F238E27FC236}">
                <a16:creationId xmlns:a16="http://schemas.microsoft.com/office/drawing/2014/main" id="{6AB86DAD-F0FF-BBEA-9B46-C770C48C9D78}"/>
              </a:ext>
            </a:extLst>
          </p:cNvPr>
          <p:cNvSpPr txBox="1"/>
          <p:nvPr/>
        </p:nvSpPr>
        <p:spPr>
          <a:xfrm>
            <a:off x="3292134" y="3649691"/>
            <a:ext cx="5607729" cy="400110"/>
          </a:xfrm>
          <a:prstGeom prst="rect">
            <a:avLst/>
          </a:prstGeom>
          <a:noFill/>
        </p:spPr>
        <p:txBody>
          <a:bodyPr wrap="square" rtlCol="0">
            <a:spAutoFit/>
          </a:bodyPr>
          <a:lstStyle/>
          <a:p>
            <a:r>
              <a:rPr lang="en-US" sz="2000" b="1" i="1" dirty="0">
                <a:solidFill>
                  <a:schemeClr val="accent1">
                    <a:lumMod val="50000"/>
                  </a:schemeClr>
                </a:solidFill>
              </a:rPr>
              <a:t>“Energy can neither be created nor be destroyed”</a:t>
            </a:r>
            <a:endParaRPr lang="en-IN" sz="2000" b="1" i="1" dirty="0">
              <a:solidFill>
                <a:schemeClr val="accent1">
                  <a:lumMod val="50000"/>
                </a:schemeClr>
              </a:solidFill>
            </a:endParaRPr>
          </a:p>
        </p:txBody>
      </p:sp>
      <p:pic>
        <p:nvPicPr>
          <p:cNvPr id="5" name="Graphic 4" descr="Gears">
            <a:extLst>
              <a:ext uri="{FF2B5EF4-FFF2-40B4-BE49-F238E27FC236}">
                <a16:creationId xmlns:a16="http://schemas.microsoft.com/office/drawing/2014/main" id="{9301A47C-0531-2DBA-02D7-7D65D27AF7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82325" y="5780351"/>
            <a:ext cx="914400" cy="914400"/>
          </a:xfrm>
          <a:prstGeom prst="rect">
            <a:avLst/>
          </a:prstGeom>
        </p:spPr>
      </p:pic>
      <p:pic>
        <p:nvPicPr>
          <p:cNvPr id="7" name="Graphic 6" descr="Single gear">
            <a:extLst>
              <a:ext uri="{FF2B5EF4-FFF2-40B4-BE49-F238E27FC236}">
                <a16:creationId xmlns:a16="http://schemas.microsoft.com/office/drawing/2014/main" id="{002340BB-766C-0F95-A8A3-4B7C34B454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67999" y="5283041"/>
            <a:ext cx="914401" cy="914401"/>
          </a:xfrm>
          <a:prstGeom prst="rect">
            <a:avLst/>
          </a:prstGeom>
        </p:spPr>
      </p:pic>
    </p:spTree>
    <p:extLst>
      <p:ext uri="{BB962C8B-B14F-4D97-AF65-F5344CB8AC3E}">
        <p14:creationId xmlns:p14="http://schemas.microsoft.com/office/powerpoint/2010/main" val="311428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E7C0B-7141-8EF2-E2E4-CA6DB5A630CE}"/>
              </a:ext>
            </a:extLst>
          </p:cNvPr>
          <p:cNvSpPr>
            <a:spLocks noGrp="1"/>
          </p:cNvSpPr>
          <p:nvPr>
            <p:ph type="title"/>
          </p:nvPr>
        </p:nvSpPr>
        <p:spPr>
          <a:xfrm>
            <a:off x="0" y="178695"/>
            <a:ext cx="10515600" cy="655807"/>
          </a:xfrm>
        </p:spPr>
        <p:txBody>
          <a:bodyPr>
            <a:normAutofit fontScale="90000"/>
          </a:bodyPr>
          <a:lstStyle/>
          <a:p>
            <a:r>
              <a:rPr lang="en-US" b="1" dirty="0">
                <a:solidFill>
                  <a:srgbClr val="002060"/>
                </a:solidFill>
                <a:latin typeface="Bahnschrift Light SemiCondensed" panose="020B0502040204020203" pitchFamily="34" charset="0"/>
              </a:rPr>
              <a:t>4</a:t>
            </a:r>
            <a:r>
              <a:rPr lang="en-US" sz="4400" b="1" dirty="0">
                <a:solidFill>
                  <a:srgbClr val="002060"/>
                </a:solidFill>
                <a:latin typeface="Bahnschrift Light SemiCondensed" panose="020B0502040204020203" pitchFamily="34" charset="0"/>
              </a:rPr>
              <a:t>. POWER CONVERTER-H BRIDGE:</a:t>
            </a:r>
            <a:endParaRPr lang="en-IN" dirty="0"/>
          </a:p>
        </p:txBody>
      </p:sp>
      <p:sp>
        <p:nvSpPr>
          <p:cNvPr id="3" name="Content Placeholder 2">
            <a:extLst>
              <a:ext uri="{FF2B5EF4-FFF2-40B4-BE49-F238E27FC236}">
                <a16:creationId xmlns:a16="http://schemas.microsoft.com/office/drawing/2014/main" id="{6EEEAA98-2545-DC3F-29E9-B95659B5EEA7}"/>
              </a:ext>
            </a:extLst>
          </p:cNvPr>
          <p:cNvSpPr>
            <a:spLocks noGrp="1"/>
          </p:cNvSpPr>
          <p:nvPr>
            <p:ph idx="1"/>
          </p:nvPr>
        </p:nvSpPr>
        <p:spPr>
          <a:xfrm>
            <a:off x="0" y="834502"/>
            <a:ext cx="12192000" cy="6023498"/>
          </a:xfrm>
        </p:spPr>
        <p:txBody>
          <a:bodyPr/>
          <a:lstStyle/>
          <a:p>
            <a:pPr marL="0" indent="0">
              <a:buNone/>
            </a:pPr>
            <a:r>
              <a:rPr lang="en-IN" dirty="0"/>
              <a:t>The drive shaft of the vehicle body is connected to the power controller which along with the H-bridge and two motors act as a motor generator unit(MGU) . When the throttle input is given to the DC motor to attain Kinetic energy the power controller directs the power from the battery to the DC motor which along with IC engine can generate acceleration . When decelerating the power controller switches the direction of torque(braking torque).This torque will act as brake and the Kinetic energy possessed by the vehicle is then transferred through the MGU to the battery itself . Thereby reducing the wastage of energy in the form of heat using friction braking . The braking torque may not always be sufficient to decelerate the vehicle hence provided with a brake disk in case of need . The kinetic energy possessed by the utilisation of all the power units is come to zero when stopping , let the kinetic energy before decelerating be:</a:t>
            </a:r>
          </a:p>
          <a:p>
            <a:pPr marL="0" indent="0">
              <a:buNone/>
            </a:pPr>
            <a:r>
              <a:rPr lang="en-IN" b="0" i="0" dirty="0">
                <a:solidFill>
                  <a:srgbClr val="111111"/>
                </a:solidFill>
                <a:effectLst/>
                <a:latin typeface="Roboto" panose="020B0604020202020204" pitchFamily="2" charset="0"/>
              </a:rPr>
              <a:t>K.E. = ½ mv2</a:t>
            </a:r>
          </a:p>
          <a:p>
            <a:pPr marL="0" indent="0">
              <a:buNone/>
            </a:pPr>
            <a:endParaRPr lang="en-IN" dirty="0"/>
          </a:p>
        </p:txBody>
      </p:sp>
    </p:spTree>
    <p:extLst>
      <p:ext uri="{BB962C8B-B14F-4D97-AF65-F5344CB8AC3E}">
        <p14:creationId xmlns:p14="http://schemas.microsoft.com/office/powerpoint/2010/main" val="1365138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74B534-C923-2BC6-1B26-DECE9FB0BA14}"/>
              </a:ext>
            </a:extLst>
          </p:cNvPr>
          <p:cNvSpPr>
            <a:spLocks noGrp="1"/>
          </p:cNvSpPr>
          <p:nvPr>
            <p:ph idx="1"/>
          </p:nvPr>
        </p:nvSpPr>
        <p:spPr>
          <a:xfrm>
            <a:off x="0" y="0"/>
            <a:ext cx="12192000" cy="6858000"/>
          </a:xfrm>
        </p:spPr>
        <p:txBody>
          <a:bodyPr/>
          <a:lstStyle/>
          <a:p>
            <a:pPr marL="0" indent="0">
              <a:buNone/>
            </a:pPr>
            <a:r>
              <a:rPr lang="en-IN" dirty="0"/>
              <a:t>Then while using the regenerative braking neglecting the drag the estimated amount of regeneration power=0.1047*T*N</a:t>
            </a:r>
          </a:p>
          <a:p>
            <a:pPr marL="0" indent="0">
              <a:buNone/>
            </a:pPr>
            <a:r>
              <a:rPr lang="en-IN" dirty="0"/>
              <a:t>Where T-Load torque</a:t>
            </a:r>
          </a:p>
          <a:p>
            <a:pPr marL="0" indent="0">
              <a:buNone/>
            </a:pPr>
            <a:r>
              <a:rPr lang="en-IN" dirty="0"/>
              <a:t>             N-RPM of the motor</a:t>
            </a:r>
          </a:p>
          <a:p>
            <a:pPr marL="0" indent="0">
              <a:buNone/>
            </a:pPr>
            <a:r>
              <a:rPr lang="en-IN" dirty="0"/>
              <a:t>This will lead to a calculated amount of 70% of the kinetic energy being recovered .</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FB8AAD32-822B-0970-F821-A38394BFC88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704730" y="2592280"/>
            <a:ext cx="5498237" cy="4123678"/>
          </a:xfrm>
          <a:prstGeom prst="rect">
            <a:avLst/>
          </a:prstGeom>
        </p:spPr>
      </p:pic>
      <p:sp>
        <p:nvSpPr>
          <p:cNvPr id="6" name="TextBox 5">
            <a:extLst>
              <a:ext uri="{FF2B5EF4-FFF2-40B4-BE49-F238E27FC236}">
                <a16:creationId xmlns:a16="http://schemas.microsoft.com/office/drawing/2014/main" id="{95D2D38C-C27A-C2A0-79AF-5FA50D71CF6A}"/>
              </a:ext>
            </a:extLst>
          </p:cNvPr>
          <p:cNvSpPr txBox="1"/>
          <p:nvPr/>
        </p:nvSpPr>
        <p:spPr>
          <a:xfrm>
            <a:off x="2704730" y="6901070"/>
            <a:ext cx="5498237" cy="230832"/>
          </a:xfrm>
          <a:prstGeom prst="rect">
            <a:avLst/>
          </a:prstGeom>
          <a:noFill/>
        </p:spPr>
        <p:txBody>
          <a:bodyPr wrap="square" rtlCol="0">
            <a:spAutoFit/>
          </a:bodyPr>
          <a:lstStyle/>
          <a:p>
            <a:r>
              <a:rPr lang="en-IN" sz="900">
                <a:hlinkClick r:id="rId3" tooltip="http://mechanics.stackexchange.com/questions/21042/cars-101-how-is-torque-conveyed-from-transmission-to-differential"/>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2347467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5ADF9-10A7-8104-B5AD-C3058736B13C}"/>
              </a:ext>
            </a:extLst>
          </p:cNvPr>
          <p:cNvSpPr>
            <a:spLocks noGrp="1"/>
          </p:cNvSpPr>
          <p:nvPr>
            <p:ph type="title"/>
          </p:nvPr>
        </p:nvSpPr>
        <p:spPr>
          <a:xfrm>
            <a:off x="0" y="0"/>
            <a:ext cx="10515600" cy="611419"/>
          </a:xfrm>
        </p:spPr>
        <p:txBody>
          <a:bodyPr>
            <a:normAutofit fontScale="90000"/>
          </a:bodyPr>
          <a:lstStyle/>
          <a:p>
            <a:br>
              <a:rPr lang="en-US" sz="3600" b="1" dirty="0">
                <a:solidFill>
                  <a:srgbClr val="002060"/>
                </a:solidFill>
                <a:latin typeface="Bahnschrift Light SemiCondensed" panose="020B0502040204020203" pitchFamily="34" charset="0"/>
              </a:rPr>
            </a:br>
            <a:r>
              <a:rPr lang="en-US" sz="3600" b="1" dirty="0">
                <a:solidFill>
                  <a:srgbClr val="002060"/>
                </a:solidFill>
                <a:latin typeface="Bahnschrift Light SemiCondensed" panose="020B0502040204020203" pitchFamily="34" charset="0"/>
              </a:rPr>
              <a:t>5. EXHAUST GAS ENERGY RECOVERY UNIT:</a:t>
            </a:r>
            <a:br>
              <a:rPr lang="en-US" b="1" dirty="0">
                <a:solidFill>
                  <a:srgbClr val="002060"/>
                </a:solidFill>
                <a:latin typeface="Bahnschrift Light SemiCondensed" panose="020B0502040204020203" pitchFamily="34" charset="0"/>
              </a:rPr>
            </a:br>
            <a:endParaRPr lang="en-IN" dirty="0"/>
          </a:p>
        </p:txBody>
      </p:sp>
      <p:sp>
        <p:nvSpPr>
          <p:cNvPr id="3" name="Content Placeholder 2">
            <a:extLst>
              <a:ext uri="{FF2B5EF4-FFF2-40B4-BE49-F238E27FC236}">
                <a16:creationId xmlns:a16="http://schemas.microsoft.com/office/drawing/2014/main" id="{32AE183E-4E13-0F0A-5E03-FDE3FF6494A2}"/>
              </a:ext>
            </a:extLst>
          </p:cNvPr>
          <p:cNvSpPr>
            <a:spLocks noGrp="1"/>
          </p:cNvSpPr>
          <p:nvPr>
            <p:ph idx="1"/>
          </p:nvPr>
        </p:nvSpPr>
        <p:spPr>
          <a:xfrm>
            <a:off x="0" y="611419"/>
            <a:ext cx="12192000" cy="6313164"/>
          </a:xfrm>
        </p:spPr>
        <p:txBody>
          <a:bodyPr/>
          <a:lstStyle/>
          <a:p>
            <a:pPr marL="0" indent="0">
              <a:buNone/>
            </a:pPr>
            <a:r>
              <a:rPr lang="en-IN" dirty="0"/>
              <a:t>The fuel burned will not be completely utilised by the vehicle due to mechanical friction other factors . So the rest of the fuel that’s burned but not utilised by the vehicle are exhaust gas which need to be released from the engine for the engine to be restrained from any malfunction . This gas reaches a very high temperatures causing the molecules from gas to be extremely vigorous. This stream of gas could be targeted at a turbine for producing electricity using the generator . This faces an obvious problem of heating of the mechanical and electrical parts . This needs to be countered using sufficient cooling and lubrication of the parts of the generator , engine , exhaust unit such as cooling using the radiators and through aerodynamic designing . A typical vehicle puts through about 30% of it’s fuel energy through the exhaust system . The amount of gas flowing relative to different engine operating condition:1 fuel mass flow=4*rpm/60(mg/s).</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1665718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ECF95-F906-19A6-5758-7AC5E433DDC8}"/>
              </a:ext>
            </a:extLst>
          </p:cNvPr>
          <p:cNvSpPr>
            <a:spLocks noGrp="1"/>
          </p:cNvSpPr>
          <p:nvPr>
            <p:ph type="title"/>
          </p:nvPr>
        </p:nvSpPr>
        <p:spPr>
          <a:xfrm>
            <a:off x="838200" y="81041"/>
            <a:ext cx="10515600" cy="638052"/>
          </a:xfrm>
        </p:spPr>
        <p:txBody>
          <a:bodyPr>
            <a:normAutofit/>
          </a:bodyPr>
          <a:lstStyle/>
          <a:p>
            <a:r>
              <a:rPr lang="en-US" sz="3200" b="1" dirty="0">
                <a:solidFill>
                  <a:srgbClr val="002060"/>
                </a:solidFill>
                <a:latin typeface="Bahnschrift Light SemiCondensed" panose="020B0502040204020203" pitchFamily="34" charset="0"/>
              </a:rPr>
              <a:t>6. PEOPLE’S SUPPORT:</a:t>
            </a:r>
            <a:endParaRPr lang="en-IN" sz="3200" dirty="0"/>
          </a:p>
        </p:txBody>
      </p:sp>
      <p:sp>
        <p:nvSpPr>
          <p:cNvPr id="3" name="Content Placeholder 2">
            <a:extLst>
              <a:ext uri="{FF2B5EF4-FFF2-40B4-BE49-F238E27FC236}">
                <a16:creationId xmlns:a16="http://schemas.microsoft.com/office/drawing/2014/main" id="{3EA0A81A-4855-3381-5B9D-BD9C48FA3B91}"/>
              </a:ext>
            </a:extLst>
          </p:cNvPr>
          <p:cNvSpPr>
            <a:spLocks noGrp="1"/>
          </p:cNvSpPr>
          <p:nvPr>
            <p:ph idx="1"/>
          </p:nvPr>
        </p:nvSpPr>
        <p:spPr>
          <a:xfrm>
            <a:off x="838200" y="719094"/>
            <a:ext cx="10515600" cy="6214366"/>
          </a:xfrm>
        </p:spPr>
        <p:txBody>
          <a:bodyPr>
            <a:normAutofit lnSpcReduction="10000"/>
          </a:bodyPr>
          <a:lstStyle/>
          <a:p>
            <a:r>
              <a:rPr lang="en-IN" dirty="0"/>
              <a:t>The modern vehicles are around 40% efficient in the usage of fuel so</a:t>
            </a:r>
          </a:p>
          <a:p>
            <a:pPr marL="0" indent="0">
              <a:buNone/>
            </a:pPr>
            <a:r>
              <a:rPr lang="en-IN" dirty="0"/>
              <a:t>   by using this system 75%  efficiency of the fuel can be attained .</a:t>
            </a:r>
          </a:p>
          <a:p>
            <a:r>
              <a:rPr lang="en-IN" dirty="0"/>
              <a:t>More Sustainable :</a:t>
            </a:r>
          </a:p>
          <a:p>
            <a:pPr marL="0" indent="0">
              <a:buNone/>
            </a:pPr>
            <a:r>
              <a:rPr lang="en-IN" dirty="0"/>
              <a:t>      a) There are over 1.2 billion combustion cars on the road , </a:t>
            </a:r>
            <a:r>
              <a:rPr lang="en-IN" dirty="0" err="1"/>
              <a:t>i.e</a:t>
            </a:r>
            <a:r>
              <a:rPr lang="en-IN" dirty="0"/>
              <a:t> the</a:t>
            </a:r>
          </a:p>
          <a:p>
            <a:pPr marL="0" indent="0">
              <a:buNone/>
            </a:pPr>
            <a:r>
              <a:rPr lang="en-IN" dirty="0"/>
              <a:t>           estimated amount of Internal combustion engine (ICE) in </a:t>
            </a:r>
          </a:p>
          <a:p>
            <a:pPr marL="0" indent="0">
              <a:buNone/>
            </a:pPr>
            <a:r>
              <a:rPr lang="en-IN" dirty="0"/>
              <a:t>           percentage is about 90% .This can help reduce the consumption</a:t>
            </a:r>
          </a:p>
          <a:p>
            <a:pPr marL="0" indent="0">
              <a:buNone/>
            </a:pPr>
            <a:r>
              <a:rPr lang="en-IN" dirty="0"/>
              <a:t>             of the fossil fuels.</a:t>
            </a:r>
          </a:p>
          <a:p>
            <a:pPr marL="0" indent="0">
              <a:buNone/>
            </a:pPr>
            <a:r>
              <a:rPr lang="en-IN" dirty="0"/>
              <a:t>      b) Less carbon foot print .</a:t>
            </a:r>
          </a:p>
          <a:p>
            <a:pPr marL="0" indent="0">
              <a:buNone/>
            </a:pPr>
            <a:r>
              <a:rPr lang="en-IN" dirty="0"/>
              <a:t>      c)  Less Fuel consumption. </a:t>
            </a:r>
            <a:r>
              <a:rPr lang="en-IN" dirty="0" err="1"/>
              <a:t>ie</a:t>
            </a:r>
            <a:r>
              <a:rPr lang="en-IN" dirty="0"/>
              <a:t> , it improves MPG rating .</a:t>
            </a:r>
          </a:p>
          <a:p>
            <a:r>
              <a:rPr lang="en-IN" dirty="0"/>
              <a:t>Hyper car need not to be entirely electrical nor traditional</a:t>
            </a:r>
          </a:p>
          <a:p>
            <a:pPr marL="0" indent="0">
              <a:buNone/>
            </a:pPr>
            <a:r>
              <a:rPr lang="en-IN" dirty="0"/>
              <a:t>    combustion engine hence it could utilize both technologies . It is</a:t>
            </a:r>
          </a:p>
          <a:p>
            <a:pPr marL="0" indent="0">
              <a:buNone/>
            </a:pPr>
            <a:r>
              <a:rPr lang="en-IN" dirty="0"/>
              <a:t>    beneficial by using instant torque of the electrical power unit and</a:t>
            </a:r>
          </a:p>
          <a:p>
            <a:pPr marL="0" indent="0">
              <a:buNone/>
            </a:pPr>
            <a:r>
              <a:rPr lang="en-IN" dirty="0"/>
              <a:t>    raw power of combustion engine .</a:t>
            </a:r>
          </a:p>
        </p:txBody>
      </p:sp>
    </p:spTree>
    <p:extLst>
      <p:ext uri="{BB962C8B-B14F-4D97-AF65-F5344CB8AC3E}">
        <p14:creationId xmlns:p14="http://schemas.microsoft.com/office/powerpoint/2010/main" val="1711605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B71F5-6BDD-A437-1E80-1E5DFDA3EF6D}"/>
              </a:ext>
            </a:extLst>
          </p:cNvPr>
          <p:cNvSpPr>
            <a:spLocks noGrp="1"/>
          </p:cNvSpPr>
          <p:nvPr>
            <p:ph type="title"/>
          </p:nvPr>
        </p:nvSpPr>
        <p:spPr>
          <a:xfrm>
            <a:off x="838200" y="1383513"/>
            <a:ext cx="10515600" cy="549275"/>
          </a:xfrm>
        </p:spPr>
        <p:txBody>
          <a:bodyPr>
            <a:normAutofit/>
          </a:bodyPr>
          <a:lstStyle/>
          <a:p>
            <a:r>
              <a:rPr lang="en-US" sz="3200" b="1" dirty="0">
                <a:solidFill>
                  <a:srgbClr val="002060"/>
                </a:solidFill>
                <a:latin typeface="Bahnschrift Light SemiCondensed" panose="020B0502040204020203" pitchFamily="34" charset="0"/>
              </a:rPr>
              <a:t>7.COST ESTIMATION :</a:t>
            </a:r>
            <a:endParaRPr lang="en-IN" sz="3200" dirty="0"/>
          </a:p>
        </p:txBody>
      </p:sp>
      <p:sp>
        <p:nvSpPr>
          <p:cNvPr id="3" name="Content Placeholder 2">
            <a:extLst>
              <a:ext uri="{FF2B5EF4-FFF2-40B4-BE49-F238E27FC236}">
                <a16:creationId xmlns:a16="http://schemas.microsoft.com/office/drawing/2014/main" id="{6706D292-7989-A8FC-E9CD-CD74E5BB66C4}"/>
              </a:ext>
            </a:extLst>
          </p:cNvPr>
          <p:cNvSpPr>
            <a:spLocks noGrp="1"/>
          </p:cNvSpPr>
          <p:nvPr>
            <p:ph idx="1"/>
          </p:nvPr>
        </p:nvSpPr>
        <p:spPr>
          <a:xfrm>
            <a:off x="838200" y="2278386"/>
            <a:ext cx="10515600" cy="2624307"/>
          </a:xfrm>
        </p:spPr>
        <p:txBody>
          <a:bodyPr>
            <a:normAutofit lnSpcReduction="10000"/>
          </a:bodyPr>
          <a:lstStyle/>
          <a:p>
            <a:r>
              <a:rPr lang="en-IN" dirty="0"/>
              <a:t>It is a complex engineering system hence high maintenance is required. </a:t>
            </a:r>
          </a:p>
          <a:p>
            <a:r>
              <a:rPr lang="en-IN" dirty="0"/>
              <a:t>Due to the large number of components requirement the cost of manufacturing is high but in the long run it’s more profitable.</a:t>
            </a:r>
          </a:p>
          <a:p>
            <a:r>
              <a:rPr lang="en-IN" dirty="0"/>
              <a:t>Better aerodynamic designing with very low drag coefficient could be well profitable for user.</a:t>
            </a:r>
          </a:p>
        </p:txBody>
      </p:sp>
    </p:spTree>
    <p:extLst>
      <p:ext uri="{BB962C8B-B14F-4D97-AF65-F5344CB8AC3E}">
        <p14:creationId xmlns:p14="http://schemas.microsoft.com/office/powerpoint/2010/main" val="2024273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F23A-F040-F96E-7A4A-7E251687E301}"/>
              </a:ext>
            </a:extLst>
          </p:cNvPr>
          <p:cNvSpPr>
            <a:spLocks noGrp="1"/>
          </p:cNvSpPr>
          <p:nvPr>
            <p:ph type="title"/>
          </p:nvPr>
        </p:nvSpPr>
        <p:spPr/>
        <p:txBody>
          <a:bodyPr>
            <a:normAutofit/>
          </a:bodyPr>
          <a:lstStyle/>
          <a:p>
            <a:r>
              <a:rPr lang="en-US" sz="3200" b="1" dirty="0">
                <a:solidFill>
                  <a:srgbClr val="002060"/>
                </a:solidFill>
                <a:latin typeface="Bahnschrift Light SemiCondensed" panose="020B0502040204020203" pitchFamily="34" charset="0"/>
              </a:rPr>
              <a:t>9.REFERENCES :</a:t>
            </a:r>
            <a:endParaRPr lang="en-IN" sz="3200" dirty="0"/>
          </a:p>
        </p:txBody>
      </p:sp>
      <p:sp>
        <p:nvSpPr>
          <p:cNvPr id="3" name="Content Placeholder 2">
            <a:extLst>
              <a:ext uri="{FF2B5EF4-FFF2-40B4-BE49-F238E27FC236}">
                <a16:creationId xmlns:a16="http://schemas.microsoft.com/office/drawing/2014/main" id="{F340C191-1F64-2B2B-346B-452E8E8D058D}"/>
              </a:ext>
            </a:extLst>
          </p:cNvPr>
          <p:cNvSpPr>
            <a:spLocks noGrp="1"/>
          </p:cNvSpPr>
          <p:nvPr>
            <p:ph idx="1"/>
          </p:nvPr>
        </p:nvSpPr>
        <p:spPr>
          <a:xfrm>
            <a:off x="838200" y="1825625"/>
            <a:ext cx="10515600" cy="1849730"/>
          </a:xfrm>
        </p:spPr>
        <p:txBody>
          <a:bodyPr>
            <a:normAutofit lnSpcReduction="10000"/>
          </a:bodyPr>
          <a:lstStyle/>
          <a:p>
            <a:r>
              <a:rPr lang="en-IN" dirty="0" err="1"/>
              <a:t>Youtube</a:t>
            </a:r>
            <a:r>
              <a:rPr lang="en-IN" dirty="0"/>
              <a:t> channel: Skill </a:t>
            </a:r>
            <a:r>
              <a:rPr lang="en-IN" dirty="0" err="1"/>
              <a:t>lync</a:t>
            </a:r>
            <a:r>
              <a:rPr lang="en-IN" dirty="0"/>
              <a:t>-MATLAB</a:t>
            </a:r>
          </a:p>
          <a:p>
            <a:r>
              <a:rPr lang="en-IN" dirty="0">
                <a:hlinkClick r:id="rId2"/>
              </a:rPr>
              <a:t>https://www.mathworks.com</a:t>
            </a:r>
            <a:endParaRPr lang="en-IN" dirty="0"/>
          </a:p>
          <a:p>
            <a:r>
              <a:rPr lang="en-IN" dirty="0">
                <a:hlinkClick r:id="rId3"/>
              </a:rPr>
              <a:t>https://www.sciencedirect.com</a:t>
            </a:r>
            <a:endParaRPr lang="en-IN" dirty="0"/>
          </a:p>
          <a:p>
            <a:r>
              <a:rPr lang="en-IN" dirty="0">
                <a:hlinkClick r:id="rId4"/>
              </a:rPr>
              <a:t>https://e360.yale.edu</a:t>
            </a:r>
            <a:endParaRPr lang="en-IN" dirty="0"/>
          </a:p>
        </p:txBody>
      </p:sp>
    </p:spTree>
    <p:extLst>
      <p:ext uri="{BB962C8B-B14F-4D97-AF65-F5344CB8AC3E}">
        <p14:creationId xmlns:p14="http://schemas.microsoft.com/office/powerpoint/2010/main" val="2046328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3D481-A07A-DCB6-B999-91EDA4A3E802}"/>
              </a:ext>
            </a:extLst>
          </p:cNvPr>
          <p:cNvSpPr>
            <a:spLocks noGrp="1"/>
          </p:cNvSpPr>
          <p:nvPr>
            <p:ph type="title"/>
          </p:nvPr>
        </p:nvSpPr>
        <p:spPr/>
        <p:txBody>
          <a:bodyPr>
            <a:normAutofit/>
          </a:bodyPr>
          <a:lstStyle/>
          <a:p>
            <a:r>
              <a:rPr lang="en-US" sz="4000" b="1" dirty="0">
                <a:solidFill>
                  <a:srgbClr val="002060"/>
                </a:solidFill>
                <a:latin typeface="Bahnschrift Light SemiCondensed" panose="020B0502040204020203" pitchFamily="34" charset="0"/>
              </a:rPr>
              <a:t>VOTE OF THANKS :</a:t>
            </a:r>
            <a:endParaRPr lang="en-IN" sz="4000" dirty="0"/>
          </a:p>
        </p:txBody>
      </p:sp>
      <p:sp>
        <p:nvSpPr>
          <p:cNvPr id="3" name="Content Placeholder 2">
            <a:extLst>
              <a:ext uri="{FF2B5EF4-FFF2-40B4-BE49-F238E27FC236}">
                <a16:creationId xmlns:a16="http://schemas.microsoft.com/office/drawing/2014/main" id="{E74DE788-DD5C-78F1-7363-94272B11CCF7}"/>
              </a:ext>
            </a:extLst>
          </p:cNvPr>
          <p:cNvSpPr>
            <a:spLocks noGrp="1"/>
          </p:cNvSpPr>
          <p:nvPr>
            <p:ph idx="1"/>
          </p:nvPr>
        </p:nvSpPr>
        <p:spPr/>
        <p:txBody>
          <a:bodyPr/>
          <a:lstStyle/>
          <a:p>
            <a:r>
              <a:rPr lang="en-IN" dirty="0"/>
              <a:t>We thank all the faculties and judges for supporting and mentoring us.</a:t>
            </a:r>
          </a:p>
          <a:p>
            <a:r>
              <a:rPr lang="en-IN" dirty="0"/>
              <a:t>We also thank all the volunteers for their services and commitment.</a:t>
            </a:r>
          </a:p>
          <a:p>
            <a:r>
              <a:rPr lang="en-IN" dirty="0"/>
              <a:t>Thank you to ULCCS,QL10 and IEEE SB CEV for this wonderful opportunity.</a:t>
            </a:r>
          </a:p>
          <a:p>
            <a:pPr marL="0" indent="0">
              <a:buNone/>
            </a:pPr>
            <a:endParaRPr lang="en-IN" dirty="0"/>
          </a:p>
        </p:txBody>
      </p:sp>
    </p:spTree>
    <p:extLst>
      <p:ext uri="{BB962C8B-B14F-4D97-AF65-F5344CB8AC3E}">
        <p14:creationId xmlns:p14="http://schemas.microsoft.com/office/powerpoint/2010/main" val="3518352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A72ED-4AD8-BA9A-D6FA-91AF485D1E87}"/>
              </a:ext>
            </a:extLst>
          </p:cNvPr>
          <p:cNvSpPr>
            <a:spLocks noGrp="1"/>
          </p:cNvSpPr>
          <p:nvPr>
            <p:ph type="title"/>
          </p:nvPr>
        </p:nvSpPr>
        <p:spPr>
          <a:xfrm>
            <a:off x="838200" y="-78758"/>
            <a:ext cx="10515600" cy="1325563"/>
          </a:xfrm>
        </p:spPr>
        <p:txBody>
          <a:bodyPr/>
          <a:lstStyle/>
          <a:p>
            <a:r>
              <a:rPr lang="en-US" b="1" i="1" u="sng" dirty="0">
                <a:solidFill>
                  <a:schemeClr val="tx1">
                    <a:lumMod val="95000"/>
                    <a:lumOff val="5000"/>
                  </a:schemeClr>
                </a:solidFill>
              </a:rPr>
              <a:t>TOPIC: Energy efficiency in a hybrid vehicle</a:t>
            </a:r>
            <a:endParaRPr lang="en-IN" b="1" i="1" u="sng"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C19D8BE3-3F29-059F-70FC-51A4A4584A5B}"/>
              </a:ext>
            </a:extLst>
          </p:cNvPr>
          <p:cNvSpPr>
            <a:spLocks noGrp="1"/>
          </p:cNvSpPr>
          <p:nvPr>
            <p:ph idx="1"/>
          </p:nvPr>
        </p:nvSpPr>
        <p:spPr>
          <a:xfrm>
            <a:off x="838200" y="1070521"/>
            <a:ext cx="10515600" cy="2879540"/>
          </a:xfrm>
        </p:spPr>
        <p:txBody>
          <a:bodyPr>
            <a:normAutofit lnSpcReduction="10000"/>
          </a:bodyPr>
          <a:lstStyle/>
          <a:p>
            <a:pPr marL="0" indent="0">
              <a:buNone/>
            </a:pPr>
            <a:r>
              <a:rPr lang="en-US" b="1" dirty="0">
                <a:solidFill>
                  <a:srgbClr val="002060"/>
                </a:solidFill>
                <a:latin typeface="Bahnschrift Light SemiCondensed" panose="020B0502040204020203" pitchFamily="34" charset="0"/>
              </a:rPr>
              <a:t>REASON TO CHOOSE THIS PROBLEM:</a:t>
            </a:r>
          </a:p>
          <a:p>
            <a:pPr marL="0" indent="0">
              <a:buNone/>
            </a:pPr>
            <a:r>
              <a:rPr lang="en-US" dirty="0"/>
              <a:t>Majority of the modern cars are Combustion engine vehicles it leaves us to rely on these technology for coming years . Hence these needed to be more efficient in using the energy. These modern vehicles are around 40% efficient in the usage of their fuel . This can be due to large amount energy being wasted through heat and braking. This can be changed using certain aspects of technology and energy concepts.</a:t>
            </a:r>
            <a:endParaRPr lang="en-IN" dirty="0"/>
          </a:p>
        </p:txBody>
      </p:sp>
      <p:pic>
        <p:nvPicPr>
          <p:cNvPr id="5" name="Picture 4">
            <a:extLst>
              <a:ext uri="{FF2B5EF4-FFF2-40B4-BE49-F238E27FC236}">
                <a16:creationId xmlns:a16="http://schemas.microsoft.com/office/drawing/2014/main" id="{6A6FFC6D-1EC3-4AF7-80BE-5969A8E8A4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125695"/>
            <a:ext cx="4515035" cy="1661784"/>
          </a:xfrm>
          <a:prstGeom prst="rect">
            <a:avLst/>
          </a:prstGeom>
        </p:spPr>
      </p:pic>
      <p:pic>
        <p:nvPicPr>
          <p:cNvPr id="7" name="Picture 6">
            <a:extLst>
              <a:ext uri="{FF2B5EF4-FFF2-40B4-BE49-F238E27FC236}">
                <a16:creationId xmlns:a16="http://schemas.microsoft.com/office/drawing/2014/main" id="{3DFE7FCF-7BF5-0E23-4D95-B8BDB6EDB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9103" y="3973313"/>
            <a:ext cx="2856243" cy="1966548"/>
          </a:xfrm>
          <a:prstGeom prst="rect">
            <a:avLst/>
          </a:prstGeom>
        </p:spPr>
      </p:pic>
      <p:sp>
        <p:nvSpPr>
          <p:cNvPr id="8" name="TextBox 7">
            <a:extLst>
              <a:ext uri="{FF2B5EF4-FFF2-40B4-BE49-F238E27FC236}">
                <a16:creationId xmlns:a16="http://schemas.microsoft.com/office/drawing/2014/main" id="{25358928-EEFA-E87B-0744-D9D8442980C6}"/>
              </a:ext>
            </a:extLst>
          </p:cNvPr>
          <p:cNvSpPr txBox="1"/>
          <p:nvPr/>
        </p:nvSpPr>
        <p:spPr>
          <a:xfrm>
            <a:off x="1476653" y="6092243"/>
            <a:ext cx="3488924" cy="400110"/>
          </a:xfrm>
          <a:prstGeom prst="rect">
            <a:avLst/>
          </a:prstGeom>
          <a:noFill/>
        </p:spPr>
        <p:txBody>
          <a:bodyPr wrap="square" rtlCol="0">
            <a:spAutoFit/>
          </a:bodyPr>
          <a:lstStyle/>
          <a:p>
            <a:r>
              <a:rPr lang="en-US" sz="2000" dirty="0"/>
              <a:t>BRAKING ENERGY WASTAGE</a:t>
            </a:r>
            <a:endParaRPr lang="en-IN" sz="2000" dirty="0"/>
          </a:p>
        </p:txBody>
      </p:sp>
      <p:sp>
        <p:nvSpPr>
          <p:cNvPr id="10" name="TextBox 9">
            <a:extLst>
              <a:ext uri="{FF2B5EF4-FFF2-40B4-BE49-F238E27FC236}">
                <a16:creationId xmlns:a16="http://schemas.microsoft.com/office/drawing/2014/main" id="{5C6EADFA-5FE2-6E5A-7672-574877C5C2AF}"/>
              </a:ext>
            </a:extLst>
          </p:cNvPr>
          <p:cNvSpPr txBox="1"/>
          <p:nvPr/>
        </p:nvSpPr>
        <p:spPr>
          <a:xfrm>
            <a:off x="7798736" y="6107632"/>
            <a:ext cx="2976978" cy="369332"/>
          </a:xfrm>
          <a:prstGeom prst="rect">
            <a:avLst/>
          </a:prstGeom>
          <a:noFill/>
        </p:spPr>
        <p:txBody>
          <a:bodyPr wrap="square" rtlCol="0">
            <a:spAutoFit/>
          </a:bodyPr>
          <a:lstStyle/>
          <a:p>
            <a:r>
              <a:rPr lang="en-US" dirty="0"/>
              <a:t>EXHAUST ENERGY WASTAGE</a:t>
            </a:r>
            <a:endParaRPr lang="en-IN" dirty="0"/>
          </a:p>
        </p:txBody>
      </p:sp>
    </p:spTree>
    <p:extLst>
      <p:ext uri="{BB962C8B-B14F-4D97-AF65-F5344CB8AC3E}">
        <p14:creationId xmlns:p14="http://schemas.microsoft.com/office/powerpoint/2010/main" val="11231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2E221-85A7-6D27-E4B7-81D4027A0254}"/>
              </a:ext>
            </a:extLst>
          </p:cNvPr>
          <p:cNvSpPr>
            <a:spLocks noGrp="1"/>
          </p:cNvSpPr>
          <p:nvPr>
            <p:ph type="title"/>
          </p:nvPr>
        </p:nvSpPr>
        <p:spPr>
          <a:xfrm>
            <a:off x="838200" y="0"/>
            <a:ext cx="10515600" cy="1019792"/>
          </a:xfrm>
        </p:spPr>
        <p:txBody>
          <a:bodyPr/>
          <a:lstStyle/>
          <a:p>
            <a:r>
              <a:rPr lang="en-IN" b="1" i="1" u="sng" dirty="0"/>
              <a:t>Framework of solution</a:t>
            </a:r>
          </a:p>
        </p:txBody>
      </p:sp>
      <p:sp>
        <p:nvSpPr>
          <p:cNvPr id="3" name="Content Placeholder 2">
            <a:extLst>
              <a:ext uri="{FF2B5EF4-FFF2-40B4-BE49-F238E27FC236}">
                <a16:creationId xmlns:a16="http://schemas.microsoft.com/office/drawing/2014/main" id="{76864DD5-3E79-E55B-3E1C-75D53DABDC64}"/>
              </a:ext>
            </a:extLst>
          </p:cNvPr>
          <p:cNvSpPr>
            <a:spLocks noGrp="1"/>
          </p:cNvSpPr>
          <p:nvPr>
            <p:ph idx="1"/>
          </p:nvPr>
        </p:nvSpPr>
        <p:spPr>
          <a:xfrm>
            <a:off x="838200" y="874059"/>
            <a:ext cx="10515600" cy="4351338"/>
          </a:xfrm>
        </p:spPr>
        <p:txBody>
          <a:bodyPr>
            <a:normAutofit lnSpcReduction="10000"/>
          </a:bodyPr>
          <a:lstStyle/>
          <a:p>
            <a:r>
              <a:rPr lang="en-US" dirty="0"/>
              <a:t>Law of conservation of Energy</a:t>
            </a:r>
          </a:p>
          <a:p>
            <a:r>
              <a:rPr lang="en-US" dirty="0"/>
              <a:t>The vehicle utilizes the fuel provided to burn it and gain kinetic energy . kinetic energy possessed by the vehicle is reduced to heat energy on the brake disk . Instead of the kinetic energy of the vehicle being wasted as heat and friction the vehicle could utilize the kinetic energy to turn the turbine of a generator which could help to create electrical energy which could be stored in a battery </a:t>
            </a:r>
          </a:p>
          <a:p>
            <a:r>
              <a:rPr lang="en-US" dirty="0"/>
              <a:t>Here also a large amount of heat energy is wasted by blowing it through exhaust pipe instead it can be utilized as steam which will help in rotating the turbine of a generator to produce electrical energy which will be stored in a battery. </a:t>
            </a:r>
            <a:endParaRPr lang="en-IN" dirty="0"/>
          </a:p>
        </p:txBody>
      </p:sp>
      <p:pic>
        <p:nvPicPr>
          <p:cNvPr id="5" name="Picture 4">
            <a:extLst>
              <a:ext uri="{FF2B5EF4-FFF2-40B4-BE49-F238E27FC236}">
                <a16:creationId xmlns:a16="http://schemas.microsoft.com/office/drawing/2014/main" id="{C73AFDE0-FE1D-AE6F-2686-946889BA5C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767" y="4989250"/>
            <a:ext cx="4081463" cy="1765564"/>
          </a:xfrm>
          <a:prstGeom prst="rect">
            <a:avLst/>
          </a:prstGeom>
        </p:spPr>
      </p:pic>
    </p:spTree>
    <p:extLst>
      <p:ext uri="{BB962C8B-B14F-4D97-AF65-F5344CB8AC3E}">
        <p14:creationId xmlns:p14="http://schemas.microsoft.com/office/powerpoint/2010/main" val="3513785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7DFD3-912B-08D5-92FB-67A58982CA58}"/>
              </a:ext>
            </a:extLst>
          </p:cNvPr>
          <p:cNvSpPr>
            <a:spLocks noGrp="1"/>
          </p:cNvSpPr>
          <p:nvPr>
            <p:ph type="title"/>
          </p:nvPr>
        </p:nvSpPr>
        <p:spPr>
          <a:xfrm>
            <a:off x="838200" y="338492"/>
            <a:ext cx="10515600" cy="984281"/>
          </a:xfrm>
        </p:spPr>
        <p:txBody>
          <a:bodyPr/>
          <a:lstStyle/>
          <a:p>
            <a:r>
              <a:rPr lang="en-US" b="1" i="1" u="sng" dirty="0"/>
              <a:t>GENERAL DESIGN OF SOLUTION:</a:t>
            </a:r>
            <a:endParaRPr lang="en-IN" b="1" i="1" u="sng" dirty="0"/>
          </a:p>
        </p:txBody>
      </p:sp>
      <p:sp>
        <p:nvSpPr>
          <p:cNvPr id="3" name="Content Placeholder 2">
            <a:extLst>
              <a:ext uri="{FF2B5EF4-FFF2-40B4-BE49-F238E27FC236}">
                <a16:creationId xmlns:a16="http://schemas.microsoft.com/office/drawing/2014/main" id="{0F160461-6F7D-D536-5BA0-C494FA76D9A9}"/>
              </a:ext>
            </a:extLst>
          </p:cNvPr>
          <p:cNvSpPr>
            <a:spLocks noGrp="1"/>
          </p:cNvSpPr>
          <p:nvPr>
            <p:ph idx="1"/>
          </p:nvPr>
        </p:nvSpPr>
        <p:spPr>
          <a:xfrm>
            <a:off x="838200" y="1349406"/>
            <a:ext cx="10515600" cy="5211192"/>
          </a:xfrm>
        </p:spPr>
        <p:txBody>
          <a:bodyPr>
            <a:normAutofit/>
          </a:bodyPr>
          <a:lstStyle/>
          <a:p>
            <a:r>
              <a:rPr lang="en-US" b="1" dirty="0">
                <a:solidFill>
                  <a:srgbClr val="002060"/>
                </a:solidFill>
                <a:latin typeface="Bahnschrift Light SemiCondensed" panose="020B0502040204020203" pitchFamily="34" charset="0"/>
              </a:rPr>
              <a:t>SIMULATION OF THE VEHICLE</a:t>
            </a:r>
            <a:r>
              <a:rPr lang="en-US" sz="2800" b="1" dirty="0">
                <a:solidFill>
                  <a:srgbClr val="002060"/>
                </a:solidFill>
                <a:latin typeface="Bahnschrift Light SemiCondensed" panose="020B0502040204020203" pitchFamily="34" charset="0"/>
              </a:rPr>
              <a:t>:</a:t>
            </a:r>
            <a:endParaRPr lang="en-US" b="1" i="1" dirty="0"/>
          </a:p>
          <a:p>
            <a:pPr marL="0" indent="0">
              <a:buNone/>
            </a:pPr>
            <a:r>
              <a:rPr lang="en-US" dirty="0"/>
              <a:t>   The energy recovery system schematic diagram which includes the</a:t>
            </a:r>
          </a:p>
          <a:p>
            <a:pPr marL="0" indent="0">
              <a:buNone/>
            </a:pPr>
            <a:r>
              <a:rPr lang="en-US" dirty="0"/>
              <a:t>   braking mechanical components ,electrical requirements , </a:t>
            </a:r>
          </a:p>
          <a:p>
            <a:pPr marL="0" indent="0">
              <a:buNone/>
            </a:pPr>
            <a:r>
              <a:rPr lang="en-US" dirty="0"/>
              <a:t>   the steam generator,  the motor generator unit , and the IC engine.</a:t>
            </a:r>
          </a:p>
          <a:p>
            <a:pPr marL="0" indent="0">
              <a:buNone/>
            </a:pPr>
            <a:endParaRPr lang="en-US" dirty="0"/>
          </a:p>
          <a:p>
            <a:r>
              <a:rPr lang="en-US" sz="2800" b="1" dirty="0">
                <a:solidFill>
                  <a:srgbClr val="002060"/>
                </a:solidFill>
                <a:latin typeface="Bahnschrift Light SemiCondensed" panose="020B0502040204020203" pitchFamily="34" charset="0"/>
              </a:rPr>
              <a:t>WORKING OF THE SYSTEM:</a:t>
            </a:r>
            <a:endParaRPr lang="en-US" b="1" i="1" dirty="0"/>
          </a:p>
          <a:p>
            <a:pPr marL="0" indent="0">
              <a:buNone/>
            </a:pPr>
            <a:r>
              <a:rPr lang="en-US" dirty="0"/>
              <a:t>   The working of the energy recovery system utilizing the exhaust gas</a:t>
            </a:r>
          </a:p>
          <a:p>
            <a:pPr marL="0" indent="0">
              <a:buNone/>
            </a:pPr>
            <a:r>
              <a:rPr lang="en-US" dirty="0"/>
              <a:t>   and braking along with the physics involved for the implementation. </a:t>
            </a:r>
          </a:p>
          <a:p>
            <a:pPr marL="0" indent="0">
              <a:buNone/>
            </a:pPr>
            <a:endParaRPr lang="en-US" dirty="0"/>
          </a:p>
          <a:p>
            <a:pPr marL="0" indent="0">
              <a:buNone/>
            </a:pPr>
            <a:endParaRPr lang="en-IN" sz="3300" b="1" i="1" u="sng" dirty="0"/>
          </a:p>
        </p:txBody>
      </p:sp>
    </p:spTree>
    <p:extLst>
      <p:ext uri="{BB962C8B-B14F-4D97-AF65-F5344CB8AC3E}">
        <p14:creationId xmlns:p14="http://schemas.microsoft.com/office/powerpoint/2010/main" val="2068996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4B147-B743-1516-6FD1-E7FDA7298CED}"/>
              </a:ext>
            </a:extLst>
          </p:cNvPr>
          <p:cNvSpPr>
            <a:spLocks noGrp="1"/>
          </p:cNvSpPr>
          <p:nvPr>
            <p:ph type="title"/>
          </p:nvPr>
        </p:nvSpPr>
        <p:spPr>
          <a:xfrm>
            <a:off x="690248" y="69026"/>
            <a:ext cx="10515600" cy="859992"/>
          </a:xfrm>
        </p:spPr>
        <p:txBody>
          <a:bodyPr/>
          <a:lstStyle/>
          <a:p>
            <a:r>
              <a:rPr lang="en-IN" b="1" i="1" u="sng" dirty="0"/>
              <a:t>SIMULATION DESCRIPTION:</a:t>
            </a:r>
          </a:p>
        </p:txBody>
      </p:sp>
      <p:sp>
        <p:nvSpPr>
          <p:cNvPr id="6" name="Content Placeholder 5">
            <a:extLst>
              <a:ext uri="{FF2B5EF4-FFF2-40B4-BE49-F238E27FC236}">
                <a16:creationId xmlns:a16="http://schemas.microsoft.com/office/drawing/2014/main" id="{D7224F8F-4190-DEE9-38C2-ACFFA5B109CD}"/>
              </a:ext>
            </a:extLst>
          </p:cNvPr>
          <p:cNvSpPr>
            <a:spLocks noGrp="1"/>
          </p:cNvSpPr>
          <p:nvPr>
            <p:ph idx="1"/>
          </p:nvPr>
        </p:nvSpPr>
        <p:spPr>
          <a:xfrm>
            <a:off x="756820" y="818700"/>
            <a:ext cx="10515600" cy="482569"/>
          </a:xfrm>
        </p:spPr>
        <p:txBody>
          <a:bodyPr/>
          <a:lstStyle/>
          <a:p>
            <a:pPr marL="0" indent="0">
              <a:buNone/>
            </a:pPr>
            <a:r>
              <a:rPr lang="en-US" sz="2800" b="1" dirty="0">
                <a:solidFill>
                  <a:srgbClr val="002060"/>
                </a:solidFill>
                <a:latin typeface="Bahnschrift Light SemiCondensed" panose="020B0502040204020203" pitchFamily="34" charset="0"/>
              </a:rPr>
              <a:t>BLOCK DIAGRAM:</a:t>
            </a:r>
          </a:p>
          <a:p>
            <a:pPr marL="0" indent="0">
              <a:buNone/>
            </a:pPr>
            <a:endParaRPr lang="en-IN" dirty="0"/>
          </a:p>
        </p:txBody>
      </p:sp>
      <p:sp>
        <p:nvSpPr>
          <p:cNvPr id="13" name="Rectangle 12">
            <a:extLst>
              <a:ext uri="{FF2B5EF4-FFF2-40B4-BE49-F238E27FC236}">
                <a16:creationId xmlns:a16="http://schemas.microsoft.com/office/drawing/2014/main" id="{1EBC6EC6-F373-889E-BDC0-56A0D0DDCA65}"/>
              </a:ext>
            </a:extLst>
          </p:cNvPr>
          <p:cNvSpPr/>
          <p:nvPr/>
        </p:nvSpPr>
        <p:spPr>
          <a:xfrm>
            <a:off x="5530798" y="1508986"/>
            <a:ext cx="1753339" cy="44144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F4980F92-529E-EAC7-A789-54A4258CF354}"/>
              </a:ext>
            </a:extLst>
          </p:cNvPr>
          <p:cNvSpPr txBox="1"/>
          <p:nvPr/>
        </p:nvSpPr>
        <p:spPr>
          <a:xfrm>
            <a:off x="5584064" y="1487712"/>
            <a:ext cx="1740023" cy="369332"/>
          </a:xfrm>
          <a:prstGeom prst="rect">
            <a:avLst/>
          </a:prstGeom>
          <a:noFill/>
        </p:spPr>
        <p:txBody>
          <a:bodyPr wrap="square" rtlCol="0">
            <a:spAutoFit/>
          </a:bodyPr>
          <a:lstStyle/>
          <a:p>
            <a:r>
              <a:rPr lang="en-IN" dirty="0">
                <a:solidFill>
                  <a:schemeClr val="bg1"/>
                </a:solidFill>
              </a:rPr>
              <a:t>Drive controller</a:t>
            </a:r>
          </a:p>
        </p:txBody>
      </p:sp>
      <p:sp>
        <p:nvSpPr>
          <p:cNvPr id="15" name="Rectangle 14">
            <a:extLst>
              <a:ext uri="{FF2B5EF4-FFF2-40B4-BE49-F238E27FC236}">
                <a16:creationId xmlns:a16="http://schemas.microsoft.com/office/drawing/2014/main" id="{0ABF744C-5301-77C4-3D88-50FAC1828D7F}"/>
              </a:ext>
            </a:extLst>
          </p:cNvPr>
          <p:cNvSpPr/>
          <p:nvPr/>
        </p:nvSpPr>
        <p:spPr>
          <a:xfrm>
            <a:off x="5750519" y="3699556"/>
            <a:ext cx="1407111" cy="48256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2693F09F-8033-5E12-D8AC-CE3E9AA3D53A}"/>
              </a:ext>
            </a:extLst>
          </p:cNvPr>
          <p:cNvSpPr txBox="1"/>
          <p:nvPr/>
        </p:nvSpPr>
        <p:spPr>
          <a:xfrm>
            <a:off x="5750519" y="3739849"/>
            <a:ext cx="1513643" cy="369332"/>
          </a:xfrm>
          <a:prstGeom prst="rect">
            <a:avLst/>
          </a:prstGeom>
          <a:noFill/>
        </p:spPr>
        <p:txBody>
          <a:bodyPr wrap="square" rtlCol="0">
            <a:spAutoFit/>
          </a:bodyPr>
          <a:lstStyle/>
          <a:p>
            <a:r>
              <a:rPr lang="en-IN" dirty="0">
                <a:solidFill>
                  <a:schemeClr val="bg1"/>
                </a:solidFill>
              </a:rPr>
              <a:t>vehicle body</a:t>
            </a:r>
            <a:endParaRPr lang="en-IN" dirty="0"/>
          </a:p>
        </p:txBody>
      </p:sp>
      <p:sp>
        <p:nvSpPr>
          <p:cNvPr id="18" name="Rectangle 17">
            <a:extLst>
              <a:ext uri="{FF2B5EF4-FFF2-40B4-BE49-F238E27FC236}">
                <a16:creationId xmlns:a16="http://schemas.microsoft.com/office/drawing/2014/main" id="{383ED391-AD48-5413-B35F-051316A02446}"/>
              </a:ext>
            </a:extLst>
          </p:cNvPr>
          <p:cNvSpPr/>
          <p:nvPr/>
        </p:nvSpPr>
        <p:spPr>
          <a:xfrm>
            <a:off x="9037477" y="2768941"/>
            <a:ext cx="1819923" cy="48256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DC Motor Unit</a:t>
            </a:r>
          </a:p>
        </p:txBody>
      </p:sp>
      <p:sp>
        <p:nvSpPr>
          <p:cNvPr id="20" name="Rectangle 19">
            <a:extLst>
              <a:ext uri="{FF2B5EF4-FFF2-40B4-BE49-F238E27FC236}">
                <a16:creationId xmlns:a16="http://schemas.microsoft.com/office/drawing/2014/main" id="{9B7115C9-54C2-2E3B-6975-15538817ED83}"/>
              </a:ext>
            </a:extLst>
          </p:cNvPr>
          <p:cNvSpPr/>
          <p:nvPr/>
        </p:nvSpPr>
        <p:spPr>
          <a:xfrm flipH="1">
            <a:off x="1428204" y="3264319"/>
            <a:ext cx="1407111" cy="4825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6D4EE771-6030-DF68-8F43-1EF193B6394A}"/>
              </a:ext>
            </a:extLst>
          </p:cNvPr>
          <p:cNvSpPr/>
          <p:nvPr/>
        </p:nvSpPr>
        <p:spPr>
          <a:xfrm>
            <a:off x="3544419" y="2673897"/>
            <a:ext cx="994299" cy="3915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2" name="TextBox 21">
            <a:extLst>
              <a:ext uri="{FF2B5EF4-FFF2-40B4-BE49-F238E27FC236}">
                <a16:creationId xmlns:a16="http://schemas.microsoft.com/office/drawing/2014/main" id="{AE166331-5AEC-B313-21ED-39742C4CE076}"/>
              </a:ext>
            </a:extLst>
          </p:cNvPr>
          <p:cNvSpPr txBox="1"/>
          <p:nvPr/>
        </p:nvSpPr>
        <p:spPr>
          <a:xfrm>
            <a:off x="3710876" y="2675257"/>
            <a:ext cx="816746" cy="369332"/>
          </a:xfrm>
          <a:prstGeom prst="rect">
            <a:avLst/>
          </a:prstGeom>
          <a:noFill/>
        </p:spPr>
        <p:txBody>
          <a:bodyPr wrap="square" rtlCol="0">
            <a:spAutoFit/>
          </a:bodyPr>
          <a:lstStyle/>
          <a:p>
            <a:r>
              <a:rPr lang="en-IN" dirty="0">
                <a:solidFill>
                  <a:schemeClr val="bg1"/>
                </a:solidFill>
              </a:rPr>
              <a:t>ICE</a:t>
            </a:r>
          </a:p>
        </p:txBody>
      </p:sp>
      <p:sp>
        <p:nvSpPr>
          <p:cNvPr id="23" name="Rectangle 22">
            <a:extLst>
              <a:ext uri="{FF2B5EF4-FFF2-40B4-BE49-F238E27FC236}">
                <a16:creationId xmlns:a16="http://schemas.microsoft.com/office/drawing/2014/main" id="{884460C1-16E0-0A86-A014-290F589C7F6A}"/>
              </a:ext>
            </a:extLst>
          </p:cNvPr>
          <p:cNvSpPr/>
          <p:nvPr/>
        </p:nvSpPr>
        <p:spPr>
          <a:xfrm>
            <a:off x="1236226" y="2028891"/>
            <a:ext cx="1198485" cy="4438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570C14D9-5BFB-6312-0EB9-2BEF2776F454}"/>
              </a:ext>
            </a:extLst>
          </p:cNvPr>
          <p:cNvSpPr txBox="1"/>
          <p:nvPr/>
        </p:nvSpPr>
        <p:spPr>
          <a:xfrm>
            <a:off x="1511435" y="2058601"/>
            <a:ext cx="656947" cy="369332"/>
          </a:xfrm>
          <a:prstGeom prst="rect">
            <a:avLst/>
          </a:prstGeom>
          <a:noFill/>
        </p:spPr>
        <p:txBody>
          <a:bodyPr wrap="square" rtlCol="0">
            <a:spAutoFit/>
          </a:bodyPr>
          <a:lstStyle/>
          <a:p>
            <a:r>
              <a:rPr lang="en-IN" dirty="0">
                <a:solidFill>
                  <a:schemeClr val="bg1"/>
                </a:solidFill>
              </a:rPr>
              <a:t>Fuel</a:t>
            </a:r>
          </a:p>
        </p:txBody>
      </p:sp>
      <p:sp>
        <p:nvSpPr>
          <p:cNvPr id="26" name="TextBox 25">
            <a:extLst>
              <a:ext uri="{FF2B5EF4-FFF2-40B4-BE49-F238E27FC236}">
                <a16:creationId xmlns:a16="http://schemas.microsoft.com/office/drawing/2014/main" id="{37546733-EB35-81AC-8A72-79EA676B70F6}"/>
              </a:ext>
            </a:extLst>
          </p:cNvPr>
          <p:cNvSpPr txBox="1"/>
          <p:nvPr/>
        </p:nvSpPr>
        <p:spPr>
          <a:xfrm>
            <a:off x="1464826" y="3330224"/>
            <a:ext cx="1407111" cy="369332"/>
          </a:xfrm>
          <a:prstGeom prst="rect">
            <a:avLst/>
          </a:prstGeom>
          <a:noFill/>
        </p:spPr>
        <p:txBody>
          <a:bodyPr wrap="square" rtlCol="0">
            <a:spAutoFit/>
          </a:bodyPr>
          <a:lstStyle/>
          <a:p>
            <a:r>
              <a:rPr lang="en-IN" dirty="0">
                <a:solidFill>
                  <a:schemeClr val="bg1"/>
                </a:solidFill>
              </a:rPr>
              <a:t>Exhaust Unit</a:t>
            </a:r>
          </a:p>
        </p:txBody>
      </p:sp>
      <p:sp>
        <p:nvSpPr>
          <p:cNvPr id="27" name="Rectangle 26">
            <a:extLst>
              <a:ext uri="{FF2B5EF4-FFF2-40B4-BE49-F238E27FC236}">
                <a16:creationId xmlns:a16="http://schemas.microsoft.com/office/drawing/2014/main" id="{43226764-27EC-FE93-88C1-0D4649DDBA30}"/>
              </a:ext>
            </a:extLst>
          </p:cNvPr>
          <p:cNvSpPr/>
          <p:nvPr/>
        </p:nvSpPr>
        <p:spPr>
          <a:xfrm>
            <a:off x="1058672" y="4894538"/>
            <a:ext cx="199747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85BABE1D-6982-2D8A-D90B-11C7F7360CA2}"/>
              </a:ext>
            </a:extLst>
          </p:cNvPr>
          <p:cNvSpPr txBox="1"/>
          <p:nvPr/>
        </p:nvSpPr>
        <p:spPr>
          <a:xfrm>
            <a:off x="1161885" y="4897506"/>
            <a:ext cx="2021889" cy="369332"/>
          </a:xfrm>
          <a:prstGeom prst="rect">
            <a:avLst/>
          </a:prstGeom>
          <a:noFill/>
        </p:spPr>
        <p:txBody>
          <a:bodyPr wrap="square" rtlCol="0">
            <a:spAutoFit/>
          </a:bodyPr>
          <a:lstStyle/>
          <a:p>
            <a:r>
              <a:rPr lang="en-IN" dirty="0">
                <a:solidFill>
                  <a:schemeClr val="bg1"/>
                </a:solidFill>
              </a:rPr>
              <a:t>Steam Generator</a:t>
            </a:r>
          </a:p>
        </p:txBody>
      </p:sp>
      <p:sp>
        <p:nvSpPr>
          <p:cNvPr id="32" name="Rectangle 31">
            <a:extLst>
              <a:ext uri="{FF2B5EF4-FFF2-40B4-BE49-F238E27FC236}">
                <a16:creationId xmlns:a16="http://schemas.microsoft.com/office/drawing/2014/main" id="{7E7886EC-FDC0-7AD4-CAF3-F95DD5010AEC}"/>
              </a:ext>
            </a:extLst>
          </p:cNvPr>
          <p:cNvSpPr/>
          <p:nvPr/>
        </p:nvSpPr>
        <p:spPr>
          <a:xfrm>
            <a:off x="7688073" y="4820574"/>
            <a:ext cx="2006353" cy="7190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Power converter</a:t>
            </a:r>
          </a:p>
        </p:txBody>
      </p:sp>
      <p:sp>
        <p:nvSpPr>
          <p:cNvPr id="33" name="Rectangle 32">
            <a:extLst>
              <a:ext uri="{FF2B5EF4-FFF2-40B4-BE49-F238E27FC236}">
                <a16:creationId xmlns:a16="http://schemas.microsoft.com/office/drawing/2014/main" id="{122E741E-A418-70D8-BBAB-E3E1047EC838}"/>
              </a:ext>
            </a:extLst>
          </p:cNvPr>
          <p:cNvSpPr/>
          <p:nvPr/>
        </p:nvSpPr>
        <p:spPr>
          <a:xfrm>
            <a:off x="5948048" y="6276034"/>
            <a:ext cx="1908699" cy="5129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Battery</a:t>
            </a:r>
          </a:p>
        </p:txBody>
      </p:sp>
      <p:cxnSp>
        <p:nvCxnSpPr>
          <p:cNvPr id="71" name="Connector: Elbow 70">
            <a:extLst>
              <a:ext uri="{FF2B5EF4-FFF2-40B4-BE49-F238E27FC236}">
                <a16:creationId xmlns:a16="http://schemas.microsoft.com/office/drawing/2014/main" id="{F6F5E46C-43EE-6B4F-4A7E-0B34FA47DB14}"/>
              </a:ext>
            </a:extLst>
          </p:cNvPr>
          <p:cNvCxnSpPr>
            <a:cxnSpLocks/>
            <a:stCxn id="13" idx="1"/>
            <a:endCxn id="21" idx="0"/>
          </p:cNvCxnSpPr>
          <p:nvPr/>
        </p:nvCxnSpPr>
        <p:spPr>
          <a:xfrm rot="10800000" flipV="1">
            <a:off x="4041570" y="1729707"/>
            <a:ext cx="1489229" cy="944190"/>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9" name="Connector: Elbow 98">
            <a:extLst>
              <a:ext uri="{FF2B5EF4-FFF2-40B4-BE49-F238E27FC236}">
                <a16:creationId xmlns:a16="http://schemas.microsoft.com/office/drawing/2014/main" id="{809C66E8-807F-3F33-4517-27BE0F4BA9A8}"/>
              </a:ext>
            </a:extLst>
          </p:cNvPr>
          <p:cNvCxnSpPr>
            <a:cxnSpLocks/>
          </p:cNvCxnSpPr>
          <p:nvPr/>
        </p:nvCxnSpPr>
        <p:spPr>
          <a:xfrm>
            <a:off x="7284137" y="1702550"/>
            <a:ext cx="2623352" cy="1096563"/>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1" name="Connector: Elbow 100">
            <a:extLst>
              <a:ext uri="{FF2B5EF4-FFF2-40B4-BE49-F238E27FC236}">
                <a16:creationId xmlns:a16="http://schemas.microsoft.com/office/drawing/2014/main" id="{942AAFA3-F5AD-A965-09FA-77188CB5C11D}"/>
              </a:ext>
            </a:extLst>
          </p:cNvPr>
          <p:cNvCxnSpPr>
            <a:cxnSpLocks/>
          </p:cNvCxnSpPr>
          <p:nvPr/>
        </p:nvCxnSpPr>
        <p:spPr>
          <a:xfrm rot="16200000" flipH="1">
            <a:off x="2463522" y="1844658"/>
            <a:ext cx="441751" cy="1704510"/>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7" name="Connector: Elbow 126">
            <a:extLst>
              <a:ext uri="{FF2B5EF4-FFF2-40B4-BE49-F238E27FC236}">
                <a16:creationId xmlns:a16="http://schemas.microsoft.com/office/drawing/2014/main" id="{50797D7B-E715-A53A-5AB9-30484D12D3B5}"/>
              </a:ext>
            </a:extLst>
          </p:cNvPr>
          <p:cNvCxnSpPr>
            <a:cxnSpLocks/>
            <a:endCxn id="32" idx="0"/>
          </p:cNvCxnSpPr>
          <p:nvPr/>
        </p:nvCxnSpPr>
        <p:spPr>
          <a:xfrm>
            <a:off x="7165030" y="3950953"/>
            <a:ext cx="1526220" cy="869621"/>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0" name="Connector: Elbow 129">
            <a:extLst>
              <a:ext uri="{FF2B5EF4-FFF2-40B4-BE49-F238E27FC236}">
                <a16:creationId xmlns:a16="http://schemas.microsoft.com/office/drawing/2014/main" id="{E3855945-9565-BBC2-6E97-989F5B9E784E}"/>
              </a:ext>
            </a:extLst>
          </p:cNvPr>
          <p:cNvCxnSpPr>
            <a:stCxn id="32" idx="3"/>
            <a:endCxn id="18" idx="2"/>
          </p:cNvCxnSpPr>
          <p:nvPr/>
        </p:nvCxnSpPr>
        <p:spPr>
          <a:xfrm flipV="1">
            <a:off x="9694426" y="3251510"/>
            <a:ext cx="253013" cy="1928610"/>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2" name="Connector: Elbow 131">
            <a:extLst>
              <a:ext uri="{FF2B5EF4-FFF2-40B4-BE49-F238E27FC236}">
                <a16:creationId xmlns:a16="http://schemas.microsoft.com/office/drawing/2014/main" id="{D007658F-DEC3-3653-A22B-CE53A3462594}"/>
              </a:ext>
            </a:extLst>
          </p:cNvPr>
          <p:cNvCxnSpPr>
            <a:stCxn id="33" idx="0"/>
            <a:endCxn id="32" idx="2"/>
          </p:cNvCxnSpPr>
          <p:nvPr/>
        </p:nvCxnSpPr>
        <p:spPr>
          <a:xfrm rot="5400000" flipH="1" flipV="1">
            <a:off x="7428640" y="5013424"/>
            <a:ext cx="736368" cy="1788852"/>
          </a:xfrm>
          <a:prstGeom prst="bentConnector3">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8" name="Connector: Elbow 137">
            <a:extLst>
              <a:ext uri="{FF2B5EF4-FFF2-40B4-BE49-F238E27FC236}">
                <a16:creationId xmlns:a16="http://schemas.microsoft.com/office/drawing/2014/main" id="{3F4EC06F-D9CC-A739-C4D8-5F4C6F36EB77}"/>
              </a:ext>
            </a:extLst>
          </p:cNvPr>
          <p:cNvCxnSpPr>
            <a:cxnSpLocks/>
            <a:endCxn id="33" idx="1"/>
          </p:cNvCxnSpPr>
          <p:nvPr/>
        </p:nvCxnSpPr>
        <p:spPr>
          <a:xfrm rot="16200000" flipH="1">
            <a:off x="3408555" y="3993011"/>
            <a:ext cx="1262698" cy="3816287"/>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0" name="Connector: Elbow 139">
            <a:extLst>
              <a:ext uri="{FF2B5EF4-FFF2-40B4-BE49-F238E27FC236}">
                <a16:creationId xmlns:a16="http://schemas.microsoft.com/office/drawing/2014/main" id="{5E682DA6-848C-2F33-9996-A5B239F05885}"/>
              </a:ext>
            </a:extLst>
          </p:cNvPr>
          <p:cNvCxnSpPr>
            <a:cxnSpLocks/>
            <a:stCxn id="20" idx="2"/>
          </p:cNvCxnSpPr>
          <p:nvPr/>
        </p:nvCxnSpPr>
        <p:spPr>
          <a:xfrm rot="16200000" flipH="1">
            <a:off x="1554967" y="4323680"/>
            <a:ext cx="1153586" cy="2"/>
          </a:xfrm>
          <a:prstGeom prst="bentConnector3">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3" name="Connector: Elbow 152">
            <a:extLst>
              <a:ext uri="{FF2B5EF4-FFF2-40B4-BE49-F238E27FC236}">
                <a16:creationId xmlns:a16="http://schemas.microsoft.com/office/drawing/2014/main" id="{719D81E8-96DC-68DB-4FF8-93A801551037}"/>
              </a:ext>
            </a:extLst>
          </p:cNvPr>
          <p:cNvCxnSpPr>
            <a:cxnSpLocks/>
          </p:cNvCxnSpPr>
          <p:nvPr/>
        </p:nvCxnSpPr>
        <p:spPr>
          <a:xfrm rot="5400000">
            <a:off x="3222177" y="2661426"/>
            <a:ext cx="429946" cy="1258408"/>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7" name="Connector: Elbow 156">
            <a:extLst>
              <a:ext uri="{FF2B5EF4-FFF2-40B4-BE49-F238E27FC236}">
                <a16:creationId xmlns:a16="http://schemas.microsoft.com/office/drawing/2014/main" id="{DEA5E314-ECE7-BA95-3114-AACDBFB18394}"/>
              </a:ext>
            </a:extLst>
          </p:cNvPr>
          <p:cNvCxnSpPr>
            <a:stCxn id="18" idx="1"/>
            <a:endCxn id="15" idx="0"/>
          </p:cNvCxnSpPr>
          <p:nvPr/>
        </p:nvCxnSpPr>
        <p:spPr>
          <a:xfrm rot="10800000" flipV="1">
            <a:off x="6454075" y="3010226"/>
            <a:ext cx="2583402" cy="689330"/>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9" name="Connector: Elbow 168">
            <a:extLst>
              <a:ext uri="{FF2B5EF4-FFF2-40B4-BE49-F238E27FC236}">
                <a16:creationId xmlns:a16="http://schemas.microsoft.com/office/drawing/2014/main" id="{143A7A6A-C508-EA09-91D0-3B5EDCE7A15E}"/>
              </a:ext>
            </a:extLst>
          </p:cNvPr>
          <p:cNvCxnSpPr>
            <a:stCxn id="21" idx="3"/>
            <a:endCxn id="17" idx="1"/>
          </p:cNvCxnSpPr>
          <p:nvPr/>
        </p:nvCxnSpPr>
        <p:spPr>
          <a:xfrm>
            <a:off x="4538718" y="2869684"/>
            <a:ext cx="1211801" cy="1054831"/>
          </a:xfrm>
          <a:prstGeom prst="bentConnector3">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A4CF44B7-CF43-C476-6F1B-227E02C84E97}"/>
              </a:ext>
            </a:extLst>
          </p:cNvPr>
          <p:cNvCxnSpPr>
            <a:cxnSpLocks/>
            <a:endCxn id="14" idx="0"/>
          </p:cNvCxnSpPr>
          <p:nvPr/>
        </p:nvCxnSpPr>
        <p:spPr>
          <a:xfrm>
            <a:off x="6454075" y="993596"/>
            <a:ext cx="1" cy="49411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214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4617E-71DC-F698-90C2-45F21E42B2F1}"/>
              </a:ext>
            </a:extLst>
          </p:cNvPr>
          <p:cNvSpPr>
            <a:spLocks noGrp="1"/>
          </p:cNvSpPr>
          <p:nvPr>
            <p:ph type="title"/>
          </p:nvPr>
        </p:nvSpPr>
        <p:spPr>
          <a:xfrm>
            <a:off x="0" y="0"/>
            <a:ext cx="10515600" cy="700195"/>
          </a:xfrm>
        </p:spPr>
        <p:txBody>
          <a:bodyPr/>
          <a:lstStyle/>
          <a:p>
            <a:r>
              <a:rPr lang="en-IN" b="1" i="1" u="sng" dirty="0"/>
              <a:t>WORKING:</a:t>
            </a:r>
            <a:endParaRPr lang="en-IN" dirty="0"/>
          </a:p>
        </p:txBody>
      </p:sp>
      <p:sp>
        <p:nvSpPr>
          <p:cNvPr id="3" name="Content Placeholder 2">
            <a:extLst>
              <a:ext uri="{FF2B5EF4-FFF2-40B4-BE49-F238E27FC236}">
                <a16:creationId xmlns:a16="http://schemas.microsoft.com/office/drawing/2014/main" id="{C87C422A-805C-C054-C8A7-32F5A92F9A9B}"/>
              </a:ext>
            </a:extLst>
          </p:cNvPr>
          <p:cNvSpPr>
            <a:spLocks noGrp="1"/>
          </p:cNvSpPr>
          <p:nvPr>
            <p:ph idx="1"/>
          </p:nvPr>
        </p:nvSpPr>
        <p:spPr>
          <a:xfrm>
            <a:off x="0" y="700194"/>
            <a:ext cx="12192000" cy="445025"/>
          </a:xfrm>
        </p:spPr>
        <p:txBody>
          <a:bodyPr>
            <a:normAutofit lnSpcReduction="10000"/>
          </a:bodyPr>
          <a:lstStyle/>
          <a:p>
            <a:pPr marL="0" indent="0">
              <a:buNone/>
            </a:pPr>
            <a:r>
              <a:rPr lang="en-US" sz="2800" b="1" dirty="0">
                <a:solidFill>
                  <a:srgbClr val="002060"/>
                </a:solidFill>
                <a:latin typeface="Bahnschrift Light SemiCondensed" panose="020B0502040204020203" pitchFamily="34" charset="0"/>
              </a:rPr>
              <a:t>1.MOTION OF A VEHICLE:</a:t>
            </a:r>
          </a:p>
          <a:p>
            <a:pPr marL="0" indent="0">
              <a:buNone/>
            </a:pPr>
            <a:endParaRPr lang="en-US" sz="2800" b="1" dirty="0">
              <a:solidFill>
                <a:srgbClr val="002060"/>
              </a:solidFill>
              <a:latin typeface="Bahnschrift Light SemiCondensed" panose="020B0502040204020203" pitchFamily="34" charset="0"/>
            </a:endParaRPr>
          </a:p>
          <a:p>
            <a:pPr marL="0" indent="0">
              <a:buNone/>
            </a:pPr>
            <a:endParaRPr lang="en-US" sz="2800" b="1" dirty="0">
              <a:solidFill>
                <a:srgbClr val="002060"/>
              </a:solidFill>
              <a:latin typeface="Bahnschrift Light SemiCondensed" panose="020B0502040204020203" pitchFamily="34" charset="0"/>
            </a:endParaRPr>
          </a:p>
          <a:p>
            <a:pPr marL="0" indent="0">
              <a:buNone/>
            </a:pPr>
            <a:endParaRPr lang="en-IN" dirty="0"/>
          </a:p>
        </p:txBody>
      </p:sp>
      <p:sp>
        <p:nvSpPr>
          <p:cNvPr id="7" name="TextBox 6">
            <a:extLst>
              <a:ext uri="{FF2B5EF4-FFF2-40B4-BE49-F238E27FC236}">
                <a16:creationId xmlns:a16="http://schemas.microsoft.com/office/drawing/2014/main" id="{EFC5FAC9-1415-82D5-09E7-8D9B38E89B22}"/>
              </a:ext>
            </a:extLst>
          </p:cNvPr>
          <p:cNvSpPr txBox="1"/>
          <p:nvPr/>
        </p:nvSpPr>
        <p:spPr>
          <a:xfrm>
            <a:off x="1" y="1145219"/>
            <a:ext cx="12100264" cy="1323439"/>
          </a:xfrm>
          <a:prstGeom prst="rect">
            <a:avLst/>
          </a:prstGeom>
          <a:noFill/>
        </p:spPr>
        <p:txBody>
          <a:bodyPr wrap="square" rtlCol="0">
            <a:spAutoFit/>
          </a:bodyPr>
          <a:lstStyle/>
          <a:p>
            <a:r>
              <a:rPr lang="en-IN" sz="2000" dirty="0"/>
              <a:t>The driver press the accelerometer to give power to drive shaft , the driver input is managed by the driver controller which precisely creates exact amount of power needed using the DC motor and the IC engine. This turns the wheels and move the vehicle with a particular velocity . This vehicle in motion possesses a certain amount of kinetic energy.</a:t>
            </a:r>
          </a:p>
        </p:txBody>
      </p:sp>
      <p:pic>
        <p:nvPicPr>
          <p:cNvPr id="9" name="Picture 8">
            <a:extLst>
              <a:ext uri="{FF2B5EF4-FFF2-40B4-BE49-F238E27FC236}">
                <a16:creationId xmlns:a16="http://schemas.microsoft.com/office/drawing/2014/main" id="{76BF7932-1B3F-E86E-2C60-30394F8055B4}"/>
              </a:ext>
            </a:extLst>
          </p:cNvPr>
          <p:cNvPicPr>
            <a:picLocks noChangeAspect="1"/>
          </p:cNvPicPr>
          <p:nvPr/>
        </p:nvPicPr>
        <p:blipFill rotWithShape="1">
          <a:blip r:embed="rId2">
            <a:extLst>
              <a:ext uri="{28A0092B-C50C-407E-A947-70E740481C1C}">
                <a14:useLocalDpi xmlns:a14="http://schemas.microsoft.com/office/drawing/2010/main" val="0"/>
              </a:ext>
            </a:extLst>
          </a:blip>
          <a:srcRect l="-1" t="28382" r="-917" b="17249"/>
          <a:stretch/>
        </p:blipFill>
        <p:spPr>
          <a:xfrm>
            <a:off x="2612853" y="2470877"/>
            <a:ext cx="5800360" cy="2343705"/>
          </a:xfrm>
          <a:prstGeom prst="rect">
            <a:avLst/>
          </a:prstGeom>
        </p:spPr>
      </p:pic>
      <p:sp>
        <p:nvSpPr>
          <p:cNvPr id="10" name="TextBox 9">
            <a:extLst>
              <a:ext uri="{FF2B5EF4-FFF2-40B4-BE49-F238E27FC236}">
                <a16:creationId xmlns:a16="http://schemas.microsoft.com/office/drawing/2014/main" id="{B935DEF9-E3DB-D5B2-E943-A9080A619B85}"/>
              </a:ext>
            </a:extLst>
          </p:cNvPr>
          <p:cNvSpPr txBox="1"/>
          <p:nvPr/>
        </p:nvSpPr>
        <p:spPr>
          <a:xfrm>
            <a:off x="4475455" y="4162146"/>
            <a:ext cx="2075156" cy="461665"/>
          </a:xfrm>
          <a:prstGeom prst="rect">
            <a:avLst/>
          </a:prstGeom>
          <a:noFill/>
        </p:spPr>
        <p:txBody>
          <a:bodyPr wrap="square" rtlCol="0">
            <a:spAutoFit/>
          </a:bodyPr>
          <a:lstStyle/>
          <a:p>
            <a:r>
              <a:rPr lang="en-IN" sz="2400" dirty="0"/>
              <a:t>K.E=1/2 mv**2</a:t>
            </a:r>
          </a:p>
        </p:txBody>
      </p:sp>
      <p:sp>
        <p:nvSpPr>
          <p:cNvPr id="12" name="TextBox 11">
            <a:extLst>
              <a:ext uri="{FF2B5EF4-FFF2-40B4-BE49-F238E27FC236}">
                <a16:creationId xmlns:a16="http://schemas.microsoft.com/office/drawing/2014/main" id="{4E82ED1E-3CEB-26D3-6369-39CE0DADA94D}"/>
              </a:ext>
            </a:extLst>
          </p:cNvPr>
          <p:cNvSpPr txBox="1"/>
          <p:nvPr/>
        </p:nvSpPr>
        <p:spPr>
          <a:xfrm>
            <a:off x="5513033" y="2876365"/>
            <a:ext cx="914400" cy="914400"/>
          </a:xfrm>
          <a:prstGeom prst="rect">
            <a:avLst/>
          </a:prstGeom>
          <a:noFill/>
        </p:spPr>
        <p:txBody>
          <a:bodyPr wrap="square" rtlCol="0">
            <a:spAutoFit/>
          </a:bodyPr>
          <a:lstStyle/>
          <a:p>
            <a:endParaRPr lang="en-IN" dirty="0"/>
          </a:p>
        </p:txBody>
      </p:sp>
      <p:sp>
        <p:nvSpPr>
          <p:cNvPr id="13" name="TextBox 12">
            <a:extLst>
              <a:ext uri="{FF2B5EF4-FFF2-40B4-BE49-F238E27FC236}">
                <a16:creationId xmlns:a16="http://schemas.microsoft.com/office/drawing/2014/main" id="{52F32378-FFE8-39ED-BBC0-9F9531A1D2D7}"/>
              </a:ext>
            </a:extLst>
          </p:cNvPr>
          <p:cNvSpPr txBox="1"/>
          <p:nvPr/>
        </p:nvSpPr>
        <p:spPr>
          <a:xfrm>
            <a:off x="0" y="4935985"/>
            <a:ext cx="12191999" cy="1015663"/>
          </a:xfrm>
          <a:prstGeom prst="rect">
            <a:avLst/>
          </a:prstGeom>
          <a:noFill/>
        </p:spPr>
        <p:txBody>
          <a:bodyPr wrap="square" rtlCol="0">
            <a:spAutoFit/>
          </a:bodyPr>
          <a:lstStyle/>
          <a:p>
            <a:r>
              <a:rPr lang="en-IN" sz="2000" dirty="0"/>
              <a:t>This kinetic energy will be used to overcome the frictional force and the air resistance . Hence to maintain a constant velocity continuous power is to be supplied . Then when the vehicle comes to stop the kinetic energy possessed is lost by the vehicle</a:t>
            </a:r>
            <a:r>
              <a:rPr lang="en-IN" dirty="0"/>
              <a:t>.</a:t>
            </a:r>
          </a:p>
        </p:txBody>
      </p:sp>
    </p:spTree>
    <p:extLst>
      <p:ext uri="{BB962C8B-B14F-4D97-AF65-F5344CB8AC3E}">
        <p14:creationId xmlns:p14="http://schemas.microsoft.com/office/powerpoint/2010/main" val="2966953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52D73-1F2B-B910-B769-9D18CD64CEAE}"/>
              </a:ext>
            </a:extLst>
          </p:cNvPr>
          <p:cNvSpPr>
            <a:spLocks noGrp="1"/>
          </p:cNvSpPr>
          <p:nvPr>
            <p:ph type="title"/>
          </p:nvPr>
        </p:nvSpPr>
        <p:spPr>
          <a:xfrm>
            <a:off x="0" y="502730"/>
            <a:ext cx="10515600" cy="567030"/>
          </a:xfrm>
        </p:spPr>
        <p:txBody>
          <a:bodyPr>
            <a:normAutofit fontScale="90000"/>
          </a:bodyPr>
          <a:lstStyle/>
          <a:p>
            <a:br>
              <a:rPr lang="en-US" sz="3600" b="1" dirty="0">
                <a:solidFill>
                  <a:srgbClr val="002060"/>
                </a:solidFill>
                <a:latin typeface="Bahnschrift Light SemiCondensed" panose="020B0502040204020203" pitchFamily="34" charset="0"/>
              </a:rPr>
            </a:br>
            <a:r>
              <a:rPr lang="en-US" sz="3600" b="1" dirty="0">
                <a:solidFill>
                  <a:srgbClr val="002060"/>
                </a:solidFill>
                <a:latin typeface="Bahnschrift Light SemiCondensed" panose="020B0502040204020203" pitchFamily="34" charset="0"/>
              </a:rPr>
              <a:t>2. BRAKING:</a:t>
            </a:r>
            <a:br>
              <a:rPr lang="en-US" sz="4400" b="1" dirty="0">
                <a:solidFill>
                  <a:srgbClr val="002060"/>
                </a:solidFill>
                <a:latin typeface="Bahnschrift Light SemiCondensed" panose="020B0502040204020203" pitchFamily="34" charset="0"/>
              </a:rPr>
            </a:br>
            <a:endParaRPr lang="en-IN" dirty="0"/>
          </a:p>
        </p:txBody>
      </p:sp>
      <p:sp>
        <p:nvSpPr>
          <p:cNvPr id="3" name="Content Placeholder 2">
            <a:extLst>
              <a:ext uri="{FF2B5EF4-FFF2-40B4-BE49-F238E27FC236}">
                <a16:creationId xmlns:a16="http://schemas.microsoft.com/office/drawing/2014/main" id="{D9ACEB72-4CE7-53C4-D140-AE8912198EC5}"/>
              </a:ext>
            </a:extLst>
          </p:cNvPr>
          <p:cNvSpPr>
            <a:spLocks noGrp="1"/>
          </p:cNvSpPr>
          <p:nvPr>
            <p:ph idx="1"/>
          </p:nvPr>
        </p:nvSpPr>
        <p:spPr>
          <a:xfrm>
            <a:off x="5918" y="937857"/>
            <a:ext cx="12186082" cy="6266371"/>
          </a:xfrm>
        </p:spPr>
        <p:txBody>
          <a:bodyPr>
            <a:normAutofit/>
          </a:bodyPr>
          <a:lstStyle/>
          <a:p>
            <a:pPr marL="0" indent="0">
              <a:buNone/>
            </a:pPr>
            <a:r>
              <a:rPr lang="en-IN" sz="2400" dirty="0"/>
              <a:t>The driver when intends to stop the vehicle or slow down , the velocity drops down and simultaneously the kinetic energy too. The kinetic energy possessed before is then converted heat energy at the brake disk caused by friction . The fuel consumed to attain the kinetic energy is then transferred to the environment as heat energy and thereby reducing the efficiency of the fuel consumed. This mechanism is mechanically controlled by the driver using the brake pedal.</a:t>
            </a:r>
          </a:p>
          <a:p>
            <a:pPr marL="0" indent="0">
              <a:buNone/>
            </a:pPr>
            <a:r>
              <a:rPr lang="en-IN" sz="2400" dirty="0"/>
              <a:t>The disk temperature might reach up to 700 degree Celsius . The brake input can be controlled using ABS.</a:t>
            </a:r>
          </a:p>
        </p:txBody>
      </p:sp>
      <p:pic>
        <p:nvPicPr>
          <p:cNvPr id="5" name="Picture 4">
            <a:extLst>
              <a:ext uri="{FF2B5EF4-FFF2-40B4-BE49-F238E27FC236}">
                <a16:creationId xmlns:a16="http://schemas.microsoft.com/office/drawing/2014/main" id="{6EB564D0-26A6-8AF6-9190-E2A2374D5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6418" y="3956943"/>
            <a:ext cx="3369951" cy="2577021"/>
          </a:xfrm>
          <a:prstGeom prst="rect">
            <a:avLst/>
          </a:prstGeom>
        </p:spPr>
      </p:pic>
    </p:spTree>
    <p:extLst>
      <p:ext uri="{BB962C8B-B14F-4D97-AF65-F5344CB8AC3E}">
        <p14:creationId xmlns:p14="http://schemas.microsoft.com/office/powerpoint/2010/main" val="121088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BA3D8-E7B3-4AB2-6AD6-BB2CAB60BAFE}"/>
              </a:ext>
            </a:extLst>
          </p:cNvPr>
          <p:cNvSpPr>
            <a:spLocks noGrp="1"/>
          </p:cNvSpPr>
          <p:nvPr>
            <p:ph type="title"/>
          </p:nvPr>
        </p:nvSpPr>
        <p:spPr>
          <a:xfrm>
            <a:off x="0" y="223083"/>
            <a:ext cx="10515600" cy="691318"/>
          </a:xfrm>
        </p:spPr>
        <p:txBody>
          <a:bodyPr>
            <a:normAutofit/>
          </a:bodyPr>
          <a:lstStyle/>
          <a:p>
            <a:r>
              <a:rPr lang="en-US" sz="3600" b="1" dirty="0">
                <a:solidFill>
                  <a:srgbClr val="002060"/>
                </a:solidFill>
                <a:latin typeface="Bahnschrift Light SemiCondensed" panose="020B0502040204020203" pitchFamily="34" charset="0"/>
              </a:rPr>
              <a:t>3.FUEL INJECTION and EXHAUST:</a:t>
            </a:r>
            <a:endParaRPr lang="en-IN" sz="3600" dirty="0"/>
          </a:p>
        </p:txBody>
      </p:sp>
      <p:sp>
        <p:nvSpPr>
          <p:cNvPr id="3" name="Content Placeholder 2">
            <a:extLst>
              <a:ext uri="{FF2B5EF4-FFF2-40B4-BE49-F238E27FC236}">
                <a16:creationId xmlns:a16="http://schemas.microsoft.com/office/drawing/2014/main" id="{F8E6AD4C-1799-4445-2344-07958ED04CFA}"/>
              </a:ext>
            </a:extLst>
          </p:cNvPr>
          <p:cNvSpPr>
            <a:spLocks noGrp="1"/>
          </p:cNvSpPr>
          <p:nvPr>
            <p:ph idx="1"/>
          </p:nvPr>
        </p:nvSpPr>
        <p:spPr>
          <a:xfrm>
            <a:off x="0" y="840204"/>
            <a:ext cx="12192000" cy="6017796"/>
          </a:xfrm>
        </p:spPr>
        <p:txBody>
          <a:bodyPr/>
          <a:lstStyle/>
          <a:p>
            <a:pPr marL="0" indent="0">
              <a:buNone/>
            </a:pPr>
            <a:r>
              <a:rPr lang="en-IN" dirty="0"/>
              <a:t>The fuel is injected on the basis of throttle input given by the driver controller and on the basis of the management of the power from the ICE and DC motor to the drive shaft . The fuel is injected as a mixture with air in spark ignition and just fuel in the compression ignition engines . The fuel from the tank is regulated using valves. The fuel is then burned and mechanical energy is produced through the crank shaft. This is then transferred to the drive shaft through the transmission.</a:t>
            </a:r>
          </a:p>
          <a:p>
            <a:pPr marL="0" indent="0">
              <a:buNone/>
            </a:pPr>
            <a:r>
              <a:rPr lang="en-IN" dirty="0"/>
              <a:t>The burned fuel is then released through the exhaust valve to the exhaust pipe from where the gas is released into the environment . The exhaust gas can reach up to 500 degree Celsius .Exhaust when not handled properly are extremely dangerous to the environment.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613915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ACE30E-E94F-4AE2-E712-5E30884BAC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4442" y="1630909"/>
            <a:ext cx="4846932" cy="3231287"/>
          </a:xfrm>
          <a:prstGeom prst="rect">
            <a:avLst/>
          </a:prstGeom>
        </p:spPr>
      </p:pic>
      <p:pic>
        <p:nvPicPr>
          <p:cNvPr id="4" name="Picture 3">
            <a:extLst>
              <a:ext uri="{FF2B5EF4-FFF2-40B4-BE49-F238E27FC236}">
                <a16:creationId xmlns:a16="http://schemas.microsoft.com/office/drawing/2014/main" id="{DFE2C142-4053-A9F2-E63B-B188805A32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666" y="1331794"/>
            <a:ext cx="4650697" cy="3712849"/>
          </a:xfrm>
          <a:prstGeom prst="rect">
            <a:avLst/>
          </a:prstGeom>
        </p:spPr>
      </p:pic>
      <p:sp>
        <p:nvSpPr>
          <p:cNvPr id="6" name="TextBox 5">
            <a:extLst>
              <a:ext uri="{FF2B5EF4-FFF2-40B4-BE49-F238E27FC236}">
                <a16:creationId xmlns:a16="http://schemas.microsoft.com/office/drawing/2014/main" id="{01778C53-9CFE-9546-B99A-6E49CEE5F2C0}"/>
              </a:ext>
            </a:extLst>
          </p:cNvPr>
          <p:cNvSpPr txBox="1"/>
          <p:nvPr/>
        </p:nvSpPr>
        <p:spPr>
          <a:xfrm>
            <a:off x="1641799" y="5295373"/>
            <a:ext cx="3302429" cy="461665"/>
          </a:xfrm>
          <a:prstGeom prst="rect">
            <a:avLst/>
          </a:prstGeom>
          <a:noFill/>
        </p:spPr>
        <p:txBody>
          <a:bodyPr wrap="square" rtlCol="0">
            <a:spAutoFit/>
          </a:bodyPr>
          <a:lstStyle/>
          <a:p>
            <a:r>
              <a:rPr lang="en-IN" sz="2400" dirty="0"/>
              <a:t>FUEL INJECTION SYSTEM</a:t>
            </a:r>
          </a:p>
        </p:txBody>
      </p:sp>
      <p:sp>
        <p:nvSpPr>
          <p:cNvPr id="8" name="TextBox 7">
            <a:extLst>
              <a:ext uri="{FF2B5EF4-FFF2-40B4-BE49-F238E27FC236}">
                <a16:creationId xmlns:a16="http://schemas.microsoft.com/office/drawing/2014/main" id="{CBA07617-CA32-A2C1-6126-35A9794EBB53}"/>
              </a:ext>
            </a:extLst>
          </p:cNvPr>
          <p:cNvSpPr txBox="1"/>
          <p:nvPr/>
        </p:nvSpPr>
        <p:spPr>
          <a:xfrm>
            <a:off x="7247774" y="5295373"/>
            <a:ext cx="3081754" cy="461665"/>
          </a:xfrm>
          <a:prstGeom prst="rect">
            <a:avLst/>
          </a:prstGeom>
          <a:noFill/>
        </p:spPr>
        <p:txBody>
          <a:bodyPr wrap="square">
            <a:spAutoFit/>
          </a:bodyPr>
          <a:lstStyle/>
          <a:p>
            <a:r>
              <a:rPr lang="en-IN" sz="2400" dirty="0"/>
              <a:t>EXHAUST GAS SYSTEM</a:t>
            </a:r>
          </a:p>
        </p:txBody>
      </p:sp>
    </p:spTree>
    <p:extLst>
      <p:ext uri="{BB962C8B-B14F-4D97-AF65-F5344CB8AC3E}">
        <p14:creationId xmlns:p14="http://schemas.microsoft.com/office/powerpoint/2010/main" val="309294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1081</TotalTime>
  <Words>1425</Words>
  <Application>Microsoft Office PowerPoint</Application>
  <PresentationFormat>Widescreen</PresentationFormat>
  <Paragraphs>84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Bahnschrift Light SemiCondensed</vt:lpstr>
      <vt:lpstr>Bahnschrift SemiBold</vt:lpstr>
      <vt:lpstr>Calibri</vt:lpstr>
      <vt:lpstr>Calibri Light</vt:lpstr>
      <vt:lpstr>Roboto</vt:lpstr>
      <vt:lpstr>Office Theme</vt:lpstr>
      <vt:lpstr>HYBRID VEHICLE ENERGY RECOVERY SYSTEM</vt:lpstr>
      <vt:lpstr>TOPIC: Energy efficiency in a hybrid vehicle</vt:lpstr>
      <vt:lpstr>Framework of solution</vt:lpstr>
      <vt:lpstr>GENERAL DESIGN OF SOLUTION:</vt:lpstr>
      <vt:lpstr>SIMULATION DESCRIPTION:</vt:lpstr>
      <vt:lpstr>WORKING:</vt:lpstr>
      <vt:lpstr> 2. BRAKING: </vt:lpstr>
      <vt:lpstr>3.FUEL INJECTION and EXHAUST:</vt:lpstr>
      <vt:lpstr>PowerPoint Presentation</vt:lpstr>
      <vt:lpstr>4. POWER CONVERTER-H BRIDGE:</vt:lpstr>
      <vt:lpstr>PowerPoint Presentation</vt:lpstr>
      <vt:lpstr> 5. EXHAUST GAS ENERGY RECOVERY UNIT: </vt:lpstr>
      <vt:lpstr>6. PEOPLE’S SUPPORT:</vt:lpstr>
      <vt:lpstr>7.COST ESTIMATION :</vt:lpstr>
      <vt:lpstr>9.REFERENCES :</vt:lpstr>
      <vt:lpstr>VOTE OF 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VEHICLE ENERGY SYSTEM</dc:title>
  <dc:creator>najiya2021@outlook.com</dc:creator>
  <cp:lastModifiedBy>najiya2021@outlook.com</cp:lastModifiedBy>
  <cp:revision>8</cp:revision>
  <dcterms:created xsi:type="dcterms:W3CDTF">2022-12-01T06:04:13Z</dcterms:created>
  <dcterms:modified xsi:type="dcterms:W3CDTF">2022-12-02T05:18:09Z</dcterms:modified>
</cp:coreProperties>
</file>