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B8DCC-7ED4-45D3-90FD-EF79643332D3}" v="763" dt="2023-04-04T15:30:31.356"/>
    <p1510:client id="{6883940A-A7A5-A64C-A481-E214B9B7FDDA}" v="4" dt="2023-04-04T15:40:57.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7542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1719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7467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410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20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0235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571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9172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3316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8373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4/4/2023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142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4/4/2023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98479562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9510" y="4602162"/>
            <a:ext cx="4457690" cy="1720850"/>
          </a:xfrm>
        </p:spPr>
        <p:txBody>
          <a:bodyPr anchor="ctr">
            <a:normAutofit/>
          </a:bodyPr>
          <a:lstStyle/>
          <a:p>
            <a:pPr>
              <a:lnSpc>
                <a:spcPct val="90000"/>
              </a:lnSpc>
            </a:pPr>
            <a:r>
              <a:rPr lang="en-US" sz="2200">
                <a:cs typeface="Calibri Light"/>
              </a:rPr>
              <a:t>Overview of Automatic Generation Control For a Single Area Topology </a:t>
            </a:r>
            <a:endParaRPr lang="en-US" sz="2200"/>
          </a:p>
        </p:txBody>
      </p:sp>
      <p:pic>
        <p:nvPicPr>
          <p:cNvPr id="4" name="Picture 2" descr="Top view of cubes connected with black lines">
            <a:extLst>
              <a:ext uri="{FF2B5EF4-FFF2-40B4-BE49-F238E27FC236}">
                <a16:creationId xmlns:a16="http://schemas.microsoft.com/office/drawing/2014/main" id="{8C2CF2D3-534E-3A95-B5B5-6619BA105C1B}"/>
              </a:ext>
            </a:extLst>
          </p:cNvPr>
          <p:cNvPicPr>
            <a:picLocks noChangeAspect="1"/>
          </p:cNvPicPr>
          <p:nvPr/>
        </p:nvPicPr>
        <p:blipFill rotWithShape="1">
          <a:blip r:embed="rId2"/>
          <a:srcRect t="33431" r="-2" b="22662"/>
          <a:stretch/>
        </p:blipFill>
        <p:spPr>
          <a:xfrm>
            <a:off x="20" y="10"/>
            <a:ext cx="12191977" cy="4014777"/>
          </a:xfrm>
          <a:prstGeom prst="rect">
            <a:avLst/>
          </a:prstGeom>
        </p:spPr>
      </p:pic>
      <p:cxnSp>
        <p:nvCxnSpPr>
          <p:cNvPr id="10"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73AF9-D9CF-16E2-885B-E64A48DE44AE}"/>
              </a:ext>
            </a:extLst>
          </p:cNvPr>
          <p:cNvSpPr>
            <a:spLocks noGrp="1"/>
          </p:cNvSpPr>
          <p:nvPr>
            <p:ph type="title"/>
          </p:nvPr>
        </p:nvSpPr>
        <p:spPr>
          <a:xfrm>
            <a:off x="1080000" y="1011236"/>
            <a:ext cx="4426782" cy="1292662"/>
          </a:xfrm>
        </p:spPr>
        <p:txBody>
          <a:bodyPr anchor="t">
            <a:normAutofit/>
          </a:bodyPr>
          <a:lstStyle/>
          <a:p>
            <a:r>
              <a:rPr lang="en-US" dirty="0"/>
              <a:t>Control mechanism</a:t>
            </a:r>
          </a:p>
        </p:txBody>
      </p:sp>
      <p:pic>
        <p:nvPicPr>
          <p:cNvPr id="4" name="Picture 4" descr="A picture containing text, clock&#10;&#10;Description automatically generated">
            <a:extLst>
              <a:ext uri="{FF2B5EF4-FFF2-40B4-BE49-F238E27FC236}">
                <a16:creationId xmlns:a16="http://schemas.microsoft.com/office/drawing/2014/main" id="{F875C37C-2455-3FEA-8272-CBECF705C3D1}"/>
              </a:ext>
            </a:extLst>
          </p:cNvPr>
          <p:cNvPicPr>
            <a:picLocks noChangeAspect="1"/>
          </p:cNvPicPr>
          <p:nvPr/>
        </p:nvPicPr>
        <p:blipFill>
          <a:blip r:embed="rId2"/>
          <a:stretch>
            <a:fillRect/>
          </a:stretch>
        </p:blipFill>
        <p:spPr>
          <a:xfrm>
            <a:off x="1079499" y="3509280"/>
            <a:ext cx="4457701" cy="1593627"/>
          </a:xfrm>
          <a:prstGeom prst="rect">
            <a:avLst/>
          </a:prstGeom>
        </p:spPr>
      </p:pic>
      <p:sp>
        <p:nvSpPr>
          <p:cNvPr id="3" name="Content Placeholder 2">
            <a:extLst>
              <a:ext uri="{FF2B5EF4-FFF2-40B4-BE49-F238E27FC236}">
                <a16:creationId xmlns:a16="http://schemas.microsoft.com/office/drawing/2014/main" id="{D63777F3-C944-A5A6-B93F-26065162EC71}"/>
              </a:ext>
            </a:extLst>
          </p:cNvPr>
          <p:cNvSpPr>
            <a:spLocks noGrp="1"/>
          </p:cNvSpPr>
          <p:nvPr>
            <p:ph idx="1"/>
          </p:nvPr>
        </p:nvSpPr>
        <p:spPr>
          <a:xfrm>
            <a:off x="6096000" y="987423"/>
            <a:ext cx="5555012" cy="4781552"/>
          </a:xfrm>
        </p:spPr>
        <p:txBody>
          <a:bodyPr>
            <a:normAutofit/>
          </a:bodyPr>
          <a:lstStyle/>
          <a:p>
            <a:pPr marL="359410" indent="-359410"/>
            <a:r>
              <a:rPr lang="en-US" dirty="0">
                <a:ea typeface="+mn-lt"/>
                <a:cs typeface="+mn-lt"/>
              </a:rPr>
              <a:t>For steam turbines, steam turbine governing adjusts the mechanical output of the turbine by increasing or decreasing the amount of steam entering the turbine via a throttle valve.</a:t>
            </a:r>
            <a:endParaRPr lang="en-US">
              <a:ea typeface="+mn-lt"/>
              <a:cs typeface="+mn-lt"/>
            </a:endParaRPr>
          </a:p>
          <a:p>
            <a:pPr marL="359410" indent="-359410">
              <a:buClr>
                <a:srgbClr val="8FAADC"/>
              </a:buClr>
            </a:pPr>
            <a:r>
              <a:rPr lang="en-US"/>
              <a:t>The PID controller adjusts the amount of opening or closing of the steam valve.</a:t>
            </a:r>
          </a:p>
          <a:p>
            <a:pPr marL="359410" indent="-359410">
              <a:buClr>
                <a:srgbClr val="8FAADC"/>
              </a:buClr>
            </a:pPr>
            <a:r>
              <a:rPr lang="en-US"/>
              <a:t>The droop characteristic of the alternator in the feedback loop determines the ACE value (Area Control Error) and the PID controller acts to minimize this error value.</a:t>
            </a:r>
          </a:p>
          <a:p>
            <a:pPr marL="359410" indent="-359410">
              <a:buClr>
                <a:srgbClr val="8FAADC"/>
              </a:buClr>
            </a:pPr>
            <a:endParaRPr lang="en-US"/>
          </a:p>
          <a:p>
            <a:pPr marL="359410" indent="-359410">
              <a:buClr>
                <a:srgbClr val="8FAADC"/>
              </a:buClr>
            </a:pPr>
            <a:endParaRPr lang="en-US"/>
          </a:p>
        </p:txBody>
      </p:sp>
    </p:spTree>
    <p:extLst>
      <p:ext uri="{BB962C8B-B14F-4D97-AF65-F5344CB8AC3E}">
        <p14:creationId xmlns:p14="http://schemas.microsoft.com/office/powerpoint/2010/main" val="212149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D3643-3A44-2AAD-6159-951E34A3451F}"/>
              </a:ext>
            </a:extLst>
          </p:cNvPr>
          <p:cNvSpPr>
            <a:spLocks noGrp="1"/>
          </p:cNvSpPr>
          <p:nvPr>
            <p:ph type="title"/>
          </p:nvPr>
        </p:nvSpPr>
        <p:spPr>
          <a:xfrm>
            <a:off x="1080000" y="540000"/>
            <a:ext cx="3345950" cy="2303213"/>
          </a:xfrm>
        </p:spPr>
        <p:txBody>
          <a:bodyPr anchor="ctr">
            <a:normAutofit/>
          </a:bodyPr>
          <a:lstStyle/>
          <a:p>
            <a:pPr algn="ctr"/>
            <a:r>
              <a:rPr lang="en-US" dirty="0"/>
              <a:t>Block diagram of the overall system</a:t>
            </a:r>
            <a:endParaRPr lang="en-US"/>
          </a:p>
        </p:txBody>
      </p:sp>
      <p:cxnSp>
        <p:nvCxnSpPr>
          <p:cNvPr id="23" name="Straight Connector 1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4E0CA8-CB91-E1CD-49EA-B2A4C3411F8B}"/>
              </a:ext>
            </a:extLst>
          </p:cNvPr>
          <p:cNvSpPr>
            <a:spLocks noGrp="1"/>
          </p:cNvSpPr>
          <p:nvPr>
            <p:ph idx="1"/>
          </p:nvPr>
        </p:nvSpPr>
        <p:spPr>
          <a:xfrm>
            <a:off x="5543552" y="540000"/>
            <a:ext cx="6107460" cy="2303213"/>
          </a:xfrm>
        </p:spPr>
        <p:txBody>
          <a:bodyPr anchor="ctr">
            <a:normAutofit/>
          </a:bodyPr>
          <a:lstStyle/>
          <a:p>
            <a:pPr marL="359410" indent="-359410"/>
            <a:r>
              <a:rPr lang="en-US" dirty="0">
                <a:ea typeface="+mn-lt"/>
                <a:cs typeface="+mn-lt"/>
              </a:rPr>
              <a:t>An alternator consisting of governor and turbine integrated with a PID controller and a closed loop feedback gain can be expressed as the below simplified diagram:</a:t>
            </a:r>
          </a:p>
          <a:p>
            <a:pPr marL="359410" indent="-359410">
              <a:buClr>
                <a:srgbClr val="8FAADC"/>
              </a:buClr>
            </a:pPr>
            <a:endParaRPr lang="en-US">
              <a:ea typeface="+mn-lt"/>
              <a:cs typeface="+mn-lt"/>
            </a:endParaRPr>
          </a:p>
        </p:txBody>
      </p:sp>
      <p:pic>
        <p:nvPicPr>
          <p:cNvPr id="5" name="Picture 5" descr="Diagram&#10;&#10;Description automatically generated">
            <a:extLst>
              <a:ext uri="{FF2B5EF4-FFF2-40B4-BE49-F238E27FC236}">
                <a16:creationId xmlns:a16="http://schemas.microsoft.com/office/drawing/2014/main" id="{5A38672B-B708-B4E7-1EE2-BB4448486518}"/>
              </a:ext>
            </a:extLst>
          </p:cNvPr>
          <p:cNvPicPr>
            <a:picLocks noChangeAspect="1"/>
          </p:cNvPicPr>
          <p:nvPr/>
        </p:nvPicPr>
        <p:blipFill rotWithShape="1">
          <a:blip r:embed="rId2"/>
          <a:srcRect r="13" b="2092"/>
          <a:stretch/>
        </p:blipFill>
        <p:spPr>
          <a:xfrm>
            <a:off x="20" y="3429000"/>
            <a:ext cx="12191977" cy="3429000"/>
          </a:xfrm>
          <a:prstGeom prst="rect">
            <a:avLst/>
          </a:prstGeom>
        </p:spPr>
      </p:pic>
    </p:spTree>
    <p:extLst>
      <p:ext uri="{BB962C8B-B14F-4D97-AF65-F5344CB8AC3E}">
        <p14:creationId xmlns:p14="http://schemas.microsoft.com/office/powerpoint/2010/main" val="378809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4" name="Freeform: Shape 13">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6" name="Freeform: Shape 15">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Straight Connector 16">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9" name="Rectangle 18">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47CA6-679F-1378-ADDE-1A18698E9817}"/>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dirty="0"/>
              <a:t>Transfer functions of the blocks</a:t>
            </a:r>
            <a:endParaRPr lang="en-US"/>
          </a:p>
        </p:txBody>
      </p:sp>
      <p:cxnSp>
        <p:nvCxnSpPr>
          <p:cNvPr id="21" name="Straight Connector 2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43212"/>
            <a:ext cx="12192000" cy="4014787"/>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6" descr="Text, letter&#10;&#10;Description automatically generated">
            <a:extLst>
              <a:ext uri="{FF2B5EF4-FFF2-40B4-BE49-F238E27FC236}">
                <a16:creationId xmlns:a16="http://schemas.microsoft.com/office/drawing/2014/main" id="{53691E33-B551-6771-0BBF-FDB19DBC2558}"/>
              </a:ext>
            </a:extLst>
          </p:cNvPr>
          <p:cNvPicPr>
            <a:picLocks noGrp="1" noChangeAspect="1"/>
          </p:cNvPicPr>
          <p:nvPr>
            <p:ph idx="1"/>
          </p:nvPr>
        </p:nvPicPr>
        <p:blipFill>
          <a:blip r:embed="rId2"/>
          <a:stretch>
            <a:fillRect/>
          </a:stretch>
        </p:blipFill>
        <p:spPr>
          <a:xfrm>
            <a:off x="545544" y="3429000"/>
            <a:ext cx="11101264" cy="2886330"/>
          </a:xfrm>
          <a:prstGeom prst="rect">
            <a:avLst/>
          </a:prstGeom>
        </p:spPr>
      </p:pic>
    </p:spTree>
    <p:extLst>
      <p:ext uri="{BB962C8B-B14F-4D97-AF65-F5344CB8AC3E}">
        <p14:creationId xmlns:p14="http://schemas.microsoft.com/office/powerpoint/2010/main" val="120895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4CCA-BBDE-A02F-1ABB-74D364095DC8}"/>
              </a:ext>
            </a:extLst>
          </p:cNvPr>
          <p:cNvSpPr>
            <a:spLocks noGrp="1"/>
          </p:cNvSpPr>
          <p:nvPr>
            <p:ph type="title"/>
          </p:nvPr>
        </p:nvSpPr>
        <p:spPr/>
        <p:txBody>
          <a:bodyPr/>
          <a:lstStyle/>
          <a:p>
            <a:r>
              <a:rPr lang="en-US" b="1" dirty="0">
                <a:ea typeface="+mj-lt"/>
                <a:cs typeface="+mj-lt"/>
              </a:rPr>
              <a:t>Automatic Generation Control (AGC):</a:t>
            </a:r>
            <a:endParaRPr lang="en-US" dirty="0">
              <a:ea typeface="+mj-lt"/>
              <a:cs typeface="+mj-lt"/>
            </a:endParaRPr>
          </a:p>
        </p:txBody>
      </p:sp>
      <p:sp>
        <p:nvSpPr>
          <p:cNvPr id="3" name="Content Placeholder 2">
            <a:extLst>
              <a:ext uri="{FF2B5EF4-FFF2-40B4-BE49-F238E27FC236}">
                <a16:creationId xmlns:a16="http://schemas.microsoft.com/office/drawing/2014/main" id="{65653466-D1D1-F4EC-43C2-1598308AD9F1}"/>
              </a:ext>
            </a:extLst>
          </p:cNvPr>
          <p:cNvSpPr>
            <a:spLocks noGrp="1"/>
          </p:cNvSpPr>
          <p:nvPr>
            <p:ph idx="1"/>
          </p:nvPr>
        </p:nvSpPr>
        <p:spPr>
          <a:xfrm>
            <a:off x="930817" y="2747846"/>
            <a:ext cx="10026650" cy="2036105"/>
          </a:xfrm>
        </p:spPr>
        <p:txBody>
          <a:bodyPr/>
          <a:lstStyle/>
          <a:p>
            <a:pPr marL="359410" indent="-359410"/>
            <a:r>
              <a:rPr lang="en-US" dirty="0">
                <a:ea typeface="+mn-lt"/>
                <a:cs typeface="+mn-lt"/>
              </a:rPr>
              <a:t>Power Systems that generate electrical energy from rotational devices such as turbines have a frequency parameter which controls the power interchange within the system. The objective of the AGC application is to ensure a stable pre-defined system frequency and supply energy among the system within a desired level.</a:t>
            </a:r>
          </a:p>
        </p:txBody>
      </p:sp>
    </p:spTree>
    <p:extLst>
      <p:ext uri="{BB962C8B-B14F-4D97-AF65-F5344CB8AC3E}">
        <p14:creationId xmlns:p14="http://schemas.microsoft.com/office/powerpoint/2010/main" val="202783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7B2-BF65-206A-67C5-7DEB85B8E714}"/>
              </a:ext>
            </a:extLst>
          </p:cNvPr>
          <p:cNvSpPr>
            <a:spLocks noGrp="1"/>
          </p:cNvSpPr>
          <p:nvPr>
            <p:ph type="title"/>
          </p:nvPr>
        </p:nvSpPr>
        <p:spPr/>
        <p:txBody>
          <a:bodyPr>
            <a:normAutofit fontScale="90000"/>
          </a:bodyPr>
          <a:lstStyle/>
          <a:p>
            <a:r>
              <a:rPr lang="en-US" dirty="0">
                <a:ea typeface="+mj-lt"/>
                <a:cs typeface="+mj-lt"/>
              </a:rPr>
              <a:t>The frequency control of electrical power systems is categorized in two classification-</a:t>
            </a:r>
          </a:p>
        </p:txBody>
      </p:sp>
      <p:sp>
        <p:nvSpPr>
          <p:cNvPr id="3" name="Content Placeholder 2">
            <a:extLst>
              <a:ext uri="{FF2B5EF4-FFF2-40B4-BE49-F238E27FC236}">
                <a16:creationId xmlns:a16="http://schemas.microsoft.com/office/drawing/2014/main" id="{53BE6FFD-E1E3-F3E0-5831-17EF45610820}"/>
              </a:ext>
            </a:extLst>
          </p:cNvPr>
          <p:cNvSpPr>
            <a:spLocks noGrp="1"/>
          </p:cNvSpPr>
          <p:nvPr>
            <p:ph idx="1"/>
          </p:nvPr>
        </p:nvSpPr>
        <p:spPr>
          <a:xfrm>
            <a:off x="1079500" y="2877944"/>
            <a:ext cx="10026650" cy="3978275"/>
          </a:xfrm>
        </p:spPr>
        <p:txBody>
          <a:bodyPr/>
          <a:lstStyle/>
          <a:p>
            <a:pPr marL="457200" indent="-457200">
              <a:buAutoNum type="arabicPeriod"/>
            </a:pPr>
            <a:r>
              <a:rPr lang="en-US" dirty="0">
                <a:solidFill>
                  <a:srgbClr val="FFFFFF">
                    <a:alpha val="70000"/>
                  </a:srgbClr>
                </a:solidFill>
              </a:rPr>
              <a:t>Primary Control</a:t>
            </a:r>
          </a:p>
          <a:p>
            <a:pPr marL="457200" indent="-457200">
              <a:buClr>
                <a:srgbClr val="8FAADC"/>
              </a:buClr>
              <a:buAutoNum type="arabicPeriod"/>
            </a:pPr>
            <a:r>
              <a:rPr lang="en-US" dirty="0">
                <a:solidFill>
                  <a:srgbClr val="FFFFFF">
                    <a:alpha val="70000"/>
                  </a:srgbClr>
                </a:solidFill>
              </a:rPr>
              <a:t>Secondary Control</a:t>
            </a:r>
          </a:p>
        </p:txBody>
      </p:sp>
    </p:spTree>
    <p:extLst>
      <p:ext uri="{BB962C8B-B14F-4D97-AF65-F5344CB8AC3E}">
        <p14:creationId xmlns:p14="http://schemas.microsoft.com/office/powerpoint/2010/main" val="335242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28A-0895-3A94-A98C-389B725B5CD7}"/>
              </a:ext>
            </a:extLst>
          </p:cNvPr>
          <p:cNvSpPr>
            <a:spLocks noGrp="1"/>
          </p:cNvSpPr>
          <p:nvPr>
            <p:ph type="title"/>
          </p:nvPr>
        </p:nvSpPr>
        <p:spPr/>
        <p:txBody>
          <a:bodyPr/>
          <a:lstStyle/>
          <a:p>
            <a:r>
              <a:rPr lang="en-US" dirty="0"/>
              <a:t>Primary control</a:t>
            </a:r>
          </a:p>
        </p:txBody>
      </p:sp>
      <p:sp>
        <p:nvSpPr>
          <p:cNvPr id="3" name="Content Placeholder 2">
            <a:extLst>
              <a:ext uri="{FF2B5EF4-FFF2-40B4-BE49-F238E27FC236}">
                <a16:creationId xmlns:a16="http://schemas.microsoft.com/office/drawing/2014/main" id="{69E99DD9-E75B-BE6B-2BA0-D74BAF1FE7DC}"/>
              </a:ext>
            </a:extLst>
          </p:cNvPr>
          <p:cNvSpPr>
            <a:spLocks noGrp="1"/>
          </p:cNvSpPr>
          <p:nvPr>
            <p:ph idx="1"/>
          </p:nvPr>
        </p:nvSpPr>
        <p:spPr/>
        <p:txBody>
          <a:bodyPr/>
          <a:lstStyle/>
          <a:p>
            <a:pPr marL="359410" indent="-359410"/>
            <a:r>
              <a:rPr lang="en-US" dirty="0">
                <a:ea typeface="+mn-lt"/>
                <a:cs typeface="+mn-lt"/>
              </a:rPr>
              <a:t>The primary frequency control is an instant control scheme integrated with the turbine itself. It is independent of the load demand of the overall system. Primary controller is designed to compensate for the sudden change in the turbine output frequency immediately (normally 30s). Primary controller only takes in the respective turbine parameters as input and deliver response according to the individual turbine characteristics. Primary control acts to keep the system frequency within a stable frequency level from where the secondary control can cover up the frequency and power imbalance.</a:t>
            </a:r>
          </a:p>
        </p:txBody>
      </p:sp>
    </p:spTree>
    <p:extLst>
      <p:ext uri="{BB962C8B-B14F-4D97-AF65-F5344CB8AC3E}">
        <p14:creationId xmlns:p14="http://schemas.microsoft.com/office/powerpoint/2010/main" val="270869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0236-60D1-0866-9907-C07D5128307B}"/>
              </a:ext>
            </a:extLst>
          </p:cNvPr>
          <p:cNvSpPr>
            <a:spLocks noGrp="1"/>
          </p:cNvSpPr>
          <p:nvPr>
            <p:ph type="title"/>
          </p:nvPr>
        </p:nvSpPr>
        <p:spPr/>
        <p:txBody>
          <a:bodyPr/>
          <a:lstStyle/>
          <a:p>
            <a:r>
              <a:rPr lang="en-US" dirty="0"/>
              <a:t>Secondary control</a:t>
            </a:r>
          </a:p>
        </p:txBody>
      </p:sp>
      <p:sp>
        <p:nvSpPr>
          <p:cNvPr id="3" name="Content Placeholder 2">
            <a:extLst>
              <a:ext uri="{FF2B5EF4-FFF2-40B4-BE49-F238E27FC236}">
                <a16:creationId xmlns:a16="http://schemas.microsoft.com/office/drawing/2014/main" id="{C136A10A-DC65-6607-6C30-8270EF97DDFA}"/>
              </a:ext>
            </a:extLst>
          </p:cNvPr>
          <p:cNvSpPr>
            <a:spLocks noGrp="1"/>
          </p:cNvSpPr>
          <p:nvPr>
            <p:ph idx="1"/>
          </p:nvPr>
        </p:nvSpPr>
        <p:spPr/>
        <p:txBody>
          <a:bodyPr/>
          <a:lstStyle/>
          <a:p>
            <a:pPr marL="359410" indent="-359410"/>
            <a:r>
              <a:rPr lang="en-US" dirty="0">
                <a:ea typeface="+mn-lt"/>
                <a:cs typeface="+mn-lt"/>
              </a:rPr>
              <a:t>After primary control is initiated the system frequency level comes to a specific point defined by the controller. But this value is different from the nominal value and power exchange among the network is also not as planned. So, the secondary control is activated to mitigate the frequency imbalance and power exchange of the overall system. Secondary control considers the overall system parameters such as load demand and power exchange in tie lines. Usually, the secondary control acquires data from a central system monitoring unit and provides system response considering the entire power network’s state.</a:t>
            </a:r>
          </a:p>
        </p:txBody>
      </p:sp>
    </p:spTree>
    <p:extLst>
      <p:ext uri="{BB962C8B-B14F-4D97-AF65-F5344CB8AC3E}">
        <p14:creationId xmlns:p14="http://schemas.microsoft.com/office/powerpoint/2010/main" val="1656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4B35-C8BC-982E-D70D-966AEC8BDBAD}"/>
              </a:ext>
            </a:extLst>
          </p:cNvPr>
          <p:cNvSpPr>
            <a:spLocks noGrp="1"/>
          </p:cNvSpPr>
          <p:nvPr>
            <p:ph type="title"/>
          </p:nvPr>
        </p:nvSpPr>
        <p:spPr/>
        <p:txBody>
          <a:bodyPr/>
          <a:lstStyle/>
          <a:p>
            <a:r>
              <a:rPr lang="en-US" dirty="0"/>
              <a:t>Why do we need </a:t>
            </a:r>
            <a:r>
              <a:rPr lang="en-US" dirty="0" err="1"/>
              <a:t>agc</a:t>
            </a:r>
            <a:r>
              <a:rPr lang="en-US" dirty="0"/>
              <a:t>?</a:t>
            </a:r>
          </a:p>
        </p:txBody>
      </p:sp>
      <p:sp>
        <p:nvSpPr>
          <p:cNvPr id="3" name="Content Placeholder 2">
            <a:extLst>
              <a:ext uri="{FF2B5EF4-FFF2-40B4-BE49-F238E27FC236}">
                <a16:creationId xmlns:a16="http://schemas.microsoft.com/office/drawing/2014/main" id="{22C0D4DD-F1F2-81A2-A40D-E2FA7AD351CE}"/>
              </a:ext>
            </a:extLst>
          </p:cNvPr>
          <p:cNvSpPr>
            <a:spLocks noGrp="1"/>
          </p:cNvSpPr>
          <p:nvPr>
            <p:ph idx="1"/>
          </p:nvPr>
        </p:nvSpPr>
        <p:spPr>
          <a:xfrm>
            <a:off x="1079500" y="2877944"/>
            <a:ext cx="10026650" cy="3978275"/>
          </a:xfrm>
        </p:spPr>
        <p:txBody>
          <a:bodyPr/>
          <a:lstStyle/>
          <a:p>
            <a:pPr marL="359410" indent="-359410"/>
            <a:r>
              <a:rPr lang="en-US" dirty="0">
                <a:solidFill>
                  <a:srgbClr val="FFFFFF">
                    <a:alpha val="70000"/>
                  </a:srgbClr>
                </a:solidFill>
              </a:rPr>
              <a:t>Keep stable frequency in an interconnected energy network.</a:t>
            </a:r>
          </a:p>
          <a:p>
            <a:pPr marL="359410" indent="-359410">
              <a:buClr>
                <a:srgbClr val="8FAADC"/>
              </a:buClr>
            </a:pPr>
            <a:r>
              <a:rPr lang="en-US" dirty="0">
                <a:solidFill>
                  <a:srgbClr val="FFFFFF">
                    <a:alpha val="70000"/>
                  </a:srgbClr>
                </a:solidFill>
              </a:rPr>
              <a:t>Balance the power generation and grid consumption in the network.</a:t>
            </a:r>
          </a:p>
          <a:p>
            <a:pPr marL="359410" indent="-359410">
              <a:buClr>
                <a:srgbClr val="8FAADC"/>
              </a:buClr>
            </a:pPr>
            <a:r>
              <a:rPr lang="en-US" dirty="0">
                <a:solidFill>
                  <a:srgbClr val="FFFFFF">
                    <a:alpha val="70000"/>
                  </a:srgbClr>
                </a:solidFill>
              </a:rPr>
              <a:t>Maintain scheduled level of power flow in the tie lines.</a:t>
            </a:r>
          </a:p>
          <a:p>
            <a:pPr marL="359410" indent="-359410">
              <a:buClr>
                <a:srgbClr val="8FAADC"/>
              </a:buClr>
            </a:pPr>
            <a:endParaRPr lang="en-US" dirty="0">
              <a:solidFill>
                <a:srgbClr val="FFFFFF">
                  <a:alpha val="70000"/>
                </a:srgbClr>
              </a:solidFill>
            </a:endParaRPr>
          </a:p>
        </p:txBody>
      </p:sp>
    </p:spTree>
    <p:extLst>
      <p:ext uri="{BB962C8B-B14F-4D97-AF65-F5344CB8AC3E}">
        <p14:creationId xmlns:p14="http://schemas.microsoft.com/office/powerpoint/2010/main" val="264169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13">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5" name="Freeform: Shape 14">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5">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7" name="Freeform: Shape 16">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Connector 17">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0" name="Rectangle 19">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3BDBB-F6CA-428A-C170-1503C680B8C8}"/>
              </a:ext>
            </a:extLst>
          </p:cNvPr>
          <p:cNvSpPr>
            <a:spLocks noGrp="1"/>
          </p:cNvSpPr>
          <p:nvPr>
            <p:ph type="title"/>
          </p:nvPr>
        </p:nvSpPr>
        <p:spPr>
          <a:xfrm>
            <a:off x="1079510" y="531814"/>
            <a:ext cx="4457690" cy="1720850"/>
          </a:xfrm>
        </p:spPr>
        <p:txBody>
          <a:bodyPr vert="horz" lIns="0" tIns="0" rIns="0" bIns="0" rtlCol="0" anchor="ctr" anchorCtr="0">
            <a:normAutofit/>
          </a:bodyPr>
          <a:lstStyle/>
          <a:p>
            <a:pPr algn="ctr"/>
            <a:r>
              <a:rPr lang="en-US" dirty="0"/>
              <a:t>Frequency control response</a:t>
            </a:r>
            <a:endParaRPr lang="en-US"/>
          </a:p>
        </p:txBody>
      </p:sp>
      <p:cxnSp>
        <p:nvCxnSpPr>
          <p:cNvPr id="22" name="Straight Connector 2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7" descr="Graphical user interface, text, application, email&#10;&#10;Description automatically generated">
            <a:extLst>
              <a:ext uri="{FF2B5EF4-FFF2-40B4-BE49-F238E27FC236}">
                <a16:creationId xmlns:a16="http://schemas.microsoft.com/office/drawing/2014/main" id="{5B9710FA-9A34-B500-2577-ADC7FFD27766}"/>
              </a:ext>
            </a:extLst>
          </p:cNvPr>
          <p:cNvPicPr>
            <a:picLocks noGrp="1" noChangeAspect="1"/>
          </p:cNvPicPr>
          <p:nvPr>
            <p:ph idx="1"/>
          </p:nvPr>
        </p:nvPicPr>
        <p:blipFill>
          <a:blip r:embed="rId2"/>
          <a:stretch>
            <a:fillRect/>
          </a:stretch>
        </p:blipFill>
        <p:spPr>
          <a:xfrm>
            <a:off x="2105237" y="2843213"/>
            <a:ext cx="7981877" cy="3472117"/>
          </a:xfrm>
          <a:prstGeom prst="rect">
            <a:avLst/>
          </a:prstGeom>
        </p:spPr>
      </p:pic>
    </p:spTree>
    <p:extLst>
      <p:ext uri="{BB962C8B-B14F-4D97-AF65-F5344CB8AC3E}">
        <p14:creationId xmlns:p14="http://schemas.microsoft.com/office/powerpoint/2010/main" val="137049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6E3F7-97D8-078B-E128-E424F12EE97D}"/>
              </a:ext>
            </a:extLst>
          </p:cNvPr>
          <p:cNvSpPr>
            <a:spLocks noGrp="1"/>
          </p:cNvSpPr>
          <p:nvPr>
            <p:ph type="title"/>
          </p:nvPr>
        </p:nvSpPr>
        <p:spPr>
          <a:xfrm>
            <a:off x="540988" y="540033"/>
            <a:ext cx="3884962" cy="1331604"/>
          </a:xfrm>
        </p:spPr>
        <p:txBody>
          <a:bodyPr anchor="b">
            <a:normAutofit/>
          </a:bodyPr>
          <a:lstStyle/>
          <a:p>
            <a:pPr algn="ctr"/>
            <a:r>
              <a:rPr lang="en-US" dirty="0"/>
              <a:t>Steps of implementing </a:t>
            </a:r>
            <a:r>
              <a:rPr lang="en-US" dirty="0" err="1"/>
              <a:t>agc</a:t>
            </a:r>
            <a:endParaRPr lang="en-US" err="1"/>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5" descr="Diagram&#10;&#10;Description automatically generated">
            <a:extLst>
              <a:ext uri="{FF2B5EF4-FFF2-40B4-BE49-F238E27FC236}">
                <a16:creationId xmlns:a16="http://schemas.microsoft.com/office/drawing/2014/main" id="{11383D2D-216F-D216-C9B7-C1790C270228}"/>
              </a:ext>
            </a:extLst>
          </p:cNvPr>
          <p:cNvPicPr>
            <a:picLocks noChangeAspect="1"/>
          </p:cNvPicPr>
          <p:nvPr/>
        </p:nvPicPr>
        <p:blipFill>
          <a:blip r:embed="rId2"/>
          <a:stretch>
            <a:fillRect/>
          </a:stretch>
        </p:blipFill>
        <p:spPr>
          <a:xfrm>
            <a:off x="7057349" y="540033"/>
            <a:ext cx="3073514" cy="5775279"/>
          </a:xfrm>
          <a:prstGeom prst="rect">
            <a:avLst/>
          </a:prstGeom>
        </p:spPr>
      </p:pic>
    </p:spTree>
    <p:extLst>
      <p:ext uri="{BB962C8B-B14F-4D97-AF65-F5344CB8AC3E}">
        <p14:creationId xmlns:p14="http://schemas.microsoft.com/office/powerpoint/2010/main" val="259194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7D1C4-B4F9-2186-02C9-E07BC2FB9A0B}"/>
              </a:ext>
            </a:extLst>
          </p:cNvPr>
          <p:cNvSpPr>
            <a:spLocks noGrp="1"/>
          </p:cNvSpPr>
          <p:nvPr>
            <p:ph type="title"/>
          </p:nvPr>
        </p:nvSpPr>
        <p:spPr>
          <a:xfrm>
            <a:off x="1080000" y="1011236"/>
            <a:ext cx="4426782" cy="1292662"/>
          </a:xfrm>
        </p:spPr>
        <p:txBody>
          <a:bodyPr anchor="t">
            <a:normAutofit/>
          </a:bodyPr>
          <a:lstStyle/>
          <a:p>
            <a:r>
              <a:rPr lang="en-US" dirty="0"/>
              <a:t>Mathematical model</a:t>
            </a:r>
            <a:endParaRPr lang="en-US"/>
          </a:p>
        </p:txBody>
      </p:sp>
      <p:pic>
        <p:nvPicPr>
          <p:cNvPr id="4" name="Picture 4" descr="Diagram, schematic&#10;&#10;Description automatically generated">
            <a:extLst>
              <a:ext uri="{FF2B5EF4-FFF2-40B4-BE49-F238E27FC236}">
                <a16:creationId xmlns:a16="http://schemas.microsoft.com/office/drawing/2014/main" id="{A4D4E617-388D-B905-C5AE-BBD052F46798}"/>
              </a:ext>
            </a:extLst>
          </p:cNvPr>
          <p:cNvPicPr>
            <a:picLocks noChangeAspect="1"/>
          </p:cNvPicPr>
          <p:nvPr/>
        </p:nvPicPr>
        <p:blipFill>
          <a:blip r:embed="rId2"/>
          <a:stretch>
            <a:fillRect/>
          </a:stretch>
        </p:blipFill>
        <p:spPr>
          <a:xfrm>
            <a:off x="1079499" y="3552680"/>
            <a:ext cx="4457701" cy="1506828"/>
          </a:xfrm>
          <a:prstGeom prst="rect">
            <a:avLst/>
          </a:prstGeom>
        </p:spPr>
      </p:pic>
      <p:sp>
        <p:nvSpPr>
          <p:cNvPr id="8" name="Content Placeholder 7">
            <a:extLst>
              <a:ext uri="{FF2B5EF4-FFF2-40B4-BE49-F238E27FC236}">
                <a16:creationId xmlns:a16="http://schemas.microsoft.com/office/drawing/2014/main" id="{292FD888-C261-EA3E-4AB3-9B11182B0B58}"/>
              </a:ext>
            </a:extLst>
          </p:cNvPr>
          <p:cNvSpPr>
            <a:spLocks noGrp="1"/>
          </p:cNvSpPr>
          <p:nvPr>
            <p:ph idx="1"/>
          </p:nvPr>
        </p:nvSpPr>
        <p:spPr>
          <a:xfrm>
            <a:off x="6096000" y="987423"/>
            <a:ext cx="5555012" cy="4781552"/>
          </a:xfrm>
        </p:spPr>
        <p:txBody>
          <a:bodyPr>
            <a:normAutofit/>
          </a:bodyPr>
          <a:lstStyle/>
          <a:p>
            <a:pPr marL="359410" indent="-359410"/>
            <a:r>
              <a:rPr lang="en-US" dirty="0">
                <a:ea typeface="+mn-lt"/>
                <a:cs typeface="+mn-lt"/>
              </a:rPr>
              <a:t>System frequency response of an alternator to a load change is determined by its moment of inertia and load constant. The simplified block diagram is described here.</a:t>
            </a:r>
          </a:p>
          <a:p>
            <a:pPr marL="359410" indent="-359410">
              <a:buClr>
                <a:srgbClr val="8FAADC"/>
              </a:buClr>
            </a:pPr>
            <a:endParaRPr lang="en-US" dirty="0">
              <a:solidFill>
                <a:srgbClr val="FFFFFF">
                  <a:alpha val="70000"/>
                </a:srgbClr>
              </a:solidFill>
              <a:ea typeface="+mn-lt"/>
              <a:cs typeface="+mn-lt"/>
            </a:endParaRPr>
          </a:p>
          <a:p>
            <a:pPr marL="359410" indent="-359410">
              <a:buClr>
                <a:srgbClr val="8FAADC"/>
              </a:buClr>
            </a:pPr>
            <a:r>
              <a:rPr lang="en-US" dirty="0" err="1">
                <a:solidFill>
                  <a:srgbClr val="FFFFFF">
                    <a:alpha val="70000"/>
                  </a:srgbClr>
                </a:solidFill>
              </a:rPr>
              <a:t>ΔP_m</a:t>
            </a:r>
            <a:r>
              <a:rPr lang="en-US" dirty="0">
                <a:solidFill>
                  <a:srgbClr val="FFFFFF">
                    <a:alpha val="70000"/>
                  </a:srgbClr>
                </a:solidFill>
              </a:rPr>
              <a:t> = Mechanical power (MW)</a:t>
            </a:r>
          </a:p>
          <a:p>
            <a:pPr marL="359410" indent="-359410">
              <a:buClr>
                <a:srgbClr val="8FAADC"/>
              </a:buClr>
            </a:pPr>
            <a:r>
              <a:rPr lang="en-US" dirty="0">
                <a:solidFill>
                  <a:srgbClr val="FFFFFF">
                    <a:alpha val="70000"/>
                  </a:srgbClr>
                </a:solidFill>
              </a:rPr>
              <a:t>ΔP_L = Step load change (MW)</a:t>
            </a:r>
          </a:p>
          <a:p>
            <a:pPr marL="359410" indent="-359410">
              <a:buClr>
                <a:srgbClr val="8FAADC"/>
              </a:buClr>
            </a:pPr>
            <a:r>
              <a:rPr lang="en-US" dirty="0">
                <a:solidFill>
                  <a:srgbClr val="FFFFFF">
                    <a:alpha val="70000"/>
                  </a:srgbClr>
                </a:solidFill>
              </a:rPr>
              <a:t>M = 2*H (MW-sec/MVA) [H = Moment of Inertia of alternator]</a:t>
            </a:r>
          </a:p>
          <a:p>
            <a:pPr marL="359410" indent="-359410">
              <a:buClr>
                <a:srgbClr val="8FAADC"/>
              </a:buClr>
            </a:pPr>
            <a:r>
              <a:rPr lang="en-US" dirty="0">
                <a:solidFill>
                  <a:srgbClr val="FFFFFF">
                    <a:alpha val="70000"/>
                  </a:srgbClr>
                </a:solidFill>
              </a:rPr>
              <a:t>D = Load damping constant</a:t>
            </a:r>
          </a:p>
        </p:txBody>
      </p:sp>
    </p:spTree>
    <p:extLst>
      <p:ext uri="{BB962C8B-B14F-4D97-AF65-F5344CB8AC3E}">
        <p14:creationId xmlns:p14="http://schemas.microsoft.com/office/powerpoint/2010/main" val="1035716630"/>
      </p:ext>
    </p:extLst>
  </p:cSld>
  <p:clrMapOvr>
    <a:masterClrMapping/>
  </p:clrMapOvr>
</p:sld>
</file>

<file path=ppt/theme/theme1.xml><?xml version="1.0" encoding="utf-8"?>
<a:theme xmlns:a="http://schemas.openxmlformats.org/drawingml/2006/main" name="Leaf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F668388-6C42-4505-99F7-77F1E7758F84}">
  <we:reference id="WA200002290" version="1.0.0.3"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LeafVTI</vt:lpstr>
      <vt:lpstr>Overview of Automatic Generation Control For a Single Area Topology </vt:lpstr>
      <vt:lpstr>Automatic Generation Control (AGC):</vt:lpstr>
      <vt:lpstr>The frequency control of electrical power systems is categorized in two classification-</vt:lpstr>
      <vt:lpstr>Primary control</vt:lpstr>
      <vt:lpstr>Secondary control</vt:lpstr>
      <vt:lpstr>Why do we need agc?</vt:lpstr>
      <vt:lpstr>Frequency control response</vt:lpstr>
      <vt:lpstr>Steps of implementing agc</vt:lpstr>
      <vt:lpstr>Mathematical model</vt:lpstr>
      <vt:lpstr>Control mechanism</vt:lpstr>
      <vt:lpstr>Block diagram of the overall system</vt:lpstr>
      <vt:lpstr>Transfer functions of the blocks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182</cp:revision>
  <dcterms:created xsi:type="dcterms:W3CDTF">2023-04-04T11:29:40Z</dcterms:created>
  <dcterms:modified xsi:type="dcterms:W3CDTF">2023-04-04T15:42:47Z</dcterms:modified>
</cp:coreProperties>
</file>