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9" r:id="rId7"/>
    <p:sldId id="263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64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mic Sans MS" panose="030F0702030302020204" pitchFamily="66" charset="0"/>
      <p:regular r:id="rId23"/>
      <p:bold r:id="rId24"/>
      <p:italic r:id="rId25"/>
      <p:boldItalic r:id="rId26"/>
    </p:embeddedFont>
    <p:embeddedFont>
      <p:font typeface="Lobster" panose="020B0604020202020204" charset="0"/>
      <p:regular r:id="rId27"/>
    </p:embeddedFont>
    <p:embeddedFont>
      <p:font typeface="Malgun Gothic" panose="020B0503020000020004" pitchFamily="34" charset="-127"/>
      <p:regular r:id="rId28"/>
      <p:bold r:id="rId29"/>
    </p:embeddedFont>
    <p:embeddedFont>
      <p:font typeface="Monotype Corsiva" panose="03010101010201010101" pitchFamily="66" charset="0"/>
      <p:italic r:id="rId30"/>
    </p:embeddedFont>
    <p:embeddedFont>
      <p:font typeface="Oi" panose="020B0604020202020204" charset="0"/>
      <p:regular r:id="rId31"/>
    </p:embeddedFont>
    <p:embeddedFont>
      <p:font typeface="Rammetto One" panose="020B0604020202020204" charset="0"/>
      <p:regular r:id="rId32"/>
    </p:embeddedFont>
    <p:embeddedFont>
      <p:font typeface="Segoe UI Black" panose="020B0A02040204020203" pitchFamily="34" charset="0"/>
      <p:bold r:id="rId33"/>
      <p:boldItalic r:id="rId34"/>
    </p:embeddedFont>
    <p:embeddedFont>
      <p:font typeface="Teko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20" name="Google Shape;12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269" name="Google Shape;2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269" name="Google Shape;2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22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290" name="Google Shape;29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ctrTitle"/>
          </p:nvPr>
        </p:nvSpPr>
        <p:spPr>
          <a:xfrm>
            <a:off x="4038600" y="2020886"/>
            <a:ext cx="7315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 panose="020F0502020204030204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4038600" y="4500561"/>
            <a:ext cx="73152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1"/>
          </p:nvPr>
        </p:nvSpPr>
        <p:spPr>
          <a:xfrm rot="5400000">
            <a:off x="5291931" y="115094"/>
            <a:ext cx="4351338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0"/>
          <p:cNvGrpSpPr/>
          <p:nvPr/>
        </p:nvGrpSpPr>
        <p:grpSpPr>
          <a:xfrm>
            <a:off x="0" y="0"/>
            <a:ext cx="7465423" cy="6858000"/>
            <a:chOff x="0" y="0"/>
            <a:chExt cx="7465423" cy="6858000"/>
          </a:xfrm>
        </p:grpSpPr>
        <p:sp>
          <p:nvSpPr>
            <p:cNvPr id="29" name="Google Shape;29;p20"/>
            <p:cNvSpPr/>
            <p:nvPr/>
          </p:nvSpPr>
          <p:spPr>
            <a:xfrm>
              <a:off x="5913422" y="4500561"/>
              <a:ext cx="1552001" cy="2357439"/>
            </a:xfrm>
            <a:custGeom>
              <a:avLst/>
              <a:gdLst/>
              <a:ahLst/>
              <a:cxnLst/>
              <a:rect l="l" t="t" r="r" b="b"/>
              <a:pathLst>
                <a:path w="2984" h="3986" extrusionOk="0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4671018" y="930207"/>
              <a:ext cx="1338904" cy="3570356"/>
            </a:xfrm>
            <a:custGeom>
              <a:avLst/>
              <a:gdLst/>
              <a:ahLst/>
              <a:cxnLst/>
              <a:rect l="l" t="t" r="r" b="b"/>
              <a:pathLst>
                <a:path w="2569" h="6047" extrusionOk="0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5587744" y="4500561"/>
              <a:ext cx="1556023" cy="2357439"/>
            </a:xfrm>
            <a:custGeom>
              <a:avLst/>
              <a:gdLst/>
              <a:ahLst/>
              <a:cxnLst/>
              <a:rect l="l" t="t" r="r" b="b"/>
              <a:pathLst>
                <a:path w="2985" h="3986" extrusionOk="0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5008760" y="0"/>
              <a:ext cx="578985" cy="930207"/>
            </a:xfrm>
            <a:custGeom>
              <a:avLst/>
              <a:gdLst/>
              <a:ahLst/>
              <a:cxnLst/>
              <a:rect l="l" t="t" r="r" b="b"/>
              <a:pathLst>
                <a:path w="1110" h="1572" extrusionOk="0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0" y="0"/>
              <a:ext cx="6132201" cy="6858000"/>
            </a:xfrm>
            <a:custGeom>
              <a:avLst/>
              <a:gdLst/>
              <a:ahLst/>
              <a:cxnLst/>
              <a:rect l="l" t="t" r="r" b="b"/>
              <a:pathLst>
                <a:path w="6132201" h="6858000" extrusionOk="0">
                  <a:moveTo>
                    <a:pt x="0" y="0"/>
                  </a:moveTo>
                  <a:lnTo>
                    <a:pt x="3581401" y="0"/>
                  </a:lnTo>
                  <a:lnTo>
                    <a:pt x="3997194" y="0"/>
                  </a:lnTo>
                  <a:lnTo>
                    <a:pt x="4240463" y="0"/>
                  </a:lnTo>
                  <a:lnTo>
                    <a:pt x="4457922" y="0"/>
                  </a:lnTo>
                  <a:lnTo>
                    <a:pt x="5088349" y="0"/>
                  </a:lnTo>
                  <a:cubicBezTo>
                    <a:pt x="5045694" y="183786"/>
                    <a:pt x="5020726" y="372891"/>
                    <a:pt x="5014484" y="560223"/>
                  </a:cubicBezTo>
                  <a:cubicBezTo>
                    <a:pt x="5010322" y="683732"/>
                    <a:pt x="5012923" y="806650"/>
                    <a:pt x="5020726" y="928977"/>
                  </a:cubicBezTo>
                  <a:cubicBezTo>
                    <a:pt x="4761158" y="1510474"/>
                    <a:pt x="4673249" y="2117382"/>
                    <a:pt x="4848548" y="2708334"/>
                  </a:cubicBezTo>
                  <a:cubicBezTo>
                    <a:pt x="5037892" y="3347153"/>
                    <a:pt x="5516453" y="3925695"/>
                    <a:pt x="6009580" y="4502465"/>
                  </a:cubicBezTo>
                  <a:cubicBezTo>
                    <a:pt x="6080844" y="4816260"/>
                    <a:pt x="6126619" y="5135375"/>
                    <a:pt x="6131821" y="5460398"/>
                  </a:cubicBezTo>
                  <a:cubicBezTo>
                    <a:pt x="6138583" y="5944388"/>
                    <a:pt x="6054835" y="6409468"/>
                    <a:pt x="5912307" y="6858000"/>
                  </a:cubicBezTo>
                  <a:lnTo>
                    <a:pt x="4457922" y="6858000"/>
                  </a:lnTo>
                  <a:lnTo>
                    <a:pt x="4240463" y="6858000"/>
                  </a:lnTo>
                  <a:lnTo>
                    <a:pt x="3997194" y="6858000"/>
                  </a:lnTo>
                  <a:lnTo>
                    <a:pt x="358140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4" name="Google Shape;34;p20"/>
          <p:cNvSpPr txBox="1">
            <a:spLocks noGrp="1"/>
          </p:cNvSpPr>
          <p:nvPr>
            <p:ph type="ctrTitle"/>
          </p:nvPr>
        </p:nvSpPr>
        <p:spPr>
          <a:xfrm>
            <a:off x="6132200" y="2038351"/>
            <a:ext cx="522159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 panose="020F0502020204030204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ubTitle" idx="1"/>
          </p:nvPr>
        </p:nvSpPr>
        <p:spPr>
          <a:xfrm>
            <a:off x="6132200" y="4518026"/>
            <a:ext cx="522159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68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ftr" idx="11"/>
          </p:nvPr>
        </p:nvSpPr>
        <p:spPr>
          <a:xfrm>
            <a:off x="2171700" y="6356350"/>
            <a:ext cx="37417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21"/>
          <p:cNvGrpSpPr/>
          <p:nvPr/>
        </p:nvGrpSpPr>
        <p:grpSpPr>
          <a:xfrm>
            <a:off x="1" y="0"/>
            <a:ext cx="8789397" cy="6858000"/>
            <a:chOff x="1" y="0"/>
            <a:chExt cx="8789397" cy="6858000"/>
          </a:xfrm>
        </p:grpSpPr>
        <p:sp>
          <p:nvSpPr>
            <p:cNvPr id="41" name="Google Shape;41;p21"/>
            <p:cNvSpPr/>
            <p:nvPr/>
          </p:nvSpPr>
          <p:spPr>
            <a:xfrm>
              <a:off x="7237397" y="4500561"/>
              <a:ext cx="1552001" cy="2357439"/>
            </a:xfrm>
            <a:custGeom>
              <a:avLst/>
              <a:gdLst/>
              <a:ahLst/>
              <a:cxnLst/>
              <a:rect l="l" t="t" r="r" b="b"/>
              <a:pathLst>
                <a:path w="2984" h="3986" extrusionOk="0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>
              <a:off x="5994993" y="930207"/>
              <a:ext cx="1338904" cy="3570356"/>
            </a:xfrm>
            <a:custGeom>
              <a:avLst/>
              <a:gdLst/>
              <a:ahLst/>
              <a:cxnLst/>
              <a:rect l="l" t="t" r="r" b="b"/>
              <a:pathLst>
                <a:path w="2569" h="6047" extrusionOk="0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1"/>
            <p:cNvSpPr/>
            <p:nvPr/>
          </p:nvSpPr>
          <p:spPr>
            <a:xfrm>
              <a:off x="6911719" y="4500561"/>
              <a:ext cx="1556023" cy="2357439"/>
            </a:xfrm>
            <a:custGeom>
              <a:avLst/>
              <a:gdLst/>
              <a:ahLst/>
              <a:cxnLst/>
              <a:rect l="l" t="t" r="r" b="b"/>
              <a:pathLst>
                <a:path w="2985" h="3986" extrusionOk="0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1"/>
            <p:cNvSpPr/>
            <p:nvPr/>
          </p:nvSpPr>
          <p:spPr>
            <a:xfrm>
              <a:off x="6332735" y="0"/>
              <a:ext cx="578985" cy="930207"/>
            </a:xfrm>
            <a:custGeom>
              <a:avLst/>
              <a:gdLst/>
              <a:ahLst/>
              <a:cxnLst/>
              <a:rect l="l" t="t" r="r" b="b"/>
              <a:pathLst>
                <a:path w="1110" h="1572" extrusionOk="0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21"/>
            <p:cNvSpPr/>
            <p:nvPr/>
          </p:nvSpPr>
          <p:spPr>
            <a:xfrm>
              <a:off x="1" y="0"/>
              <a:ext cx="7456175" cy="6858000"/>
            </a:xfrm>
            <a:custGeom>
              <a:avLst/>
              <a:gdLst/>
              <a:ahLst/>
              <a:cxnLst/>
              <a:rect l="l" t="t" r="r" b="b"/>
              <a:pathLst>
                <a:path w="7456175" h="6858000" extrusionOk="0">
                  <a:moveTo>
                    <a:pt x="0" y="0"/>
                  </a:moveTo>
                  <a:lnTo>
                    <a:pt x="1323974" y="0"/>
                  </a:lnTo>
                  <a:lnTo>
                    <a:pt x="3049581" y="0"/>
                  </a:lnTo>
                  <a:lnTo>
                    <a:pt x="3403631" y="0"/>
                  </a:lnTo>
                  <a:lnTo>
                    <a:pt x="3610776" y="0"/>
                  </a:lnTo>
                  <a:lnTo>
                    <a:pt x="3795943" y="0"/>
                  </a:lnTo>
                  <a:lnTo>
                    <a:pt x="4332755" y="0"/>
                  </a:lnTo>
                  <a:lnTo>
                    <a:pt x="4905375" y="0"/>
                  </a:lnTo>
                  <a:lnTo>
                    <a:pt x="5321168" y="0"/>
                  </a:lnTo>
                  <a:lnTo>
                    <a:pt x="5564437" y="0"/>
                  </a:lnTo>
                  <a:lnTo>
                    <a:pt x="5781896" y="0"/>
                  </a:lnTo>
                  <a:lnTo>
                    <a:pt x="6412323" y="0"/>
                  </a:lnTo>
                  <a:cubicBezTo>
                    <a:pt x="6369668" y="183786"/>
                    <a:pt x="6344700" y="372891"/>
                    <a:pt x="6338458" y="560223"/>
                  </a:cubicBezTo>
                  <a:cubicBezTo>
                    <a:pt x="6334296" y="683732"/>
                    <a:pt x="6336897" y="806650"/>
                    <a:pt x="6344700" y="928977"/>
                  </a:cubicBezTo>
                  <a:cubicBezTo>
                    <a:pt x="6085132" y="1510474"/>
                    <a:pt x="5997223" y="2117382"/>
                    <a:pt x="6172522" y="2708334"/>
                  </a:cubicBezTo>
                  <a:cubicBezTo>
                    <a:pt x="6361866" y="3347153"/>
                    <a:pt x="6840427" y="3925695"/>
                    <a:pt x="7333554" y="4502465"/>
                  </a:cubicBezTo>
                  <a:cubicBezTo>
                    <a:pt x="7404818" y="4816260"/>
                    <a:pt x="7450593" y="5135375"/>
                    <a:pt x="7455795" y="5460398"/>
                  </a:cubicBezTo>
                  <a:cubicBezTo>
                    <a:pt x="7462557" y="5944388"/>
                    <a:pt x="7378809" y="6409468"/>
                    <a:pt x="7236281" y="6858000"/>
                  </a:cubicBezTo>
                  <a:lnTo>
                    <a:pt x="5781896" y="6858000"/>
                  </a:lnTo>
                  <a:lnTo>
                    <a:pt x="5564437" y="6858000"/>
                  </a:lnTo>
                  <a:lnTo>
                    <a:pt x="5321168" y="6858000"/>
                  </a:lnTo>
                  <a:lnTo>
                    <a:pt x="5034359" y="6858000"/>
                  </a:lnTo>
                  <a:lnTo>
                    <a:pt x="4905375" y="6858000"/>
                  </a:lnTo>
                  <a:lnTo>
                    <a:pt x="3795943" y="6858000"/>
                  </a:lnTo>
                  <a:lnTo>
                    <a:pt x="3610776" y="6858000"/>
                  </a:lnTo>
                  <a:lnTo>
                    <a:pt x="3403631" y="6858000"/>
                  </a:lnTo>
                  <a:lnTo>
                    <a:pt x="3049581" y="6858000"/>
                  </a:lnTo>
                  <a:lnTo>
                    <a:pt x="1323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6" name="Google Shape;46;p21"/>
          <p:cNvSpPr txBox="1">
            <a:spLocks noGrp="1"/>
          </p:cNvSpPr>
          <p:nvPr>
            <p:ph type="ctrTitle"/>
          </p:nvPr>
        </p:nvSpPr>
        <p:spPr>
          <a:xfrm>
            <a:off x="352426" y="1193005"/>
            <a:ext cx="55697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 panose="020F0502020204030204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ubTitle" idx="1"/>
          </p:nvPr>
        </p:nvSpPr>
        <p:spPr>
          <a:xfrm>
            <a:off x="352426" y="3672680"/>
            <a:ext cx="556974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68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2171700" y="6356350"/>
            <a:ext cx="37417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51" name="Google Shape;51;p21"/>
          <p:cNvSpPr>
            <a:spLocks noGrp="1"/>
          </p:cNvSpPr>
          <p:nvPr>
            <p:ph type="pic" idx="2"/>
          </p:nvPr>
        </p:nvSpPr>
        <p:spPr>
          <a:xfrm>
            <a:off x="6343341" y="0"/>
            <a:ext cx="584865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1"/>
          </p:nvPr>
        </p:nvSpPr>
        <p:spPr>
          <a:xfrm>
            <a:off x="3581400" y="1825625"/>
            <a:ext cx="7772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ed by PresentationGo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0" y="2382612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A100"/>
              </a:buClr>
              <a:buSzPts val="6000"/>
              <a:buFont typeface="Calibri" panose="020F0502020204030204"/>
              <a:buNone/>
              <a:defRPr b="1">
                <a:solidFill>
                  <a:srgbClr val="FDA1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-1" y="0"/>
            <a:ext cx="3884023" cy="6858000"/>
            <a:chOff x="-1" y="0"/>
            <a:chExt cx="3884023" cy="6858000"/>
          </a:xfrm>
        </p:grpSpPr>
        <p:sp>
          <p:nvSpPr>
            <p:cNvPr id="11" name="Google Shape;11;p18"/>
            <p:cNvSpPr/>
            <p:nvPr/>
          </p:nvSpPr>
          <p:spPr>
            <a:xfrm>
              <a:off x="2332021" y="4500561"/>
              <a:ext cx="1552001" cy="2357439"/>
            </a:xfrm>
            <a:custGeom>
              <a:avLst/>
              <a:gdLst/>
              <a:ahLst/>
              <a:cxnLst/>
              <a:rect l="l" t="t" r="r" b="b"/>
              <a:pathLst>
                <a:path w="2984" h="3986" extrusionOk="0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1089617" y="930207"/>
              <a:ext cx="1338904" cy="3570356"/>
            </a:xfrm>
            <a:custGeom>
              <a:avLst/>
              <a:gdLst/>
              <a:ahLst/>
              <a:cxnLst/>
              <a:rect l="l" t="t" r="r" b="b"/>
              <a:pathLst>
                <a:path w="2569" h="6047" extrusionOk="0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>
              <a:off x="2006343" y="4500561"/>
              <a:ext cx="1556023" cy="2357439"/>
            </a:xfrm>
            <a:custGeom>
              <a:avLst/>
              <a:gdLst/>
              <a:ahLst/>
              <a:cxnLst/>
              <a:rect l="l" t="t" r="r" b="b"/>
              <a:pathLst>
                <a:path w="2985" h="3986" extrusionOk="0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14;p18"/>
            <p:cNvSpPr/>
            <p:nvPr/>
          </p:nvSpPr>
          <p:spPr>
            <a:xfrm>
              <a:off x="-1" y="0"/>
              <a:ext cx="2550801" cy="6858000"/>
            </a:xfrm>
            <a:custGeom>
              <a:avLst/>
              <a:gdLst/>
              <a:ahLst/>
              <a:cxnLst/>
              <a:rect l="l" t="t" r="r" b="b"/>
              <a:pathLst>
                <a:path w="2550801" h="6858000" extrusionOk="0">
                  <a:moveTo>
                    <a:pt x="1" y="0"/>
                  </a:moveTo>
                  <a:lnTo>
                    <a:pt x="659063" y="0"/>
                  </a:lnTo>
                  <a:lnTo>
                    <a:pt x="876522" y="0"/>
                  </a:lnTo>
                  <a:lnTo>
                    <a:pt x="1506949" y="0"/>
                  </a:lnTo>
                  <a:cubicBezTo>
                    <a:pt x="1464294" y="183786"/>
                    <a:pt x="1439326" y="372891"/>
                    <a:pt x="1433084" y="560223"/>
                  </a:cubicBezTo>
                  <a:cubicBezTo>
                    <a:pt x="1428922" y="683732"/>
                    <a:pt x="1431523" y="806650"/>
                    <a:pt x="1439326" y="928977"/>
                  </a:cubicBezTo>
                  <a:cubicBezTo>
                    <a:pt x="1179758" y="1510474"/>
                    <a:pt x="1091849" y="2117382"/>
                    <a:pt x="1267148" y="2708334"/>
                  </a:cubicBezTo>
                  <a:cubicBezTo>
                    <a:pt x="1456492" y="3347153"/>
                    <a:pt x="1935053" y="3925695"/>
                    <a:pt x="2428180" y="4502465"/>
                  </a:cubicBezTo>
                  <a:cubicBezTo>
                    <a:pt x="2499444" y="4816260"/>
                    <a:pt x="2545219" y="5135375"/>
                    <a:pt x="2550421" y="5460398"/>
                  </a:cubicBezTo>
                  <a:cubicBezTo>
                    <a:pt x="2557183" y="5944388"/>
                    <a:pt x="2473435" y="6409468"/>
                    <a:pt x="2330907" y="6858000"/>
                  </a:cubicBezTo>
                  <a:lnTo>
                    <a:pt x="876522" y="6858000"/>
                  </a:lnTo>
                  <a:lnTo>
                    <a:pt x="659063" y="6858000"/>
                  </a:lnTo>
                  <a:lnTo>
                    <a:pt x="1" y="6858000"/>
                  </a:lnTo>
                  <a:lnTo>
                    <a:pt x="1" y="6108684"/>
                  </a:lnTo>
                  <a:lnTo>
                    <a:pt x="0" y="6108673"/>
                  </a:lnTo>
                  <a:lnTo>
                    <a:pt x="0" y="749328"/>
                  </a:lnTo>
                  <a:lnTo>
                    <a:pt x="1" y="749316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Google Shape;15;p18"/>
            <p:cNvSpPr/>
            <p:nvPr/>
          </p:nvSpPr>
          <p:spPr>
            <a:xfrm>
              <a:off x="1427359" y="0"/>
              <a:ext cx="578985" cy="930207"/>
            </a:xfrm>
            <a:custGeom>
              <a:avLst/>
              <a:gdLst/>
              <a:ahLst/>
              <a:cxnLst/>
              <a:rect l="l" t="t" r="r" b="b"/>
              <a:pathLst>
                <a:path w="1110" h="1572" extrusionOk="0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3581400" y="1825625"/>
            <a:ext cx="7772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2714625" y="1050072"/>
            <a:ext cx="8639175" cy="2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 panose="020F0502020204030204"/>
              <a:buNone/>
            </a:pPr>
            <a:r>
              <a:rPr lang="en-US" sz="6600" dirty="0">
                <a:latin typeface="Segoe UI Black" panose="020B0A02040204020203" pitchFamily="34" charset="0"/>
                <a:ea typeface="Segoe UI Black" panose="020B0A02040204020203" pitchFamily="34" charset="0"/>
                <a:sym typeface="Rammetto One" panose="02000505020000020004"/>
              </a:rPr>
              <a:t>UIU NEXUS</a:t>
            </a:r>
            <a:br>
              <a:rPr lang="en-US" sz="6600" dirty="0"/>
            </a:br>
            <a:r>
              <a:rPr lang="en-US" sz="4300" dirty="0"/>
              <a:t>-</a:t>
            </a:r>
            <a:r>
              <a:rPr lang="en-US" sz="4300" dirty="0">
                <a:latin typeface="Teko" panose="02000000000000000000"/>
                <a:cs typeface="Teko" panose="02000000000000000000"/>
                <a:sym typeface="Teko" panose="02000000000000000000"/>
              </a:rPr>
              <a:t>Alumni &amp; Student Community</a:t>
            </a:r>
            <a:r>
              <a:rPr lang="en-US" sz="4300" dirty="0">
                <a:latin typeface="Teko" panose="02000000000000000000"/>
                <a:ea typeface="Teko" panose="02000000000000000000"/>
                <a:cs typeface="Teko" panose="02000000000000000000"/>
                <a:sym typeface="Teko" panose="02000000000000000000"/>
              </a:rPr>
              <a:t>-</a:t>
            </a:r>
            <a:endParaRPr sz="5700" dirty="0"/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4038600" y="3981074"/>
            <a:ext cx="7315200" cy="13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dirty="0"/>
          </a:p>
        </p:txBody>
      </p:sp>
      <p:grpSp>
        <p:nvGrpSpPr>
          <p:cNvPr id="125" name="Google Shape;125;p1"/>
          <p:cNvGrpSpPr/>
          <p:nvPr/>
        </p:nvGrpSpPr>
        <p:grpSpPr>
          <a:xfrm>
            <a:off x="147430" y="5229225"/>
            <a:ext cx="1351935" cy="1343025"/>
            <a:chOff x="2451100" y="2257425"/>
            <a:chExt cx="1927225" cy="1914525"/>
          </a:xfrm>
        </p:grpSpPr>
        <p:sp>
          <p:nvSpPr>
            <p:cNvPr id="126" name="Google Shape;126;p1"/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9770" y="231775"/>
            <a:ext cx="3948430" cy="940435"/>
          </a:xfrm>
        </p:spPr>
        <p:txBody>
          <a:bodyPr/>
          <a:lstStyle/>
          <a:p>
            <a:r>
              <a:rPr lang="en-US" sz="3600"/>
              <a:t>Activity Diagram</a:t>
            </a:r>
          </a:p>
        </p:txBody>
      </p:sp>
      <p:pic>
        <p:nvPicPr>
          <p:cNvPr id="7" name="Picture Placeholder 6" descr="Activity"/>
          <p:cNvPicPr>
            <a:picLocks noGrp="1"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3739515" y="1464310"/>
            <a:ext cx="7867015" cy="4681855"/>
          </a:xfrm>
          <a:prstGeom prst="rect">
            <a:avLst/>
          </a:prstGeom>
        </p:spPr>
      </p:pic>
      <p:grpSp>
        <p:nvGrpSpPr>
          <p:cNvPr id="4" name="Google Shape;275;p8">
            <a:extLst>
              <a:ext uri="{FF2B5EF4-FFF2-40B4-BE49-F238E27FC236}">
                <a16:creationId xmlns:a16="http://schemas.microsoft.com/office/drawing/2014/main" id="{C2DA358B-E4B3-49F8-8C41-8C3DC0DF2DD2}"/>
              </a:ext>
            </a:extLst>
          </p:cNvPr>
          <p:cNvGrpSpPr/>
          <p:nvPr/>
        </p:nvGrpSpPr>
        <p:grpSpPr>
          <a:xfrm>
            <a:off x="76508" y="5143499"/>
            <a:ext cx="1351934" cy="1343025"/>
            <a:chOff x="2451100" y="2257425"/>
            <a:chExt cx="1927225" cy="1914525"/>
          </a:xfrm>
        </p:grpSpPr>
        <p:sp>
          <p:nvSpPr>
            <p:cNvPr id="5" name="Google Shape;276;p8">
              <a:extLst>
                <a:ext uri="{FF2B5EF4-FFF2-40B4-BE49-F238E27FC236}">
                  <a16:creationId xmlns:a16="http://schemas.microsoft.com/office/drawing/2014/main" id="{6B73276F-0258-4587-9364-E6DBE8E14834}"/>
                </a:ext>
              </a:extLst>
            </p:cNvPr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Google Shape;277;p8">
              <a:extLst>
                <a:ext uri="{FF2B5EF4-FFF2-40B4-BE49-F238E27FC236}">
                  <a16:creationId xmlns:a16="http://schemas.microsoft.com/office/drawing/2014/main" id="{5FB7A5B5-8B5F-48F0-B459-1A666E7EC3CA}"/>
                </a:ext>
              </a:extLst>
            </p:cNvPr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9770" y="231775"/>
            <a:ext cx="3948430" cy="940435"/>
          </a:xfrm>
        </p:spPr>
        <p:txBody>
          <a:bodyPr/>
          <a:lstStyle/>
          <a:p>
            <a:r>
              <a:rPr lang="en-US" sz="3600" dirty="0"/>
              <a:t>ER Diagram</a:t>
            </a:r>
          </a:p>
        </p:txBody>
      </p:sp>
      <p:grpSp>
        <p:nvGrpSpPr>
          <p:cNvPr id="4" name="Google Shape;275;p8">
            <a:extLst>
              <a:ext uri="{FF2B5EF4-FFF2-40B4-BE49-F238E27FC236}">
                <a16:creationId xmlns:a16="http://schemas.microsoft.com/office/drawing/2014/main" id="{C2DA358B-E4B3-49F8-8C41-8C3DC0DF2DD2}"/>
              </a:ext>
            </a:extLst>
          </p:cNvPr>
          <p:cNvGrpSpPr/>
          <p:nvPr/>
        </p:nvGrpSpPr>
        <p:grpSpPr>
          <a:xfrm>
            <a:off x="76508" y="5143499"/>
            <a:ext cx="1351934" cy="1343025"/>
            <a:chOff x="2451100" y="2257425"/>
            <a:chExt cx="1927225" cy="1914525"/>
          </a:xfrm>
        </p:grpSpPr>
        <p:sp>
          <p:nvSpPr>
            <p:cNvPr id="5" name="Google Shape;276;p8">
              <a:extLst>
                <a:ext uri="{FF2B5EF4-FFF2-40B4-BE49-F238E27FC236}">
                  <a16:creationId xmlns:a16="http://schemas.microsoft.com/office/drawing/2014/main" id="{6B73276F-0258-4587-9364-E6DBE8E14834}"/>
                </a:ext>
              </a:extLst>
            </p:cNvPr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Google Shape;277;p8">
              <a:extLst>
                <a:ext uri="{FF2B5EF4-FFF2-40B4-BE49-F238E27FC236}">
                  <a16:creationId xmlns:a16="http://schemas.microsoft.com/office/drawing/2014/main" id="{5FB7A5B5-8B5F-48F0-B459-1A666E7EC3CA}"/>
                </a:ext>
              </a:extLst>
            </p:cNvPr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47EE8-D420-43E1-A8BB-8E5C50CA8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34" t="-168" r="340" b="-1510"/>
          <a:stretch/>
        </p:blipFill>
        <p:spPr>
          <a:xfrm>
            <a:off x="3704917" y="1172210"/>
            <a:ext cx="8410575" cy="5771515"/>
          </a:xfrm>
          <a:prstGeom prst="snip2DiagRect">
            <a:avLst>
              <a:gd name="adj1" fmla="val 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1758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520" y="0"/>
            <a:ext cx="3948430" cy="940435"/>
          </a:xfrm>
        </p:spPr>
        <p:txBody>
          <a:bodyPr/>
          <a:lstStyle/>
          <a:p>
            <a:r>
              <a:rPr lang="en-US" sz="3600" dirty="0"/>
              <a:t>Git Commits</a:t>
            </a:r>
          </a:p>
        </p:txBody>
      </p:sp>
      <p:grpSp>
        <p:nvGrpSpPr>
          <p:cNvPr id="4" name="Google Shape;275;p8">
            <a:extLst>
              <a:ext uri="{FF2B5EF4-FFF2-40B4-BE49-F238E27FC236}">
                <a16:creationId xmlns:a16="http://schemas.microsoft.com/office/drawing/2014/main" id="{C2DA358B-E4B3-49F8-8C41-8C3DC0DF2DD2}"/>
              </a:ext>
            </a:extLst>
          </p:cNvPr>
          <p:cNvGrpSpPr/>
          <p:nvPr/>
        </p:nvGrpSpPr>
        <p:grpSpPr>
          <a:xfrm>
            <a:off x="76508" y="5143499"/>
            <a:ext cx="1351934" cy="1343025"/>
            <a:chOff x="2451100" y="2257425"/>
            <a:chExt cx="1927225" cy="1914525"/>
          </a:xfrm>
        </p:grpSpPr>
        <p:sp>
          <p:nvSpPr>
            <p:cNvPr id="5" name="Google Shape;276;p8">
              <a:extLst>
                <a:ext uri="{FF2B5EF4-FFF2-40B4-BE49-F238E27FC236}">
                  <a16:creationId xmlns:a16="http://schemas.microsoft.com/office/drawing/2014/main" id="{6B73276F-0258-4587-9364-E6DBE8E14834}"/>
                </a:ext>
              </a:extLst>
            </p:cNvPr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Google Shape;277;p8">
              <a:extLst>
                <a:ext uri="{FF2B5EF4-FFF2-40B4-BE49-F238E27FC236}">
                  <a16:creationId xmlns:a16="http://schemas.microsoft.com/office/drawing/2014/main" id="{5FB7A5B5-8B5F-48F0-B459-1A666E7EC3CA}"/>
                </a:ext>
              </a:extLst>
            </p:cNvPr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3CBC03-8ADB-4D9E-B004-9F7E6BDE7AAD}"/>
              </a:ext>
            </a:extLst>
          </p:cNvPr>
          <p:cNvSpPr txBox="1"/>
          <p:nvPr/>
        </p:nvSpPr>
        <p:spPr>
          <a:xfrm>
            <a:off x="7572375" y="94043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Md </a:t>
            </a:r>
            <a:r>
              <a:rPr lang="en-US" dirty="0" err="1"/>
              <a:t>Sazzd</a:t>
            </a:r>
            <a:r>
              <a:rPr lang="en-US" dirty="0"/>
              <a:t> </a:t>
            </a:r>
            <a:r>
              <a:rPr lang="en-US" dirty="0" err="1"/>
              <a:t>Mazumder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72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520" y="0"/>
            <a:ext cx="3948430" cy="940435"/>
          </a:xfrm>
        </p:spPr>
        <p:txBody>
          <a:bodyPr/>
          <a:lstStyle/>
          <a:p>
            <a:r>
              <a:rPr lang="en-US" sz="3600" dirty="0"/>
              <a:t>Git Commits</a:t>
            </a:r>
          </a:p>
        </p:txBody>
      </p:sp>
      <p:grpSp>
        <p:nvGrpSpPr>
          <p:cNvPr id="4" name="Google Shape;275;p8">
            <a:extLst>
              <a:ext uri="{FF2B5EF4-FFF2-40B4-BE49-F238E27FC236}">
                <a16:creationId xmlns:a16="http://schemas.microsoft.com/office/drawing/2014/main" id="{C2DA358B-E4B3-49F8-8C41-8C3DC0DF2DD2}"/>
              </a:ext>
            </a:extLst>
          </p:cNvPr>
          <p:cNvGrpSpPr/>
          <p:nvPr/>
        </p:nvGrpSpPr>
        <p:grpSpPr>
          <a:xfrm>
            <a:off x="76508" y="5143499"/>
            <a:ext cx="1351934" cy="1343025"/>
            <a:chOff x="2451100" y="2257425"/>
            <a:chExt cx="1927225" cy="1914525"/>
          </a:xfrm>
        </p:grpSpPr>
        <p:sp>
          <p:nvSpPr>
            <p:cNvPr id="5" name="Google Shape;276;p8">
              <a:extLst>
                <a:ext uri="{FF2B5EF4-FFF2-40B4-BE49-F238E27FC236}">
                  <a16:creationId xmlns:a16="http://schemas.microsoft.com/office/drawing/2014/main" id="{6B73276F-0258-4587-9364-E6DBE8E14834}"/>
                </a:ext>
              </a:extLst>
            </p:cNvPr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Google Shape;277;p8">
              <a:extLst>
                <a:ext uri="{FF2B5EF4-FFF2-40B4-BE49-F238E27FC236}">
                  <a16:creationId xmlns:a16="http://schemas.microsoft.com/office/drawing/2014/main" id="{5FB7A5B5-8B5F-48F0-B459-1A666E7EC3CA}"/>
                </a:ext>
              </a:extLst>
            </p:cNvPr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3CBC03-8ADB-4D9E-B004-9F7E6BDE7AAD}"/>
              </a:ext>
            </a:extLst>
          </p:cNvPr>
          <p:cNvSpPr txBox="1"/>
          <p:nvPr/>
        </p:nvSpPr>
        <p:spPr>
          <a:xfrm>
            <a:off x="7572375" y="94043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Taiyiba</a:t>
            </a:r>
            <a:r>
              <a:rPr lang="en-US" dirty="0"/>
              <a:t> Taskin</a:t>
            </a:r>
          </a:p>
        </p:txBody>
      </p:sp>
    </p:spTree>
    <p:extLst>
      <p:ext uri="{BB962C8B-B14F-4D97-AF65-F5344CB8AC3E}">
        <p14:creationId xmlns:p14="http://schemas.microsoft.com/office/powerpoint/2010/main" val="125838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520" y="0"/>
            <a:ext cx="3948430" cy="940435"/>
          </a:xfrm>
        </p:spPr>
        <p:txBody>
          <a:bodyPr/>
          <a:lstStyle/>
          <a:p>
            <a:r>
              <a:rPr lang="en-US" sz="3600" dirty="0"/>
              <a:t>Git Commits</a:t>
            </a:r>
          </a:p>
        </p:txBody>
      </p:sp>
      <p:grpSp>
        <p:nvGrpSpPr>
          <p:cNvPr id="4" name="Google Shape;275;p8">
            <a:extLst>
              <a:ext uri="{FF2B5EF4-FFF2-40B4-BE49-F238E27FC236}">
                <a16:creationId xmlns:a16="http://schemas.microsoft.com/office/drawing/2014/main" id="{C2DA358B-E4B3-49F8-8C41-8C3DC0DF2DD2}"/>
              </a:ext>
            </a:extLst>
          </p:cNvPr>
          <p:cNvGrpSpPr/>
          <p:nvPr/>
        </p:nvGrpSpPr>
        <p:grpSpPr>
          <a:xfrm>
            <a:off x="76508" y="5143499"/>
            <a:ext cx="1351934" cy="1343025"/>
            <a:chOff x="2451100" y="2257425"/>
            <a:chExt cx="1927225" cy="1914525"/>
          </a:xfrm>
        </p:grpSpPr>
        <p:sp>
          <p:nvSpPr>
            <p:cNvPr id="5" name="Google Shape;276;p8">
              <a:extLst>
                <a:ext uri="{FF2B5EF4-FFF2-40B4-BE49-F238E27FC236}">
                  <a16:creationId xmlns:a16="http://schemas.microsoft.com/office/drawing/2014/main" id="{6B73276F-0258-4587-9364-E6DBE8E14834}"/>
                </a:ext>
              </a:extLst>
            </p:cNvPr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Google Shape;277;p8">
              <a:extLst>
                <a:ext uri="{FF2B5EF4-FFF2-40B4-BE49-F238E27FC236}">
                  <a16:creationId xmlns:a16="http://schemas.microsoft.com/office/drawing/2014/main" id="{5FB7A5B5-8B5F-48F0-B459-1A666E7EC3CA}"/>
                </a:ext>
              </a:extLst>
            </p:cNvPr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3CBC03-8ADB-4D9E-B004-9F7E6BDE7AAD}"/>
              </a:ext>
            </a:extLst>
          </p:cNvPr>
          <p:cNvSpPr txBox="1"/>
          <p:nvPr/>
        </p:nvSpPr>
        <p:spPr>
          <a:xfrm>
            <a:off x="7572375" y="94043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Atik</a:t>
            </a:r>
            <a:r>
              <a:rPr lang="en-US" dirty="0"/>
              <a:t> </a:t>
            </a:r>
            <a:r>
              <a:rPr lang="en-US" dirty="0" err="1"/>
              <a:t>Shahrear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8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520" y="0"/>
            <a:ext cx="3948430" cy="940435"/>
          </a:xfrm>
        </p:spPr>
        <p:txBody>
          <a:bodyPr/>
          <a:lstStyle/>
          <a:p>
            <a:r>
              <a:rPr lang="en-US" sz="3600" dirty="0"/>
              <a:t>Git Commits</a:t>
            </a:r>
          </a:p>
        </p:txBody>
      </p:sp>
      <p:grpSp>
        <p:nvGrpSpPr>
          <p:cNvPr id="4" name="Google Shape;275;p8">
            <a:extLst>
              <a:ext uri="{FF2B5EF4-FFF2-40B4-BE49-F238E27FC236}">
                <a16:creationId xmlns:a16="http://schemas.microsoft.com/office/drawing/2014/main" id="{C2DA358B-E4B3-49F8-8C41-8C3DC0DF2DD2}"/>
              </a:ext>
            </a:extLst>
          </p:cNvPr>
          <p:cNvGrpSpPr/>
          <p:nvPr/>
        </p:nvGrpSpPr>
        <p:grpSpPr>
          <a:xfrm>
            <a:off x="76508" y="5143499"/>
            <a:ext cx="1351934" cy="1343025"/>
            <a:chOff x="2451100" y="2257425"/>
            <a:chExt cx="1927225" cy="1914525"/>
          </a:xfrm>
        </p:grpSpPr>
        <p:sp>
          <p:nvSpPr>
            <p:cNvPr id="5" name="Google Shape;276;p8">
              <a:extLst>
                <a:ext uri="{FF2B5EF4-FFF2-40B4-BE49-F238E27FC236}">
                  <a16:creationId xmlns:a16="http://schemas.microsoft.com/office/drawing/2014/main" id="{6B73276F-0258-4587-9364-E6DBE8E14834}"/>
                </a:ext>
              </a:extLst>
            </p:cNvPr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Google Shape;277;p8">
              <a:extLst>
                <a:ext uri="{FF2B5EF4-FFF2-40B4-BE49-F238E27FC236}">
                  <a16:creationId xmlns:a16="http://schemas.microsoft.com/office/drawing/2014/main" id="{5FB7A5B5-8B5F-48F0-B459-1A666E7EC3CA}"/>
                </a:ext>
              </a:extLst>
            </p:cNvPr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3CBC03-8ADB-4D9E-B004-9F7E6BDE7AAD}"/>
              </a:ext>
            </a:extLst>
          </p:cNvPr>
          <p:cNvSpPr txBox="1"/>
          <p:nvPr/>
        </p:nvSpPr>
        <p:spPr>
          <a:xfrm>
            <a:off x="7572375" y="94043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Rasel Ahmed</a:t>
            </a:r>
          </a:p>
        </p:txBody>
      </p:sp>
    </p:spTree>
    <p:extLst>
      <p:ext uri="{BB962C8B-B14F-4D97-AF65-F5344CB8AC3E}">
        <p14:creationId xmlns:p14="http://schemas.microsoft.com/office/powerpoint/2010/main" val="3865787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/>
        </p:nvSpPr>
        <p:spPr>
          <a:xfrm>
            <a:off x="0" y="2896656"/>
            <a:ext cx="12192000" cy="226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 dirty="0">
                <a:solidFill>
                  <a:srgbClr val="FDA100"/>
                </a:solidFill>
                <a:latin typeface="Monotype Corsiva" panose="03010101010201010101" pitchFamily="66" charset="0"/>
                <a:ea typeface="Lobster" panose="00000500000000000000"/>
                <a:cs typeface="Lobster" panose="00000500000000000000"/>
                <a:sym typeface="Lobster" panose="00000500000000000000"/>
              </a:rPr>
              <a:t>UIU Nexus </a:t>
            </a:r>
            <a:r>
              <a:rPr lang="en-US" sz="4700" b="1" dirty="0">
                <a:solidFill>
                  <a:srgbClr val="FDA100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 dirty="0">
                <a:solidFill>
                  <a:srgbClr val="FDA100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Your network to success</a:t>
            </a:r>
            <a:endParaRPr sz="4700" b="1" dirty="0">
              <a:solidFill>
                <a:srgbClr val="FDA100"/>
              </a:solidFill>
              <a:latin typeface="Lobster" panose="00000500000000000000"/>
              <a:ea typeface="Lobster" panose="00000500000000000000"/>
              <a:cs typeface="Lobster" panose="00000500000000000000"/>
              <a:sym typeface="Lobster" panose="0000050000000000000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700" b="1" dirty="0">
              <a:solidFill>
                <a:srgbClr val="FDA1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grpSp>
        <p:nvGrpSpPr>
          <p:cNvPr id="293" name="Google Shape;293;p17"/>
          <p:cNvGrpSpPr/>
          <p:nvPr/>
        </p:nvGrpSpPr>
        <p:grpSpPr>
          <a:xfrm>
            <a:off x="4291393" y="-356917"/>
            <a:ext cx="3208346" cy="3187203"/>
            <a:chOff x="2451100" y="2257425"/>
            <a:chExt cx="1927225" cy="1914525"/>
          </a:xfrm>
        </p:grpSpPr>
        <p:sp>
          <p:nvSpPr>
            <p:cNvPr id="294" name="Google Shape;294;p17"/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ctrTitle"/>
          </p:nvPr>
        </p:nvSpPr>
        <p:spPr>
          <a:xfrm>
            <a:off x="5872766" y="419100"/>
            <a:ext cx="5221599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</a:pPr>
            <a:r>
              <a:rPr lang="en-US" sz="4000" dirty="0"/>
              <a:t>        Our Team </a:t>
            </a:r>
            <a:endParaRPr dirty="0"/>
          </a:p>
        </p:txBody>
      </p:sp>
      <p:sp>
        <p:nvSpPr>
          <p:cNvPr id="136" name="Google Shape;136;p2"/>
          <p:cNvSpPr txBox="1">
            <a:spLocks noGrp="1"/>
          </p:cNvSpPr>
          <p:nvPr>
            <p:ph type="subTitle" idx="1"/>
          </p:nvPr>
        </p:nvSpPr>
        <p:spPr>
          <a:xfrm>
            <a:off x="6668314" y="2446441"/>
            <a:ext cx="5008800" cy="331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None/>
            </a:pPr>
            <a:r>
              <a:rPr lang="en-US" sz="2000" b="1" dirty="0" err="1">
                <a:solidFill>
                  <a:srgbClr val="783F0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Taiyaba</a:t>
            </a:r>
            <a:r>
              <a:rPr lang="en-US" sz="2000" b="1" dirty="0">
                <a:solidFill>
                  <a:srgbClr val="783F0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Taskin             </a:t>
            </a:r>
            <a:r>
              <a:rPr lang="en-US" sz="2000" b="1" dirty="0">
                <a:solidFill>
                  <a:srgbClr val="783F04"/>
                </a:solidFill>
                <a:latin typeface="Oi"/>
                <a:ea typeface="Oi"/>
                <a:cs typeface="Oi"/>
                <a:sym typeface="Oi"/>
              </a:rPr>
              <a:t>           </a:t>
            </a:r>
            <a:r>
              <a:rPr lang="en-US" sz="2000" b="1" dirty="0">
                <a:solidFill>
                  <a:srgbClr val="783F0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ID: 011162063</a:t>
            </a:r>
            <a:endParaRPr sz="2000" b="1" dirty="0">
              <a:solidFill>
                <a:srgbClr val="783F0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Clr>
                <a:srgbClr val="783F04"/>
              </a:buClr>
              <a:buSzPts val="1800"/>
            </a:pPr>
            <a:endParaRPr lang="en-US" sz="2000" b="1" dirty="0">
              <a:solidFill>
                <a:srgbClr val="783F0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Clr>
                <a:srgbClr val="783F04"/>
              </a:buClr>
              <a:buSzPts val="1800"/>
            </a:pPr>
            <a:r>
              <a:rPr lang="en-US" sz="2000" b="1" dirty="0">
                <a:solidFill>
                  <a:srgbClr val="783F0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Md Sazzad </a:t>
            </a:r>
            <a:r>
              <a:rPr lang="en-US" sz="2000" b="1" dirty="0" err="1">
                <a:solidFill>
                  <a:srgbClr val="783F0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Mazumder</a:t>
            </a:r>
            <a:r>
              <a:rPr lang="en-US" sz="2000" b="1" dirty="0">
                <a:solidFill>
                  <a:srgbClr val="783F04"/>
                </a:solidFill>
              </a:rPr>
              <a:t>            </a:t>
            </a:r>
            <a:r>
              <a:rPr lang="en-US" sz="2000" b="1" dirty="0">
                <a:solidFill>
                  <a:srgbClr val="783F0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ID: 011201285</a:t>
            </a:r>
            <a:endParaRPr sz="28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endParaRPr sz="1600" b="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None/>
            </a:pPr>
            <a:r>
              <a:rPr lang="en-US" sz="2000" b="1" i="0" u="none" strike="noStrike" dirty="0">
                <a:solidFill>
                  <a:srgbClr val="783F04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Rasel Ahmed</a:t>
            </a:r>
            <a:r>
              <a:rPr lang="en-US" sz="2000" b="1" i="0" u="none" strike="noStrike" dirty="0">
                <a:solidFill>
                  <a:srgbClr val="783F0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      </a:t>
            </a:r>
            <a:r>
              <a:rPr lang="en-US" sz="2000" b="1" i="0" u="none" strike="noStrike" dirty="0">
                <a:solidFill>
                  <a:srgbClr val="783F0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ID:011182001</a:t>
            </a:r>
            <a:endParaRPr lang="en-US" sz="28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None/>
            </a:pPr>
            <a:endParaRPr lang="en-US" sz="2000" b="1" dirty="0">
              <a:solidFill>
                <a:srgbClr val="783F0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None/>
            </a:pPr>
            <a:r>
              <a:rPr lang="en-US" sz="2000" b="1" i="0" u="none" strike="noStrike" dirty="0">
                <a:solidFill>
                  <a:srgbClr val="783F0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Md </a:t>
            </a:r>
            <a:r>
              <a:rPr lang="en-US" sz="2000" b="1" i="0" u="none" strike="noStrike" dirty="0" err="1">
                <a:solidFill>
                  <a:srgbClr val="783F0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Atik</a:t>
            </a:r>
            <a:r>
              <a:rPr lang="en-US" sz="2000" b="1" i="0" u="none" strike="noStrike" dirty="0">
                <a:solidFill>
                  <a:srgbClr val="783F0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b="1" i="0" u="none" strike="noStrike" dirty="0" err="1">
                <a:solidFill>
                  <a:srgbClr val="783F0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Sahriare</a:t>
            </a:r>
            <a:r>
              <a:rPr lang="en-US" sz="2000" b="1" i="0" u="none" strike="noStrike" dirty="0">
                <a:solidFill>
                  <a:srgbClr val="783F0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                  ID: 011</a:t>
            </a:r>
            <a:r>
              <a:rPr lang="en-US" sz="2000" b="1" dirty="0">
                <a:solidFill>
                  <a:srgbClr val="783F0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191235</a:t>
            </a:r>
            <a:endParaRPr lang="en-US" sz="16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None/>
            </a:pPr>
            <a:endParaRPr sz="1800" dirty="0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sz="1800" dirty="0">
              <a:solidFill>
                <a:schemeClr val="accent1"/>
              </a:solidFill>
            </a:endParaRPr>
          </a:p>
        </p:txBody>
      </p:sp>
      <p:grpSp>
        <p:nvGrpSpPr>
          <p:cNvPr id="138" name="Google Shape;138;p2"/>
          <p:cNvGrpSpPr/>
          <p:nvPr/>
        </p:nvGrpSpPr>
        <p:grpSpPr>
          <a:xfrm>
            <a:off x="147430" y="5229225"/>
            <a:ext cx="1351934" cy="1343025"/>
            <a:chOff x="2451100" y="2257425"/>
            <a:chExt cx="1927225" cy="1914525"/>
          </a:xfrm>
        </p:grpSpPr>
        <p:sp>
          <p:nvSpPr>
            <p:cNvPr id="139" name="Google Shape;139;p2"/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>
            <a:spLocks noGrp="1"/>
          </p:cNvSpPr>
          <p:nvPr>
            <p:ph type="ctrTitle"/>
          </p:nvPr>
        </p:nvSpPr>
        <p:spPr>
          <a:xfrm>
            <a:off x="282419" y="342899"/>
            <a:ext cx="5569742" cy="6088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 panose="020F0502020204030204"/>
              <a:buNone/>
            </a:pPr>
            <a:r>
              <a:rPr lang="en-US" sz="3600"/>
              <a:t>INTRODUCTION</a:t>
            </a:r>
          </a:p>
        </p:txBody>
      </p:sp>
      <p:sp>
        <p:nvSpPr>
          <p:cNvPr id="148" name="Google Shape;148;p3"/>
          <p:cNvSpPr txBox="1">
            <a:spLocks noGrp="1"/>
          </p:cNvSpPr>
          <p:nvPr>
            <p:ph type="subTitle" idx="1"/>
          </p:nvPr>
        </p:nvSpPr>
        <p:spPr>
          <a:xfrm>
            <a:off x="282419" y="1615279"/>
            <a:ext cx="5813581" cy="489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 dirty="0"/>
              <a:t>‘‘We are bringing a new platform to find a career path under the guidance of Alumni of our university’’</a:t>
            </a:r>
            <a:endParaRPr sz="28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 dirty="0">
                <a:solidFill>
                  <a:srgbClr val="A1BFE4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Our aim is to build a digital connection with newly graduates &amp; Alumni of your university which will help us to find a career path &amp; get necessary guidance from alumni who are from respective fields. </a:t>
            </a:r>
            <a:br>
              <a:rPr lang="en-US" sz="4800" b="1" dirty="0">
                <a:solidFill>
                  <a:srgbClr val="A1BFE4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br>
            <a:br>
              <a:rPr lang="en-US" sz="4500" b="1" dirty="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br>
            <a:endParaRPr sz="2900" b="1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7361" r="7361"/>
          <a:stretch>
            <a:fillRect/>
          </a:stretch>
        </p:blipFill>
        <p:spPr/>
      </p:pic>
      <p:grpSp>
        <p:nvGrpSpPr>
          <p:cNvPr id="7" name="Google Shape;138;p2"/>
          <p:cNvGrpSpPr/>
          <p:nvPr/>
        </p:nvGrpSpPr>
        <p:grpSpPr>
          <a:xfrm>
            <a:off x="147430" y="5229225"/>
            <a:ext cx="1351934" cy="1343025"/>
            <a:chOff x="2451100" y="2257425"/>
            <a:chExt cx="1927225" cy="1914525"/>
          </a:xfrm>
        </p:grpSpPr>
        <p:sp>
          <p:nvSpPr>
            <p:cNvPr id="8" name="Google Shape;139;p2"/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" name="Google Shape;140;p2"/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>
            <a:spLocks noGrp="1"/>
          </p:cNvSpPr>
          <p:nvPr>
            <p:ph type="ctrTitle"/>
          </p:nvPr>
        </p:nvSpPr>
        <p:spPr>
          <a:xfrm>
            <a:off x="282419" y="342899"/>
            <a:ext cx="5569742" cy="60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 panose="020F0502020204030204"/>
              <a:buNone/>
            </a:pPr>
            <a:r>
              <a:rPr lang="en-US" sz="3600"/>
              <a:t>MOTIVATION</a:t>
            </a:r>
          </a:p>
        </p:txBody>
      </p:sp>
      <p:sp>
        <p:nvSpPr>
          <p:cNvPr id="156" name="Google Shape;156;p4"/>
          <p:cNvSpPr txBox="1">
            <a:spLocks noGrp="1"/>
          </p:cNvSpPr>
          <p:nvPr>
            <p:ph type="subTitle" idx="1"/>
          </p:nvPr>
        </p:nvSpPr>
        <p:spPr>
          <a:xfrm>
            <a:off x="526260" y="1481929"/>
            <a:ext cx="5813581" cy="489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US" b="1" dirty="0"/>
              <a:t>Lack of professional perspective.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US" b="1" dirty="0"/>
              <a:t>Difficulty to find mentors of respective fields.</a:t>
            </a:r>
            <a:endParaRPr b="1" dirty="0"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US" b="1" dirty="0"/>
              <a:t>Lack of common platform to interact for building up a community.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US" b="1" dirty="0"/>
              <a:t>Difficulty to find related job circular.</a:t>
            </a:r>
            <a:endParaRPr lang="en-US" dirty="0"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US" b="1" dirty="0"/>
              <a:t>Scattered alumni community.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US" b="1" dirty="0"/>
              <a:t>Hardship to support career development because of less interaction.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US" b="1" dirty="0"/>
              <a:t>Decreased alumni engagement due to lack of common platform.</a:t>
            </a: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b="1" dirty="0"/>
          </a:p>
        </p:txBody>
      </p:sp>
      <p:grpSp>
        <p:nvGrpSpPr>
          <p:cNvPr id="159" name="Google Shape;159;p4"/>
          <p:cNvGrpSpPr/>
          <p:nvPr/>
        </p:nvGrpSpPr>
        <p:grpSpPr>
          <a:xfrm>
            <a:off x="-277573" y="5514975"/>
            <a:ext cx="1351934" cy="1343025"/>
            <a:chOff x="2451100" y="2257425"/>
            <a:chExt cx="1927225" cy="1914525"/>
          </a:xfrm>
        </p:grpSpPr>
        <p:sp>
          <p:nvSpPr>
            <p:cNvPr id="160" name="Google Shape;160;p4"/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7361" r="7361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"/>
          <p:cNvSpPr txBox="1">
            <a:spLocks noGrp="1"/>
          </p:cNvSpPr>
          <p:nvPr>
            <p:ph type="title"/>
          </p:nvPr>
        </p:nvSpPr>
        <p:spPr>
          <a:xfrm>
            <a:off x="2065563" y="159908"/>
            <a:ext cx="7625443" cy="87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</a:pPr>
            <a:r>
              <a:rPr lang="en-US" sz="3600" dirty="0">
                <a:solidFill>
                  <a:srgbClr val="6367AE"/>
                </a:solidFill>
                <a:latin typeface="Rammetto One" panose="02000505020000020004"/>
                <a:ea typeface="Rammetto One" panose="02000505020000020004"/>
                <a:cs typeface="Rammetto One" panose="02000505020000020004"/>
                <a:sym typeface="Rammetto One" panose="02000505020000020004"/>
              </a:rPr>
              <a:t>Our Features:</a:t>
            </a:r>
            <a:endParaRPr sz="5700" dirty="0">
              <a:solidFill>
                <a:srgbClr val="6367AE"/>
              </a:solidFill>
              <a:latin typeface="Rammetto One" panose="02000505020000020004"/>
              <a:ea typeface="Rammetto One" panose="02000505020000020004"/>
              <a:cs typeface="Rammetto One" panose="02000505020000020004"/>
              <a:sym typeface="Rammetto One" panose="02000505020000020004"/>
            </a:endParaRPr>
          </a:p>
        </p:txBody>
      </p:sp>
      <p:sp>
        <p:nvSpPr>
          <p:cNvPr id="272" name="Google Shape;272;p8"/>
          <p:cNvSpPr txBox="1">
            <a:spLocks noGrp="1"/>
          </p:cNvSpPr>
          <p:nvPr>
            <p:ph type="body" idx="1"/>
          </p:nvPr>
        </p:nvSpPr>
        <p:spPr>
          <a:xfrm>
            <a:off x="3033032" y="755947"/>
            <a:ext cx="8044543" cy="299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1. Login &amp; Registration</a:t>
            </a:r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2.Add Event(Admin + Volunteer)</a:t>
            </a:r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3. Job Post(Alumni)</a:t>
            </a:r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4. Apply for Job(Student + Alumni)</a:t>
            </a:r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5. Raise Fund(Alumni+ Student)</a:t>
            </a:r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6. Spending Fund Details( Can See Everyone)</a:t>
            </a:r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7. Regional and Post wise Alumni Search</a:t>
            </a:r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8. Gallery</a:t>
            </a:r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9. Connect through chat</a:t>
            </a:r>
            <a:endParaRPr b="1" dirty="0"/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solidFill>
                <a:srgbClr val="6367AE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</p:txBody>
      </p:sp>
      <p:sp>
        <p:nvSpPr>
          <p:cNvPr id="273" name="Google Shape;27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grpSp>
        <p:nvGrpSpPr>
          <p:cNvPr id="275" name="Google Shape;275;p8"/>
          <p:cNvGrpSpPr/>
          <p:nvPr/>
        </p:nvGrpSpPr>
        <p:grpSpPr>
          <a:xfrm>
            <a:off x="85725" y="5195887"/>
            <a:ext cx="1351934" cy="1343025"/>
            <a:chOff x="2451100" y="2257425"/>
            <a:chExt cx="1927225" cy="1914525"/>
          </a:xfrm>
        </p:grpSpPr>
        <p:sp>
          <p:nvSpPr>
            <p:cNvPr id="276" name="Google Shape;276;p8"/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"/>
          <p:cNvSpPr txBox="1">
            <a:spLocks noGrp="1"/>
          </p:cNvSpPr>
          <p:nvPr>
            <p:ph type="title"/>
          </p:nvPr>
        </p:nvSpPr>
        <p:spPr>
          <a:xfrm>
            <a:off x="2065563" y="159908"/>
            <a:ext cx="7625443" cy="87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</a:pPr>
            <a:r>
              <a:rPr lang="en-US" sz="3600" dirty="0">
                <a:solidFill>
                  <a:srgbClr val="6367AE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Rammetto One" panose="02000505020000020004"/>
                <a:sym typeface="Rammetto One" panose="02000505020000020004"/>
              </a:rPr>
              <a:t>Our Contribution:</a:t>
            </a:r>
            <a:endParaRPr sz="5700" dirty="0">
              <a:solidFill>
                <a:srgbClr val="6367AE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Rammetto One" panose="02000505020000020004"/>
              <a:sym typeface="Rammetto One" panose="02000505020000020004"/>
            </a:endParaRPr>
          </a:p>
        </p:txBody>
      </p:sp>
      <p:sp>
        <p:nvSpPr>
          <p:cNvPr id="272" name="Google Shape;272;p8"/>
          <p:cNvSpPr txBox="1">
            <a:spLocks noGrp="1"/>
          </p:cNvSpPr>
          <p:nvPr>
            <p:ph type="body" idx="1"/>
          </p:nvPr>
        </p:nvSpPr>
        <p:spPr>
          <a:xfrm>
            <a:off x="3033032" y="755947"/>
            <a:ext cx="4024993" cy="200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Taiyaba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Taskin</a:t>
            </a:r>
            <a:endParaRPr lang="en-US" sz="3600" dirty="0">
              <a:solidFill>
                <a:srgbClr val="002060"/>
              </a:solidFill>
              <a:effectLst/>
            </a:endParaRPr>
          </a:p>
          <a:p>
            <a:pPr marL="0" marR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Login &amp; Registration</a:t>
            </a:r>
            <a:endParaRPr lang="en-US" sz="3200" dirty="0">
              <a:effectLst/>
            </a:endParaRPr>
          </a:p>
          <a:p>
            <a:pPr marL="0" marR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 Event(Admin + Volunteer)</a:t>
            </a:r>
          </a:p>
          <a:p>
            <a:pPr marL="0" marR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Gallery</a:t>
            </a:r>
            <a:endParaRPr lang="en-US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endParaRPr lang="en-US" sz="3200" dirty="0">
              <a:effectLst/>
            </a:endParaRPr>
          </a:p>
        </p:txBody>
      </p:sp>
      <p:sp>
        <p:nvSpPr>
          <p:cNvPr id="273" name="Google Shape;27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grpSp>
        <p:nvGrpSpPr>
          <p:cNvPr id="275" name="Google Shape;275;p8"/>
          <p:cNvGrpSpPr/>
          <p:nvPr/>
        </p:nvGrpSpPr>
        <p:grpSpPr>
          <a:xfrm>
            <a:off x="85725" y="5195887"/>
            <a:ext cx="1351934" cy="1343025"/>
            <a:chOff x="2451100" y="2257425"/>
            <a:chExt cx="1927225" cy="1914525"/>
          </a:xfrm>
        </p:grpSpPr>
        <p:sp>
          <p:nvSpPr>
            <p:cNvPr id="276" name="Google Shape;276;p8"/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" name="Google Shape;272;p8">
            <a:extLst>
              <a:ext uri="{FF2B5EF4-FFF2-40B4-BE49-F238E27FC236}">
                <a16:creationId xmlns:a16="http://schemas.microsoft.com/office/drawing/2014/main" id="{3759C447-6043-4F9B-B6FA-1558089B924D}"/>
              </a:ext>
            </a:extLst>
          </p:cNvPr>
          <p:cNvSpPr txBox="1">
            <a:spLocks/>
          </p:cNvSpPr>
          <p:nvPr/>
        </p:nvSpPr>
        <p:spPr>
          <a:xfrm>
            <a:off x="7419975" y="755947"/>
            <a:ext cx="4657725" cy="223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marR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Rasel Ahmed</a:t>
            </a:r>
            <a:endParaRPr lang="en-US" sz="2400" dirty="0">
              <a:solidFill>
                <a:srgbClr val="002060"/>
              </a:solidFill>
              <a:effectLst/>
            </a:endParaRPr>
          </a:p>
          <a:p>
            <a:pPr marL="0" marR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 Fund(Alumni+ Student)</a:t>
            </a:r>
            <a:endParaRPr lang="en-US" sz="2000" dirty="0">
              <a:effectLst/>
            </a:endParaRPr>
          </a:p>
          <a:p>
            <a:pPr marL="0" marR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Spending Fund Details</a:t>
            </a:r>
            <a:endParaRPr lang="en-US" sz="200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43C1E-63BD-4B35-8D0C-E9BAB848C83F}"/>
              </a:ext>
            </a:extLst>
          </p:cNvPr>
          <p:cNvSpPr txBox="1"/>
          <p:nvPr/>
        </p:nvSpPr>
        <p:spPr>
          <a:xfrm>
            <a:off x="3033032" y="3635460"/>
            <a:ext cx="39202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0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 Sazzad </a:t>
            </a:r>
            <a:r>
              <a:rPr lang="en-US" sz="20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Mazumder</a:t>
            </a:r>
            <a:endParaRPr lang="en-US" sz="2000" dirty="0">
              <a:solidFill>
                <a:srgbClr val="002060"/>
              </a:solidFill>
              <a:effectLst/>
            </a:endParaRPr>
          </a:p>
          <a:p>
            <a:pPr marL="342900" marR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Post(Alumni)</a:t>
            </a:r>
            <a:endParaRPr lang="en-US" sz="2000" dirty="0">
              <a:effectLst/>
            </a:endParaRPr>
          </a:p>
          <a:p>
            <a:pPr marL="342900" marR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for Job(Student + Alumni)</a:t>
            </a:r>
            <a:endParaRPr lang="en-US" sz="200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D9ABC-31BD-4BA4-A7E1-2E59BA5DD57C}"/>
              </a:ext>
            </a:extLst>
          </p:cNvPr>
          <p:cNvSpPr txBox="1"/>
          <p:nvPr/>
        </p:nvSpPr>
        <p:spPr>
          <a:xfrm>
            <a:off x="7419975" y="3635460"/>
            <a:ext cx="6096000" cy="1809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0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 </a:t>
            </a:r>
            <a:r>
              <a:rPr lang="en-US" sz="20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Atik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Sahriare</a:t>
            </a:r>
            <a:endParaRPr lang="en-US" sz="2000" dirty="0">
              <a:solidFill>
                <a:srgbClr val="002060"/>
              </a:solidFill>
              <a:effectLst/>
            </a:endParaRPr>
          </a:p>
          <a:p>
            <a:pPr marL="342900" marR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and Post wise Alumni Search</a:t>
            </a:r>
            <a:endParaRPr lang="en-US" sz="2000" dirty="0">
              <a:effectLst/>
            </a:endParaRPr>
          </a:p>
          <a:p>
            <a:pPr marL="342900" marR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through chat</a:t>
            </a:r>
            <a:endParaRPr lang="en-US" sz="2000" dirty="0">
              <a:effectLst/>
            </a:endParaRPr>
          </a:p>
          <a:p>
            <a:pPr marL="0" marR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380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>
            <a:spLocks noGrp="1"/>
          </p:cNvSpPr>
          <p:nvPr>
            <p:ph type="title"/>
          </p:nvPr>
        </p:nvSpPr>
        <p:spPr>
          <a:xfrm>
            <a:off x="3581400" y="1803025"/>
            <a:ext cx="7772400" cy="4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None/>
            </a:pPr>
            <a:r>
              <a:rPr lang="en-US" sz="3400">
                <a:solidFill>
                  <a:srgbClr val="6367AE"/>
                </a:solidFill>
                <a:latin typeface="Rammetto One" panose="02000505020000020004"/>
                <a:ea typeface="Rammetto One" panose="02000505020000020004"/>
                <a:cs typeface="Rammetto One" panose="02000505020000020004"/>
                <a:sym typeface="Rammetto One" panose="02000505020000020004"/>
              </a:rPr>
              <a:t>Languages &amp; Platform</a:t>
            </a:r>
            <a:br>
              <a:rPr lang="en-US" sz="3600"/>
            </a:br>
            <a:br>
              <a:rPr lang="en-US" sz="3600"/>
            </a:br>
            <a:r>
              <a:rPr lang="en-US" sz="1800" b="0" i="0" u="none" strike="noStrike">
                <a:solidFill>
                  <a:srgbClr val="666666"/>
                </a:solidFill>
                <a:latin typeface="Oi"/>
                <a:ea typeface="Oi"/>
                <a:cs typeface="Oi"/>
                <a:sym typeface="Oi"/>
              </a:rPr>
              <a:t> </a:t>
            </a:r>
            <a: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HTML</a:t>
            </a: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CSS</a:t>
            </a: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PHP</a:t>
            </a: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r>
              <a:rPr lang="en-US" sz="1800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Mysql</a:t>
            </a:r>
            <a: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Bootstrap</a:t>
            </a: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JavaScript</a:t>
            </a: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XAMPP</a:t>
            </a: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800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VS Code</a:t>
            </a:r>
            <a:br>
              <a:rPr lang="en-US" sz="1800" i="0" u="none" strike="noStrike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US" sz="3600">
                <a:solidFill>
                  <a:srgbClr val="272B4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US" sz="3600"/>
            </a:br>
            <a:br>
              <a:rPr lang="en-US" sz="3600"/>
            </a:br>
            <a:endParaRPr sz="3600"/>
          </a:p>
        </p:txBody>
      </p:sp>
      <p:pic>
        <p:nvPicPr>
          <p:cNvPr id="286" name="Google Shape;286;p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24600" y="2057400"/>
            <a:ext cx="3874900" cy="2761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275;p8"/>
          <p:cNvGrpSpPr/>
          <p:nvPr/>
        </p:nvGrpSpPr>
        <p:grpSpPr>
          <a:xfrm>
            <a:off x="76508" y="5143499"/>
            <a:ext cx="1351934" cy="1343025"/>
            <a:chOff x="2451100" y="2257425"/>
            <a:chExt cx="1927225" cy="1914525"/>
          </a:xfrm>
        </p:grpSpPr>
        <p:sp>
          <p:nvSpPr>
            <p:cNvPr id="5" name="Google Shape;276;p8"/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Google Shape;277;p8"/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5935" y="450215"/>
            <a:ext cx="4382135" cy="764540"/>
          </a:xfrm>
        </p:spPr>
        <p:txBody>
          <a:bodyPr/>
          <a:lstStyle/>
          <a:p>
            <a:r>
              <a:rPr lang="en-US" sz="3600"/>
              <a:t>Use Case Diagram</a:t>
            </a:r>
          </a:p>
        </p:txBody>
      </p:sp>
      <p:pic>
        <p:nvPicPr>
          <p:cNvPr id="3" name="Picture Placeholder 2" descr="UseCase"/>
          <p:cNvPicPr>
            <a:picLocks noGrp="1"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3730625" y="1547495"/>
            <a:ext cx="7625080" cy="4636135"/>
          </a:xfrm>
          <a:prstGeom prst="rect">
            <a:avLst/>
          </a:prstGeom>
        </p:spPr>
      </p:pic>
      <p:grpSp>
        <p:nvGrpSpPr>
          <p:cNvPr id="5" name="Google Shape;275;p8">
            <a:extLst>
              <a:ext uri="{FF2B5EF4-FFF2-40B4-BE49-F238E27FC236}">
                <a16:creationId xmlns:a16="http://schemas.microsoft.com/office/drawing/2014/main" id="{15FEFF18-0D34-4790-8053-5D15FF256E56}"/>
              </a:ext>
            </a:extLst>
          </p:cNvPr>
          <p:cNvGrpSpPr/>
          <p:nvPr/>
        </p:nvGrpSpPr>
        <p:grpSpPr>
          <a:xfrm>
            <a:off x="76508" y="5143499"/>
            <a:ext cx="1351934" cy="1343025"/>
            <a:chOff x="2451100" y="2257425"/>
            <a:chExt cx="1927225" cy="1914525"/>
          </a:xfrm>
        </p:grpSpPr>
        <p:sp>
          <p:nvSpPr>
            <p:cNvPr id="6" name="Google Shape;276;p8">
              <a:extLst>
                <a:ext uri="{FF2B5EF4-FFF2-40B4-BE49-F238E27FC236}">
                  <a16:creationId xmlns:a16="http://schemas.microsoft.com/office/drawing/2014/main" id="{1C5662EA-F269-4ECF-8D45-A0A83958B856}"/>
                </a:ext>
              </a:extLst>
            </p:cNvPr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" name="Google Shape;277;p8">
              <a:extLst>
                <a:ext uri="{FF2B5EF4-FFF2-40B4-BE49-F238E27FC236}">
                  <a16:creationId xmlns:a16="http://schemas.microsoft.com/office/drawing/2014/main" id="{B86E9BF8-1CC9-4343-9EB7-74790E7812F2}"/>
                </a:ext>
              </a:extLst>
            </p:cNvPr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0235" y="259080"/>
            <a:ext cx="3931920" cy="768985"/>
          </a:xfrm>
        </p:spPr>
        <p:txBody>
          <a:bodyPr/>
          <a:lstStyle/>
          <a:p>
            <a:r>
              <a:rPr lang="en-US" sz="3600"/>
              <a:t>Class Diagram</a:t>
            </a:r>
          </a:p>
        </p:txBody>
      </p:sp>
      <p:pic>
        <p:nvPicPr>
          <p:cNvPr id="5" name="Picture Placeholder 4" descr="Class"/>
          <p:cNvPicPr>
            <a:picLocks noGrp="1"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4262755" y="1288415"/>
            <a:ext cx="6786245" cy="5184140"/>
          </a:xfrm>
          <a:prstGeom prst="rect">
            <a:avLst/>
          </a:prstGeom>
        </p:spPr>
      </p:pic>
      <p:grpSp>
        <p:nvGrpSpPr>
          <p:cNvPr id="4" name="Google Shape;275;p8">
            <a:extLst>
              <a:ext uri="{FF2B5EF4-FFF2-40B4-BE49-F238E27FC236}">
                <a16:creationId xmlns:a16="http://schemas.microsoft.com/office/drawing/2014/main" id="{7C57A4B7-84EC-4495-B1F2-80B992AEB168}"/>
              </a:ext>
            </a:extLst>
          </p:cNvPr>
          <p:cNvGrpSpPr/>
          <p:nvPr/>
        </p:nvGrpSpPr>
        <p:grpSpPr>
          <a:xfrm>
            <a:off x="76508" y="5143499"/>
            <a:ext cx="1351934" cy="1343025"/>
            <a:chOff x="2451100" y="2257425"/>
            <a:chExt cx="1927225" cy="1914525"/>
          </a:xfrm>
        </p:grpSpPr>
        <p:sp>
          <p:nvSpPr>
            <p:cNvPr id="6" name="Google Shape;276;p8">
              <a:extLst>
                <a:ext uri="{FF2B5EF4-FFF2-40B4-BE49-F238E27FC236}">
                  <a16:creationId xmlns:a16="http://schemas.microsoft.com/office/drawing/2014/main" id="{4747BC50-3EBA-4E17-B72C-97AF9BC10B76}"/>
                </a:ext>
              </a:extLst>
            </p:cNvPr>
            <p:cNvSpPr/>
            <p:nvPr/>
          </p:nvSpPr>
          <p:spPr>
            <a:xfrm>
              <a:off x="3436938" y="2714625"/>
              <a:ext cx="862013" cy="822325"/>
            </a:xfrm>
            <a:custGeom>
              <a:avLst/>
              <a:gdLst/>
              <a:ahLst/>
              <a:cxnLst/>
              <a:rect l="l" t="t" r="r" b="b"/>
              <a:pathLst>
                <a:path w="1050" h="1002" extrusionOk="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" name="Google Shape;277;p8">
              <a:extLst>
                <a:ext uri="{FF2B5EF4-FFF2-40B4-BE49-F238E27FC236}">
                  <a16:creationId xmlns:a16="http://schemas.microsoft.com/office/drawing/2014/main" id="{F8A3890B-4E58-45F3-A0FC-5C516292B808}"/>
                </a:ext>
              </a:extLst>
            </p:cNvPr>
            <p:cNvSpPr/>
            <p:nvPr/>
          </p:nvSpPr>
          <p:spPr>
            <a:xfrm>
              <a:off x="2451100" y="2257425"/>
              <a:ext cx="1927225" cy="1914525"/>
            </a:xfrm>
            <a:custGeom>
              <a:avLst/>
              <a:gdLst/>
              <a:ahLst/>
              <a:cxnLst/>
              <a:rect l="l" t="t" r="r" b="b"/>
              <a:pathLst>
                <a:path w="2348" h="2336" extrusionOk="0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PGO-BIZ">
      <a:dk1>
        <a:srgbClr val="000000"/>
      </a:dk1>
      <a:lt1>
        <a:srgbClr val="FFFFFF"/>
      </a:lt1>
      <a:dk2>
        <a:srgbClr val="282B4D"/>
      </a:dk2>
      <a:lt2>
        <a:srgbClr val="E7E6E6"/>
      </a:lt2>
      <a:accent1>
        <a:srgbClr val="282B4D"/>
      </a:accent1>
      <a:accent2>
        <a:srgbClr val="FF7000"/>
      </a:accent2>
      <a:accent3>
        <a:srgbClr val="FFC000"/>
      </a:accent3>
      <a:accent4>
        <a:srgbClr val="5B9BD5"/>
      </a:accent4>
      <a:accent5>
        <a:srgbClr val="A5A5A5"/>
      </a:accent5>
      <a:accent6>
        <a:srgbClr val="FF7000"/>
      </a:accent6>
      <a:hlink>
        <a:srgbClr val="FF7000"/>
      </a:hlink>
      <a:folHlink>
        <a:srgbClr val="FF7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381</Words>
  <Application>Microsoft Office PowerPoint</Application>
  <PresentationFormat>Widescreen</PresentationFormat>
  <Paragraphs>71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Oi</vt:lpstr>
      <vt:lpstr>Arial</vt:lpstr>
      <vt:lpstr>Times New Roman</vt:lpstr>
      <vt:lpstr>Noto Sans Symbols</vt:lpstr>
      <vt:lpstr>Rammetto One</vt:lpstr>
      <vt:lpstr>Comic Sans MS</vt:lpstr>
      <vt:lpstr>Droid Serif</vt:lpstr>
      <vt:lpstr>Teko</vt:lpstr>
      <vt:lpstr>Monotype Corsiva</vt:lpstr>
      <vt:lpstr>Lobster</vt:lpstr>
      <vt:lpstr>Calibri</vt:lpstr>
      <vt:lpstr>Malgun Gothic</vt:lpstr>
      <vt:lpstr>Segoe UI Black</vt:lpstr>
      <vt:lpstr>PRESENTATIONGO</vt:lpstr>
      <vt:lpstr>UIU NEXUS -Alumni &amp; Student Community-</vt:lpstr>
      <vt:lpstr>        Our Team </vt:lpstr>
      <vt:lpstr>INTRODUCTION</vt:lpstr>
      <vt:lpstr>MOTIVATION</vt:lpstr>
      <vt:lpstr>Our Features:</vt:lpstr>
      <vt:lpstr>Our Contribution:</vt:lpstr>
      <vt:lpstr>Languages &amp; Platform   HTML   CSS   PHP   Mysql    Bootstrap  JavaScript   XAMPP  VS Code    </vt:lpstr>
      <vt:lpstr>Use Case Diagram</vt:lpstr>
      <vt:lpstr>Class Diagram</vt:lpstr>
      <vt:lpstr>Activity Diagram</vt:lpstr>
      <vt:lpstr>ER Diagram</vt:lpstr>
      <vt:lpstr>Git Commits</vt:lpstr>
      <vt:lpstr>Git Commits</vt:lpstr>
      <vt:lpstr>Git Commits</vt:lpstr>
      <vt:lpstr>Git Commits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UIU Eatery -Cafeteria Management System-</dc:title>
  <dc:creator>Turza</dc:creator>
  <cp:lastModifiedBy>Sazzad Mzd</cp:lastModifiedBy>
  <cp:revision>22</cp:revision>
  <dcterms:created xsi:type="dcterms:W3CDTF">2021-07-28T07:31:00Z</dcterms:created>
  <dcterms:modified xsi:type="dcterms:W3CDTF">2023-11-10T15:18:48Z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EDFC362560D541E78163C0B61D11D941_12</vt:lpwstr>
  </property>
  <property fmtid="{D5CDD505-2E9C-101B-9397-08002B2CF9AE}" pid="3" name="KSOProductBuildVer">
    <vt:lpwstr>1033-12.2.0.13215</vt:lpwstr>
  </property>
</Properties>
</file>