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81" r:id="rId6"/>
    <p:sldId id="282" r:id="rId7"/>
    <p:sldId id="279" r:id="rId8"/>
    <p:sldId id="280" r:id="rId9"/>
    <p:sldId id="287" r:id="rId10"/>
    <p:sldId id="288" r:id="rId11"/>
    <p:sldId id="289" r:id="rId12"/>
    <p:sldId id="291" r:id="rId13"/>
    <p:sldId id="290" r:id="rId14"/>
    <p:sldId id="292" r:id="rId15"/>
    <p:sldId id="293" r:id="rId16"/>
    <p:sldId id="296" r:id="rId17"/>
    <p:sldId id="294" r:id="rId18"/>
    <p:sldId id="295" r:id="rId19"/>
    <p:sldId id="276" r:id="rId20"/>
    <p:sldId id="297" r:id="rId21"/>
    <p:sldId id="275" r:id="rId22"/>
    <p:sldId id="302" r:id="rId23"/>
    <p:sldId id="298" r:id="rId24"/>
    <p:sldId id="300" r:id="rId25"/>
    <p:sldId id="301" r:id="rId26"/>
    <p:sldId id="303" r:id="rId27"/>
    <p:sldId id="304" r:id="rId28"/>
    <p:sldId id="271" r:id="rId29"/>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B0C5E1"/>
    <a:srgbClr val="00909A"/>
    <a:srgbClr val="EDEAF0"/>
    <a:srgbClr val="D8D3E0"/>
    <a:srgbClr val="62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045" autoAdjust="0"/>
  </p:normalViewPr>
  <p:slideViewPr>
    <p:cSldViewPr>
      <p:cViewPr varScale="1">
        <p:scale>
          <a:sx n="74" d="100"/>
          <a:sy n="74" d="100"/>
        </p:scale>
        <p:origin x="1806" y="60"/>
      </p:cViewPr>
      <p:guideLst>
        <p:guide orient="horz" pos="1620"/>
        <p:guide pos="216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CAB53-69F5-4A09-8E2F-C204B42EC119}" type="datetimeFigureOut">
              <a:rPr lang="en-US" smtClean="0"/>
              <a:t>11/18/2016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DD2F2-61FE-45DE-8A88-43D467C5276F}" type="slidenum">
              <a:rPr lang="en-US" smtClean="0"/>
              <a:t>‹#›</a:t>
            </a:fld>
            <a:endParaRPr lang="en-US"/>
          </a:p>
        </p:txBody>
      </p:sp>
    </p:spTree>
    <p:extLst>
      <p:ext uri="{BB962C8B-B14F-4D97-AF65-F5344CB8AC3E}">
        <p14:creationId xmlns:p14="http://schemas.microsoft.com/office/powerpoint/2010/main" val="102668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1</a:t>
            </a:fld>
            <a:endParaRPr lang="en-US"/>
          </a:p>
        </p:txBody>
      </p:sp>
    </p:spTree>
    <p:extLst>
      <p:ext uri="{BB962C8B-B14F-4D97-AF65-F5344CB8AC3E}">
        <p14:creationId xmlns:p14="http://schemas.microsoft.com/office/powerpoint/2010/main" val="399252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Obviously there are many circumstances where you might want to change the state in the store:</a:t>
            </a:r>
          </a:p>
          <a:p>
            <a:r>
              <a:rPr lang="en-AU" dirty="0" smtClean="0"/>
              <a:t>Whether as a result of user interactions (such as: clicking on a button, leaving a comment, requesting search</a:t>
            </a:r>
          </a:p>
          <a:p>
            <a:r>
              <a:rPr lang="en-AU" dirty="0" smtClean="0"/>
              <a:t>results and so on...) or as result of AJAX requests, timers, web socket events etc. So how to change the state</a:t>
            </a:r>
            <a:r>
              <a:rPr lang="en-AU" baseline="0" dirty="0" smtClean="0"/>
              <a:t> ? </a:t>
            </a:r>
            <a:r>
              <a:rPr lang="en-AU" dirty="0" smtClean="0"/>
              <a:t>Using dispatch actions.</a:t>
            </a:r>
          </a:p>
          <a:p>
            <a:r>
              <a:rPr lang="en-AU" dirty="0" smtClean="0"/>
              <a:t>Dispatching an action is like sending a message to the store saying that something happened and that</a:t>
            </a:r>
          </a:p>
          <a:p>
            <a:r>
              <a:rPr lang="en-AU" dirty="0" smtClean="0"/>
              <a:t>the store should update itself in response</a:t>
            </a:r>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10</a:t>
            </a:fld>
            <a:endParaRPr lang="en-US"/>
          </a:p>
        </p:txBody>
      </p:sp>
    </p:spTree>
    <p:extLst>
      <p:ext uri="{BB962C8B-B14F-4D97-AF65-F5344CB8AC3E}">
        <p14:creationId xmlns:p14="http://schemas.microsoft.com/office/powerpoint/2010/main" val="390273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React container components dispatches actions to the store to indicate that something that impacts application state happened (say, when the user clicks on a button);</a:t>
            </a:r>
          </a:p>
          <a:p>
            <a:r>
              <a:rPr lang="en-AU" dirty="0" smtClean="0"/>
              <a:t>The store updates its own state and notify the subscribed components; Container components re-render the UI</a:t>
            </a:r>
          </a:p>
          <a:p>
            <a:r>
              <a:rPr lang="en-AU" dirty="0" smtClean="0"/>
              <a:t>with the latest data.</a:t>
            </a:r>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11</a:t>
            </a:fld>
            <a:endParaRPr lang="en-US"/>
          </a:p>
        </p:txBody>
      </p:sp>
    </p:spTree>
    <p:extLst>
      <p:ext uri="{BB962C8B-B14F-4D97-AF65-F5344CB8AC3E}">
        <p14:creationId xmlns:p14="http://schemas.microsoft.com/office/powerpoint/2010/main" val="188240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Reducer </a:t>
            </a:r>
            <a:r>
              <a:rPr lang="en-AU" dirty="0" smtClean="0"/>
              <a:t>responsible for mutating the store state when actions are dispatched.</a:t>
            </a:r>
          </a:p>
        </p:txBody>
      </p:sp>
      <p:sp>
        <p:nvSpPr>
          <p:cNvPr id="4" name="Slide Number Placeholder 3"/>
          <p:cNvSpPr>
            <a:spLocks noGrp="1"/>
          </p:cNvSpPr>
          <p:nvPr>
            <p:ph type="sldNum" sz="quarter" idx="10"/>
          </p:nvPr>
        </p:nvSpPr>
        <p:spPr/>
        <p:txBody>
          <a:bodyPr/>
          <a:lstStyle/>
          <a:p>
            <a:fld id="{5B9DD2F2-61FE-45DE-8A88-43D467C5276F}" type="slidenum">
              <a:rPr lang="en-US" smtClean="0"/>
              <a:t>12</a:t>
            </a:fld>
            <a:endParaRPr lang="en-US"/>
          </a:p>
        </p:txBody>
      </p:sp>
    </p:spTree>
    <p:extLst>
      <p:ext uri="{BB962C8B-B14F-4D97-AF65-F5344CB8AC3E}">
        <p14:creationId xmlns:p14="http://schemas.microsoft.com/office/powerpoint/2010/main" val="357327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But what exactly is a reducer function? To put it in the simplest possible terms, a reducer is a function</a:t>
            </a:r>
          </a:p>
          <a:p>
            <a:r>
              <a:rPr lang="en-AU" dirty="0" smtClean="0"/>
              <a:t>that calculates a new state given the previous state and an.</a:t>
            </a:r>
            <a:r>
              <a:rPr lang="en-AU" baseline="0" dirty="0" smtClean="0"/>
              <a:t> </a:t>
            </a:r>
            <a:r>
              <a:rPr lang="en-AU" dirty="0" smtClean="0"/>
              <a:t>When you instantiate your application’s store, you pass one (or more) reducer functions. These functions will be</a:t>
            </a:r>
          </a:p>
          <a:p>
            <a:r>
              <a:rPr lang="en-AU" dirty="0" smtClean="0"/>
              <a:t>called every time an action is dispatched and their jobs is to calculate the new, updated state.</a:t>
            </a:r>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13</a:t>
            </a:fld>
            <a:endParaRPr lang="en-US"/>
          </a:p>
        </p:txBody>
      </p:sp>
    </p:spTree>
    <p:extLst>
      <p:ext uri="{BB962C8B-B14F-4D97-AF65-F5344CB8AC3E}">
        <p14:creationId xmlns:p14="http://schemas.microsoft.com/office/powerpoint/2010/main" val="70793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smtClean="0"/>
              <a:t>Middleware provides a third-party extension point between dispatching an action, and the moment it reaches the reducer</a:t>
            </a:r>
            <a:r>
              <a:rPr lang="en-AU" b="1" dirty="0" smtClean="0"/>
              <a:t>.</a:t>
            </a:r>
            <a:r>
              <a:rPr lang="en-AU" dirty="0" smtClean="0"/>
              <a:t> Various use of Middleware:  logging, crash reporting, talking to an asynchronous API, routing, and more.</a:t>
            </a:r>
          </a:p>
        </p:txBody>
      </p:sp>
      <p:sp>
        <p:nvSpPr>
          <p:cNvPr id="4" name="Slide Number Placeholder 3"/>
          <p:cNvSpPr>
            <a:spLocks noGrp="1"/>
          </p:cNvSpPr>
          <p:nvPr>
            <p:ph type="sldNum" sz="quarter" idx="10"/>
          </p:nvPr>
        </p:nvSpPr>
        <p:spPr/>
        <p:txBody>
          <a:bodyPr/>
          <a:lstStyle/>
          <a:p>
            <a:fld id="{5B9DD2F2-61FE-45DE-8A88-43D467C5276F}" type="slidenum">
              <a:rPr lang="en-US" smtClean="0"/>
              <a:t>14</a:t>
            </a:fld>
            <a:endParaRPr lang="en-US"/>
          </a:p>
        </p:txBody>
      </p:sp>
    </p:spTree>
    <p:extLst>
      <p:ext uri="{BB962C8B-B14F-4D97-AF65-F5344CB8AC3E}">
        <p14:creationId xmlns:p14="http://schemas.microsoft.com/office/powerpoint/2010/main" val="4059406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15</a:t>
            </a:fld>
            <a:endParaRPr lang="en-US"/>
          </a:p>
        </p:txBody>
      </p:sp>
    </p:spTree>
    <p:extLst>
      <p:ext uri="{BB962C8B-B14F-4D97-AF65-F5344CB8AC3E}">
        <p14:creationId xmlns:p14="http://schemas.microsoft.com/office/powerpoint/2010/main" val="1155769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16</a:t>
            </a:fld>
            <a:endParaRPr lang="en-US"/>
          </a:p>
        </p:txBody>
      </p:sp>
    </p:spTree>
    <p:extLst>
      <p:ext uri="{BB962C8B-B14F-4D97-AF65-F5344CB8AC3E}">
        <p14:creationId xmlns:p14="http://schemas.microsoft.com/office/powerpoint/2010/main" val="2246402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17</a:t>
            </a:fld>
            <a:endParaRPr lang="en-US"/>
          </a:p>
        </p:txBody>
      </p:sp>
    </p:spTree>
    <p:extLst>
      <p:ext uri="{BB962C8B-B14F-4D97-AF65-F5344CB8AC3E}">
        <p14:creationId xmlns:p14="http://schemas.microsoft.com/office/powerpoint/2010/main" val="1482427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18</a:t>
            </a:fld>
            <a:endParaRPr lang="en-US"/>
          </a:p>
        </p:txBody>
      </p:sp>
    </p:spTree>
    <p:extLst>
      <p:ext uri="{BB962C8B-B14F-4D97-AF65-F5344CB8AC3E}">
        <p14:creationId xmlns:p14="http://schemas.microsoft.com/office/powerpoint/2010/main" val="3781662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19</a:t>
            </a:fld>
            <a:endParaRPr lang="en-US"/>
          </a:p>
        </p:txBody>
      </p:sp>
    </p:spTree>
    <p:extLst>
      <p:ext uri="{BB962C8B-B14F-4D97-AF65-F5344CB8AC3E}">
        <p14:creationId xmlns:p14="http://schemas.microsoft.com/office/powerpoint/2010/main" val="151513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a:t>
            </a:fld>
            <a:endParaRPr lang="en-US"/>
          </a:p>
        </p:txBody>
      </p:sp>
    </p:spTree>
    <p:extLst>
      <p:ext uri="{BB962C8B-B14F-4D97-AF65-F5344CB8AC3E}">
        <p14:creationId xmlns:p14="http://schemas.microsoft.com/office/powerpoint/2010/main" val="2352213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20</a:t>
            </a:fld>
            <a:endParaRPr lang="en-US"/>
          </a:p>
        </p:txBody>
      </p:sp>
    </p:spTree>
    <p:extLst>
      <p:ext uri="{BB962C8B-B14F-4D97-AF65-F5344CB8AC3E}">
        <p14:creationId xmlns:p14="http://schemas.microsoft.com/office/powerpoint/2010/main" val="3543008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21</a:t>
            </a:fld>
            <a:endParaRPr lang="en-US"/>
          </a:p>
        </p:txBody>
      </p:sp>
    </p:spTree>
    <p:extLst>
      <p:ext uri="{BB962C8B-B14F-4D97-AF65-F5344CB8AC3E}">
        <p14:creationId xmlns:p14="http://schemas.microsoft.com/office/powerpoint/2010/main" val="205198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constants.js file: Since all actions should have unique names (“types”, to be precise),</a:t>
            </a:r>
          </a:p>
          <a:p>
            <a:r>
              <a:rPr lang="en-AU" dirty="0" smtClean="0"/>
              <a:t>and those names will be referenced across the app, we will store them as constants. This</a:t>
            </a:r>
          </a:p>
          <a:p>
            <a:r>
              <a:rPr lang="en-AU" dirty="0" smtClean="0"/>
              <a:t>is not mandatory nor it’s a Redux requirement, but rather a good practice to use every</a:t>
            </a:r>
          </a:p>
          <a:p>
            <a:r>
              <a:rPr lang="en-AU" dirty="0" smtClean="0"/>
              <a:t>time you need to provide uniquely identifiable names across the application.</a:t>
            </a:r>
          </a:p>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22</a:t>
            </a:fld>
            <a:endParaRPr lang="en-US"/>
          </a:p>
        </p:txBody>
      </p:sp>
    </p:spTree>
    <p:extLst>
      <p:ext uri="{BB962C8B-B14F-4D97-AF65-F5344CB8AC3E}">
        <p14:creationId xmlns:p14="http://schemas.microsoft.com/office/powerpoint/2010/main" val="19056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23</a:t>
            </a:fld>
            <a:endParaRPr lang="en-US"/>
          </a:p>
        </p:txBody>
      </p:sp>
    </p:spTree>
    <p:extLst>
      <p:ext uri="{BB962C8B-B14F-4D97-AF65-F5344CB8AC3E}">
        <p14:creationId xmlns:p14="http://schemas.microsoft.com/office/powerpoint/2010/main" val="1995976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24</a:t>
            </a:fld>
            <a:endParaRPr lang="en-US"/>
          </a:p>
        </p:txBody>
      </p:sp>
    </p:spTree>
    <p:extLst>
      <p:ext uri="{BB962C8B-B14F-4D97-AF65-F5344CB8AC3E}">
        <p14:creationId xmlns:p14="http://schemas.microsoft.com/office/powerpoint/2010/main" val="102468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3</a:t>
            </a:fld>
            <a:endParaRPr lang="en-US"/>
          </a:p>
        </p:txBody>
      </p:sp>
    </p:spTree>
    <p:extLst>
      <p:ext uri="{BB962C8B-B14F-4D97-AF65-F5344CB8AC3E}">
        <p14:creationId xmlns:p14="http://schemas.microsoft.com/office/powerpoint/2010/main" val="197191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u="none" strike="noStrike" kern="1200" baseline="0" dirty="0" smtClean="0">
                <a:solidFill>
                  <a:schemeClr val="tx1"/>
                </a:solidFill>
                <a:latin typeface="+mn-lt"/>
                <a:ea typeface="+mn-ea"/>
                <a:cs typeface="+mn-cs"/>
              </a:rPr>
              <a:t>State is passed from the App component to child components as properties</a:t>
            </a:r>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4</a:t>
            </a:fld>
            <a:endParaRPr lang="en-US"/>
          </a:p>
        </p:txBody>
      </p:sp>
    </p:spTree>
    <p:extLst>
      <p:ext uri="{BB962C8B-B14F-4D97-AF65-F5344CB8AC3E}">
        <p14:creationId xmlns:p14="http://schemas.microsoft.com/office/powerpoint/2010/main" val="396621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u="none" strike="noStrike" kern="1200" baseline="0" dirty="0" smtClean="0">
                <a:solidFill>
                  <a:schemeClr val="tx1"/>
                </a:solidFill>
                <a:latin typeface="+mn-lt"/>
                <a:ea typeface="+mn-ea"/>
                <a:cs typeface="+mn-cs"/>
              </a:rPr>
              <a:t>Passing data back up to the root component when there are UI events</a:t>
            </a:r>
            <a:endParaRPr lang="en-US" dirty="0"/>
          </a:p>
        </p:txBody>
      </p:sp>
      <p:sp>
        <p:nvSpPr>
          <p:cNvPr id="4" name="Slide Number Placeholder 3"/>
          <p:cNvSpPr>
            <a:spLocks noGrp="1"/>
          </p:cNvSpPr>
          <p:nvPr>
            <p:ph type="sldNum" sz="quarter" idx="10"/>
          </p:nvPr>
        </p:nvSpPr>
        <p:spPr/>
        <p:txBody>
          <a:bodyPr/>
          <a:lstStyle/>
          <a:p>
            <a:fld id="{5B9DD2F2-61FE-45DE-8A88-43D467C5276F}" type="slidenum">
              <a:rPr lang="en-US" smtClean="0"/>
              <a:t>5</a:t>
            </a:fld>
            <a:endParaRPr lang="en-US"/>
          </a:p>
        </p:txBody>
      </p:sp>
    </p:spTree>
    <p:extLst>
      <p:ext uri="{BB962C8B-B14F-4D97-AF65-F5344CB8AC3E}">
        <p14:creationId xmlns:p14="http://schemas.microsoft.com/office/powerpoint/2010/main" val="337195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6</a:t>
            </a:fld>
            <a:endParaRPr lang="en-US"/>
          </a:p>
        </p:txBody>
      </p:sp>
    </p:spTree>
    <p:extLst>
      <p:ext uri="{BB962C8B-B14F-4D97-AF65-F5344CB8AC3E}">
        <p14:creationId xmlns:p14="http://schemas.microsoft.com/office/powerpoint/2010/main" val="245257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7</a:t>
            </a:fld>
            <a:endParaRPr lang="en-US"/>
          </a:p>
        </p:txBody>
      </p:sp>
    </p:spTree>
    <p:extLst>
      <p:ext uri="{BB962C8B-B14F-4D97-AF65-F5344CB8AC3E}">
        <p14:creationId xmlns:p14="http://schemas.microsoft.com/office/powerpoint/2010/main" val="187111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Our ideal view of the world looks like this figure. Data is completely separated from the component, but you want the component to be notified when data changes so it can </a:t>
            </a:r>
            <a:r>
              <a:rPr lang="en-AU" dirty="0" err="1" smtClean="0"/>
              <a:t>rerender</a:t>
            </a:r>
            <a:r>
              <a:rPr lang="en-AU" dirty="0" smtClean="0"/>
              <a:t>.</a:t>
            </a:r>
          </a:p>
          <a:p>
            <a:endParaRPr lang="en-AU" dirty="0" smtClean="0"/>
          </a:p>
          <a:p>
            <a:r>
              <a:rPr lang="en-AU" dirty="0" smtClean="0"/>
              <a:t>That's exactly what is achievable by using Redux. Redux provides a store to hold the entire application state in a single, centralized JavaScript object. The store can be directly accessed by any container components in the</a:t>
            </a:r>
          </a:p>
          <a:p>
            <a:r>
              <a:rPr lang="en-AU" dirty="0" smtClean="0"/>
              <a:t>application</a:t>
            </a:r>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8</a:t>
            </a:fld>
            <a:endParaRPr lang="en-US"/>
          </a:p>
        </p:txBody>
      </p:sp>
    </p:spTree>
    <p:extLst>
      <p:ext uri="{BB962C8B-B14F-4D97-AF65-F5344CB8AC3E}">
        <p14:creationId xmlns:p14="http://schemas.microsoft.com/office/powerpoint/2010/main" val="396857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9DD2F2-61FE-45DE-8A88-43D467C5276F}" type="slidenum">
              <a:rPr lang="en-US" smtClean="0"/>
              <a:t>9</a:t>
            </a:fld>
            <a:endParaRPr lang="en-US"/>
          </a:p>
        </p:txBody>
      </p:sp>
    </p:spTree>
    <p:extLst>
      <p:ext uri="{BB962C8B-B14F-4D97-AF65-F5344CB8AC3E}">
        <p14:creationId xmlns:p14="http://schemas.microsoft.com/office/powerpoint/2010/main" val="345308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Click to 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11/18/2016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umbu.me/simple-redux/" TargetMode="External"/><Relationship Id="rId2" Type="http://schemas.openxmlformats.org/officeDocument/2006/relationships/hyperlink" Target="http://slides.com/danabramov/components-react-flux-wip" TargetMode="External"/><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hyperlink" Target="https://www.youtube.com/watch?v=Td-2D-_7Y2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800350"/>
            <a:ext cx="6096000" cy="571500"/>
          </a:xfrm>
        </p:spPr>
        <p:txBody>
          <a:bodyPr>
            <a:normAutofit/>
          </a:bodyPr>
          <a:lstStyle/>
          <a:p>
            <a:r>
              <a:rPr lang="en-AU" sz="2700" dirty="0" smtClean="0">
                <a:latin typeface="Verdana" pitchFamily="34" charset="0"/>
                <a:ea typeface="Verdana" pitchFamily="34" charset="0"/>
                <a:cs typeface="Verdana" pitchFamily="34" charset="0"/>
              </a:rPr>
              <a:t>Redux</a:t>
            </a:r>
            <a:endParaRPr lang="en-US" sz="2700"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381000" y="3371850"/>
            <a:ext cx="6096000" cy="342900"/>
          </a:xfrm>
        </p:spPr>
        <p:txBody>
          <a:bodyPr>
            <a:noAutofit/>
          </a:bodyPr>
          <a:lstStyle/>
          <a:p>
            <a:pPr algn="l"/>
            <a:r>
              <a:rPr lang="en-AU" dirty="0" smtClean="0"/>
              <a:t>Nov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Actions</a:t>
            </a:r>
            <a:endParaRPr lang="en-AU" dirty="0"/>
          </a:p>
        </p:txBody>
      </p:sp>
      <p:pic>
        <p:nvPicPr>
          <p:cNvPr id="4" name="Content Placeholder 3"/>
          <p:cNvPicPr>
            <a:picLocks noGrp="1" noChangeAspect="1"/>
          </p:cNvPicPr>
          <p:nvPr>
            <p:ph idx="1"/>
          </p:nvPr>
        </p:nvPicPr>
        <p:blipFill>
          <a:blip r:embed="rId3"/>
          <a:stretch>
            <a:fillRect/>
          </a:stretch>
        </p:blipFill>
        <p:spPr>
          <a:xfrm>
            <a:off x="365697" y="1131590"/>
            <a:ext cx="3742857" cy="3095238"/>
          </a:xfrm>
          <a:prstGeom prst="rect">
            <a:avLst/>
          </a:prstGeom>
        </p:spPr>
      </p:pic>
      <p:sp>
        <p:nvSpPr>
          <p:cNvPr id="3" name="TextBox 2"/>
          <p:cNvSpPr txBox="1"/>
          <p:nvPr/>
        </p:nvSpPr>
        <p:spPr>
          <a:xfrm>
            <a:off x="692696" y="1275606"/>
            <a:ext cx="1845351" cy="646331"/>
          </a:xfrm>
          <a:prstGeom prst="rect">
            <a:avLst/>
          </a:prstGeom>
          <a:noFill/>
        </p:spPr>
        <p:txBody>
          <a:bodyPr wrap="square" rtlCol="0">
            <a:spAutoFit/>
          </a:bodyPr>
          <a:lstStyle/>
          <a:p>
            <a:r>
              <a:rPr lang="en-AU" sz="3600" b="1" dirty="0" smtClean="0">
                <a:solidFill>
                  <a:srgbClr val="00B0F0"/>
                </a:solidFill>
              </a:rPr>
              <a:t>Store</a:t>
            </a:r>
            <a:endParaRPr lang="en-AU" sz="3600" b="1" dirty="0">
              <a:solidFill>
                <a:srgbClr val="00B0F0"/>
              </a:solidFill>
            </a:endParaRPr>
          </a:p>
        </p:txBody>
      </p:sp>
      <p:grpSp>
        <p:nvGrpSpPr>
          <p:cNvPr id="9" name="Group 8"/>
          <p:cNvGrpSpPr/>
          <p:nvPr/>
        </p:nvGrpSpPr>
        <p:grpSpPr>
          <a:xfrm>
            <a:off x="3968038" y="1414381"/>
            <a:ext cx="2911816" cy="2448085"/>
            <a:chOff x="3968038" y="1414381"/>
            <a:chExt cx="2911816" cy="2448085"/>
          </a:xfrm>
        </p:grpSpPr>
        <p:sp>
          <p:nvSpPr>
            <p:cNvPr id="5" name="Explosion 1 4"/>
            <p:cNvSpPr/>
            <p:nvPr/>
          </p:nvSpPr>
          <p:spPr>
            <a:xfrm>
              <a:off x="4435553" y="1923125"/>
              <a:ext cx="2444301" cy="151216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Action</a:t>
              </a:r>
              <a:endParaRPr lang="en-AU" sz="3200" dirty="0">
                <a:solidFill>
                  <a:srgbClr val="FF0000"/>
                </a:solidFill>
              </a:endParaRPr>
            </a:p>
            <a:p>
              <a:pPr algn="ctr"/>
              <a:endParaRPr lang="en-AU" dirty="0"/>
            </a:p>
          </p:txBody>
        </p:sp>
        <p:sp>
          <p:nvSpPr>
            <p:cNvPr id="6" name="Curved Down Arrow 5"/>
            <p:cNvSpPr/>
            <p:nvPr/>
          </p:nvSpPr>
          <p:spPr>
            <a:xfrm rot="16404961" flipV="1">
              <a:off x="3086627" y="2295792"/>
              <a:ext cx="2448085" cy="685264"/>
            </a:xfrm>
            <a:prstGeom prst="curvedDownArrow">
              <a:avLst>
                <a:gd name="adj1" fmla="val 27976"/>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224167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Actions - Rendering</a:t>
            </a:r>
            <a:endParaRPr lang="en-AU" dirty="0"/>
          </a:p>
        </p:txBody>
      </p:sp>
      <p:pic>
        <p:nvPicPr>
          <p:cNvPr id="8" name="Picture 7"/>
          <p:cNvPicPr>
            <a:picLocks noChangeAspect="1"/>
          </p:cNvPicPr>
          <p:nvPr/>
        </p:nvPicPr>
        <p:blipFill>
          <a:blip r:embed="rId3"/>
          <a:stretch>
            <a:fillRect/>
          </a:stretch>
        </p:blipFill>
        <p:spPr>
          <a:xfrm>
            <a:off x="536128" y="1096604"/>
            <a:ext cx="5793957" cy="3203338"/>
          </a:xfrm>
          <a:prstGeom prst="rect">
            <a:avLst/>
          </a:prstGeom>
        </p:spPr>
      </p:pic>
      <p:grpSp>
        <p:nvGrpSpPr>
          <p:cNvPr id="12" name="Group 11"/>
          <p:cNvGrpSpPr/>
          <p:nvPr/>
        </p:nvGrpSpPr>
        <p:grpSpPr>
          <a:xfrm>
            <a:off x="764704" y="2266225"/>
            <a:ext cx="3240360" cy="1169621"/>
            <a:chOff x="764704" y="2266225"/>
            <a:chExt cx="3240360" cy="1169621"/>
          </a:xfrm>
        </p:grpSpPr>
        <p:sp>
          <p:nvSpPr>
            <p:cNvPr id="10" name="Explosion 1 9"/>
            <p:cNvSpPr/>
            <p:nvPr/>
          </p:nvSpPr>
          <p:spPr>
            <a:xfrm>
              <a:off x="1268760" y="2499742"/>
              <a:ext cx="2736304" cy="9361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Render</a:t>
              </a:r>
              <a:endParaRPr lang="en-AU" sz="3200" dirty="0">
                <a:solidFill>
                  <a:srgbClr val="FF0000"/>
                </a:solidFill>
              </a:endParaRPr>
            </a:p>
            <a:p>
              <a:pPr algn="ctr"/>
              <a:endParaRPr lang="en-AU" dirty="0"/>
            </a:p>
          </p:txBody>
        </p:sp>
        <p:sp>
          <p:nvSpPr>
            <p:cNvPr id="11" name="Down Arrow 10"/>
            <p:cNvSpPr/>
            <p:nvPr/>
          </p:nvSpPr>
          <p:spPr>
            <a:xfrm>
              <a:off x="764704" y="2266225"/>
              <a:ext cx="48023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648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Reducer</a:t>
            </a:r>
            <a:endParaRPr lang="en-AU" dirty="0"/>
          </a:p>
        </p:txBody>
      </p:sp>
      <p:pic>
        <p:nvPicPr>
          <p:cNvPr id="3" name="Picture 2"/>
          <p:cNvPicPr>
            <a:picLocks noChangeAspect="1"/>
          </p:cNvPicPr>
          <p:nvPr/>
        </p:nvPicPr>
        <p:blipFill>
          <a:blip r:embed="rId3"/>
          <a:stretch>
            <a:fillRect/>
          </a:stretch>
        </p:blipFill>
        <p:spPr>
          <a:xfrm>
            <a:off x="188640" y="1131590"/>
            <a:ext cx="5771429" cy="3104762"/>
          </a:xfrm>
          <a:prstGeom prst="rect">
            <a:avLst/>
          </a:prstGeom>
        </p:spPr>
      </p:pic>
      <p:sp>
        <p:nvSpPr>
          <p:cNvPr id="13" name="Explosion 1 12"/>
          <p:cNvSpPr/>
          <p:nvPr/>
        </p:nvSpPr>
        <p:spPr>
          <a:xfrm>
            <a:off x="3861048" y="915566"/>
            <a:ext cx="2810471" cy="8640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Reducer</a:t>
            </a:r>
            <a:endParaRPr lang="en-AU" sz="3200" dirty="0">
              <a:solidFill>
                <a:srgbClr val="FF0000"/>
              </a:solidFill>
            </a:endParaRPr>
          </a:p>
          <a:p>
            <a:pPr algn="ctr"/>
            <a:endParaRPr lang="en-AU" dirty="0"/>
          </a:p>
        </p:txBody>
      </p:sp>
    </p:spTree>
    <p:extLst>
      <p:ext uri="{BB962C8B-B14F-4D97-AF65-F5344CB8AC3E}">
        <p14:creationId xmlns:p14="http://schemas.microsoft.com/office/powerpoint/2010/main" val="23190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Reducer</a:t>
            </a:r>
            <a:endParaRPr lang="en-AU" dirty="0"/>
          </a:p>
        </p:txBody>
      </p:sp>
      <p:pic>
        <p:nvPicPr>
          <p:cNvPr id="4098" name="Picture 2" descr="Hasil gam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37" y="1635646"/>
            <a:ext cx="5567326"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62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Middleware</a:t>
            </a:r>
            <a:endParaRPr lang="en-AU" dirty="0"/>
          </a:p>
        </p:txBody>
      </p:sp>
      <p:pic>
        <p:nvPicPr>
          <p:cNvPr id="2050" name="Picture 2" descr="Red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987574"/>
            <a:ext cx="6298698"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4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Redux Essentials</a:t>
            </a:r>
            <a:endParaRPr lang="en-AU" dirty="0"/>
          </a:p>
        </p:txBody>
      </p:sp>
      <p:pic>
        <p:nvPicPr>
          <p:cNvPr id="3074" name="Picture 2" descr="https://s3.amazonaws.com/media-p.slid.es/uploads/danabramov/images/663672/bart-simpson-generator.ph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46" y="987574"/>
            <a:ext cx="6257925"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378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Redux Diagram (1)</a:t>
            </a:r>
            <a:endParaRPr lang="en-US" dirty="0"/>
          </a:p>
        </p:txBody>
      </p:sp>
      <p:pic>
        <p:nvPicPr>
          <p:cNvPr id="3074" name="Picture 2" descr="https://camo.githubusercontent.com/af8803571294fe373a54d039be8f9709f15a2ad4/687474703a2f2f6d616b6569746f70656e2e636f6d2f7374617469632f696d616765732f72656475785f666c6f776368617274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0" y="1059582"/>
            <a:ext cx="6725784"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078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Redux </a:t>
            </a:r>
            <a:r>
              <a:rPr lang="en-AU" dirty="0" smtClean="0"/>
              <a:t>Diagram (2)</a:t>
            </a:r>
            <a:endParaRPr lang="en-US" dirty="0"/>
          </a:p>
        </p:txBody>
      </p:sp>
      <p:pic>
        <p:nvPicPr>
          <p:cNvPr id="5122" name="Picture 2" descr="Hasil gam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915566"/>
            <a:ext cx="55435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763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Redux </a:t>
            </a:r>
            <a:r>
              <a:rPr lang="en-AU" dirty="0" smtClean="0"/>
              <a:t>Diagram (3)</a:t>
            </a:r>
            <a:endParaRPr lang="en-US" dirty="0"/>
          </a:p>
        </p:txBody>
      </p:sp>
      <p:pic>
        <p:nvPicPr>
          <p:cNvPr id="1026" name="Picture 2" descr="https://camo.githubusercontent.com/5aba89b6daab934631adffc1f301d17bb273268b/68747470733a2f2f73332e616d617a6f6e6177732e636f6d2f6d656469612d702e736c69642e65732f75706c6f6164732f3336343831322f696d616765732f323438343535322f415243482d5265647578322d7265616c2e676966"/>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80" y="844969"/>
            <a:ext cx="5412969" cy="365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39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Practice: </a:t>
            </a:r>
            <a:r>
              <a:rPr lang="en-AU" sz="2800" dirty="0" smtClean="0"/>
              <a:t>Redux Bank</a:t>
            </a:r>
            <a:endParaRPr lang="en-US" dirty="0"/>
          </a:p>
        </p:txBody>
      </p:sp>
      <p:pic>
        <p:nvPicPr>
          <p:cNvPr id="3" name="Picture 2"/>
          <p:cNvPicPr>
            <a:picLocks noChangeAspect="1"/>
          </p:cNvPicPr>
          <p:nvPr/>
        </p:nvPicPr>
        <p:blipFill>
          <a:blip r:embed="rId3"/>
          <a:stretch>
            <a:fillRect/>
          </a:stretch>
        </p:blipFill>
        <p:spPr>
          <a:xfrm>
            <a:off x="1700808" y="987575"/>
            <a:ext cx="3219048" cy="3600400"/>
          </a:xfrm>
          <a:prstGeom prst="rect">
            <a:avLst/>
          </a:prstGeom>
        </p:spPr>
      </p:pic>
    </p:spTree>
    <p:extLst>
      <p:ext uri="{BB962C8B-B14F-4D97-AF65-F5344CB8AC3E}">
        <p14:creationId xmlns:p14="http://schemas.microsoft.com/office/powerpoint/2010/main" val="268062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US" dirty="0"/>
          </a:p>
        </p:txBody>
      </p:sp>
      <p:sp>
        <p:nvSpPr>
          <p:cNvPr id="3" name="Content Placeholder 2"/>
          <p:cNvSpPr>
            <a:spLocks noGrp="1"/>
          </p:cNvSpPr>
          <p:nvPr>
            <p:ph idx="1"/>
          </p:nvPr>
        </p:nvSpPr>
        <p:spPr>
          <a:xfrm>
            <a:off x="342900" y="1047751"/>
            <a:ext cx="6172200" cy="3429000"/>
          </a:xfrm>
        </p:spPr>
        <p:txBody>
          <a:bodyPr>
            <a:normAutofit/>
          </a:bodyPr>
          <a:lstStyle/>
          <a:p>
            <a:pPr lvl="0"/>
            <a:r>
              <a:rPr lang="en-AU" sz="2800" dirty="0" smtClean="0"/>
              <a:t>State and Prop revisited</a:t>
            </a:r>
            <a:endParaRPr lang="en-AU" sz="2800" dirty="0" smtClean="0"/>
          </a:p>
          <a:p>
            <a:pPr lvl="0"/>
            <a:r>
              <a:rPr lang="en-AU" sz="2800" dirty="0" smtClean="0"/>
              <a:t>Redux Principles</a:t>
            </a:r>
            <a:endParaRPr lang="en-AU" sz="2800" dirty="0"/>
          </a:p>
          <a:p>
            <a:r>
              <a:rPr lang="en-AU" sz="2800" dirty="0" smtClean="0"/>
              <a:t>Redux Component</a:t>
            </a:r>
            <a:endParaRPr lang="en-AU" sz="2800" dirty="0"/>
          </a:p>
          <a:p>
            <a:r>
              <a:rPr lang="en-AU" sz="2800" dirty="0"/>
              <a:t>Redux </a:t>
            </a:r>
            <a:r>
              <a:rPr lang="en-AU" sz="2800" dirty="0" smtClean="0"/>
              <a:t>Flow</a:t>
            </a:r>
          </a:p>
          <a:p>
            <a:r>
              <a:rPr lang="en-AU" sz="2800" dirty="0" smtClean="0"/>
              <a:t>Practice: Bank Account</a:t>
            </a:r>
          </a:p>
          <a:p>
            <a:r>
              <a:rPr lang="en-AU" sz="2800" dirty="0"/>
              <a:t>Practice: </a:t>
            </a:r>
            <a:r>
              <a:rPr lang="en-AU" sz="2800" dirty="0" smtClean="0"/>
              <a:t>Air Cheap</a:t>
            </a:r>
            <a:endParaRPr lang="en-AU" sz="2800" dirty="0"/>
          </a:p>
          <a:p>
            <a:pPr lvl="0"/>
            <a:endParaRPr lang="en-AU" dirty="0" smtClean="0"/>
          </a:p>
          <a:p>
            <a:pPr marL="0" indent="0">
              <a:buNone/>
            </a:pPr>
            <a:endParaRPr lang="en-US" dirty="0"/>
          </a:p>
        </p:txBody>
      </p:sp>
    </p:spTree>
    <p:extLst>
      <p:ext uri="{BB962C8B-B14F-4D97-AF65-F5344CB8AC3E}">
        <p14:creationId xmlns:p14="http://schemas.microsoft.com/office/powerpoint/2010/main" val="1917940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smtClean="0"/>
              <a:t>Practice: </a:t>
            </a:r>
            <a:r>
              <a:rPr lang="en-AU" sz="2400" dirty="0"/>
              <a:t>Redux </a:t>
            </a:r>
            <a:r>
              <a:rPr lang="en-AU" sz="2400" dirty="0" smtClean="0"/>
              <a:t>Bank Initial State</a:t>
            </a:r>
            <a:endParaRPr lang="en-US" dirty="0"/>
          </a:p>
        </p:txBody>
      </p:sp>
      <p:pic>
        <p:nvPicPr>
          <p:cNvPr id="4" name="Picture 3"/>
          <p:cNvPicPr>
            <a:picLocks noChangeAspect="1"/>
          </p:cNvPicPr>
          <p:nvPr/>
        </p:nvPicPr>
        <p:blipFill>
          <a:blip r:embed="rId3"/>
          <a:stretch>
            <a:fillRect/>
          </a:stretch>
        </p:blipFill>
        <p:spPr>
          <a:xfrm>
            <a:off x="353090" y="2067694"/>
            <a:ext cx="6448282" cy="720080"/>
          </a:xfrm>
          <a:prstGeom prst="rect">
            <a:avLst/>
          </a:prstGeom>
        </p:spPr>
      </p:pic>
    </p:spTree>
    <p:extLst>
      <p:ext uri="{BB962C8B-B14F-4D97-AF65-F5344CB8AC3E}">
        <p14:creationId xmlns:p14="http://schemas.microsoft.com/office/powerpoint/2010/main" val="1668780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dirty="0"/>
              <a:t>Practice: Redux </a:t>
            </a:r>
            <a:r>
              <a:rPr lang="en-AU" sz="2000" dirty="0" smtClean="0"/>
              <a:t>Bank Example Transaction</a:t>
            </a:r>
            <a:endParaRPr lang="en-US" sz="2000" dirty="0"/>
          </a:p>
        </p:txBody>
      </p:sp>
      <p:pic>
        <p:nvPicPr>
          <p:cNvPr id="3" name="Picture 2"/>
          <p:cNvPicPr>
            <a:picLocks noChangeAspect="1"/>
          </p:cNvPicPr>
          <p:nvPr/>
        </p:nvPicPr>
        <p:blipFill>
          <a:blip r:embed="rId3"/>
          <a:stretch>
            <a:fillRect/>
          </a:stretch>
        </p:blipFill>
        <p:spPr>
          <a:xfrm>
            <a:off x="197781" y="1131590"/>
            <a:ext cx="6462438" cy="1800200"/>
          </a:xfrm>
          <a:prstGeom prst="rect">
            <a:avLst/>
          </a:prstGeom>
        </p:spPr>
      </p:pic>
      <p:grpSp>
        <p:nvGrpSpPr>
          <p:cNvPr id="10" name="Group 9"/>
          <p:cNvGrpSpPr/>
          <p:nvPr/>
        </p:nvGrpSpPr>
        <p:grpSpPr>
          <a:xfrm>
            <a:off x="0" y="2643758"/>
            <a:ext cx="2899884" cy="1417284"/>
            <a:chOff x="0" y="2643758"/>
            <a:chExt cx="2899884" cy="1417284"/>
          </a:xfrm>
        </p:grpSpPr>
        <p:sp>
          <p:nvSpPr>
            <p:cNvPr id="7" name="Down Arrow 6"/>
            <p:cNvSpPr/>
            <p:nvPr/>
          </p:nvSpPr>
          <p:spPr>
            <a:xfrm>
              <a:off x="908720" y="2643758"/>
              <a:ext cx="30759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Explosion 1 7"/>
            <p:cNvSpPr/>
            <p:nvPr/>
          </p:nvSpPr>
          <p:spPr>
            <a:xfrm>
              <a:off x="0" y="3268954"/>
              <a:ext cx="2899884" cy="7920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Action</a:t>
              </a:r>
              <a:endParaRPr lang="en-AU" sz="3200" dirty="0">
                <a:solidFill>
                  <a:srgbClr val="FF0000"/>
                </a:solidFill>
              </a:endParaRPr>
            </a:p>
            <a:p>
              <a:pPr algn="ctr"/>
              <a:endParaRPr lang="en-AU" dirty="0"/>
            </a:p>
          </p:txBody>
        </p:sp>
      </p:grpSp>
      <p:grpSp>
        <p:nvGrpSpPr>
          <p:cNvPr id="11" name="Group 10"/>
          <p:cNvGrpSpPr/>
          <p:nvPr/>
        </p:nvGrpSpPr>
        <p:grpSpPr>
          <a:xfrm>
            <a:off x="4077072" y="2787774"/>
            <a:ext cx="2899884" cy="1400943"/>
            <a:chOff x="4077072" y="2787774"/>
            <a:chExt cx="2899884" cy="1400943"/>
          </a:xfrm>
        </p:grpSpPr>
        <p:sp>
          <p:nvSpPr>
            <p:cNvPr id="5" name="Explosion 1 4"/>
            <p:cNvSpPr/>
            <p:nvPr/>
          </p:nvSpPr>
          <p:spPr>
            <a:xfrm>
              <a:off x="4077072" y="3396629"/>
              <a:ext cx="2899884" cy="7920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State</a:t>
              </a:r>
              <a:endParaRPr lang="en-AU" sz="3200" dirty="0">
                <a:solidFill>
                  <a:srgbClr val="FF0000"/>
                </a:solidFill>
              </a:endParaRPr>
            </a:p>
            <a:p>
              <a:pPr algn="ctr"/>
              <a:endParaRPr lang="en-AU" dirty="0"/>
            </a:p>
          </p:txBody>
        </p:sp>
        <p:sp>
          <p:nvSpPr>
            <p:cNvPr id="9" name="Down Arrow 8"/>
            <p:cNvSpPr/>
            <p:nvPr/>
          </p:nvSpPr>
          <p:spPr>
            <a:xfrm>
              <a:off x="6123054" y="2787774"/>
              <a:ext cx="30759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3860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a:t>Practice: Redux </a:t>
            </a:r>
            <a:r>
              <a:rPr lang="en-AU" sz="2400" dirty="0" smtClean="0"/>
              <a:t>Bank File Structures</a:t>
            </a:r>
            <a:endParaRPr lang="en-US" sz="2400" dirty="0"/>
          </a:p>
        </p:txBody>
      </p:sp>
      <p:sp>
        <p:nvSpPr>
          <p:cNvPr id="4" name="Rectangle 3"/>
          <p:cNvSpPr/>
          <p:nvPr/>
        </p:nvSpPr>
        <p:spPr>
          <a:xfrm>
            <a:off x="476672" y="819151"/>
            <a:ext cx="6264696" cy="3693319"/>
          </a:xfrm>
          <a:prstGeom prst="rect">
            <a:avLst/>
          </a:prstGeom>
        </p:spPr>
        <p:txBody>
          <a:bodyPr wrap="square">
            <a:spAutoFit/>
          </a:bodyPr>
          <a:lstStyle/>
          <a:p>
            <a:r>
              <a:rPr lang="en-AU" dirty="0"/>
              <a:t>• </a:t>
            </a:r>
            <a:r>
              <a:rPr lang="en-AU" dirty="0" smtClean="0"/>
              <a:t>A </a:t>
            </a:r>
            <a:r>
              <a:rPr lang="en-AU" i="1" dirty="0" smtClean="0"/>
              <a:t>constants.js</a:t>
            </a:r>
            <a:r>
              <a:rPr lang="en-AU" dirty="0" smtClean="0"/>
              <a:t>: </a:t>
            </a:r>
            <a:r>
              <a:rPr lang="en-AU" dirty="0"/>
              <a:t>Since all actions should have unique names (“types”, to be precise</a:t>
            </a:r>
            <a:r>
              <a:rPr lang="en-AU" dirty="0" smtClean="0"/>
              <a:t>), and </a:t>
            </a:r>
            <a:r>
              <a:rPr lang="en-AU" dirty="0"/>
              <a:t>those names will be referenced across the app, we will store them as constants. </a:t>
            </a:r>
            <a:endParaRPr lang="en-AU" dirty="0" smtClean="0"/>
          </a:p>
          <a:p>
            <a:endParaRPr lang="en-AU" dirty="0" smtClean="0"/>
          </a:p>
          <a:p>
            <a:r>
              <a:rPr lang="en-AU" dirty="0" smtClean="0"/>
              <a:t>• </a:t>
            </a:r>
            <a:r>
              <a:rPr lang="en-AU" dirty="0"/>
              <a:t>bankReducer.js: The app will have a single reducer function that will be used by </a:t>
            </a:r>
            <a:r>
              <a:rPr lang="en-AU" dirty="0" smtClean="0"/>
              <a:t>the store.</a:t>
            </a:r>
          </a:p>
          <a:p>
            <a:endParaRPr lang="en-AU" dirty="0"/>
          </a:p>
          <a:p>
            <a:r>
              <a:rPr lang="en-AU" dirty="0"/>
              <a:t>• bankStore.js: Instantiate a Redux store (which will keep track of the user’s </a:t>
            </a:r>
            <a:r>
              <a:rPr lang="en-AU" dirty="0" smtClean="0"/>
              <a:t>balance) using </a:t>
            </a:r>
            <a:r>
              <a:rPr lang="en-AU" dirty="0"/>
              <a:t>the reducer function</a:t>
            </a:r>
            <a:r>
              <a:rPr lang="en-AU" dirty="0" smtClean="0"/>
              <a:t>.</a:t>
            </a:r>
          </a:p>
          <a:p>
            <a:endParaRPr lang="en-AU" dirty="0"/>
          </a:p>
          <a:p>
            <a:r>
              <a:rPr lang="en-AU" dirty="0"/>
              <a:t>• The App.js file, which contains both the presentational component and a </a:t>
            </a:r>
            <a:r>
              <a:rPr lang="en-AU" dirty="0" smtClean="0"/>
              <a:t>container component </a:t>
            </a:r>
            <a:r>
              <a:rPr lang="en-AU" dirty="0"/>
              <a:t>we will use in this project.</a:t>
            </a:r>
          </a:p>
        </p:txBody>
      </p:sp>
    </p:spTree>
    <p:extLst>
      <p:ext uri="{BB962C8B-B14F-4D97-AF65-F5344CB8AC3E}">
        <p14:creationId xmlns:p14="http://schemas.microsoft.com/office/powerpoint/2010/main" val="2859649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Asynchronous </a:t>
            </a:r>
            <a:r>
              <a:rPr lang="en-AU" sz="2800" dirty="0"/>
              <a:t>Action Creators</a:t>
            </a:r>
            <a:endParaRPr lang="en-US" dirty="0"/>
          </a:p>
        </p:txBody>
      </p:sp>
      <p:sp>
        <p:nvSpPr>
          <p:cNvPr id="4" name="Rectangle 3"/>
          <p:cNvSpPr/>
          <p:nvPr/>
        </p:nvSpPr>
        <p:spPr>
          <a:xfrm>
            <a:off x="224020" y="1131590"/>
            <a:ext cx="6517348" cy="2862322"/>
          </a:xfrm>
          <a:prstGeom prst="rect">
            <a:avLst/>
          </a:prstGeom>
        </p:spPr>
        <p:txBody>
          <a:bodyPr wrap="square">
            <a:spAutoFit/>
          </a:bodyPr>
          <a:lstStyle/>
          <a:p>
            <a:r>
              <a:rPr lang="en-AU" dirty="0"/>
              <a:t>Redux dispatches are synchronous: Every time a dispatch happens, all registered reducers are </a:t>
            </a:r>
            <a:r>
              <a:rPr lang="en-AU" dirty="0" smtClean="0"/>
              <a:t>immediately invoked </a:t>
            </a:r>
            <a:r>
              <a:rPr lang="en-AU" dirty="0"/>
              <a:t>with the dispatched </a:t>
            </a:r>
            <a:r>
              <a:rPr lang="en-AU" dirty="0" smtClean="0"/>
              <a:t>actions. Remember </a:t>
            </a:r>
            <a:r>
              <a:rPr lang="en-AU" dirty="0"/>
              <a:t>that actions are just plain JavaScript objects with a “type” field and optional data:</a:t>
            </a:r>
          </a:p>
          <a:p>
            <a:pPr lvl="1"/>
            <a:r>
              <a:rPr lang="en-AU" dirty="0">
                <a:latin typeface="Courier New" panose="02070309020205020404" pitchFamily="49" charset="0"/>
                <a:cs typeface="Courier New" panose="02070309020205020404" pitchFamily="49" charset="0"/>
              </a:rPr>
              <a:t>{ type: ACTION_TYPE, result: 'whatever' };</a:t>
            </a:r>
          </a:p>
          <a:p>
            <a:endParaRPr lang="en-AU" dirty="0" smtClean="0"/>
          </a:p>
          <a:p>
            <a:r>
              <a:rPr lang="en-AU" dirty="0" smtClean="0"/>
              <a:t>This </a:t>
            </a:r>
            <a:r>
              <a:rPr lang="en-AU" dirty="0"/>
              <a:t>raises a question: How to deal with asynchronous operations (such as data fetching, for example) in Redux?</a:t>
            </a:r>
          </a:p>
          <a:p>
            <a:r>
              <a:rPr lang="en-AU" dirty="0"/>
              <a:t>The answer is provided by Redux in the form of a middleware: </a:t>
            </a:r>
            <a:r>
              <a:rPr lang="en-AU" b="1" dirty="0"/>
              <a:t>Redux-</a:t>
            </a:r>
            <a:r>
              <a:rPr lang="en-AU" b="1" dirty="0" err="1"/>
              <a:t>thunk</a:t>
            </a:r>
            <a:r>
              <a:rPr lang="en-AU" b="1" dirty="0"/>
              <a:t>.</a:t>
            </a:r>
          </a:p>
        </p:txBody>
      </p:sp>
    </p:spTree>
    <p:extLst>
      <p:ext uri="{BB962C8B-B14F-4D97-AF65-F5344CB8AC3E}">
        <p14:creationId xmlns:p14="http://schemas.microsoft.com/office/powerpoint/2010/main" val="3939654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a:t>Practice: </a:t>
            </a:r>
            <a:r>
              <a:rPr lang="en-AU" sz="2400" dirty="0" smtClean="0"/>
              <a:t>Air Cheap</a:t>
            </a:r>
            <a:endParaRPr lang="en-US" sz="2400" dirty="0"/>
          </a:p>
        </p:txBody>
      </p:sp>
      <p:pic>
        <p:nvPicPr>
          <p:cNvPr id="3" name="Picture 2"/>
          <p:cNvPicPr>
            <a:picLocks noChangeAspect="1"/>
          </p:cNvPicPr>
          <p:nvPr/>
        </p:nvPicPr>
        <p:blipFill>
          <a:blip r:embed="rId3"/>
          <a:stretch>
            <a:fillRect/>
          </a:stretch>
        </p:blipFill>
        <p:spPr>
          <a:xfrm>
            <a:off x="14714" y="1203598"/>
            <a:ext cx="6828571" cy="3295238"/>
          </a:xfrm>
          <a:prstGeom prst="rect">
            <a:avLst/>
          </a:prstGeom>
        </p:spPr>
      </p:pic>
    </p:spTree>
    <p:extLst>
      <p:ext uri="{BB962C8B-B14F-4D97-AF65-F5344CB8AC3E}">
        <p14:creationId xmlns:p14="http://schemas.microsoft.com/office/powerpoint/2010/main" val="2389017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Special Thanks</a:t>
            </a:r>
            <a:endParaRPr lang="en-US" dirty="0"/>
          </a:p>
        </p:txBody>
      </p:sp>
      <p:sp>
        <p:nvSpPr>
          <p:cNvPr id="3" name="Content Placeholder 2"/>
          <p:cNvSpPr>
            <a:spLocks noGrp="1"/>
          </p:cNvSpPr>
          <p:nvPr>
            <p:ph sz="half" idx="2"/>
          </p:nvPr>
        </p:nvSpPr>
        <p:spPr>
          <a:xfrm>
            <a:off x="2800350" y="1047466"/>
            <a:ext cx="3714750" cy="3451622"/>
          </a:xfrm>
        </p:spPr>
        <p:txBody>
          <a:bodyPr>
            <a:normAutofit fontScale="85000" lnSpcReduction="10000"/>
          </a:bodyPr>
          <a:lstStyle/>
          <a:p>
            <a:pPr lvl="0"/>
            <a:r>
              <a:rPr lang="en-US" dirty="0">
                <a:hlinkClick r:id="rId2"/>
              </a:rPr>
              <a:t>http://redux.js.org</a:t>
            </a:r>
            <a:endParaRPr lang="en-US" dirty="0" smtClean="0">
              <a:hlinkClick r:id="rId2"/>
            </a:endParaRPr>
          </a:p>
          <a:p>
            <a:pPr lvl="0"/>
            <a:endParaRPr lang="en-US" dirty="0">
              <a:hlinkClick r:id="rId2"/>
            </a:endParaRPr>
          </a:p>
          <a:p>
            <a:pPr lvl="0"/>
            <a:r>
              <a:rPr lang="en-US" dirty="0" smtClean="0">
                <a:hlinkClick r:id="rId2"/>
              </a:rPr>
              <a:t>http</a:t>
            </a:r>
            <a:r>
              <a:rPr lang="en-US" dirty="0">
                <a:hlinkClick r:id="rId2"/>
              </a:rPr>
              <a:t>://</a:t>
            </a:r>
            <a:r>
              <a:rPr lang="en-US" dirty="0" smtClean="0">
                <a:hlinkClick r:id="rId2"/>
              </a:rPr>
              <a:t>slides.com/danabramov/components-react-flux-wip</a:t>
            </a:r>
            <a:endParaRPr lang="en-US" dirty="0" smtClean="0"/>
          </a:p>
          <a:p>
            <a:pPr lvl="0"/>
            <a:endParaRPr lang="en-US" dirty="0"/>
          </a:p>
          <a:p>
            <a:pPr lvl="0"/>
            <a:r>
              <a:rPr lang="en-US" dirty="0">
                <a:hlinkClick r:id="rId3"/>
              </a:rPr>
              <a:t>http://bumbu.me/simple-redux</a:t>
            </a:r>
            <a:r>
              <a:rPr lang="en-US" dirty="0" smtClean="0">
                <a:hlinkClick r:id="rId3"/>
              </a:rPr>
              <a:t>/</a:t>
            </a:r>
            <a:r>
              <a:rPr lang="en-US" dirty="0" smtClean="0"/>
              <a:t> </a:t>
            </a:r>
          </a:p>
          <a:p>
            <a:pPr lvl="0"/>
            <a:endParaRPr lang="en-US" dirty="0" smtClean="0"/>
          </a:p>
          <a:p>
            <a:pPr lvl="0"/>
            <a:r>
              <a:rPr lang="en-US" dirty="0">
                <a:hlinkClick r:id="rId4"/>
              </a:rPr>
              <a:t>https://www.youtube.com/watch?v=Td-2D-_</a:t>
            </a:r>
            <a:r>
              <a:rPr lang="en-US" dirty="0" smtClean="0">
                <a:hlinkClick r:id="rId4"/>
              </a:rPr>
              <a:t>7Y2E</a:t>
            </a:r>
            <a:r>
              <a:rPr lang="en-US" dirty="0" smtClean="0"/>
              <a:t> </a:t>
            </a:r>
            <a:r>
              <a:rPr lang="fr-FR" dirty="0" err="1"/>
              <a:t>Redux</a:t>
            </a:r>
            <a:r>
              <a:rPr lang="fr-FR" dirty="0"/>
              <a:t> </a:t>
            </a:r>
            <a:r>
              <a:rPr lang="fr-FR" dirty="0" err="1"/>
              <a:t>Async</a:t>
            </a:r>
            <a:r>
              <a:rPr lang="fr-FR" dirty="0"/>
              <a:t> Actions - </a:t>
            </a:r>
            <a:r>
              <a:rPr lang="fr-FR" dirty="0" err="1"/>
              <a:t>Redux</a:t>
            </a:r>
            <a:r>
              <a:rPr lang="fr-FR" dirty="0"/>
              <a:t> Tutorial #6</a:t>
            </a:r>
            <a:endParaRPr lang="en-US" dirty="0" smtClean="0"/>
          </a:p>
          <a:p>
            <a:pPr marL="0" lvl="0" indent="0">
              <a:buNone/>
            </a:pPr>
            <a:endParaRPr lang="en-US" dirty="0" smtClean="0"/>
          </a:p>
          <a:p>
            <a:pPr lvl="0"/>
            <a:r>
              <a:rPr lang="en-US" dirty="0" err="1" smtClean="0"/>
              <a:t>Apress</a:t>
            </a:r>
            <a:r>
              <a:rPr lang="en-US" dirty="0" smtClean="0"/>
              <a:t>, </a:t>
            </a:r>
            <a:r>
              <a:rPr lang="en-US" b="1" dirty="0" smtClean="0"/>
              <a:t>Pro React</a:t>
            </a:r>
            <a:r>
              <a:rPr lang="en-US" dirty="0" smtClean="0"/>
              <a:t>, 2015, Cassio de Sousa Antonio</a:t>
            </a:r>
            <a:endParaRPr lang="en-US" dirty="0" smtClean="0"/>
          </a:p>
          <a:p>
            <a:pPr lvl="0"/>
            <a:endParaRPr lang="en-US" i="1" dirty="0" smtClean="0"/>
          </a:p>
        </p:txBody>
      </p:sp>
      <p:pic>
        <p:nvPicPr>
          <p:cNvPr id="5" name="Picture Placeholder 4"/>
          <p:cNvPicPr>
            <a:picLocks noGrp="1" noChangeAspect="1"/>
          </p:cNvPicPr>
          <p:nvPr>
            <p:ph type="pic" idx="1"/>
          </p:nvPr>
        </p:nvPicPr>
        <p:blipFill>
          <a:blip r:embed="rId5" cstate="print">
            <a:extLst>
              <a:ext uri="{28A0092B-C50C-407E-A947-70E740481C1C}">
                <a14:useLocalDpi xmlns:a14="http://schemas.microsoft.com/office/drawing/2010/main" val="0"/>
              </a:ext>
            </a:extLst>
          </a:blip>
          <a:stretch>
            <a:fillRect/>
          </a:stretch>
        </p:blipFill>
        <p:spPr>
          <a:xfrm>
            <a:off x="0" y="1025129"/>
            <a:ext cx="2911503" cy="2907991"/>
          </a:xfrm>
        </p:spPr>
      </p:pic>
    </p:spTree>
    <p:extLst>
      <p:ext uri="{BB962C8B-B14F-4D97-AF65-F5344CB8AC3E}">
        <p14:creationId xmlns:p14="http://schemas.microsoft.com/office/powerpoint/2010/main" val="70155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One-Way Data Flow</a:t>
            </a:r>
            <a:endParaRPr lang="en-US" dirty="0"/>
          </a:p>
        </p:txBody>
      </p:sp>
      <p:pic>
        <p:nvPicPr>
          <p:cNvPr id="1028" name="Picture 4" descr="http://banderson.github.io/reactive-component-ui-presentation/img/data-event-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00" y="915566"/>
            <a:ext cx="6381328" cy="371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75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is Passed as Properties</a:t>
            </a:r>
            <a:endParaRPr lang="en-US" dirty="0"/>
          </a:p>
        </p:txBody>
      </p:sp>
      <p:sp>
        <p:nvSpPr>
          <p:cNvPr id="3" name="Content Placeholder 2"/>
          <p:cNvSpPr>
            <a:spLocks noGrp="1"/>
          </p:cNvSpPr>
          <p:nvPr>
            <p:ph idx="1"/>
          </p:nvPr>
        </p:nvSpPr>
        <p:spPr>
          <a:xfrm>
            <a:off x="342900" y="1047751"/>
            <a:ext cx="6172200" cy="3429000"/>
          </a:xfrm>
        </p:spPr>
        <p:txBody>
          <a:bodyPr>
            <a:normAutofit/>
          </a:bodyPr>
          <a:lstStyle/>
          <a:p>
            <a:pPr lvl="0"/>
            <a:endParaRPr lang="en-AU"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481794" y="915566"/>
            <a:ext cx="5894412" cy="3816424"/>
          </a:xfrm>
          <a:prstGeom prst="rect">
            <a:avLst/>
          </a:prstGeom>
        </p:spPr>
      </p:pic>
    </p:spTree>
    <p:extLst>
      <p:ext uri="{BB962C8B-B14F-4D97-AF65-F5344CB8AC3E}">
        <p14:creationId xmlns:p14="http://schemas.microsoft.com/office/powerpoint/2010/main" val="220745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Passing Data Back up to Root</a:t>
            </a:r>
            <a:endParaRPr lang="en-US" dirty="0"/>
          </a:p>
        </p:txBody>
      </p:sp>
      <p:sp>
        <p:nvSpPr>
          <p:cNvPr id="3" name="Content Placeholder 2"/>
          <p:cNvSpPr>
            <a:spLocks noGrp="1"/>
          </p:cNvSpPr>
          <p:nvPr>
            <p:ph idx="1"/>
          </p:nvPr>
        </p:nvSpPr>
        <p:spPr>
          <a:xfrm>
            <a:off x="342900" y="1047751"/>
            <a:ext cx="6172200" cy="3429000"/>
          </a:xfrm>
        </p:spPr>
        <p:txBody>
          <a:bodyPr>
            <a:normAutofit/>
          </a:bodyPr>
          <a:lstStyle/>
          <a:p>
            <a:pPr lvl="0"/>
            <a:endParaRPr lang="en-AU"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548680" y="915566"/>
            <a:ext cx="5318348" cy="3828545"/>
          </a:xfrm>
          <a:prstGeom prst="rect">
            <a:avLst/>
          </a:prstGeom>
        </p:spPr>
      </p:pic>
    </p:spTree>
    <p:extLst>
      <p:ext uri="{BB962C8B-B14F-4D97-AF65-F5344CB8AC3E}">
        <p14:creationId xmlns:p14="http://schemas.microsoft.com/office/powerpoint/2010/main" val="821781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Redux </a:t>
            </a:r>
            <a:r>
              <a:rPr lang="en-AU" dirty="0" smtClean="0"/>
              <a:t>3 fundamental </a:t>
            </a:r>
            <a:r>
              <a:rPr lang="en-AU" dirty="0"/>
              <a:t>principles </a:t>
            </a:r>
            <a:endParaRPr lang="en-AU" dirty="0"/>
          </a:p>
        </p:txBody>
      </p:sp>
      <p:sp>
        <p:nvSpPr>
          <p:cNvPr id="3" name="Content Placeholder 2"/>
          <p:cNvSpPr>
            <a:spLocks noGrp="1"/>
          </p:cNvSpPr>
          <p:nvPr>
            <p:ph idx="1"/>
          </p:nvPr>
        </p:nvSpPr>
        <p:spPr>
          <a:xfrm>
            <a:off x="342900" y="1047751"/>
            <a:ext cx="6326460" cy="3612231"/>
          </a:xfrm>
        </p:spPr>
        <p:txBody>
          <a:bodyPr>
            <a:normAutofit lnSpcReduction="10000"/>
          </a:bodyPr>
          <a:lstStyle/>
          <a:p>
            <a:r>
              <a:rPr lang="en-AU" b="1" dirty="0"/>
              <a:t>Single source of truth</a:t>
            </a:r>
          </a:p>
          <a:p>
            <a:pPr marL="0" indent="0">
              <a:buNone/>
            </a:pPr>
            <a:r>
              <a:rPr lang="en-AU" dirty="0" smtClean="0"/>
              <a:t>The </a:t>
            </a:r>
            <a:r>
              <a:rPr lang="en-AU" dirty="0"/>
              <a:t>state of your whole application is stored in an object tree within a </a:t>
            </a:r>
            <a:r>
              <a:rPr lang="en-AU" b="1" u="sng" dirty="0"/>
              <a:t>single</a:t>
            </a:r>
            <a:r>
              <a:rPr lang="en-AU" dirty="0"/>
              <a:t> store.</a:t>
            </a:r>
          </a:p>
          <a:p>
            <a:pPr marL="0" indent="0">
              <a:buNone/>
            </a:pPr>
            <a:endParaRPr lang="en-AU" dirty="0"/>
          </a:p>
          <a:p>
            <a:r>
              <a:rPr lang="en-AU" b="1" dirty="0"/>
              <a:t>State is read-only</a:t>
            </a:r>
          </a:p>
          <a:p>
            <a:pPr marL="0" indent="0">
              <a:buNone/>
            </a:pPr>
            <a:r>
              <a:rPr lang="en-AU" dirty="0" smtClean="0"/>
              <a:t>The </a:t>
            </a:r>
            <a:r>
              <a:rPr lang="en-AU" dirty="0"/>
              <a:t>only way to </a:t>
            </a:r>
            <a:r>
              <a:rPr lang="en-AU" b="1" u="sng" dirty="0"/>
              <a:t>change the state </a:t>
            </a:r>
            <a:r>
              <a:rPr lang="en-AU" dirty="0"/>
              <a:t>is to </a:t>
            </a:r>
            <a:r>
              <a:rPr lang="en-AU" b="1" u="sng" dirty="0"/>
              <a:t>emit an </a:t>
            </a:r>
            <a:r>
              <a:rPr lang="en-AU" b="1" u="sng" dirty="0" smtClean="0"/>
              <a:t>action</a:t>
            </a:r>
            <a:r>
              <a:rPr lang="en-AU" dirty="0" smtClean="0"/>
              <a:t>.</a:t>
            </a:r>
            <a:endParaRPr lang="en-AU" dirty="0"/>
          </a:p>
          <a:p>
            <a:pPr marL="0" indent="0">
              <a:buNone/>
            </a:pPr>
            <a:endParaRPr lang="en-AU" dirty="0"/>
          </a:p>
          <a:p>
            <a:r>
              <a:rPr lang="en-AU" b="1" dirty="0"/>
              <a:t>Changes are made with pure functions</a:t>
            </a:r>
          </a:p>
          <a:p>
            <a:pPr marL="0" indent="0">
              <a:buNone/>
            </a:pPr>
            <a:r>
              <a:rPr lang="en-AU" dirty="0" smtClean="0"/>
              <a:t>To </a:t>
            </a:r>
            <a:r>
              <a:rPr lang="en-AU" dirty="0"/>
              <a:t>specify how the state tree is transformed by actions, you write pure </a:t>
            </a:r>
            <a:r>
              <a:rPr lang="en-AU" dirty="0" smtClean="0"/>
              <a:t>reducers (</a:t>
            </a:r>
            <a:r>
              <a:rPr lang="en-AU" b="1" u="sng" dirty="0" smtClean="0"/>
              <a:t>no side effect, no mutation</a:t>
            </a:r>
            <a:r>
              <a:rPr lang="en-AU" dirty="0" smtClean="0"/>
              <a:t>)</a:t>
            </a:r>
            <a:endParaRPr lang="en-AU" dirty="0"/>
          </a:p>
        </p:txBody>
      </p:sp>
    </p:spTree>
    <p:extLst>
      <p:ext uri="{BB962C8B-B14F-4D97-AF65-F5344CB8AC3E}">
        <p14:creationId xmlns:p14="http://schemas.microsoft.com/office/powerpoint/2010/main" val="854236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Redux Component</a:t>
            </a:r>
            <a:endParaRPr lang="en-AU" dirty="0"/>
          </a:p>
        </p:txBody>
      </p:sp>
      <p:sp>
        <p:nvSpPr>
          <p:cNvPr id="3" name="Content Placeholder 2"/>
          <p:cNvSpPr>
            <a:spLocks noGrp="1"/>
          </p:cNvSpPr>
          <p:nvPr>
            <p:ph idx="1"/>
          </p:nvPr>
        </p:nvSpPr>
        <p:spPr>
          <a:xfrm>
            <a:off x="342900" y="1047751"/>
            <a:ext cx="6326460" cy="3612231"/>
          </a:xfrm>
        </p:spPr>
        <p:txBody>
          <a:bodyPr>
            <a:normAutofit fontScale="92500" lnSpcReduction="10000"/>
          </a:bodyPr>
          <a:lstStyle/>
          <a:p>
            <a:pPr marL="0" indent="0">
              <a:buNone/>
            </a:pPr>
            <a:r>
              <a:rPr lang="en-AU" sz="2400" dirty="0" smtClean="0"/>
              <a:t>Main component:</a:t>
            </a:r>
            <a:endParaRPr lang="en-AU" sz="2400" dirty="0" smtClean="0"/>
          </a:p>
          <a:p>
            <a:r>
              <a:rPr lang="en-AU" sz="3600" dirty="0" smtClean="0"/>
              <a:t>Store</a:t>
            </a:r>
          </a:p>
          <a:p>
            <a:r>
              <a:rPr lang="en-AU" sz="3600" dirty="0" smtClean="0"/>
              <a:t>Action</a:t>
            </a:r>
          </a:p>
          <a:p>
            <a:r>
              <a:rPr lang="en-AU" sz="3600" dirty="0" smtClean="0"/>
              <a:t>Reducer</a:t>
            </a:r>
          </a:p>
          <a:p>
            <a:pPr marL="0" indent="0">
              <a:buNone/>
            </a:pPr>
            <a:endParaRPr lang="en-AU" sz="3600" dirty="0" smtClean="0"/>
          </a:p>
          <a:p>
            <a:pPr marL="0" indent="0">
              <a:buNone/>
            </a:pPr>
            <a:r>
              <a:rPr lang="en-AU" sz="2400" dirty="0" smtClean="0"/>
              <a:t>Additional:</a:t>
            </a:r>
            <a:endParaRPr lang="en-AU" sz="2400" dirty="0" smtClean="0"/>
          </a:p>
          <a:p>
            <a:r>
              <a:rPr lang="en-AU" sz="3600" i="1" dirty="0" smtClean="0"/>
              <a:t>Middleware</a:t>
            </a:r>
            <a:endParaRPr lang="en-AU" sz="3600" i="1" dirty="0"/>
          </a:p>
        </p:txBody>
      </p:sp>
    </p:spTree>
    <p:extLst>
      <p:ext uri="{BB962C8B-B14F-4D97-AF65-F5344CB8AC3E}">
        <p14:creationId xmlns:p14="http://schemas.microsoft.com/office/powerpoint/2010/main" val="796304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a:t>
            </a:r>
            <a:endParaRPr lang="en-AU" dirty="0"/>
          </a:p>
        </p:txBody>
      </p:sp>
      <p:pic>
        <p:nvPicPr>
          <p:cNvPr id="4" name="Content Placeholder 3"/>
          <p:cNvPicPr>
            <a:picLocks noGrp="1" noChangeAspect="1"/>
          </p:cNvPicPr>
          <p:nvPr>
            <p:ph idx="1"/>
          </p:nvPr>
        </p:nvPicPr>
        <p:blipFill>
          <a:blip r:embed="rId3"/>
          <a:stretch>
            <a:fillRect/>
          </a:stretch>
        </p:blipFill>
        <p:spPr>
          <a:xfrm>
            <a:off x="476672" y="1059582"/>
            <a:ext cx="3742857" cy="3095238"/>
          </a:xfrm>
          <a:prstGeom prst="rect">
            <a:avLst/>
          </a:prstGeom>
        </p:spPr>
      </p:pic>
      <p:grpSp>
        <p:nvGrpSpPr>
          <p:cNvPr id="8" name="Group 7"/>
          <p:cNvGrpSpPr/>
          <p:nvPr/>
        </p:nvGrpSpPr>
        <p:grpSpPr>
          <a:xfrm>
            <a:off x="4149080" y="915566"/>
            <a:ext cx="2730174" cy="1512168"/>
            <a:chOff x="4149080" y="915566"/>
            <a:chExt cx="2730174" cy="1512168"/>
          </a:xfrm>
        </p:grpSpPr>
        <p:sp>
          <p:nvSpPr>
            <p:cNvPr id="5" name="Explosion 1 4"/>
            <p:cNvSpPr/>
            <p:nvPr/>
          </p:nvSpPr>
          <p:spPr>
            <a:xfrm>
              <a:off x="4434953" y="915566"/>
              <a:ext cx="2444301" cy="151216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rgbClr val="FF0000"/>
                  </a:solidFill>
                </a:rPr>
                <a:t>Store</a:t>
              </a:r>
            </a:p>
            <a:p>
              <a:pPr algn="ctr"/>
              <a:endParaRPr lang="en-AU" dirty="0"/>
            </a:p>
          </p:txBody>
        </p:sp>
        <p:sp>
          <p:nvSpPr>
            <p:cNvPr id="7" name="Right Arrow 6"/>
            <p:cNvSpPr/>
            <p:nvPr/>
          </p:nvSpPr>
          <p:spPr>
            <a:xfrm>
              <a:off x="4149080" y="1491630"/>
              <a:ext cx="28587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6056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 Functions</a:t>
            </a:r>
            <a:endParaRPr lang="en-AU" dirty="0"/>
          </a:p>
        </p:txBody>
      </p:sp>
      <p:sp>
        <p:nvSpPr>
          <p:cNvPr id="3" name="Content Placeholder 2"/>
          <p:cNvSpPr>
            <a:spLocks noGrp="1"/>
          </p:cNvSpPr>
          <p:nvPr>
            <p:ph idx="1"/>
          </p:nvPr>
        </p:nvSpPr>
        <p:spPr>
          <a:xfrm>
            <a:off x="342900" y="1047751"/>
            <a:ext cx="6326460" cy="3612231"/>
          </a:xfrm>
        </p:spPr>
        <p:txBody>
          <a:bodyPr>
            <a:noAutofit/>
          </a:bodyPr>
          <a:lstStyle/>
          <a:p>
            <a:pPr marL="0" indent="0">
              <a:buNone/>
            </a:pPr>
            <a:r>
              <a:rPr lang="en-AU" sz="2400" dirty="0"/>
              <a:t>• </a:t>
            </a:r>
            <a:r>
              <a:rPr lang="en-AU" b="1" dirty="0" err="1" smtClean="0"/>
              <a:t>getState</a:t>
            </a:r>
            <a:endParaRPr lang="en-AU" dirty="0"/>
          </a:p>
          <a:p>
            <a:pPr marL="0" indent="0">
              <a:buNone/>
            </a:pPr>
            <a:r>
              <a:rPr lang="en-AU" dirty="0" smtClean="0"/>
              <a:t>Read </a:t>
            </a:r>
            <a:r>
              <a:rPr lang="en-AU" dirty="0"/>
              <a:t>the </a:t>
            </a:r>
            <a:r>
              <a:rPr lang="en-AU" dirty="0" smtClean="0"/>
              <a:t>current state </a:t>
            </a:r>
            <a:r>
              <a:rPr lang="en-AU" dirty="0"/>
              <a:t>from the store</a:t>
            </a:r>
            <a:r>
              <a:rPr lang="en-AU" dirty="0" smtClean="0"/>
              <a:t>.</a:t>
            </a:r>
          </a:p>
          <a:p>
            <a:pPr marL="0" indent="0">
              <a:buNone/>
            </a:pPr>
            <a:endParaRPr lang="en-AU" dirty="0"/>
          </a:p>
          <a:p>
            <a:pPr marL="0" indent="0">
              <a:buNone/>
            </a:pPr>
            <a:r>
              <a:rPr lang="en-AU" dirty="0"/>
              <a:t>• </a:t>
            </a:r>
            <a:r>
              <a:rPr lang="en-AU" b="1" dirty="0" smtClean="0"/>
              <a:t>subscribe</a:t>
            </a:r>
            <a:endParaRPr lang="en-AU" dirty="0"/>
          </a:p>
          <a:p>
            <a:pPr marL="0" indent="0">
              <a:buNone/>
            </a:pPr>
            <a:r>
              <a:rPr lang="en-AU" dirty="0" smtClean="0"/>
              <a:t>React </a:t>
            </a:r>
            <a:r>
              <a:rPr lang="en-AU" dirty="0"/>
              <a:t>Container components can subscribe to the store to be notified </a:t>
            </a:r>
            <a:r>
              <a:rPr lang="en-AU" dirty="0" smtClean="0"/>
              <a:t>of state </a:t>
            </a:r>
            <a:r>
              <a:rPr lang="en-AU" dirty="0"/>
              <a:t>changes and re-render themselves - as well as their children</a:t>
            </a:r>
            <a:r>
              <a:rPr lang="en-AU" dirty="0" smtClean="0"/>
              <a:t>.</a:t>
            </a:r>
          </a:p>
          <a:p>
            <a:pPr marL="0" indent="0">
              <a:buNone/>
            </a:pPr>
            <a:endParaRPr lang="en-AU" dirty="0"/>
          </a:p>
          <a:p>
            <a:pPr marL="0" indent="0">
              <a:buNone/>
            </a:pPr>
            <a:r>
              <a:rPr lang="en-AU" dirty="0"/>
              <a:t>• </a:t>
            </a:r>
            <a:r>
              <a:rPr lang="en-AU" b="1" dirty="0" smtClean="0"/>
              <a:t>dispatch</a:t>
            </a:r>
          </a:p>
          <a:p>
            <a:pPr marL="0" indent="0">
              <a:buNone/>
            </a:pPr>
            <a:r>
              <a:rPr lang="en-AU" dirty="0" smtClean="0"/>
              <a:t>Used </a:t>
            </a:r>
            <a:r>
              <a:rPr lang="en-AU" dirty="0"/>
              <a:t>to dispatch an action to the store. Dispatched actions are used to </a:t>
            </a:r>
            <a:r>
              <a:rPr lang="en-AU" dirty="0" smtClean="0"/>
              <a:t>trigger state </a:t>
            </a:r>
            <a:r>
              <a:rPr lang="en-AU" dirty="0"/>
              <a:t>changes.</a:t>
            </a:r>
            <a:endParaRPr lang="en-AU" dirty="0"/>
          </a:p>
        </p:txBody>
      </p:sp>
    </p:spTree>
    <p:extLst>
      <p:ext uri="{BB962C8B-B14F-4D97-AF65-F5344CB8AC3E}">
        <p14:creationId xmlns:p14="http://schemas.microsoft.com/office/powerpoint/2010/main" val="155557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 id="{DA2471E6-F9B6-4E67-8500-F9B159BB5599}" vid="{51670C6C-8F8B-4C83-8872-1C0B0D240A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5E681D-860B-4D22-80CF-C7472F8C312F}">
  <ds:schemaRefs>
    <ds:schemaRef ds:uri="http://schemas.microsoft.com/sharepoint/v3/contenttype/forms"/>
  </ds:schemaRefs>
</ds:datastoreItem>
</file>

<file path=customXml/itemProps2.xml><?xml version="1.0" encoding="utf-8"?>
<ds:datastoreItem xmlns:ds="http://schemas.openxmlformats.org/officeDocument/2006/customXml" ds:itemID="{12B43294-76B4-4246-849F-628E6870A5FD}">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Mitrais Slide</Template>
  <TotalTime>2093</TotalTime>
  <Words>919</Words>
  <Application>Microsoft Office PowerPoint</Application>
  <PresentationFormat>Custom</PresentationFormat>
  <Paragraphs>130</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Courier New</vt:lpstr>
      <vt:lpstr>Verdana</vt:lpstr>
      <vt:lpstr>Office Theme</vt:lpstr>
      <vt:lpstr>Redux</vt:lpstr>
      <vt:lpstr>Agenda</vt:lpstr>
      <vt:lpstr>One-Way Data Flow</vt:lpstr>
      <vt:lpstr>State is Passed as Properties</vt:lpstr>
      <vt:lpstr>Passing Data Back up to Root</vt:lpstr>
      <vt:lpstr>Redux 3 fundamental principles </vt:lpstr>
      <vt:lpstr>Redux Component</vt:lpstr>
      <vt:lpstr>Store</vt:lpstr>
      <vt:lpstr>Store Functions</vt:lpstr>
      <vt:lpstr>Actions</vt:lpstr>
      <vt:lpstr>Actions - Rendering</vt:lpstr>
      <vt:lpstr>Reducer</vt:lpstr>
      <vt:lpstr>Reducer</vt:lpstr>
      <vt:lpstr>Middleware</vt:lpstr>
      <vt:lpstr>Redux Essentials</vt:lpstr>
      <vt:lpstr>More Redux Diagram (1)</vt:lpstr>
      <vt:lpstr>More Redux Diagram (2)</vt:lpstr>
      <vt:lpstr>More Redux Diagram (3)</vt:lpstr>
      <vt:lpstr>Practice: Redux Bank</vt:lpstr>
      <vt:lpstr>Practice: Redux Bank Initial State</vt:lpstr>
      <vt:lpstr>Practice: Redux Bank Example Transaction</vt:lpstr>
      <vt:lpstr>Practice: Redux Bank File Structures</vt:lpstr>
      <vt:lpstr>Asynchronous Action Creators</vt:lpstr>
      <vt:lpstr>Practice: Air Cheap</vt:lpstr>
      <vt:lpstr>Special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Ardhio Wibowo Sutjipto</dc:creator>
  <cp:lastModifiedBy>Andry Baka</cp:lastModifiedBy>
  <cp:revision>172</cp:revision>
  <dcterms:created xsi:type="dcterms:W3CDTF">2016-01-22T00:42:27Z</dcterms:created>
  <dcterms:modified xsi:type="dcterms:W3CDTF">2016-11-18T04:08:29Z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