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6" r:id="rId5"/>
    <p:sldId id="261" r:id="rId6"/>
    <p:sldId id="281" r:id="rId7"/>
    <p:sldId id="280" r:id="rId8"/>
    <p:sldId id="298" r:id="rId9"/>
    <p:sldId id="282" r:id="rId10"/>
    <p:sldId id="290" r:id="rId11"/>
    <p:sldId id="291" r:id="rId12"/>
    <p:sldId id="299" r:id="rId13"/>
    <p:sldId id="285" r:id="rId14"/>
    <p:sldId id="293" r:id="rId15"/>
    <p:sldId id="297" r:id="rId16"/>
    <p:sldId id="295" r:id="rId17"/>
    <p:sldId id="296" r:id="rId18"/>
    <p:sldId id="300" r:id="rId19"/>
  </p:sldIdLst>
  <p:sldSz cx="6858000" cy="5143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00C0"/>
    <a:srgbClr val="EDEAF0"/>
    <a:srgbClr val="D8D3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8407" autoAdjust="0"/>
  </p:normalViewPr>
  <p:slideViewPr>
    <p:cSldViewPr>
      <p:cViewPr varScale="1">
        <p:scale>
          <a:sx n="98" d="100"/>
          <a:sy n="98" d="100"/>
        </p:scale>
        <p:origin x="1902" y="84"/>
      </p:cViewPr>
      <p:guideLst>
        <p:guide orient="horz" pos="1620"/>
        <p:guide pos="2160"/>
      </p:guideLst>
    </p:cSldViewPr>
  </p:slideViewPr>
  <p:outlineViewPr>
    <p:cViewPr>
      <p:scale>
        <a:sx n="33" d="100"/>
        <a:sy n="33" d="100"/>
      </p:scale>
      <p:origin x="0" y="0"/>
    </p:cViewPr>
  </p:outlineViewPr>
  <p:notesTextViewPr>
    <p:cViewPr>
      <p:scale>
        <a:sx n="100" d="100"/>
        <a:sy n="100" d="100"/>
      </p:scale>
      <p:origin x="0" y="-34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972F0-2472-4998-BA3E-13559128542C}" type="datetimeFigureOut">
              <a:rPr lang="en-US" smtClean="0"/>
              <a:t>11/25/2016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C45D0F-B6BC-4421-AFEE-7699CD942A11}" type="slidenum">
              <a:rPr lang="en-US" smtClean="0"/>
              <a:t>‹#›</a:t>
            </a:fld>
            <a:endParaRPr lang="en-US"/>
          </a:p>
        </p:txBody>
      </p:sp>
    </p:spTree>
    <p:extLst>
      <p:ext uri="{BB962C8B-B14F-4D97-AF65-F5344CB8AC3E}">
        <p14:creationId xmlns:p14="http://schemas.microsoft.com/office/powerpoint/2010/main" val="3360799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facebook.github.io/reac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eveloper.mozilla.org/en-US/docs/Web/API/History"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github.com/mitrais-cdc-js/hacking-with-react/commit/4c959bdaa7d533e3890cdbcb21a170855dc7a64c#diff-11e9f7f953edc64ba14b0cc350ae7b9d"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facebook.github.io/react"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pi.github.com/repos/facebook/react/commit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Mitrais</a:t>
            </a:r>
            <a:r>
              <a:rPr lang="en-US" baseline="0" dirty="0" smtClean="0"/>
              <a:t> CDC React, delivered on 11/25/2016 by Havit Choirul Rovik</a:t>
            </a:r>
            <a:endParaRPr lang="en-US" dirty="0"/>
          </a:p>
        </p:txBody>
      </p:sp>
      <p:sp>
        <p:nvSpPr>
          <p:cNvPr id="4" name="Slide Number Placeholder 3"/>
          <p:cNvSpPr>
            <a:spLocks noGrp="1"/>
          </p:cNvSpPr>
          <p:nvPr>
            <p:ph type="sldNum" sz="quarter" idx="10"/>
          </p:nvPr>
        </p:nvSpPr>
        <p:spPr/>
        <p:txBody>
          <a:bodyPr/>
          <a:lstStyle/>
          <a:p>
            <a:fld id="{6BC45D0F-B6BC-4421-AFEE-7699CD942A11}" type="slidenum">
              <a:rPr lang="en-US" smtClean="0"/>
              <a:t>1</a:t>
            </a:fld>
            <a:endParaRPr lang="en-US"/>
          </a:p>
        </p:txBody>
      </p:sp>
    </p:spTree>
    <p:extLst>
      <p:ext uri="{BB962C8B-B14F-4D97-AF65-F5344CB8AC3E}">
        <p14:creationId xmlns:p14="http://schemas.microsoft.com/office/powerpoint/2010/main" val="331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150938" y="692150"/>
            <a:ext cx="4556125" cy="3416300"/>
          </a:xfrm>
          <a:ln cap="flat"/>
        </p:spPr>
      </p:sp>
      <p:sp>
        <p:nvSpPr>
          <p:cNvPr id="35843" name="Rectangle 3"/>
          <p:cNvSpPr>
            <a:spLocks noGrp="1" noChangeArrowheads="1"/>
          </p:cNvSpPr>
          <p:nvPr>
            <p:ph type="body" idx="1"/>
          </p:nvPr>
        </p:nvSpPr>
        <p:spPr>
          <a:ln/>
        </p:spPr>
        <p:txBody>
          <a:bodyPr/>
          <a:lstStyle/>
          <a:p>
            <a:r>
              <a:rPr lang="en-US" altLang="en-US" dirty="0" smtClean="0"/>
              <a:t>This application</a:t>
            </a:r>
            <a:r>
              <a:rPr lang="en-US" altLang="en-US" baseline="0" dirty="0" smtClean="0"/>
              <a:t> uses React Router v</a:t>
            </a:r>
            <a:r>
              <a:rPr lang="en-US" altLang="en-US" dirty="0" smtClean="0"/>
              <a:t>3.0.0.</a:t>
            </a:r>
          </a:p>
          <a:p>
            <a:pPr marL="171450" indent="-171450">
              <a:buFont typeface="Arial" panose="020B0604020202020204" pitchFamily="34" charset="0"/>
              <a:buChar char="•"/>
            </a:pPr>
            <a:r>
              <a:rPr lang="en-US" altLang="en-US" dirty="0" smtClean="0"/>
              <a:t>It’</a:t>
            </a:r>
            <a:r>
              <a:rPr lang="en-US" sz="1200" b="0" i="0" kern="1200" dirty="0" smtClean="0">
                <a:solidFill>
                  <a:schemeClr val="tx1"/>
                </a:solidFill>
                <a:effectLst/>
                <a:latin typeface="+mn-lt"/>
                <a:ea typeface="+mn-ea"/>
                <a:cs typeface="+mn-cs"/>
              </a:rPr>
              <a:t>s a complete routing library for </a:t>
            </a:r>
            <a:r>
              <a:rPr lang="en-US" sz="1200" b="0" i="0" u="none" strike="noStrike" kern="1200" dirty="0" smtClean="0">
                <a:solidFill>
                  <a:schemeClr val="tx1"/>
                </a:solidFill>
                <a:effectLst/>
                <a:latin typeface="+mn-lt"/>
                <a:ea typeface="+mn-ea"/>
                <a:cs typeface="+mn-cs"/>
                <a:hlinkClick r:id="rId3"/>
              </a:rPr>
              <a:t>React</a:t>
            </a: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altLang="en-US" sz="1200" b="0" i="0" kern="1200" dirty="0" smtClean="0">
                <a:solidFill>
                  <a:schemeClr val="tx1"/>
                </a:solidFill>
                <a:effectLst/>
                <a:latin typeface="+mn-lt"/>
                <a:ea typeface="+mn-ea"/>
                <a:cs typeface="+mn-cs"/>
              </a:rPr>
              <a:t>It </a:t>
            </a:r>
            <a:r>
              <a:rPr lang="en-US" sz="1200" b="0" i="0" kern="1200" dirty="0" smtClean="0">
                <a:solidFill>
                  <a:schemeClr val="tx1"/>
                </a:solidFill>
                <a:effectLst/>
                <a:latin typeface="+mn-lt"/>
                <a:ea typeface="+mn-ea"/>
                <a:cs typeface="+mn-cs"/>
              </a:rPr>
              <a:t>keeps your UI in sync with the URL</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It has a simple API with powerful features like lazy code loading, dynamic route matching, and location transition handling built right in</a:t>
            </a:r>
            <a:endParaRPr lang="en-US" altLang="en-US" dirty="0" smtClean="0"/>
          </a:p>
          <a:p>
            <a:endParaRPr lang="en-US" altLang="en-US" dirty="0" smtClean="0"/>
          </a:p>
          <a:p>
            <a:r>
              <a:rPr lang="en-US" altLang="en-US" dirty="0" smtClean="0"/>
              <a:t>Tips</a:t>
            </a:r>
            <a:r>
              <a:rPr lang="en-US" altLang="en-US" baseline="0" dirty="0" smtClean="0"/>
              <a:t> create multiple file:</a:t>
            </a:r>
          </a:p>
          <a:p>
            <a:pPr marL="171450" indent="-171450">
              <a:buFont typeface="Arial" panose="020B0604020202020204" pitchFamily="34" charset="0"/>
              <a:buChar char="•"/>
            </a:pPr>
            <a:r>
              <a:rPr lang="en-US" altLang="en-US" baseline="0" dirty="0" smtClean="0"/>
              <a:t>Delete </a:t>
            </a:r>
            <a:r>
              <a:rPr lang="en-US" altLang="en-US" baseline="0" dirty="0" err="1" smtClean="0"/>
              <a:t>webpack</a:t>
            </a:r>
            <a:r>
              <a:rPr lang="en-US" altLang="en-US" baseline="0" dirty="0" smtClean="0"/>
              <a:t>, </a:t>
            </a:r>
            <a:r>
              <a:rPr lang="en-US" altLang="en-US" baseline="0" dirty="0" err="1" smtClean="0"/>
              <a:t>babelrc</a:t>
            </a:r>
            <a:endParaRPr lang="en-US" altLang="en-US" baseline="0" dirty="0" smtClean="0"/>
          </a:p>
          <a:p>
            <a:pPr marL="171450" indent="-171450">
              <a:buFont typeface="Arial" panose="020B0604020202020204" pitchFamily="34" charset="0"/>
              <a:buChar char="•"/>
            </a:pPr>
            <a:r>
              <a:rPr lang="en-US" altLang="en-US" dirty="0" smtClean="0"/>
              <a:t>touch .</a:t>
            </a:r>
            <a:r>
              <a:rPr lang="en-US" altLang="en-US" dirty="0" err="1" smtClean="0"/>
              <a:t>babelrc</a:t>
            </a:r>
            <a:r>
              <a:rPr lang="en-US" altLang="en-US" dirty="0" smtClean="0"/>
              <a:t> webpack.config.js</a:t>
            </a:r>
            <a:endParaRPr lang="en-US" altLang="en-US" dirty="0"/>
          </a:p>
        </p:txBody>
      </p:sp>
    </p:spTree>
    <p:extLst>
      <p:ext uri="{BB962C8B-B14F-4D97-AF65-F5344CB8AC3E}">
        <p14:creationId xmlns:p14="http://schemas.microsoft.com/office/powerpoint/2010/main" val="2630437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1150938" y="692150"/>
            <a:ext cx="4556125" cy="3416300"/>
          </a:xfrm>
          <a:ln cap="flat"/>
        </p:spPr>
      </p:sp>
      <p:sp>
        <p:nvSpPr>
          <p:cNvPr id="11267" name="Rectangle 3"/>
          <p:cNvSpPr>
            <a:spLocks noGrp="1" noChangeArrowheads="1"/>
          </p:cNvSpPr>
          <p:nvPr>
            <p:ph type="body" idx="1"/>
          </p:nvPr>
        </p:nvSpPr>
        <p:spPr>
          <a:ln/>
        </p:spPr>
        <p:txBody>
          <a:bodyPr/>
          <a:lstStyle/>
          <a:p>
            <a:r>
              <a:rPr lang="en-US" altLang="en-US" b="0" dirty="0" smtClean="0"/>
              <a:t>What is </a:t>
            </a:r>
            <a:r>
              <a:rPr lang="en-US" altLang="en-US" b="0" i="1" dirty="0" smtClean="0"/>
              <a:t>&lt;Link&gt; </a:t>
            </a:r>
            <a:r>
              <a:rPr lang="en-US" altLang="en-US" b="0" dirty="0" smtClean="0"/>
              <a:t>? </a:t>
            </a:r>
            <a:endParaRPr lang="en-US" altLang="en-US" b="0" i="0" dirty="0" smtClean="0"/>
          </a:p>
          <a:p>
            <a:r>
              <a:rPr lang="en-US" sz="1200" b="0" i="1" kern="1200" dirty="0" smtClean="0">
                <a:solidFill>
                  <a:schemeClr val="tx1"/>
                </a:solidFill>
                <a:effectLst/>
                <a:latin typeface="+mn-lt"/>
                <a:ea typeface="+mn-ea"/>
                <a:cs typeface="+mn-cs"/>
              </a:rPr>
              <a:t>&lt;Link&gt;</a:t>
            </a:r>
            <a:r>
              <a:rPr lang="en-US" sz="1200" b="0" i="0" kern="1200" dirty="0" smtClean="0">
                <a:solidFill>
                  <a:schemeClr val="tx1"/>
                </a:solidFill>
                <a:effectLst/>
                <a:latin typeface="+mn-lt"/>
                <a:ea typeface="+mn-ea"/>
                <a:cs typeface="+mn-cs"/>
              </a:rPr>
              <a:t> is similar to using an html anchor tag. By using </a:t>
            </a:r>
            <a:r>
              <a:rPr lang="en-US" sz="1200" b="0" i="1" kern="1200" dirty="0" smtClean="0">
                <a:solidFill>
                  <a:schemeClr val="tx1"/>
                </a:solidFill>
                <a:effectLst/>
                <a:latin typeface="+mn-lt"/>
                <a:ea typeface="+mn-ea"/>
                <a:cs typeface="+mn-cs"/>
              </a:rPr>
              <a:t>&lt;Link&gt; </a:t>
            </a:r>
            <a:r>
              <a:rPr lang="en-US" sz="1200" b="0" i="0" kern="1200" dirty="0" smtClean="0">
                <a:solidFill>
                  <a:schemeClr val="tx1"/>
                </a:solidFill>
                <a:effectLst/>
                <a:latin typeface="+mn-lt"/>
                <a:ea typeface="+mn-ea"/>
                <a:cs typeface="+mn-cs"/>
              </a:rPr>
              <a:t>, it allow users to navigate around your application. </a:t>
            </a:r>
          </a:p>
          <a:p>
            <a:r>
              <a:rPr lang="en-US" sz="1200" b="0" i="0" kern="1200" dirty="0" smtClean="0">
                <a:solidFill>
                  <a:schemeClr val="tx1"/>
                </a:solidFill>
                <a:effectLst/>
                <a:latin typeface="+mn-lt"/>
                <a:ea typeface="+mn-ea"/>
                <a:cs typeface="+mn-cs"/>
              </a:rPr>
              <a:t>&lt;</a:t>
            </a:r>
            <a:r>
              <a:rPr lang="en-US" sz="1200" b="0" i="1" kern="1200" dirty="0" smtClean="0">
                <a:solidFill>
                  <a:schemeClr val="tx1"/>
                </a:solidFill>
                <a:effectLst/>
                <a:latin typeface="+mn-lt"/>
                <a:ea typeface="+mn-ea"/>
                <a:cs typeface="+mn-cs"/>
              </a:rPr>
              <a:t>Link</a:t>
            </a:r>
            <a:r>
              <a:rPr lang="en-US" sz="1200" b="0" i="0" kern="1200" dirty="0" smtClean="0">
                <a:solidFill>
                  <a:schemeClr val="tx1"/>
                </a:solidFill>
                <a:effectLst/>
                <a:latin typeface="+mn-lt"/>
                <a:ea typeface="+mn-ea"/>
                <a:cs typeface="+mn-cs"/>
              </a:rPr>
              <a:t>&gt; will render a fully accessible anchor tag with the proper </a:t>
            </a:r>
            <a:r>
              <a:rPr lang="en-US" sz="1200" b="0" i="0" kern="1200" dirty="0" err="1" smtClean="0">
                <a:solidFill>
                  <a:schemeClr val="tx1"/>
                </a:solidFill>
                <a:effectLst/>
                <a:latin typeface="+mn-lt"/>
                <a:ea typeface="+mn-ea"/>
                <a:cs typeface="+mn-cs"/>
              </a:rPr>
              <a:t>href</a:t>
            </a:r>
            <a:r>
              <a:rPr lang="en-US" sz="1200" b="0" i="0" kern="1200" dirty="0" smtClean="0">
                <a:solidFill>
                  <a:schemeClr val="tx1"/>
                </a:solidFill>
                <a:effectLst/>
                <a:latin typeface="+mn-lt"/>
                <a:ea typeface="+mn-ea"/>
                <a:cs typeface="+mn-cs"/>
              </a:rPr>
              <a:t>.</a:t>
            </a:r>
          </a:p>
          <a:p>
            <a:endParaRPr lang="en-US" altLang="en-US" sz="1200" b="0" i="0" kern="1200" dirty="0" smtClean="0">
              <a:solidFill>
                <a:schemeClr val="tx1"/>
              </a:solidFill>
              <a:effectLst/>
              <a:latin typeface="+mn-lt"/>
              <a:ea typeface="+mn-ea"/>
              <a:cs typeface="+mn-cs"/>
            </a:endParaRPr>
          </a:p>
          <a:p>
            <a:r>
              <a:rPr lang="en-US" altLang="en-US" b="0" dirty="0" smtClean="0"/>
              <a:t>And </a:t>
            </a:r>
            <a:r>
              <a:rPr lang="en-US" altLang="en-US" b="0" i="1" dirty="0" smtClean="0"/>
              <a:t>&lt;</a:t>
            </a:r>
            <a:r>
              <a:rPr lang="en-US" altLang="en-US" b="0" i="1" dirty="0" err="1" smtClean="0"/>
              <a:t>IndexLink</a:t>
            </a:r>
            <a:r>
              <a:rPr lang="en-US" altLang="en-US" b="0" i="1" dirty="0" smtClean="0"/>
              <a:t>&gt; </a:t>
            </a:r>
            <a:r>
              <a:rPr lang="en-US" altLang="en-US" b="0" i="0" dirty="0" smtClean="0"/>
              <a:t>?</a:t>
            </a:r>
          </a:p>
          <a:p>
            <a:r>
              <a:rPr lang="en-US" sz="1200" b="0" i="0" kern="1200" dirty="0" smtClean="0">
                <a:solidFill>
                  <a:schemeClr val="tx1"/>
                </a:solidFill>
                <a:effectLst/>
                <a:latin typeface="+mn-lt"/>
                <a:ea typeface="+mn-ea"/>
                <a:cs typeface="+mn-cs"/>
              </a:rPr>
              <a:t>If you were to &lt;Link to="/"&gt;Home&lt;/Link&gt; in this app, it would always be active since every URL starts with /. This is a problem because we'd like to link to Home but only be active if Home is rendered.</a:t>
            </a:r>
          </a:p>
          <a:p>
            <a:r>
              <a:rPr lang="en-US" sz="1200" b="0" i="0" kern="1200" dirty="0" smtClean="0">
                <a:solidFill>
                  <a:schemeClr val="tx1"/>
                </a:solidFill>
                <a:effectLst/>
                <a:latin typeface="+mn-lt"/>
                <a:ea typeface="+mn-ea"/>
                <a:cs typeface="+mn-cs"/>
              </a:rPr>
              <a:t>To have a link to / that is only active when the Home route is rendered, use &lt;</a:t>
            </a:r>
            <a:r>
              <a:rPr lang="en-US" sz="1200" b="0" i="0" kern="1200" dirty="0" err="1" smtClean="0">
                <a:solidFill>
                  <a:schemeClr val="tx1"/>
                </a:solidFill>
                <a:effectLst/>
                <a:latin typeface="+mn-lt"/>
                <a:ea typeface="+mn-ea"/>
                <a:cs typeface="+mn-cs"/>
              </a:rPr>
              <a:t>IndexLink</a:t>
            </a:r>
            <a:r>
              <a:rPr lang="en-US" sz="1200" b="0" i="0" kern="1200" dirty="0" smtClean="0">
                <a:solidFill>
                  <a:schemeClr val="tx1"/>
                </a:solidFill>
                <a:effectLst/>
                <a:latin typeface="+mn-lt"/>
                <a:ea typeface="+mn-ea"/>
                <a:cs typeface="+mn-cs"/>
              </a:rPr>
              <a:t> to="/"&gt;Home&lt;/</a:t>
            </a:r>
            <a:r>
              <a:rPr lang="en-US" sz="1200" b="0" i="0" kern="1200" dirty="0" err="1" smtClean="0">
                <a:solidFill>
                  <a:schemeClr val="tx1"/>
                </a:solidFill>
                <a:effectLst/>
                <a:latin typeface="+mn-lt"/>
                <a:ea typeface="+mn-ea"/>
                <a:cs typeface="+mn-cs"/>
              </a:rPr>
              <a:t>IndexLink</a:t>
            </a:r>
            <a:r>
              <a:rPr lang="en-US" sz="1200" b="0" i="0" kern="1200" dirty="0" smtClean="0">
                <a:solidFill>
                  <a:schemeClr val="tx1"/>
                </a:solidFill>
                <a:effectLst/>
                <a:latin typeface="+mn-lt"/>
                <a:ea typeface="+mn-ea"/>
                <a:cs typeface="+mn-cs"/>
              </a:rPr>
              <a:t>&gt;.</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Let’s see the demo.</a:t>
            </a:r>
            <a:r>
              <a:rPr lang="en-US" altLang="en-US" b="0" baseline="0" dirty="0" smtClean="0"/>
              <a:t> 	              |	Notice that </a:t>
            </a: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altLang="en-US" b="0" baseline="0" dirty="0" smtClean="0"/>
              <a:t>Open http://localhost:8080/	Home is active (</a:t>
            </a:r>
            <a:r>
              <a:rPr lang="en-US" altLang="en-US" b="0" i="1" baseline="0" dirty="0" smtClean="0"/>
              <a:t>with black color</a:t>
            </a:r>
            <a:r>
              <a:rPr lang="en-US" altLang="en-US" b="0" baseline="0" dirty="0" smtClean="0"/>
              <a:t>)</a:t>
            </a:r>
            <a:endParaRPr lang="en-US" altLang="en-US" b="1" i="1" baseline="0" dirty="0" smtClean="0"/>
          </a:p>
          <a:p>
            <a:pPr marL="171450" indent="-171450">
              <a:buFont typeface="Arial" panose="020B0604020202020204" pitchFamily="34" charset="0"/>
              <a:buChar char="•"/>
            </a:pPr>
            <a:r>
              <a:rPr lang="en-US" altLang="en-US" b="0" i="0" baseline="0" dirty="0" smtClean="0"/>
              <a:t>Click </a:t>
            </a:r>
            <a:r>
              <a:rPr lang="en-US" altLang="en-US" b="0" i="1" baseline="0" dirty="0" smtClean="0"/>
              <a:t>React</a:t>
            </a:r>
            <a:r>
              <a:rPr lang="en-US" altLang="en-US" b="0" i="0" baseline="0" dirty="0" smtClean="0"/>
              <a:t>			Home is inactive (</a:t>
            </a:r>
            <a:r>
              <a:rPr lang="en-US" altLang="en-US" b="0" i="1" baseline="0" dirty="0" smtClean="0"/>
              <a:t>now it has blue color</a:t>
            </a:r>
            <a:r>
              <a:rPr lang="en-US" altLang="en-US" b="0" i="0" baseline="0" dirty="0" smtClean="0"/>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Try to edit the</a:t>
            </a:r>
            <a:r>
              <a:rPr lang="en-US" sz="1200" b="0" i="0" kern="1200" baseline="0" dirty="0" smtClean="0">
                <a:solidFill>
                  <a:schemeClr val="tx1"/>
                </a:solidFill>
                <a:effectLst/>
                <a:latin typeface="+mn-lt"/>
                <a:ea typeface="+mn-ea"/>
                <a:cs typeface="+mn-cs"/>
              </a:rPr>
              <a:t> code. Open Detail, User and List. Change </a:t>
            </a:r>
            <a:r>
              <a:rPr lang="en-US" sz="1200" b="0" i="0" kern="1200" baseline="0" dirty="0" err="1" smtClean="0">
                <a:solidFill>
                  <a:schemeClr val="tx1"/>
                </a:solidFill>
                <a:effectLst/>
                <a:latin typeface="+mn-lt"/>
                <a:ea typeface="+mn-ea"/>
                <a:cs typeface="+mn-cs"/>
              </a:rPr>
              <a:t>IndexLink</a:t>
            </a:r>
            <a:r>
              <a:rPr lang="en-US" sz="1200" b="0" i="0" kern="1200" baseline="0" dirty="0" smtClean="0">
                <a:solidFill>
                  <a:schemeClr val="tx1"/>
                </a:solidFill>
                <a:effectLst/>
                <a:latin typeface="+mn-lt"/>
                <a:ea typeface="+mn-ea"/>
                <a:cs typeface="+mn-cs"/>
              </a:rPr>
              <a:t> to Link and see how it goes.</a:t>
            </a:r>
            <a:endParaRPr lang="en-US" sz="1200" b="0" i="0" kern="1200" dirty="0" smtClean="0">
              <a:solidFill>
                <a:schemeClr val="tx1"/>
              </a:solidFill>
              <a:effectLst/>
              <a:latin typeface="+mn-lt"/>
              <a:ea typeface="+mn-ea"/>
              <a:cs typeface="+mn-cs"/>
            </a:endParaRPr>
          </a:p>
          <a:p>
            <a:endParaRPr lang="en-US" altLang="en-US" i="0" dirty="0" smtClean="0"/>
          </a:p>
        </p:txBody>
      </p:sp>
    </p:spTree>
    <p:extLst>
      <p:ext uri="{BB962C8B-B14F-4D97-AF65-F5344CB8AC3E}">
        <p14:creationId xmlns:p14="http://schemas.microsoft.com/office/powerpoint/2010/main" val="1911144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1150938" y="692150"/>
            <a:ext cx="4556125" cy="3416300"/>
          </a:xfrm>
          <a:ln cap="flat"/>
        </p:spPr>
      </p:sp>
      <p:sp>
        <p:nvSpPr>
          <p:cNvPr id="11267" name="Rectangle 3"/>
          <p:cNvSpPr>
            <a:spLocks noGrp="1" noChangeArrowheads="1"/>
          </p:cNvSpPr>
          <p:nvPr>
            <p:ph type="body" idx="1"/>
          </p:nvPr>
        </p:nvSpPr>
        <p:spPr>
          <a:ln/>
        </p:spPr>
        <p:txBody>
          <a:bodyPr/>
          <a:lstStyle/>
          <a:p>
            <a:r>
              <a:rPr lang="en-US" altLang="en-US" b="0" dirty="0" smtClean="0"/>
              <a:t>On this</a:t>
            </a:r>
            <a:r>
              <a:rPr lang="en-US" altLang="en-US" b="0" baseline="0" dirty="0" smtClean="0"/>
              <a:t> file, we import Router and hashHistory components from the react-router.</a:t>
            </a:r>
            <a:endParaRPr lang="en-US" altLang="en-US" b="0" dirty="0" smtClean="0"/>
          </a:p>
          <a:p>
            <a:r>
              <a:rPr lang="en-US" altLang="en-US" b="1" dirty="0" smtClean="0"/>
              <a:t>Router</a:t>
            </a:r>
            <a:r>
              <a:rPr lang="en-US" altLang="en-US" dirty="0" smtClean="0"/>
              <a:t>:</a:t>
            </a:r>
            <a:r>
              <a:rPr lang="en-US" altLang="en-US" baseline="0" dirty="0" smtClean="0"/>
              <a:t> w</a:t>
            </a:r>
            <a:r>
              <a:rPr lang="en-US" sz="1200" b="0" i="0" kern="1200" dirty="0" smtClean="0">
                <a:solidFill>
                  <a:schemeClr val="tx1"/>
                </a:solidFill>
                <a:effectLst/>
                <a:latin typeface="+mn-lt"/>
                <a:ea typeface="+mn-ea"/>
                <a:cs typeface="+mn-cs"/>
              </a:rPr>
              <a:t>rap all of the routes we define</a:t>
            </a:r>
            <a:r>
              <a:rPr lang="en-US" sz="1200" b="0" i="0" kern="1200" baseline="0" dirty="0" smtClean="0">
                <a:solidFill>
                  <a:schemeClr val="tx1"/>
                </a:solidFill>
                <a:effectLst/>
                <a:latin typeface="+mn-lt"/>
                <a:ea typeface="+mn-ea"/>
                <a:cs typeface="+mn-cs"/>
              </a:rPr>
              <a:t> in ./routes</a:t>
            </a:r>
          </a:p>
          <a:p>
            <a:endParaRPr lang="en-US" altLang="en-US" sz="1200" b="0" i="0" kern="1200" baseline="0" dirty="0" smtClean="0">
              <a:solidFill>
                <a:schemeClr val="tx1"/>
              </a:solidFill>
              <a:effectLst/>
              <a:latin typeface="+mn-lt"/>
              <a:ea typeface="+mn-ea"/>
              <a:cs typeface="+mn-cs"/>
            </a:endParaRPr>
          </a:p>
          <a:p>
            <a:r>
              <a:rPr lang="en-US" altLang="en-US" sz="1200" b="0" i="0" kern="1200" baseline="0" dirty="0" smtClean="0">
                <a:solidFill>
                  <a:schemeClr val="tx1"/>
                </a:solidFill>
                <a:effectLst/>
                <a:latin typeface="+mn-lt"/>
                <a:ea typeface="+mn-ea"/>
                <a:cs typeface="+mn-cs"/>
              </a:rPr>
              <a:t>From react router, there is hashHistory and browserHistory. We will talk about it later.</a:t>
            </a:r>
          </a:p>
          <a:p>
            <a:endParaRPr lang="en-US" altLang="en-US" sz="1200" b="0" i="0" kern="1200" baseline="0" dirty="0" smtClean="0">
              <a:solidFill>
                <a:schemeClr val="tx1"/>
              </a:solidFill>
              <a:effectLst/>
              <a:latin typeface="+mn-lt"/>
              <a:ea typeface="+mn-ea"/>
              <a:cs typeface="+mn-cs"/>
            </a:endParaRPr>
          </a:p>
          <a:p>
            <a:endParaRPr lang="en-US" alt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i="0" kern="1200" baseline="0" dirty="0" smtClean="0">
                <a:solidFill>
                  <a:schemeClr val="tx1"/>
                </a:solidFill>
                <a:effectLst/>
                <a:latin typeface="+mn-lt"/>
                <a:ea typeface="+mn-ea"/>
                <a:cs typeface="+mn-cs"/>
              </a:rPr>
              <a:t>`Great tutorial for beginner to understand React Router</a:t>
            </a:r>
            <a:endParaRPr lang="en-US" sz="1200" b="0" i="0" kern="1200" dirty="0" smtClean="0">
              <a:solidFill>
                <a:schemeClr val="tx1"/>
              </a:solidFill>
              <a:effectLst/>
              <a:latin typeface="+mn-lt"/>
              <a:ea typeface="+mn-ea"/>
              <a:cs typeface="+mn-cs"/>
            </a:endParaRPr>
          </a:p>
          <a:p>
            <a:r>
              <a:rPr lang="en-US" altLang="en-US" sz="1200" b="0" i="0" kern="1200" baseline="0" dirty="0" smtClean="0">
                <a:solidFill>
                  <a:schemeClr val="tx1"/>
                </a:solidFill>
                <a:effectLst/>
                <a:latin typeface="+mn-lt"/>
                <a:ea typeface="+mn-ea"/>
                <a:cs typeface="+mn-cs"/>
              </a:rPr>
              <a:t>: https://medium.com/@dabit3/beginner-s-guide-to-react-router-53094349669 </a:t>
            </a:r>
            <a:endParaRPr lang="en-US" altLang="en-US" dirty="0" smtClean="0"/>
          </a:p>
        </p:txBody>
      </p:sp>
    </p:spTree>
    <p:extLst>
      <p:ext uri="{BB962C8B-B14F-4D97-AF65-F5344CB8AC3E}">
        <p14:creationId xmlns:p14="http://schemas.microsoft.com/office/powerpoint/2010/main" val="3179870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1150938" y="692150"/>
            <a:ext cx="4556125" cy="3416300"/>
          </a:xfrm>
          <a:ln cap="flat"/>
        </p:spPr>
      </p:sp>
      <p:sp>
        <p:nvSpPr>
          <p:cNvPr id="11267" name="Rectangle 3"/>
          <p:cNvSpPr>
            <a:spLocks noGrp="1" noChangeArrowheads="1"/>
          </p:cNvSpPr>
          <p:nvPr>
            <p:ph type="body" idx="1"/>
          </p:nvPr>
        </p:nvSpPr>
        <p:spPr>
          <a:ln/>
        </p:spPr>
        <p:txBody>
          <a:bodyPr/>
          <a:lstStyle/>
          <a:p>
            <a:r>
              <a:rPr lang="en-US" altLang="en-US" b="0" dirty="0" smtClean="0"/>
              <a:t>Let’s dive more deeper. </a:t>
            </a:r>
            <a:r>
              <a:rPr lang="en-US" altLang="en-US" b="1" i="1" dirty="0" smtClean="0"/>
              <a:t>Routes </a:t>
            </a:r>
            <a:r>
              <a:rPr lang="en-US" altLang="en-US" b="0" i="0" dirty="0" smtClean="0"/>
              <a:t>here</a:t>
            </a:r>
            <a:r>
              <a:rPr lang="en-US" altLang="en-US" b="0" i="0" baseline="0" dirty="0" smtClean="0"/>
              <a:t> is the component that will replace </a:t>
            </a:r>
            <a:r>
              <a:rPr lang="en-US" altLang="en-US" b="1" i="1" baseline="0" dirty="0" smtClean="0"/>
              <a:t>routes </a:t>
            </a:r>
            <a:r>
              <a:rPr lang="en-US" altLang="en-US" b="0" i="0" baseline="0" dirty="0" smtClean="0"/>
              <a:t>in the index.js</a:t>
            </a:r>
          </a:p>
          <a:p>
            <a:r>
              <a:rPr lang="en-US" sz="1200" b="0" i="0" kern="1200" dirty="0" smtClean="0">
                <a:solidFill>
                  <a:schemeClr val="tx1"/>
                </a:solidFill>
                <a:effectLst/>
                <a:latin typeface="+mn-lt"/>
                <a:ea typeface="+mn-ea"/>
                <a:cs typeface="+mn-cs"/>
              </a:rPr>
              <a:t>React Router knows how to build nested UI for us, so we don't have to manually figure out which </a:t>
            </a:r>
            <a:r>
              <a:rPr lang="en-US" i="1" dirty="0" smtClean="0"/>
              <a:t>&lt;Child&gt;</a:t>
            </a:r>
            <a:r>
              <a:rPr lang="en-US" sz="1200" b="0" i="0" kern="1200" dirty="0" smtClean="0">
                <a:solidFill>
                  <a:schemeClr val="tx1"/>
                </a:solidFill>
                <a:effectLst/>
                <a:latin typeface="+mn-lt"/>
                <a:ea typeface="+mn-ea"/>
                <a:cs typeface="+mn-cs"/>
              </a:rPr>
              <a:t> component to render. </a:t>
            </a:r>
          </a:p>
          <a:p>
            <a:r>
              <a:rPr lang="en-US" sz="1200" b="0" i="0" kern="1200" dirty="0" smtClean="0">
                <a:solidFill>
                  <a:schemeClr val="tx1"/>
                </a:solidFill>
                <a:effectLst/>
                <a:latin typeface="+mn-lt"/>
                <a:ea typeface="+mn-ea"/>
                <a:cs typeface="+mn-cs"/>
              </a:rPr>
              <a:t>For example, for a full path </a:t>
            </a:r>
            <a:r>
              <a:rPr lang="en-US" b="1" dirty="0" smtClean="0"/>
              <a:t>/detail</a:t>
            </a:r>
            <a:r>
              <a:rPr lang="en-US" sz="1200" b="0" i="0" kern="1200" dirty="0" smtClean="0">
                <a:solidFill>
                  <a:schemeClr val="tx1"/>
                </a:solidFill>
                <a:effectLst/>
                <a:latin typeface="+mn-lt"/>
                <a:ea typeface="+mn-ea"/>
                <a:cs typeface="+mn-cs"/>
              </a:rPr>
              <a:t> it would build </a:t>
            </a:r>
            <a:r>
              <a:rPr lang="en-US" i="1" dirty="0" smtClean="0"/>
              <a:t>&lt;App&gt;&lt;Detail /&gt;&lt;/App&gt;</a:t>
            </a:r>
            <a:r>
              <a:rPr lang="en-US" sz="1200" b="0" i="0" kern="1200" dirty="0" smtClean="0">
                <a:solidFill>
                  <a:schemeClr val="tx1"/>
                </a:solidFill>
                <a:effectLst/>
                <a:latin typeface="+mn-lt"/>
                <a:ea typeface="+mn-ea"/>
                <a:cs typeface="+mn-cs"/>
              </a:rPr>
              <a:t>.</a:t>
            </a:r>
          </a:p>
          <a:p>
            <a:endParaRPr lang="en-US" altLang="en-US" sz="1200" b="0" i="0" kern="1200" dirty="0" smtClean="0">
              <a:solidFill>
                <a:schemeClr val="tx1"/>
              </a:solidFill>
              <a:effectLst/>
              <a:latin typeface="+mn-lt"/>
              <a:ea typeface="+mn-ea"/>
              <a:cs typeface="+mn-cs"/>
            </a:endParaRPr>
          </a:p>
          <a:p>
            <a:r>
              <a:rPr lang="en-US" altLang="en-US" sz="1200" b="0" i="0" kern="1200" dirty="0" smtClean="0">
                <a:solidFill>
                  <a:schemeClr val="tx1"/>
                </a:solidFill>
                <a:effectLst/>
                <a:latin typeface="+mn-lt"/>
                <a:ea typeface="+mn-ea"/>
                <a:cs typeface="+mn-cs"/>
              </a:rPr>
              <a:t>We are also setting </a:t>
            </a:r>
            <a:r>
              <a:rPr lang="en-US" altLang="en-US" sz="1200" b="1" i="0" kern="1200" dirty="0" smtClean="0">
                <a:solidFill>
                  <a:schemeClr val="tx1"/>
                </a:solidFill>
                <a:effectLst/>
                <a:latin typeface="+mn-lt"/>
                <a:ea typeface="+mn-ea"/>
                <a:cs typeface="+mn-cs"/>
              </a:rPr>
              <a:t>List</a:t>
            </a:r>
            <a:r>
              <a:rPr lang="en-US" altLang="en-US" sz="1200" b="0" i="0" kern="1200" dirty="0" smtClean="0">
                <a:solidFill>
                  <a:schemeClr val="tx1"/>
                </a:solidFill>
                <a:effectLst/>
                <a:latin typeface="+mn-lt"/>
                <a:ea typeface="+mn-ea"/>
                <a:cs typeface="+mn-cs"/>
              </a:rPr>
              <a:t> to be our </a:t>
            </a:r>
            <a:r>
              <a:rPr lang="en-US" altLang="en-US" sz="1200" b="0" i="0" kern="1200" dirty="0" err="1" smtClean="0">
                <a:solidFill>
                  <a:schemeClr val="tx1"/>
                </a:solidFill>
                <a:effectLst/>
                <a:latin typeface="+mn-lt"/>
                <a:ea typeface="+mn-ea"/>
                <a:cs typeface="+mn-cs"/>
              </a:rPr>
              <a:t>IndexRoute</a:t>
            </a:r>
            <a:r>
              <a:rPr lang="en-US" altLang="en-US" sz="1200" b="0" i="0" kern="1200" dirty="0" smtClean="0">
                <a:solidFill>
                  <a:schemeClr val="tx1"/>
                </a:solidFill>
                <a:effectLst/>
                <a:latin typeface="+mn-lt"/>
                <a:ea typeface="+mn-ea"/>
                <a:cs typeface="+mn-cs"/>
              </a:rPr>
              <a:t>. That means that when we hit http://localhost:8080, our </a:t>
            </a:r>
            <a:r>
              <a:rPr lang="en-US" altLang="en-US" sz="1200" b="1" i="0" kern="1200" dirty="0" smtClean="0">
                <a:solidFill>
                  <a:schemeClr val="tx1"/>
                </a:solidFill>
                <a:effectLst/>
                <a:latin typeface="+mn-lt"/>
                <a:ea typeface="+mn-ea"/>
                <a:cs typeface="+mn-cs"/>
              </a:rPr>
              <a:t>List </a:t>
            </a:r>
            <a:r>
              <a:rPr lang="en-US" altLang="en-US" sz="1200" b="0" i="0" kern="1200" dirty="0" smtClean="0">
                <a:solidFill>
                  <a:schemeClr val="tx1"/>
                </a:solidFill>
                <a:effectLst/>
                <a:latin typeface="+mn-lt"/>
                <a:ea typeface="+mn-ea"/>
                <a:cs typeface="+mn-cs"/>
              </a:rPr>
              <a:t>component will render, as it is specified as the index.</a:t>
            </a:r>
          </a:p>
          <a:p>
            <a:endParaRPr lang="en-US" altLang="en-US" sz="1200" b="0" i="0" kern="1200" dirty="0" smtClean="0">
              <a:solidFill>
                <a:schemeClr val="tx1"/>
              </a:solidFill>
              <a:effectLst/>
              <a:latin typeface="+mn-lt"/>
              <a:ea typeface="+mn-ea"/>
              <a:cs typeface="+mn-cs"/>
            </a:endParaRPr>
          </a:p>
          <a:p>
            <a:r>
              <a:rPr lang="en-US" altLang="en-US" b="0" baseline="0" dirty="0" smtClean="0"/>
              <a:t>Let’s see the demo.	              |	Notice that the URL is</a:t>
            </a:r>
          </a:p>
          <a:p>
            <a:pPr marL="171450" indent="-171450">
              <a:buFont typeface="Arial" panose="020B0604020202020204" pitchFamily="34" charset="0"/>
              <a:buChar char="•"/>
            </a:pPr>
            <a:r>
              <a:rPr lang="en-US" altLang="en-US" b="0" baseline="0" dirty="0" smtClean="0"/>
              <a:t>Open http://localhost:8080/	http://localhost:8080/#/</a:t>
            </a:r>
            <a:endParaRPr lang="en-US" altLang="en-US" b="1" i="1" baseline="0" dirty="0" smtClean="0"/>
          </a:p>
          <a:p>
            <a:pPr marL="171450" indent="-171450">
              <a:buFont typeface="Arial" panose="020B0604020202020204" pitchFamily="34" charset="0"/>
              <a:buChar char="•"/>
            </a:pPr>
            <a:r>
              <a:rPr lang="en-US" altLang="en-US" b="0" i="0" baseline="0" dirty="0" smtClean="0"/>
              <a:t>Click </a:t>
            </a:r>
            <a:r>
              <a:rPr lang="en-US" altLang="en-US" b="0" i="1" baseline="0" dirty="0" smtClean="0"/>
              <a:t>React</a:t>
            </a:r>
            <a:r>
              <a:rPr lang="en-US" altLang="en-US" b="0" i="0" baseline="0" dirty="0" smtClean="0"/>
              <a:t>			http://localhost:8080/#/detail/react</a:t>
            </a:r>
          </a:p>
          <a:p>
            <a:pPr marL="171450" indent="-171450">
              <a:buFont typeface="Arial" panose="020B0604020202020204" pitchFamily="34" charset="0"/>
              <a:buChar char="•"/>
            </a:pPr>
            <a:r>
              <a:rPr lang="en-US" altLang="en-US" b="0" i="0" baseline="0" dirty="0" smtClean="0"/>
              <a:t>Click </a:t>
            </a:r>
            <a:r>
              <a:rPr lang="en-US" altLang="en-US" b="0" i="1" baseline="0" dirty="0" smtClean="0"/>
              <a:t>User</a:t>
            </a:r>
            <a:r>
              <a:rPr lang="en-US" altLang="en-US" b="0" i="0" baseline="0" dirty="0" smtClean="0"/>
              <a:t>			http://localhost:8080/#/user/spicyj</a:t>
            </a:r>
          </a:p>
          <a:p>
            <a:pPr marL="171450" indent="-171450">
              <a:buFont typeface="Arial" panose="020B0604020202020204" pitchFamily="34" charset="0"/>
              <a:buChar char="•"/>
            </a:pPr>
            <a:endParaRPr lang="en-US" altLang="en-US" b="0" i="0" baseline="0" dirty="0" smtClean="0"/>
          </a:p>
          <a:p>
            <a:pPr marL="0" indent="0">
              <a:buFont typeface="Arial" panose="020B0604020202020204" pitchFamily="34" charset="0"/>
              <a:buNone/>
            </a:pPr>
            <a:r>
              <a:rPr lang="en-US" altLang="en-US" b="0" i="0" baseline="0" dirty="0" smtClean="0"/>
              <a:t>Type wrong URL? </a:t>
            </a:r>
            <a:r>
              <a:rPr lang="en-US" sz="1200" b="0" i="1" kern="1200" dirty="0" smtClean="0">
                <a:solidFill>
                  <a:schemeClr val="tx1"/>
                </a:solidFill>
                <a:effectLst/>
                <a:latin typeface="+mn-lt"/>
                <a:ea typeface="+mn-ea"/>
                <a:cs typeface="+mn-cs"/>
              </a:rPr>
              <a:t>404.. This page is not found!</a:t>
            </a:r>
            <a:endParaRPr lang="en-US" altLang="en-US" b="0" i="1" baseline="0" dirty="0" smtClean="0"/>
          </a:p>
        </p:txBody>
      </p:sp>
    </p:spTree>
    <p:extLst>
      <p:ext uri="{BB962C8B-B14F-4D97-AF65-F5344CB8AC3E}">
        <p14:creationId xmlns:p14="http://schemas.microsoft.com/office/powerpoint/2010/main" val="991958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150938" y="692150"/>
            <a:ext cx="4556125" cy="3416300"/>
          </a:xfrm>
          <a:ln cap="flat"/>
        </p:spPr>
      </p:sp>
      <p:sp>
        <p:nvSpPr>
          <p:cNvPr id="35843" name="Rectangle 3"/>
          <p:cNvSpPr>
            <a:spLocks noGrp="1" noChangeArrowheads="1"/>
          </p:cNvSpPr>
          <p:nvPr>
            <p:ph type="body" idx="1"/>
          </p:nvPr>
        </p:nvSpPr>
        <p:spPr>
          <a:ln/>
        </p:spPr>
        <p:txBody>
          <a:bodyPr/>
          <a:lstStyle/>
          <a:p>
            <a:r>
              <a:rPr lang="en-US" sz="1200" b="0" i="0" kern="1200" dirty="0" smtClean="0">
                <a:solidFill>
                  <a:schemeClr val="tx1"/>
                </a:solidFill>
                <a:effectLst/>
                <a:latin typeface="+mn-lt"/>
                <a:ea typeface="+mn-ea"/>
                <a:cs typeface="+mn-cs"/>
              </a:rPr>
              <a:t>In a nutshell, a history knows how to listen to the browser's address bar for changes and parses the URL into a </a:t>
            </a:r>
            <a:r>
              <a:rPr lang="en-US" dirty="0" smtClean="0"/>
              <a:t>location</a:t>
            </a:r>
            <a:r>
              <a:rPr lang="en-US" sz="1200" b="0" i="0" kern="1200" dirty="0" smtClean="0">
                <a:solidFill>
                  <a:schemeClr val="tx1"/>
                </a:solidFill>
                <a:effectLst/>
                <a:latin typeface="+mn-lt"/>
                <a:ea typeface="+mn-ea"/>
                <a:cs typeface="+mn-cs"/>
              </a:rPr>
              <a:t> object that the router can use to match routes and render the correct set of components.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Browser history is the recommended history for browser application with React Router. It uses the </a:t>
            </a:r>
            <a:r>
              <a:rPr lang="en-US" sz="1200" b="0" i="0" u="none" strike="noStrike" kern="1200" dirty="0" smtClean="0">
                <a:solidFill>
                  <a:schemeClr val="tx1"/>
                </a:solidFill>
                <a:effectLst/>
                <a:latin typeface="+mn-lt"/>
                <a:ea typeface="+mn-ea"/>
                <a:cs typeface="+mn-cs"/>
                <a:hlinkClick r:id="rId3"/>
              </a:rPr>
              <a:t>History</a:t>
            </a:r>
            <a:r>
              <a:rPr lang="en-US" sz="1200" b="0" i="0" kern="1200" dirty="0" smtClean="0">
                <a:solidFill>
                  <a:schemeClr val="tx1"/>
                </a:solidFill>
                <a:effectLst/>
                <a:latin typeface="+mn-lt"/>
                <a:ea typeface="+mn-ea"/>
                <a:cs typeface="+mn-cs"/>
              </a:rPr>
              <a:t> API built into the browser to manipulate the URL, creating real URLs that look like </a:t>
            </a:r>
            <a:r>
              <a:rPr lang="en-US" dirty="0" smtClean="0"/>
              <a:t>example.com/some/path</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Hash history works without configuring your server, so if you're just getting started, go ahead and use it. In general, though, production web applications should use </a:t>
            </a:r>
            <a:r>
              <a:rPr lang="en-US" dirty="0" smtClean="0"/>
              <a:t>browserHistory</a:t>
            </a:r>
            <a:r>
              <a:rPr lang="en-US" sz="1200" b="0" i="0" kern="1200" dirty="0" smtClean="0">
                <a:solidFill>
                  <a:schemeClr val="tx1"/>
                </a:solidFill>
                <a:effectLst/>
                <a:latin typeface="+mn-lt"/>
                <a:ea typeface="+mn-ea"/>
                <a:cs typeface="+mn-cs"/>
              </a:rPr>
              <a:t> for the cleaner URLs, and for support for server-side rendering, which is impossible with </a:t>
            </a:r>
            <a:r>
              <a:rPr lang="en-US" dirty="0" smtClean="0"/>
              <a:t>hashHistory</a:t>
            </a:r>
            <a:r>
              <a:rPr lang="en-US" sz="1200" b="0" i="0" kern="1200" dirty="0" smtClean="0">
                <a:solidFill>
                  <a:schemeClr val="tx1"/>
                </a:solidFill>
                <a:effectLst/>
                <a:latin typeface="+mn-lt"/>
                <a:ea typeface="+mn-ea"/>
                <a:cs typeface="+mn-cs"/>
              </a:rPr>
              <a:t>.</a:t>
            </a:r>
          </a:p>
          <a:p>
            <a:endParaRPr lang="en-US" altLang="en-US" dirty="0" smtClean="0"/>
          </a:p>
          <a:p>
            <a:r>
              <a:rPr lang="en-US" altLang="en-US" b="0" baseline="0" dirty="0" smtClean="0"/>
              <a:t>Let’s see the demo. Try to change </a:t>
            </a:r>
            <a:r>
              <a:rPr lang="en-US" altLang="en-US" b="0" baseline="0" dirty="0" err="1" smtClean="0"/>
              <a:t>hashHistory</a:t>
            </a:r>
            <a:r>
              <a:rPr lang="en-US" altLang="en-US" b="0" baseline="0" dirty="0" smtClean="0"/>
              <a:t> with </a:t>
            </a:r>
            <a:r>
              <a:rPr lang="en-US" altLang="en-US" b="0" baseline="0" dirty="0" err="1" smtClean="0"/>
              <a:t>browserHistory</a:t>
            </a:r>
            <a:r>
              <a:rPr lang="en-US" altLang="en-US" b="0" baseline="0" dirty="0" smtClean="0"/>
              <a:t>.</a:t>
            </a:r>
          </a:p>
          <a:p>
            <a:r>
              <a:rPr lang="en-US" altLang="en-US" b="0" baseline="0" dirty="0" smtClean="0"/>
              <a:t>Change index.html, index.js and </a:t>
            </a:r>
            <a:r>
              <a:rPr lang="en-US" sz="1200" b="0" i="0" u="none" strike="noStrike" kern="1200" dirty="0" smtClean="0">
                <a:solidFill>
                  <a:schemeClr val="tx1"/>
                </a:solidFill>
                <a:effectLst/>
                <a:latin typeface="+mn-lt"/>
                <a:ea typeface="+mn-ea"/>
                <a:cs typeface="+mn-cs"/>
                <a:hlinkClick r:id="rId4" tooltip="webpack.config.js"/>
              </a:rPr>
              <a:t>webpack.config.js</a:t>
            </a:r>
            <a:r>
              <a:rPr lang="en-US" sz="1200" b="0" i="0" u="none" strike="noStrike" kern="1200" dirty="0" smtClean="0">
                <a:solidFill>
                  <a:schemeClr val="tx1"/>
                </a:solidFill>
                <a:effectLst/>
                <a:latin typeface="+mn-lt"/>
                <a:ea typeface="+mn-ea"/>
                <a:cs typeface="+mn-cs"/>
              </a:rPr>
              <a:t> as</a:t>
            </a:r>
            <a:r>
              <a:rPr lang="en-US" sz="1200" b="0" i="0" u="none" strike="noStrike" kern="1200" baseline="0" dirty="0" smtClean="0">
                <a:solidFill>
                  <a:schemeClr val="tx1"/>
                </a:solidFill>
                <a:effectLst/>
                <a:latin typeface="+mn-lt"/>
                <a:ea typeface="+mn-ea"/>
                <a:cs typeface="+mn-cs"/>
              </a:rPr>
              <a:t> </a:t>
            </a:r>
            <a:r>
              <a:rPr lang="en-US" sz="1200" b="0" i="0" u="none" strike="noStrike" kern="1200" baseline="0" smtClean="0">
                <a:solidFill>
                  <a:schemeClr val="tx1"/>
                </a:solidFill>
                <a:effectLst/>
                <a:latin typeface="+mn-lt"/>
                <a:ea typeface="+mn-ea"/>
                <a:cs typeface="+mn-cs"/>
              </a:rPr>
              <a:t>you can see here:</a:t>
            </a:r>
            <a:r>
              <a:rPr lang="en-US" altLang="en-US" b="0" baseline="0" smtClean="0"/>
              <a:t> </a:t>
            </a:r>
            <a:r>
              <a:rPr lang="en-US" altLang="en-US" b="0" baseline="0" dirty="0" smtClean="0"/>
              <a:t>https://github.com/mitrais-cdc-js/hacking-with-react/commit/4c959bdaa7d533e3890cdbcb21a170855dc7a64c</a:t>
            </a:r>
            <a:endParaRPr lang="en-US" altLang="en-US" dirty="0" smtClean="0"/>
          </a:p>
          <a:p>
            <a:endParaRPr lang="en-US" altLang="en-US" dirty="0" smtClean="0"/>
          </a:p>
          <a:p>
            <a:r>
              <a:rPr lang="en-US" altLang="en-US" dirty="0" smtClean="0"/>
              <a:t>For more, please</a:t>
            </a:r>
            <a:r>
              <a:rPr lang="en-US" altLang="en-US" baseline="0" dirty="0" smtClean="0"/>
              <a:t> refer to the docs: </a:t>
            </a:r>
          </a:p>
          <a:p>
            <a:pPr marL="171450" indent="-171450">
              <a:buFontTx/>
              <a:buChar char="-"/>
            </a:pPr>
            <a:r>
              <a:rPr lang="en-US" altLang="en-US" dirty="0" smtClean="0"/>
              <a:t>https://github.com/ReactTraining/react-router/blob/master/docs/guides/Histories.md#browserhistory</a:t>
            </a:r>
          </a:p>
          <a:p>
            <a:pPr marL="171450" indent="-171450">
              <a:buFontTx/>
              <a:buChar char="-"/>
            </a:pPr>
            <a:r>
              <a:rPr lang="en-US" altLang="en-US" dirty="0" smtClean="0"/>
              <a:t>https://github.com/ReactTraining/react-router/blob/master/docs/guides/Histories.md#hashhistory </a:t>
            </a:r>
          </a:p>
          <a:p>
            <a:pPr marL="171450" indent="-171450">
              <a:buFontTx/>
              <a:buChar char="-"/>
            </a:pPr>
            <a:endParaRPr lang="en-US" altLang="en-US" dirty="0" smtClean="0"/>
          </a:p>
          <a:p>
            <a:pPr marL="0" indent="0">
              <a:buFontTx/>
              <a:buNone/>
            </a:pPr>
            <a:r>
              <a:rPr lang="en-US" altLang="en-US" dirty="0" smtClean="0"/>
              <a:t>About</a:t>
            </a:r>
            <a:r>
              <a:rPr lang="en-US" altLang="en-US" baseline="0" dirty="0" smtClean="0"/>
              <a:t> History:</a:t>
            </a:r>
          </a:p>
          <a:p>
            <a:pPr marL="171450" indent="-171450">
              <a:buFontTx/>
              <a:buChar char="-"/>
            </a:pPr>
            <a:r>
              <a:rPr lang="en-US" altLang="en-US" baseline="0" dirty="0" smtClean="0"/>
              <a:t>https://developer.mozilla.org/en-US/docs/Web/API/History</a:t>
            </a:r>
          </a:p>
        </p:txBody>
      </p:sp>
    </p:spTree>
    <p:extLst>
      <p:ext uri="{BB962C8B-B14F-4D97-AF65-F5344CB8AC3E}">
        <p14:creationId xmlns:p14="http://schemas.microsoft.com/office/powerpoint/2010/main" val="11401188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agenda~</a:t>
            </a:r>
            <a:endParaRPr lang="en-US"/>
          </a:p>
        </p:txBody>
      </p:sp>
      <p:sp>
        <p:nvSpPr>
          <p:cNvPr id="4" name="Slide Number Placeholder 3"/>
          <p:cNvSpPr>
            <a:spLocks noGrp="1"/>
          </p:cNvSpPr>
          <p:nvPr>
            <p:ph type="sldNum" sz="quarter" idx="10"/>
          </p:nvPr>
        </p:nvSpPr>
        <p:spPr/>
        <p:txBody>
          <a:bodyPr/>
          <a:lstStyle/>
          <a:p>
            <a:fld id="{6BC45D0F-B6BC-4421-AFEE-7699CD942A11}" type="slidenum">
              <a:rPr lang="en-US" smtClean="0"/>
              <a:t>15</a:t>
            </a:fld>
            <a:endParaRPr lang="en-US"/>
          </a:p>
        </p:txBody>
      </p:sp>
    </p:spTree>
    <p:extLst>
      <p:ext uri="{BB962C8B-B14F-4D97-AF65-F5344CB8AC3E}">
        <p14:creationId xmlns:p14="http://schemas.microsoft.com/office/powerpoint/2010/main" val="3852398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a:t>
            </a:r>
            <a:r>
              <a:rPr lang="en-US" baseline="0" dirty="0" smtClean="0"/>
              <a:t>part 1 presentation </a:t>
            </a:r>
            <a:r>
              <a:rPr lang="en-US" baseline="0" dirty="0" smtClean="0"/>
              <a:t>only covers:</a:t>
            </a:r>
          </a:p>
          <a:p>
            <a:pPr marL="171450" indent="-171450">
              <a:buFont typeface="Arial" panose="020B0604020202020204" pitchFamily="34" charset="0"/>
              <a:buChar char="•"/>
            </a:pPr>
            <a:r>
              <a:rPr lang="en-US" dirty="0" smtClean="0"/>
              <a:t>SuperAgent		:</a:t>
            </a:r>
            <a:r>
              <a:rPr lang="en-US" baseline="0" dirty="0" smtClean="0"/>
              <a:t> a small progressive client-side HTTP request library	https://github.com/visionmedia/superagent</a:t>
            </a:r>
            <a:endParaRPr lang="en-US" dirty="0" smtClean="0"/>
          </a:p>
          <a:p>
            <a:pPr marL="171450" indent="-171450">
              <a:buFont typeface="Arial" panose="020B0604020202020204" pitchFamily="34" charset="0"/>
              <a:buChar char="•"/>
            </a:pPr>
            <a:r>
              <a:rPr lang="en-US" dirty="0" smtClean="0"/>
              <a:t>React Router	: </a:t>
            </a:r>
            <a:r>
              <a:rPr lang="en-US" sz="1200" b="0" i="0" kern="1200" dirty="0" smtClean="0">
                <a:solidFill>
                  <a:schemeClr val="tx1"/>
                </a:solidFill>
                <a:effectLst/>
                <a:latin typeface="+mn-lt"/>
                <a:ea typeface="+mn-ea"/>
                <a:cs typeface="+mn-cs"/>
              </a:rPr>
              <a:t>a complete routing library for </a:t>
            </a:r>
            <a:r>
              <a:rPr lang="en-US" sz="1200" b="0" i="0" u="none" strike="noStrike" kern="1200" dirty="0" smtClean="0">
                <a:solidFill>
                  <a:schemeClr val="tx1"/>
                </a:solidFill>
                <a:effectLst/>
                <a:latin typeface="+mn-lt"/>
                <a:ea typeface="+mn-ea"/>
                <a:cs typeface="+mn-cs"/>
                <a:hlinkClick r:id="rId3"/>
              </a:rPr>
              <a:t>React</a:t>
            </a:r>
            <a:r>
              <a:rPr lang="en-US" sz="1200" b="0" i="0" u="none" strike="noStrike" kern="1200" dirty="0" smtClean="0">
                <a:solidFill>
                  <a:schemeClr val="tx1"/>
                </a:solidFill>
                <a:effectLst/>
                <a:latin typeface="+mn-lt"/>
                <a:ea typeface="+mn-ea"/>
                <a:cs typeface="+mn-cs"/>
              </a:rPr>
              <a:t>		https://</a:t>
            </a:r>
            <a:r>
              <a:rPr lang="en-US" sz="1200" b="0" i="0" u="none" strike="noStrike" kern="1200" dirty="0" smtClean="0">
                <a:solidFill>
                  <a:schemeClr val="tx1"/>
                </a:solidFill>
                <a:effectLst/>
                <a:latin typeface="+mn-lt"/>
                <a:ea typeface="+mn-ea"/>
                <a:cs typeface="+mn-cs"/>
              </a:rPr>
              <a:t>github.com/ReactTraining/react-router</a:t>
            </a:r>
          </a:p>
          <a:p>
            <a:pPr marL="171450" indent="-171450">
              <a:buFont typeface="Arial" panose="020B0604020202020204" pitchFamily="34" charset="0"/>
              <a:buChar char="•"/>
            </a:pPr>
            <a:endParaRPr lang="en-US" sz="1200" b="0" i="0" u="none" strike="noStrike" kern="1200" dirty="0" smtClean="0">
              <a:solidFill>
                <a:schemeClr val="tx1"/>
              </a:solidFill>
              <a:effectLst/>
              <a:latin typeface="+mn-lt"/>
              <a:ea typeface="+mn-ea"/>
              <a:cs typeface="+mn-cs"/>
            </a:endParaRPr>
          </a:p>
          <a:p>
            <a:pPr marL="0" indent="0">
              <a:buFont typeface="Arial" panose="020B0604020202020204" pitchFamily="34" charset="0"/>
              <a:buNone/>
            </a:pPr>
            <a:r>
              <a:rPr lang="en-US" sz="1200" b="0" i="0" u="none" strike="noStrike" kern="1200" dirty="0" smtClean="0">
                <a:solidFill>
                  <a:schemeClr val="tx1"/>
                </a:solidFill>
                <a:effectLst/>
                <a:latin typeface="+mn-lt"/>
                <a:ea typeface="+mn-ea"/>
                <a:cs typeface="+mn-cs"/>
              </a:rPr>
              <a:t>The rest will be in part 2 -&gt;</a:t>
            </a:r>
            <a:endParaRPr lang="en-US" dirty="0" smtClean="0"/>
          </a:p>
          <a:p>
            <a:pPr marL="171450" indent="-171450">
              <a:buFont typeface="Arial" panose="020B0604020202020204" pitchFamily="34" charset="0"/>
              <a:buChar char="•"/>
            </a:pPr>
            <a:r>
              <a:rPr lang="en-US" dirty="0" smtClean="0"/>
              <a:t>Jest		: a JavaScript testing framework		https://facebook.github.io/jest/</a:t>
            </a:r>
          </a:p>
          <a:p>
            <a:pPr marL="171450" indent="-171450">
              <a:buFont typeface="Arial" panose="020B0604020202020204" pitchFamily="34" charset="0"/>
              <a:buChar char="•"/>
            </a:pPr>
            <a:r>
              <a:rPr lang="en-US" dirty="0" smtClean="0"/>
              <a:t>ESLint		: a pluggable </a:t>
            </a:r>
            <a:r>
              <a:rPr lang="en-US" dirty="0" err="1" smtClean="0"/>
              <a:t>linting</a:t>
            </a:r>
            <a:r>
              <a:rPr lang="en-US" dirty="0" smtClean="0"/>
              <a:t> utility for JavaScript and JSX	http://eslint.org/</a:t>
            </a:r>
            <a:endParaRPr lang="en-US" dirty="0"/>
          </a:p>
        </p:txBody>
      </p:sp>
      <p:sp>
        <p:nvSpPr>
          <p:cNvPr id="4" name="Slide Number Placeholder 3"/>
          <p:cNvSpPr>
            <a:spLocks noGrp="1"/>
          </p:cNvSpPr>
          <p:nvPr>
            <p:ph type="sldNum" sz="quarter" idx="10"/>
          </p:nvPr>
        </p:nvSpPr>
        <p:spPr/>
        <p:txBody>
          <a:bodyPr/>
          <a:lstStyle/>
          <a:p>
            <a:fld id="{6BC45D0F-B6BC-4421-AFEE-7699CD942A11}" type="slidenum">
              <a:rPr lang="en-US" smtClean="0"/>
              <a:t>2</a:t>
            </a:fld>
            <a:endParaRPr lang="en-US"/>
          </a:p>
        </p:txBody>
      </p:sp>
    </p:spTree>
    <p:extLst>
      <p:ext uri="{BB962C8B-B14F-4D97-AF65-F5344CB8AC3E}">
        <p14:creationId xmlns:p14="http://schemas.microsoft.com/office/powerpoint/2010/main" val="245879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1" name="Rectangle 3"/>
          <p:cNvSpPr>
            <a:spLocks noGrp="1" noChangeArrowheads="1"/>
          </p:cNvSpPr>
          <p:nvPr>
            <p:ph type="body" idx="1"/>
          </p:nvPr>
        </p:nvSpPr>
        <p:spPr bwMode="auto">
          <a:xfrm>
            <a:off x="912813" y="4346575"/>
            <a:ext cx="5029200" cy="3849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marL="171450" indent="-171450">
              <a:buFontTx/>
              <a:buChar char="-"/>
            </a:pPr>
            <a:r>
              <a:rPr lang="en-US" altLang="en-US" dirty="0" smtClean="0"/>
              <a:t>Open VS Code</a:t>
            </a:r>
          </a:p>
          <a:p>
            <a:pPr marL="171450" indent="-171450">
              <a:buFontTx/>
              <a:buChar char="-"/>
            </a:pPr>
            <a:r>
              <a:rPr lang="en-US" altLang="en-US" dirty="0" smtClean="0"/>
              <a:t>Goes through</a:t>
            </a:r>
            <a:r>
              <a:rPr lang="en-US" altLang="en-US" baseline="0" dirty="0" smtClean="0"/>
              <a:t> each folder</a:t>
            </a:r>
          </a:p>
          <a:p>
            <a:pPr marL="628650" lvl="1" indent="-171450">
              <a:buFont typeface="Arial" panose="020B0604020202020204" pitchFamily="34" charset="0"/>
              <a:buChar char="•"/>
            </a:pPr>
            <a:r>
              <a:rPr lang="en-US" altLang="en-US" baseline="0" dirty="0" smtClean="0"/>
              <a:t>__tests__ folder will be explained </a:t>
            </a:r>
            <a:r>
              <a:rPr lang="en-US" altLang="en-US" baseline="0" dirty="0" smtClean="0"/>
              <a:t>later, on part 2</a:t>
            </a:r>
            <a:endParaRPr lang="en-US" altLang="en-US" dirty="0"/>
          </a:p>
        </p:txBody>
      </p:sp>
    </p:spTree>
    <p:extLst>
      <p:ext uri="{BB962C8B-B14F-4D97-AF65-F5344CB8AC3E}">
        <p14:creationId xmlns:p14="http://schemas.microsoft.com/office/powerpoint/2010/main" val="1345266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1150938" y="692150"/>
            <a:ext cx="4556125" cy="3416300"/>
          </a:xfrm>
          <a:ln cap="flat"/>
        </p:spPr>
      </p:sp>
      <p:sp>
        <p:nvSpPr>
          <p:cNvPr id="90115" name="Rectangle 3"/>
          <p:cNvSpPr>
            <a:spLocks noGrp="1" noChangeArrowheads="1"/>
          </p:cNvSpPr>
          <p:nvPr>
            <p:ph type="body" idx="1"/>
          </p:nvPr>
        </p:nvSpPr>
        <p:spPr>
          <a:ln/>
        </p:spPr>
        <p:txBody>
          <a:bodyPr/>
          <a:lstStyle/>
          <a:p>
            <a:pPr marL="171450" indent="-171450">
              <a:buFontTx/>
              <a:buChar char="-"/>
            </a:pPr>
            <a:r>
              <a:rPr lang="en-US" altLang="en-US" dirty="0" smtClean="0"/>
              <a:t>Open VS Code</a:t>
            </a:r>
          </a:p>
          <a:p>
            <a:pPr marL="171450" indent="-171450">
              <a:buFontTx/>
              <a:buChar char="-"/>
            </a:pPr>
            <a:r>
              <a:rPr lang="en-US" altLang="en-US" dirty="0" smtClean="0"/>
              <a:t>Open </a:t>
            </a:r>
            <a:r>
              <a:rPr lang="en-US" altLang="en-US" dirty="0" err="1" smtClean="0"/>
              <a:t>hackingwithreact</a:t>
            </a:r>
            <a:r>
              <a:rPr lang="en-US" altLang="en-US" dirty="0" smtClean="0"/>
              <a:t> project</a:t>
            </a:r>
          </a:p>
          <a:p>
            <a:pPr marL="171450" indent="-171450">
              <a:buFontTx/>
              <a:buChar char="-"/>
            </a:pPr>
            <a:r>
              <a:rPr lang="en-US" altLang="en-US" dirty="0" smtClean="0"/>
              <a:t>Open terminal 	Ctrl + `</a:t>
            </a:r>
          </a:p>
          <a:p>
            <a:pPr marL="171450" indent="-171450">
              <a:buFontTx/>
              <a:buChar char="-"/>
            </a:pPr>
            <a:r>
              <a:rPr lang="en-US" altLang="en-US" dirty="0" err="1" smtClean="0"/>
              <a:t>webpack</a:t>
            </a:r>
            <a:r>
              <a:rPr lang="en-US" altLang="en-US" dirty="0" smtClean="0"/>
              <a:t>-dev-server	Enter</a:t>
            </a:r>
          </a:p>
          <a:p>
            <a:pPr marL="171450" indent="-171450">
              <a:buFontTx/>
              <a:buChar char="-"/>
            </a:pPr>
            <a:r>
              <a:rPr lang="en-US" altLang="en-US" dirty="0" smtClean="0"/>
              <a:t>Open http://localhost:8080/</a:t>
            </a:r>
          </a:p>
          <a:p>
            <a:pPr marL="628650" lvl="1" indent="-171450">
              <a:buFont typeface="Arial" panose="020B0604020202020204" pitchFamily="34" charset="0"/>
              <a:buChar char="•"/>
            </a:pPr>
            <a:r>
              <a:rPr lang="en-US" altLang="en-US" dirty="0" smtClean="0"/>
              <a:t>Make sure to open React Developer Tools</a:t>
            </a:r>
          </a:p>
          <a:p>
            <a:pPr marL="628650" lvl="1" indent="-171450">
              <a:buFont typeface="Arial" panose="020B0604020202020204" pitchFamily="34" charset="0"/>
              <a:buChar char="•"/>
            </a:pPr>
            <a:r>
              <a:rPr lang="en-US" altLang="en-US" dirty="0" smtClean="0"/>
              <a:t>It fetches data from GitHub</a:t>
            </a:r>
            <a:r>
              <a:rPr lang="en-US" altLang="en-US" baseline="0" dirty="0" smtClean="0"/>
              <a:t> API</a:t>
            </a:r>
            <a:endParaRPr lang="en-US" altLang="en-US" dirty="0" smtClean="0"/>
          </a:p>
          <a:p>
            <a:pPr marL="628650" lvl="1" indent="-171450">
              <a:buFont typeface="Arial" panose="020B0604020202020204" pitchFamily="34" charset="0"/>
              <a:buChar char="•"/>
            </a:pPr>
            <a:endParaRPr lang="en-US" altLang="en-US" dirty="0" smtClean="0"/>
          </a:p>
          <a:p>
            <a:pPr marL="628650" lvl="1" indent="-171450">
              <a:buFont typeface="Arial" panose="020B0604020202020204" pitchFamily="34" charset="0"/>
              <a:buChar char="•"/>
            </a:pPr>
            <a:endParaRPr lang="en-US" altLang="en-US" dirty="0"/>
          </a:p>
        </p:txBody>
      </p:sp>
    </p:spTree>
    <p:extLst>
      <p:ext uri="{BB962C8B-B14F-4D97-AF65-F5344CB8AC3E}">
        <p14:creationId xmlns:p14="http://schemas.microsoft.com/office/powerpoint/2010/main" val="3410858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agenda~</a:t>
            </a:r>
            <a:endParaRPr lang="en-US" dirty="0"/>
          </a:p>
        </p:txBody>
      </p:sp>
      <p:sp>
        <p:nvSpPr>
          <p:cNvPr id="4" name="Slide Number Placeholder 3"/>
          <p:cNvSpPr>
            <a:spLocks noGrp="1"/>
          </p:cNvSpPr>
          <p:nvPr>
            <p:ph type="sldNum" sz="quarter" idx="10"/>
          </p:nvPr>
        </p:nvSpPr>
        <p:spPr/>
        <p:txBody>
          <a:bodyPr/>
          <a:lstStyle/>
          <a:p>
            <a:fld id="{6BC45D0F-B6BC-4421-AFEE-7699CD942A11}" type="slidenum">
              <a:rPr lang="en-US" smtClean="0"/>
              <a:t>5</a:t>
            </a:fld>
            <a:endParaRPr lang="en-US"/>
          </a:p>
        </p:txBody>
      </p:sp>
    </p:spTree>
    <p:extLst>
      <p:ext uri="{BB962C8B-B14F-4D97-AF65-F5344CB8AC3E}">
        <p14:creationId xmlns:p14="http://schemas.microsoft.com/office/powerpoint/2010/main" val="2230091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1150938" y="692150"/>
            <a:ext cx="4556125" cy="3416300"/>
          </a:xfrm>
          <a:ln cap="flat"/>
        </p:spPr>
      </p:sp>
      <p:sp>
        <p:nvSpPr>
          <p:cNvPr id="11267" name="Rectangle 3"/>
          <p:cNvSpPr>
            <a:spLocks noGrp="1" noChangeArrowheads="1"/>
          </p:cNvSpPr>
          <p:nvPr>
            <p:ph type="body" idx="1"/>
          </p:nvPr>
        </p:nvSpPr>
        <p:spPr>
          <a:ln/>
        </p:spPr>
        <p:txBody>
          <a:bodyPr/>
          <a:lstStyle/>
          <a:p>
            <a:r>
              <a:rPr lang="en-US" altLang="en-US" dirty="0" smtClean="0"/>
              <a:t>This application</a:t>
            </a:r>
            <a:r>
              <a:rPr lang="en-US" altLang="en-US" baseline="0" dirty="0" smtClean="0"/>
              <a:t> uses SuperAgent v2.3.0.</a:t>
            </a:r>
          </a:p>
          <a:p>
            <a:endParaRPr lang="en-US" alt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b="0" dirty="0" smtClean="0"/>
              <a:t>SuperAgent supports common</a:t>
            </a:r>
            <a:r>
              <a:rPr lang="en-US" altLang="en-US" b="0" baseline="0" dirty="0" smtClean="0"/>
              <a:t> HTTP calls: GET, DELETE, POST, PUT, etc. Please refer to its documentation, http://visionmedia.github.io/superagent/</a:t>
            </a:r>
            <a:endParaRPr lang="en-US" altLang="en-US" b="0" dirty="0" smtClean="0"/>
          </a:p>
          <a:p>
            <a:endParaRPr lang="en-US" altLang="en-US" dirty="0"/>
          </a:p>
        </p:txBody>
      </p:sp>
    </p:spTree>
    <p:extLst>
      <p:ext uri="{BB962C8B-B14F-4D97-AF65-F5344CB8AC3E}">
        <p14:creationId xmlns:p14="http://schemas.microsoft.com/office/powerpoint/2010/main" val="2897686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1150938" y="692150"/>
            <a:ext cx="4556125" cy="3416300"/>
          </a:xfrm>
          <a:ln cap="flat"/>
        </p:spPr>
      </p:sp>
      <p:sp>
        <p:nvSpPr>
          <p:cNvPr id="11267" name="Rectangle 3"/>
          <p:cNvSpPr>
            <a:spLocks noGrp="1" noChangeArrowheads="1"/>
          </p:cNvSpPr>
          <p:nvPr>
            <p:ph type="body" idx="1"/>
          </p:nvPr>
        </p:nvSpPr>
        <p:spPr>
          <a:ln/>
        </p:spPr>
        <p:txBody>
          <a:bodyPr/>
          <a:lstStyle/>
          <a:p>
            <a:r>
              <a:rPr lang="en-US" altLang="en-US" dirty="0" smtClean="0"/>
              <a:t>The syntax</a:t>
            </a:r>
            <a:r>
              <a:rPr lang="en-US" altLang="en-US" baseline="0" dirty="0" smtClean="0"/>
              <a:t> is straightforward. When mount the component, it loops through the mode, which is: </a:t>
            </a:r>
            <a:r>
              <a:rPr lang="en-US" altLang="en-US" b="1" baseline="0" dirty="0" smtClean="0"/>
              <a:t>commits</a:t>
            </a:r>
            <a:r>
              <a:rPr lang="en-US" altLang="en-US" baseline="0" dirty="0" smtClean="0"/>
              <a:t>, </a:t>
            </a:r>
            <a:r>
              <a:rPr lang="en-US" altLang="en-US" b="1" baseline="0" dirty="0" smtClean="0"/>
              <a:t>forks</a:t>
            </a:r>
            <a:r>
              <a:rPr lang="en-US" altLang="en-US" baseline="0" dirty="0" smtClean="0"/>
              <a:t> and </a:t>
            </a:r>
            <a:r>
              <a:rPr lang="en-US" altLang="en-US" b="1" baseline="0" dirty="0" smtClean="0"/>
              <a:t>pulls</a:t>
            </a:r>
            <a:r>
              <a:rPr lang="en-US" altLang="en-US" b="0" baseline="0" dirty="0" smtClean="0"/>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Let's break down what it actually does…</a:t>
            </a:r>
          </a:p>
          <a:p>
            <a:pPr marL="228600" indent="-228600">
              <a:buFont typeface="+mj-lt"/>
              <a:buAutoNum type="arabicPeriod"/>
            </a:pP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componentWillMount</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is the name of the method, and needs to be named exactly this in order for React to call it.</a:t>
            </a:r>
          </a:p>
          <a:p>
            <a:pPr marL="228600" indent="-228600">
              <a:buFont typeface="+mj-lt"/>
              <a:buAutoNum type="arabicPeriod"/>
            </a:pPr>
            <a:r>
              <a:rPr lang="en-US" sz="1200" b="0" i="0" kern="1200" baseline="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ajax.get</a:t>
            </a:r>
            <a:r>
              <a:rPr lang="en-US" sz="1200" b="1" i="0" kern="1200" dirty="0" smtClean="0">
                <a:solidFill>
                  <a:schemeClr val="tx1"/>
                </a:solidFill>
                <a:effectLst/>
                <a:latin typeface="+mn-lt"/>
                <a:ea typeface="+mn-ea"/>
                <a:cs typeface="+mn-cs"/>
              </a:rPr>
              <a:t>('</a:t>
            </a:r>
            <a:r>
              <a:rPr lang="en-US" sz="1200" b="1" i="0" u="none" strike="noStrike" kern="1200" dirty="0" smtClean="0">
                <a:solidFill>
                  <a:schemeClr val="tx1"/>
                </a:solidFill>
                <a:effectLst/>
                <a:latin typeface="+mn-lt"/>
                <a:ea typeface="+mn-ea"/>
                <a:cs typeface="+mn-cs"/>
                <a:hlinkClick r:id="rId3"/>
              </a:rPr>
              <a:t>https://api.github.com/repos/</a:t>
            </a:r>
            <a:r>
              <a:rPr lang="en-US" sz="1200" b="1" i="0" u="none" strike="noStrike" kern="1200" dirty="0" err="1" smtClean="0">
                <a:solidFill>
                  <a:schemeClr val="tx1"/>
                </a:solidFill>
                <a:effectLst/>
                <a:latin typeface="+mn-lt"/>
                <a:ea typeface="+mn-ea"/>
                <a:cs typeface="+mn-cs"/>
                <a:hlinkClick r:id="rId3"/>
              </a:rPr>
              <a:t>facebook</a:t>
            </a:r>
            <a:r>
              <a:rPr lang="en-US" sz="1200" b="1" i="0" u="none" strike="noStrike" kern="1200" dirty="0" smtClean="0">
                <a:solidFill>
                  <a:schemeClr val="tx1"/>
                </a:solidFill>
                <a:effectLst/>
                <a:latin typeface="+mn-lt"/>
                <a:ea typeface="+mn-ea"/>
                <a:cs typeface="+mn-cs"/>
                <a:hlinkClick r:id="rId3"/>
              </a:rPr>
              <a:t>/react/commits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tells SuperAgent to fetch the list of commits to the React project from GitHub. I chose GitHub because they have a simple API that doesn't require authentication.</a:t>
            </a:r>
          </a:p>
          <a:p>
            <a:pPr marL="228600" indent="-228600">
              <a:buFont typeface="+mj-lt"/>
              <a:buAutoNum type="arabicPeriod"/>
            </a:pP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.end((error, response) =&gt; {</a:t>
            </a:r>
            <a:r>
              <a:rPr lang="en-US" sz="1200" b="0" i="0" kern="1200" dirty="0" smtClean="0">
                <a:solidFill>
                  <a:schemeClr val="tx1"/>
                </a:solidFill>
                <a:effectLst/>
                <a:latin typeface="+mn-lt"/>
                <a:ea typeface="+mn-ea"/>
                <a:cs typeface="+mn-cs"/>
              </a:rPr>
              <a:t> tells SuperAgent what to do when the request finishes: it should run the anonymous function that follows.</a:t>
            </a:r>
          </a:p>
          <a:p>
            <a:pPr marL="228600" indent="-228600">
              <a:buFont typeface="+mj-lt"/>
              <a:buAutoNum type="arabicPeriod"/>
            </a:pPr>
            <a:r>
              <a:rPr lang="en-US" sz="1200" b="0"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if (!error &amp;&amp; response) {</a:t>
            </a:r>
            <a:r>
              <a:rPr lang="en-US" sz="1200" b="0" i="0" kern="1200" dirty="0" smtClean="0">
                <a:solidFill>
                  <a:schemeClr val="tx1"/>
                </a:solidFill>
                <a:effectLst/>
                <a:latin typeface="+mn-lt"/>
                <a:ea typeface="+mn-ea"/>
                <a:cs typeface="+mn-cs"/>
              </a:rPr>
              <a:t> starts a conditional statement: the following should run only if there was no error and there was a response from the server.</a:t>
            </a:r>
          </a:p>
          <a:p>
            <a:pPr marL="228600" indent="-228600">
              <a:buFont typeface="+mj-lt"/>
              <a:buAutoNum type="arabicPeriod"/>
            </a:pP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this.saveFeed</a:t>
            </a:r>
            <a:r>
              <a:rPr lang="en-US" sz="1200" b="1" i="0" kern="1200" dirty="0" smtClean="0">
                <a:solidFill>
                  <a:schemeClr val="tx1"/>
                </a:solidFill>
                <a:effectLst/>
                <a:latin typeface="+mn-lt"/>
                <a:ea typeface="+mn-ea"/>
                <a:cs typeface="+mn-cs"/>
              </a:rPr>
              <a:t>(type, </a:t>
            </a:r>
            <a:r>
              <a:rPr lang="en-US" sz="1200" b="1" i="0" kern="1200" dirty="0" err="1" smtClean="0">
                <a:solidFill>
                  <a:schemeClr val="tx1"/>
                </a:solidFill>
                <a:effectLst/>
                <a:latin typeface="+mn-lt"/>
                <a:ea typeface="+mn-ea"/>
                <a:cs typeface="+mn-cs"/>
              </a:rPr>
              <a:t>response.body</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updates our component's state using the body value of the SuperAgent response.</a:t>
            </a:r>
          </a:p>
          <a:p>
            <a:pPr marL="228600" indent="-228600">
              <a:buFont typeface="+mj-lt"/>
              <a:buAutoNum type="arabicPeriod"/>
            </a:pP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 else {</a:t>
            </a:r>
            <a:r>
              <a:rPr lang="en-US" sz="1200" b="0" i="0" kern="1200" dirty="0" smtClean="0">
                <a:solidFill>
                  <a:schemeClr val="tx1"/>
                </a:solidFill>
                <a:effectLst/>
                <a:latin typeface="+mn-lt"/>
                <a:ea typeface="+mn-ea"/>
                <a:cs typeface="+mn-cs"/>
              </a:rPr>
              <a:t> the other half of our conditional statement: if there was an error or if the server provided no response.</a:t>
            </a:r>
          </a:p>
          <a:p>
            <a:pPr marL="228600" indent="-228600">
              <a:buFont typeface="+mj-lt"/>
              <a:buAutoNum type="arabicPeriod"/>
            </a:pP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console.log(...)</a:t>
            </a:r>
            <a:r>
              <a:rPr lang="en-US" sz="1200" b="0" i="0" kern="1200" dirty="0" smtClean="0">
                <a:solidFill>
                  <a:schemeClr val="tx1"/>
                </a:solidFill>
                <a:effectLst/>
                <a:latin typeface="+mn-lt"/>
                <a:ea typeface="+mn-ea"/>
                <a:cs typeface="+mn-cs"/>
              </a:rPr>
              <a:t> print an error message to the browser console window.</a:t>
            </a:r>
          </a:p>
          <a:p>
            <a:pPr marL="228600" indent="-228600">
              <a:buFont typeface="+mj-lt"/>
              <a:buAutoNum type="arabicPeriod"/>
            </a:pPr>
            <a:endParaRPr lang="en-US" sz="1200" b="0" i="0" kern="1200" dirty="0" smtClean="0">
              <a:solidFill>
                <a:schemeClr val="tx1"/>
              </a:solidFill>
              <a:effectLst/>
              <a:latin typeface="+mn-lt"/>
              <a:ea typeface="+mn-ea"/>
              <a:cs typeface="+mn-cs"/>
            </a:endParaRPr>
          </a:p>
          <a:p>
            <a:endParaRPr lang="en-US" altLang="en-US" b="0" baseline="0" dirty="0" smtClean="0"/>
          </a:p>
        </p:txBody>
      </p:sp>
    </p:spTree>
    <p:extLst>
      <p:ext uri="{BB962C8B-B14F-4D97-AF65-F5344CB8AC3E}">
        <p14:creationId xmlns:p14="http://schemas.microsoft.com/office/powerpoint/2010/main" val="2099147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1150938" y="692150"/>
            <a:ext cx="4556125" cy="3416300"/>
          </a:xfrm>
          <a:ln cap="flat"/>
        </p:spPr>
      </p:sp>
      <p:sp>
        <p:nvSpPr>
          <p:cNvPr id="11267" name="Rectangle 3"/>
          <p:cNvSpPr>
            <a:spLocks noGrp="1" noChangeArrowheads="1"/>
          </p:cNvSpPr>
          <p:nvPr>
            <p:ph type="body" idx="1"/>
          </p:nvPr>
        </p:nvSpPr>
        <p:spPr>
          <a:ln/>
        </p:spPr>
        <p:txBody>
          <a:bodyPr/>
          <a:lstStyle/>
          <a:p>
            <a:r>
              <a:rPr lang="en-US" altLang="en-US" dirty="0" smtClean="0"/>
              <a:t>The second use is in User. </a:t>
            </a:r>
          </a:p>
          <a:p>
            <a:endParaRPr lang="en-US" altLang="en-US" dirty="0" smtClean="0"/>
          </a:p>
          <a:p>
            <a:r>
              <a:rPr lang="en-US" sz="1200" b="1" i="0" kern="1200" dirty="0" smtClean="0">
                <a:solidFill>
                  <a:schemeClr val="tx1"/>
                </a:solidFill>
                <a:effectLst/>
                <a:latin typeface="+mn-lt"/>
                <a:ea typeface="+mn-ea"/>
                <a:cs typeface="+mn-cs"/>
              </a:rPr>
              <a:t>First</a:t>
            </a:r>
            <a:r>
              <a:rPr lang="en-US" sz="1200" b="0" i="0" kern="1200" dirty="0" smtClean="0">
                <a:solidFill>
                  <a:schemeClr val="tx1"/>
                </a:solidFill>
                <a:effectLst/>
                <a:latin typeface="+mn-lt"/>
                <a:ea typeface="+mn-ea"/>
                <a:cs typeface="+mn-cs"/>
              </a:rPr>
              <a:t>: all SuperAgent calls are asynchronous, which means your code doesn't just freeze while SuperAgent waits for GitHub to respond. Instead, other code executes, and SuperAgent will only call your anonymous function when it has finished getting GitHub's response.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second </a:t>
            </a:r>
            <a:r>
              <a:rPr lang="en-US" sz="1200" b="0" i="0" kern="1200" dirty="0" smtClean="0">
                <a:solidFill>
                  <a:schemeClr val="tx1"/>
                </a:solidFill>
                <a:effectLst/>
                <a:latin typeface="+mn-lt"/>
                <a:ea typeface="+mn-ea"/>
                <a:cs typeface="+mn-cs"/>
              </a:rPr>
              <a:t>thing to know is that </a:t>
            </a:r>
            <a:r>
              <a:rPr lang="en-US" sz="1200" b="0" i="0" kern="1200" dirty="0" err="1" smtClean="0">
                <a:solidFill>
                  <a:schemeClr val="tx1"/>
                </a:solidFill>
                <a:effectLst/>
                <a:latin typeface="+mn-lt"/>
                <a:ea typeface="+mn-ea"/>
                <a:cs typeface="+mn-cs"/>
              </a:rPr>
              <a:t>response.body</a:t>
            </a:r>
            <a:r>
              <a:rPr lang="en-US" sz="1200" b="0" i="0" kern="1200" dirty="0" smtClean="0">
                <a:solidFill>
                  <a:schemeClr val="tx1"/>
                </a:solidFill>
                <a:effectLst/>
                <a:latin typeface="+mn-lt"/>
                <a:ea typeface="+mn-ea"/>
                <a:cs typeface="+mn-cs"/>
              </a:rPr>
              <a:t> is a bit of SuperAgent magic: it has detected that GitHub has responded with the content type "application/</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and automatically converts GitHub's response into JavaScript objects. That's why we can send </a:t>
            </a:r>
            <a:r>
              <a:rPr lang="en-US" sz="1200" b="0" i="0" kern="1200" dirty="0" err="1" smtClean="0">
                <a:solidFill>
                  <a:schemeClr val="tx1"/>
                </a:solidFill>
                <a:effectLst/>
                <a:latin typeface="+mn-lt"/>
                <a:ea typeface="+mn-ea"/>
                <a:cs typeface="+mn-cs"/>
              </a:rPr>
              <a:t>response.body</a:t>
            </a:r>
            <a:r>
              <a:rPr lang="en-US" sz="1200" b="0" i="0" kern="1200" dirty="0" smtClean="0">
                <a:solidFill>
                  <a:schemeClr val="tx1"/>
                </a:solidFill>
                <a:effectLst/>
                <a:latin typeface="+mn-lt"/>
                <a:ea typeface="+mn-ea"/>
                <a:cs typeface="+mn-cs"/>
              </a:rPr>
              <a:t> straight into our state: it's already an array of objects ready to use.</a:t>
            </a:r>
          </a:p>
          <a:p>
            <a:endParaRPr lang="en-US" altLang="en-US" b="0" baseline="0" dirty="0" smtClean="0"/>
          </a:p>
          <a:p>
            <a:r>
              <a:rPr lang="en-US" altLang="en-US" b="0" baseline="0" dirty="0" smtClean="0"/>
              <a:t>Let’s see the demo.</a:t>
            </a:r>
          </a:p>
          <a:p>
            <a:pPr marL="171450" indent="-171450">
              <a:buFont typeface="Arial" panose="020B0604020202020204" pitchFamily="34" charset="0"/>
              <a:buChar char="•"/>
            </a:pPr>
            <a:r>
              <a:rPr lang="en-US" altLang="en-US" b="0" baseline="0" dirty="0" smtClean="0"/>
              <a:t>Open http://localhost:8080/</a:t>
            </a:r>
          </a:p>
          <a:p>
            <a:pPr marL="171450" indent="-171450">
              <a:buFont typeface="Arial" panose="020B0604020202020204" pitchFamily="34" charset="0"/>
              <a:buChar char="•"/>
            </a:pPr>
            <a:r>
              <a:rPr lang="en-US" altLang="en-US" b="0" baseline="0" dirty="0" smtClean="0"/>
              <a:t>Developer tools – Network</a:t>
            </a:r>
          </a:p>
          <a:p>
            <a:pPr marL="171450" indent="-171450">
              <a:buFont typeface="Arial" panose="020B0604020202020204" pitchFamily="34" charset="0"/>
              <a:buChar char="•"/>
            </a:pPr>
            <a:r>
              <a:rPr lang="en-US" altLang="en-US" b="0" baseline="0" dirty="0" smtClean="0"/>
              <a:t>Try react, there will be: </a:t>
            </a:r>
            <a:r>
              <a:rPr lang="en-US" altLang="en-US" b="0" u="sng" baseline="0" dirty="0" smtClean="0"/>
              <a:t>commits</a:t>
            </a:r>
            <a:r>
              <a:rPr lang="en-US" altLang="en-US" b="0" baseline="0" dirty="0" smtClean="0"/>
              <a:t>, </a:t>
            </a:r>
            <a:r>
              <a:rPr lang="en-US" altLang="en-US" b="0" u="sng" baseline="0" dirty="0" smtClean="0"/>
              <a:t>forks</a:t>
            </a:r>
            <a:r>
              <a:rPr lang="en-US" altLang="en-US" b="0" baseline="0" dirty="0" smtClean="0"/>
              <a:t> and </a:t>
            </a:r>
            <a:r>
              <a:rPr lang="en-US" altLang="en-US" b="0" u="sng" baseline="0" dirty="0" smtClean="0"/>
              <a:t>pulls</a:t>
            </a:r>
          </a:p>
          <a:p>
            <a:pPr marL="171450" indent="-171450">
              <a:buFont typeface="Arial" panose="020B0604020202020204" pitchFamily="34" charset="0"/>
              <a:buChar char="•"/>
            </a:pPr>
            <a:r>
              <a:rPr lang="en-US" altLang="en-US" b="0" baseline="0" dirty="0" smtClean="0"/>
              <a:t>Try to click the username, there will be </a:t>
            </a:r>
            <a:r>
              <a:rPr lang="en-US" altLang="en-US" b="0" u="sng" baseline="0" dirty="0" smtClean="0"/>
              <a:t>events</a:t>
            </a:r>
          </a:p>
          <a:p>
            <a:pPr marL="171450" indent="-171450">
              <a:buFont typeface="Arial" panose="020B0604020202020204" pitchFamily="34" charset="0"/>
              <a:buChar char="•"/>
            </a:pPr>
            <a:endParaRPr lang="en-US" altLang="en-US" b="0" u="sng" baseline="0" dirty="0" smtClean="0"/>
          </a:p>
          <a:p>
            <a:pPr marL="0" indent="0">
              <a:buFont typeface="Arial" panose="020B0604020202020204" pitchFamily="34" charset="0"/>
              <a:buNone/>
            </a:pPr>
            <a:r>
              <a:rPr lang="en-US" altLang="en-US" b="0" u="none" baseline="0" dirty="0" smtClean="0"/>
              <a:t>If you try the tutorial and get errors 403 forbidden, see this: </a:t>
            </a:r>
            <a:r>
              <a:rPr lang="en-US" altLang="en-US" b="0" u="sng" baseline="0" dirty="0" smtClean="0"/>
              <a:t>https://developer.github.com/v3/#rate-limiting</a:t>
            </a:r>
          </a:p>
        </p:txBody>
      </p:sp>
    </p:spTree>
    <p:extLst>
      <p:ext uri="{BB962C8B-B14F-4D97-AF65-F5344CB8AC3E}">
        <p14:creationId xmlns:p14="http://schemas.microsoft.com/office/powerpoint/2010/main" val="3037586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agenda~</a:t>
            </a:r>
            <a:endParaRPr lang="en-US"/>
          </a:p>
        </p:txBody>
      </p:sp>
      <p:sp>
        <p:nvSpPr>
          <p:cNvPr id="4" name="Slide Number Placeholder 3"/>
          <p:cNvSpPr>
            <a:spLocks noGrp="1"/>
          </p:cNvSpPr>
          <p:nvPr>
            <p:ph type="sldNum" sz="quarter" idx="10"/>
          </p:nvPr>
        </p:nvSpPr>
        <p:spPr/>
        <p:txBody>
          <a:bodyPr/>
          <a:lstStyle/>
          <a:p>
            <a:fld id="{6BC45D0F-B6BC-4421-AFEE-7699CD942A11}" type="slidenum">
              <a:rPr lang="en-US" smtClean="0"/>
              <a:t>9</a:t>
            </a:fld>
            <a:endParaRPr lang="en-US"/>
          </a:p>
        </p:txBody>
      </p:sp>
    </p:spTree>
    <p:extLst>
      <p:ext uri="{BB962C8B-B14F-4D97-AF65-F5344CB8AC3E}">
        <p14:creationId xmlns:p14="http://schemas.microsoft.com/office/powerpoint/2010/main" val="764274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
        <p:nvSpPr>
          <p:cNvPr id="2" name="Title 1"/>
          <p:cNvSpPr>
            <a:spLocks noGrp="1"/>
          </p:cNvSpPr>
          <p:nvPr>
            <p:ph type="ctrTitle" hasCustomPrompt="1"/>
          </p:nvPr>
        </p:nvSpPr>
        <p:spPr>
          <a:xfrm>
            <a:off x="342900" y="2876550"/>
            <a:ext cx="6172200" cy="762000"/>
          </a:xfrm>
        </p:spPr>
        <p:txBody>
          <a:bodyPr/>
          <a:lstStyle>
            <a:lvl1pPr algn="l">
              <a:defRPr>
                <a:solidFill>
                  <a:schemeClr val="bg1"/>
                </a:solidFill>
              </a:defRPr>
            </a:lvl1pPr>
          </a:lstStyle>
          <a:p>
            <a:r>
              <a:rPr lang="en-US" dirty="0" smtClean="0"/>
              <a:t>Presentation Title</a:t>
            </a:r>
            <a:endParaRPr lang="en-US" dirty="0"/>
          </a:p>
        </p:txBody>
      </p:sp>
      <p:sp>
        <p:nvSpPr>
          <p:cNvPr id="3" name="Subtitle 2"/>
          <p:cNvSpPr>
            <a:spLocks noGrp="1"/>
          </p:cNvSpPr>
          <p:nvPr>
            <p:ph type="subTitle" idx="1" hasCustomPrompt="1"/>
          </p:nvPr>
        </p:nvSpPr>
        <p:spPr>
          <a:xfrm>
            <a:off x="342900" y="3638550"/>
            <a:ext cx="6172200" cy="590550"/>
          </a:xfrm>
        </p:spPr>
        <p:txBody>
          <a:bodyPr>
            <a:normAutofit/>
          </a:bodyPr>
          <a:lstStyle>
            <a:lvl1pPr marL="0" indent="0" algn="l">
              <a:buNone/>
              <a:defRPr sz="2025">
                <a:solidFill>
                  <a:schemeClr val="bg1"/>
                </a:solidFill>
                <a:latin typeface="Verdana" pitchFamily="34" charset="0"/>
                <a:ea typeface="Verdana" pitchFamily="34" charset="0"/>
                <a:cs typeface="Verdana"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Your Subtitle Here</a:t>
            </a:r>
            <a:endParaRPr lang="en-US" dirty="0"/>
          </a:p>
        </p:txBody>
      </p:sp>
      <p:sp>
        <p:nvSpPr>
          <p:cNvPr id="4" name="Date Placeholder 3"/>
          <p:cNvSpPr>
            <a:spLocks noGrp="1"/>
          </p:cNvSpPr>
          <p:nvPr>
            <p:ph type="dt" sz="half" idx="10"/>
          </p:nvPr>
        </p:nvSpPr>
        <p:spPr/>
        <p:txBody>
          <a:bodyPr/>
          <a:lstStyle/>
          <a:p>
            <a:fld id="{0C0B920D-9F26-4AE8-900D-2A69C73BB646}" type="datetimeFigureOut">
              <a:rPr lang="en-US" smtClean="0"/>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00F7F-4B9C-4AF8-A983-29A6F27CEA4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
        <p:nvSpPr>
          <p:cNvPr id="2" name="Title 1"/>
          <p:cNvSpPr>
            <a:spLocks noGrp="1"/>
          </p:cNvSpPr>
          <p:nvPr>
            <p:ph type="title" hasCustomPrompt="1"/>
          </p:nvPr>
        </p:nvSpPr>
        <p:spPr>
          <a:xfrm>
            <a:off x="342900" y="205980"/>
            <a:ext cx="6172200" cy="613171"/>
          </a:xfrm>
        </p:spPr>
        <p:txBody>
          <a:bodyPr>
            <a:noAutofit/>
          </a:bodyPr>
          <a:lstStyle>
            <a:lvl1pPr algn="l">
              <a:defRPr sz="2700">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342900" y="1047751"/>
            <a:ext cx="6172200" cy="3429000"/>
          </a:xfrm>
        </p:spPr>
        <p:txBody>
          <a:bodyPr/>
          <a:lstStyle>
            <a:lvl1pPr>
              <a:defRPr sz="1800">
                <a:latin typeface="Verdana" panose="020B0604030504040204" pitchFamily="34" charset="0"/>
                <a:ea typeface="Verdana" panose="020B0604030504040204" pitchFamily="34" charset="0"/>
                <a:cs typeface="Verdana" panose="020B0604030504040204" pitchFamily="34" charset="0"/>
              </a:defRPr>
            </a:lvl1pPr>
            <a:lvl2pPr>
              <a:defRPr sz="1500">
                <a:latin typeface="Verdana" panose="020B0604030504040204" pitchFamily="34" charset="0"/>
                <a:ea typeface="Verdana" panose="020B0604030504040204" pitchFamily="34" charset="0"/>
                <a:cs typeface="Verdana" panose="020B0604030504040204" pitchFamily="34" charset="0"/>
              </a:defRPr>
            </a:lvl2pPr>
            <a:lvl3pPr>
              <a:defRPr sz="1350">
                <a:latin typeface="Verdana" panose="020B0604030504040204" pitchFamily="34" charset="0"/>
                <a:ea typeface="Verdana" panose="020B0604030504040204" pitchFamily="34" charset="0"/>
                <a:cs typeface="Verdana" panose="020B0604030504040204" pitchFamily="34" charset="0"/>
              </a:defRPr>
            </a:lvl3pPr>
            <a:lvl4pPr>
              <a:defRPr sz="1200">
                <a:latin typeface="Verdana" panose="020B0604030504040204" pitchFamily="34" charset="0"/>
                <a:ea typeface="Verdana" panose="020B0604030504040204" pitchFamily="34" charset="0"/>
                <a:cs typeface="Verdana" panose="020B0604030504040204" pitchFamily="34" charset="0"/>
              </a:defRPr>
            </a:lvl4pPr>
            <a:lvl5pPr>
              <a:defRPr sz="1000">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C0B920D-9F26-4AE8-900D-2A69C73BB646}" type="datetimeFigureOut">
              <a:rPr lang="en-US" smtClean="0"/>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fld id="{11F00F7F-4B9C-4AF8-A983-29A6F27CEA4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Graph and tab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
        <p:nvSpPr>
          <p:cNvPr id="3" name="Content Placeholder 2"/>
          <p:cNvSpPr>
            <a:spLocks noGrp="1"/>
          </p:cNvSpPr>
          <p:nvPr>
            <p:ph idx="1"/>
          </p:nvPr>
        </p:nvSpPr>
        <p:spPr>
          <a:xfrm>
            <a:off x="342900" y="1047751"/>
            <a:ext cx="6172200" cy="3429000"/>
          </a:xfrm>
        </p:spPr>
        <p:txBody>
          <a:bodyPr/>
          <a:lstStyle>
            <a:lvl1pPr marL="0" indent="0">
              <a:buNone/>
              <a:defRPr sz="1800">
                <a:latin typeface="Verdana" panose="020B0604030504040204" pitchFamily="34" charset="0"/>
                <a:ea typeface="Verdana" panose="020B0604030504040204" pitchFamily="34" charset="0"/>
                <a:cs typeface="Verdana" panose="020B0604030504040204" pitchFamily="34" charset="0"/>
              </a:defRPr>
            </a:lvl1pPr>
            <a:lvl2pPr>
              <a:defRPr sz="1500">
                <a:latin typeface="Verdana" panose="020B0604030504040204" pitchFamily="34" charset="0"/>
                <a:ea typeface="Verdana" panose="020B0604030504040204" pitchFamily="34" charset="0"/>
                <a:cs typeface="Verdana" panose="020B0604030504040204" pitchFamily="34" charset="0"/>
              </a:defRPr>
            </a:lvl2pPr>
            <a:lvl3pPr>
              <a:defRPr sz="1350">
                <a:latin typeface="Verdana" panose="020B0604030504040204" pitchFamily="34" charset="0"/>
                <a:ea typeface="Verdana" panose="020B0604030504040204" pitchFamily="34" charset="0"/>
                <a:cs typeface="Verdana" panose="020B0604030504040204" pitchFamily="34" charset="0"/>
              </a:defRPr>
            </a:lvl3pPr>
            <a:lvl4pPr>
              <a:defRPr sz="1200">
                <a:latin typeface="Verdana" panose="020B0604030504040204" pitchFamily="34" charset="0"/>
                <a:ea typeface="Verdana" panose="020B0604030504040204" pitchFamily="34" charset="0"/>
                <a:cs typeface="Verdana" panose="020B0604030504040204" pitchFamily="34" charset="0"/>
              </a:defRPr>
            </a:lvl4pPr>
            <a:lvl5pPr>
              <a:defRPr sz="1050">
                <a:latin typeface="Verdana" panose="020B0604030504040204" pitchFamily="34" charset="0"/>
                <a:ea typeface="Verdana" panose="020B0604030504040204" pitchFamily="34" charset="0"/>
                <a:cs typeface="Verdana" panose="020B0604030504040204" pitchFamily="34" charset="0"/>
              </a:defRPr>
            </a:lvl5pPr>
          </a:lstStyle>
          <a:p>
            <a:pPr lvl="0"/>
            <a:r>
              <a:rPr lang="en-US" smtClean="0"/>
              <a:t>Edit Master text styles</a:t>
            </a:r>
          </a:p>
        </p:txBody>
      </p:sp>
      <p:sp>
        <p:nvSpPr>
          <p:cNvPr id="2" name="Title 1"/>
          <p:cNvSpPr>
            <a:spLocks noGrp="1"/>
          </p:cNvSpPr>
          <p:nvPr>
            <p:ph type="title" hasCustomPrompt="1"/>
          </p:nvPr>
        </p:nvSpPr>
        <p:spPr>
          <a:xfrm>
            <a:off x="342900" y="205980"/>
            <a:ext cx="6172200" cy="613171"/>
          </a:xfrm>
        </p:spPr>
        <p:txBody>
          <a:bodyPr>
            <a:noAutofit/>
          </a:bodyPr>
          <a:lstStyle>
            <a:lvl1pPr algn="l">
              <a:defRPr sz="2700">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title</a:t>
            </a:r>
            <a:endParaRPr lang="en-US" dirty="0"/>
          </a:p>
        </p:txBody>
      </p:sp>
      <p:sp>
        <p:nvSpPr>
          <p:cNvPr id="4" name="Date Placeholder 3"/>
          <p:cNvSpPr>
            <a:spLocks noGrp="1"/>
          </p:cNvSpPr>
          <p:nvPr>
            <p:ph type="dt" sz="half" idx="10"/>
          </p:nvPr>
        </p:nvSpPr>
        <p:spPr/>
        <p:txBody>
          <a:bodyPr/>
          <a:lstStyle/>
          <a:p>
            <a:fld id="{0C0B920D-9F26-4AE8-900D-2A69C73BB646}" type="datetimeFigureOut">
              <a:rPr lang="en-US" smtClean="0"/>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fld id="{11F00F7F-4B9C-4AF8-A983-29A6F27CEA42}" type="slidenum">
              <a:rPr lang="en-US" smtClean="0"/>
              <a:pPr/>
              <a:t>‹#›</a:t>
            </a:fld>
            <a:endParaRPr lang="en-US" dirty="0"/>
          </a:p>
        </p:txBody>
      </p:sp>
    </p:spTree>
    <p:extLst>
      <p:ext uri="{BB962C8B-B14F-4D97-AF65-F5344CB8AC3E}">
        <p14:creationId xmlns:p14="http://schemas.microsoft.com/office/powerpoint/2010/main" val="2251564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
        <p:nvSpPr>
          <p:cNvPr id="2" name="Title 1"/>
          <p:cNvSpPr>
            <a:spLocks noGrp="1"/>
          </p:cNvSpPr>
          <p:nvPr>
            <p:ph type="title" hasCustomPrompt="1"/>
          </p:nvPr>
        </p:nvSpPr>
        <p:spPr>
          <a:xfrm>
            <a:off x="1344216" y="3478471"/>
            <a:ext cx="4114800" cy="425054"/>
          </a:xfrm>
        </p:spPr>
        <p:txBody>
          <a:bodyPr anchor="b"/>
          <a:lstStyle>
            <a:lvl1pPr algn="l">
              <a:defRPr sz="1500" b="0">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title picture</a:t>
            </a:r>
            <a:endParaRPr lang="en-US" dirty="0"/>
          </a:p>
        </p:txBody>
      </p:sp>
      <p:sp>
        <p:nvSpPr>
          <p:cNvPr id="3" name="Picture Placeholder 2"/>
          <p:cNvSpPr>
            <a:spLocks noGrp="1"/>
          </p:cNvSpPr>
          <p:nvPr>
            <p:ph type="pic" idx="1"/>
          </p:nvPr>
        </p:nvSpPr>
        <p:spPr>
          <a:xfrm>
            <a:off x="1344216" y="285751"/>
            <a:ext cx="4114800" cy="3124200"/>
          </a:xfrm>
        </p:spPr>
        <p:txBody>
          <a:bodyPr>
            <a:normAutofit/>
          </a:bodyPr>
          <a:lstStyle>
            <a:lvl1pPr marL="0" indent="0" algn="ctr">
              <a:buNone/>
              <a:defRPr sz="1500">
                <a:latin typeface="Verdana" panose="020B0604030504040204" pitchFamily="34" charset="0"/>
                <a:ea typeface="Verdana" panose="020B0604030504040204" pitchFamily="34" charset="0"/>
                <a:cs typeface="Verdana" panose="020B0604030504040204"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hasCustomPrompt="1"/>
          </p:nvPr>
        </p:nvSpPr>
        <p:spPr>
          <a:xfrm>
            <a:off x="1344216" y="3971866"/>
            <a:ext cx="4114800" cy="504885"/>
          </a:xfrm>
        </p:spPr>
        <p:txBody>
          <a:bodyPr anchor="t">
            <a:normAutofit/>
          </a:bodyPr>
          <a:lstStyle>
            <a:lvl1pPr marL="0" indent="0">
              <a:lnSpc>
                <a:spcPct val="100000"/>
              </a:lnSpc>
              <a:buNone/>
              <a:defRPr sz="1000">
                <a:latin typeface="Verdana" panose="020B0604030504040204" pitchFamily="34" charset="0"/>
                <a:ea typeface="Verdana" panose="020B0604030504040204" pitchFamily="34" charset="0"/>
                <a:cs typeface="Verdana" panose="020B0604030504040204" pitchFamily="34"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add text</a:t>
            </a:r>
          </a:p>
        </p:txBody>
      </p:sp>
      <p:sp>
        <p:nvSpPr>
          <p:cNvPr id="5" name="Date Placeholder 4"/>
          <p:cNvSpPr>
            <a:spLocks noGrp="1"/>
          </p:cNvSpPr>
          <p:nvPr>
            <p:ph type="dt" sz="half" idx="10"/>
          </p:nvPr>
        </p:nvSpPr>
        <p:spPr/>
        <p:txBody>
          <a:bodyPr/>
          <a:lstStyle/>
          <a:p>
            <a:fld id="{0C0B920D-9F26-4AE8-900D-2A69C73BB646}" type="datetimeFigureOut">
              <a:rPr lang="en-US" smtClean="0"/>
              <a:t>11/25/2016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F00F7F-4B9C-4AF8-A983-29A6F27CEA4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
        <p:nvSpPr>
          <p:cNvPr id="2" name="Title 1"/>
          <p:cNvSpPr>
            <a:spLocks noGrp="1"/>
          </p:cNvSpPr>
          <p:nvPr>
            <p:ph type="title" hasCustomPrompt="1"/>
          </p:nvPr>
        </p:nvSpPr>
        <p:spPr>
          <a:xfrm>
            <a:off x="342900" y="205980"/>
            <a:ext cx="6172200" cy="613171"/>
          </a:xfrm>
        </p:spPr>
        <p:txBody>
          <a:bodyPr>
            <a:normAutofit/>
          </a:bodyPr>
          <a:lstStyle>
            <a:lvl1pPr algn="l">
              <a:defRPr sz="2700">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title</a:t>
            </a:r>
            <a:endParaRPr lang="en-US" dirty="0"/>
          </a:p>
        </p:txBody>
      </p:sp>
      <p:sp>
        <p:nvSpPr>
          <p:cNvPr id="4" name="Content Placeholder 3"/>
          <p:cNvSpPr>
            <a:spLocks noGrp="1"/>
          </p:cNvSpPr>
          <p:nvPr>
            <p:ph sz="half" idx="2" hasCustomPrompt="1"/>
          </p:nvPr>
        </p:nvSpPr>
        <p:spPr>
          <a:xfrm>
            <a:off x="2800350" y="1025129"/>
            <a:ext cx="3714750" cy="3451622"/>
          </a:xfrm>
        </p:spPr>
        <p:txBody>
          <a:bodyPr/>
          <a:lstStyle>
            <a:lvl1pPr>
              <a:defRPr sz="1800">
                <a:latin typeface="Verdana" panose="020B0604030504040204" pitchFamily="34" charset="0"/>
                <a:ea typeface="Verdana" panose="020B0604030504040204" pitchFamily="34" charset="0"/>
                <a:cs typeface="Verdana" panose="020B0604030504040204" pitchFamily="34" charset="0"/>
              </a:defRPr>
            </a:lvl1pPr>
            <a:lvl2pPr>
              <a:defRPr sz="1500">
                <a:latin typeface="Verdana" panose="020B0604030504040204" pitchFamily="34" charset="0"/>
                <a:ea typeface="Verdana" panose="020B0604030504040204" pitchFamily="34" charset="0"/>
                <a:cs typeface="Verdana" panose="020B0604030504040204" pitchFamily="34" charset="0"/>
              </a:defRPr>
            </a:lvl2pPr>
            <a:lvl3pPr>
              <a:defRPr sz="1350">
                <a:latin typeface="Verdana" panose="020B0604030504040204" pitchFamily="34" charset="0"/>
                <a:ea typeface="Verdana" panose="020B0604030504040204" pitchFamily="34" charset="0"/>
                <a:cs typeface="Verdana" panose="020B0604030504040204" pitchFamily="34" charset="0"/>
              </a:defRPr>
            </a:lvl3pPr>
            <a:lvl4pPr>
              <a:defRPr sz="1200">
                <a:latin typeface="Verdana" panose="020B0604030504040204" pitchFamily="34" charset="0"/>
                <a:ea typeface="Verdana" panose="020B0604030504040204" pitchFamily="34" charset="0"/>
                <a:cs typeface="Verdana" panose="020B0604030504040204" pitchFamily="34" charset="0"/>
              </a:defRPr>
            </a:lvl4pPr>
            <a:lvl5pPr>
              <a:defRPr sz="1000">
                <a:latin typeface="Verdana" panose="020B0604030504040204" pitchFamily="34" charset="0"/>
                <a:ea typeface="Verdana" panose="020B0604030504040204" pitchFamily="34" charset="0"/>
                <a:cs typeface="Verdana" panose="020B0604030504040204" pitchFamily="34" charset="0"/>
              </a:defRPr>
            </a:lvl5pPr>
            <a:lvl6pPr>
              <a:defRPr sz="1350"/>
            </a:lvl6pPr>
            <a:lvl7pPr>
              <a:defRPr sz="1350"/>
            </a:lvl7pPr>
            <a:lvl8pPr>
              <a:defRPr sz="1350"/>
            </a:lvl8pPr>
            <a:lvl9pPr>
              <a:defRPr sz="1350"/>
            </a:lvl9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0C0B920D-9F26-4AE8-900D-2A69C73BB646}" type="datetimeFigureOut">
              <a:rPr lang="en-US" smtClean="0"/>
              <a:t>11/25/2016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F00F7F-4B9C-4AF8-A983-29A6F27CEA42}" type="slidenum">
              <a:rPr lang="en-US" smtClean="0"/>
              <a:t>‹#›</a:t>
            </a:fld>
            <a:endParaRPr lang="en-US"/>
          </a:p>
        </p:txBody>
      </p:sp>
      <p:sp>
        <p:nvSpPr>
          <p:cNvPr id="9" name="Picture Placeholder 2"/>
          <p:cNvSpPr>
            <a:spLocks noGrp="1"/>
          </p:cNvSpPr>
          <p:nvPr>
            <p:ph type="pic" idx="1"/>
          </p:nvPr>
        </p:nvSpPr>
        <p:spPr>
          <a:xfrm>
            <a:off x="342900" y="1031911"/>
            <a:ext cx="2228850" cy="3444840"/>
          </a:xfrm>
        </p:spPr>
        <p:txBody>
          <a:bodyPr>
            <a:normAutofit/>
          </a:bodyPr>
          <a:lstStyle>
            <a:lvl1pPr marL="0" indent="0" algn="ctr">
              <a:buNone/>
              <a:defRPr sz="1500">
                <a:latin typeface="Verdana" panose="020B0604030504040204" pitchFamily="34" charset="0"/>
                <a:ea typeface="Verdana" panose="020B0604030504040204" pitchFamily="34" charset="0"/>
                <a:cs typeface="Verdana" panose="020B0604030504040204"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205979"/>
            <a:ext cx="61722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1200151"/>
            <a:ext cx="6172200" cy="339447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42900" y="4767263"/>
            <a:ext cx="16002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0C0B920D-9F26-4AE8-900D-2A69C73BB646}" type="datetimeFigureOut">
              <a:rPr lang="en-US" smtClean="0"/>
              <a:t>11/25/2016</a:t>
            </a:fld>
            <a:endParaRPr lang="en-US"/>
          </a:p>
        </p:txBody>
      </p:sp>
      <p:sp>
        <p:nvSpPr>
          <p:cNvPr id="5" name="Footer Placeholder 4"/>
          <p:cNvSpPr>
            <a:spLocks noGrp="1"/>
          </p:cNvSpPr>
          <p:nvPr>
            <p:ph type="ftr" sz="quarter" idx="3"/>
          </p:nvPr>
        </p:nvSpPr>
        <p:spPr>
          <a:xfrm>
            <a:off x="2343150" y="4767263"/>
            <a:ext cx="21717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4767263"/>
            <a:ext cx="16002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1F00F7F-4B9C-4AF8-A983-29A6F27CEA4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7" r:id="rId4"/>
    <p:sldLayoutId id="2147483652" r:id="rId5"/>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ReactTraining/react-router"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gif"/></Relationships>
</file>

<file path=ppt/slides/_rels/slide11.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5.gif"/><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hyperlink" Target="https://developer.mozilla.org/en-US/docs/Web/API/History" TargetMode="External"/><Relationship Id="rId4" Type="http://schemas.openxmlformats.org/officeDocument/2006/relationships/hyperlink" Target="https://github.com/mjackson/history"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visionmedia.github.io/superagen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800350"/>
            <a:ext cx="6096000" cy="571500"/>
          </a:xfrm>
        </p:spPr>
        <p:txBody>
          <a:bodyPr>
            <a:normAutofit/>
          </a:bodyPr>
          <a:lstStyle/>
          <a:p>
            <a:pPr algn="l"/>
            <a:r>
              <a:rPr lang="en-US" sz="2700" dirty="0" smtClean="0">
                <a:latin typeface="Verdana" pitchFamily="34" charset="0"/>
                <a:ea typeface="Verdana" pitchFamily="34" charset="0"/>
                <a:cs typeface="Verdana" pitchFamily="34" charset="0"/>
              </a:rPr>
              <a:t>Hacking with React</a:t>
            </a:r>
            <a:endParaRPr lang="en-US" sz="2700" dirty="0">
              <a:latin typeface="Verdana" pitchFamily="34" charset="0"/>
              <a:ea typeface="Verdana" pitchFamily="34" charset="0"/>
              <a:cs typeface="Verdana" pitchFamily="34" charset="0"/>
            </a:endParaRPr>
          </a:p>
        </p:txBody>
      </p:sp>
      <p:sp>
        <p:nvSpPr>
          <p:cNvPr id="3" name="Subtitle 2"/>
          <p:cNvSpPr>
            <a:spLocks noGrp="1"/>
          </p:cNvSpPr>
          <p:nvPr>
            <p:ph type="subTitle" idx="1"/>
          </p:nvPr>
        </p:nvSpPr>
        <p:spPr>
          <a:xfrm>
            <a:off x="381000" y="3371850"/>
            <a:ext cx="6096000" cy="342900"/>
          </a:xfrm>
        </p:spPr>
        <p:txBody>
          <a:bodyPr>
            <a:noAutofit/>
          </a:bodyPr>
          <a:lstStyle/>
          <a:p>
            <a:r>
              <a:rPr lang="en-US" sz="1200" dirty="0" smtClean="0"/>
              <a:t>http</a:t>
            </a:r>
            <a:r>
              <a:rPr lang="en-US" sz="1200" dirty="0"/>
              <a:t>://www.hackingwithreact.com/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a:lstStyle/>
          <a:p>
            <a:r>
              <a:rPr lang="en-US" altLang="en-US" dirty="0" smtClean="0"/>
              <a:t>React Router</a:t>
            </a:r>
            <a:endParaRPr lang="en-US" altLang="en-US" dirty="0"/>
          </a:p>
        </p:txBody>
      </p:sp>
      <p:sp>
        <p:nvSpPr>
          <p:cNvPr id="34819" name="Rectangle 3"/>
          <p:cNvSpPr>
            <a:spLocks noGrp="1" noChangeArrowheads="1"/>
          </p:cNvSpPr>
          <p:nvPr>
            <p:ph type="body" idx="1"/>
          </p:nvPr>
        </p:nvSpPr>
        <p:spPr>
          <a:noFill/>
          <a:ln/>
        </p:spPr>
        <p:txBody>
          <a:bodyPr>
            <a:normAutofit/>
          </a:bodyPr>
          <a:lstStyle/>
          <a:p>
            <a:r>
              <a:rPr lang="en-US" altLang="en-US" sz="1400" dirty="0" smtClean="0"/>
              <a:t>A </a:t>
            </a:r>
            <a:r>
              <a:rPr lang="en-US" altLang="en-US" sz="1400" dirty="0"/>
              <a:t>component that loads different pages depending on the URL your user asked </a:t>
            </a:r>
            <a:r>
              <a:rPr lang="en-US" altLang="en-US" sz="1400" dirty="0" smtClean="0"/>
              <a:t>for.</a:t>
            </a:r>
          </a:p>
          <a:p>
            <a:endParaRPr lang="en-US" altLang="en-US" sz="1400" dirty="0"/>
          </a:p>
          <a:p>
            <a:endParaRPr lang="en-US" altLang="en-US" sz="1400" dirty="0" smtClean="0"/>
          </a:p>
          <a:p>
            <a:endParaRPr lang="en-US" altLang="en-US" sz="1400" dirty="0"/>
          </a:p>
          <a:p>
            <a:endParaRPr lang="en-US" altLang="en-US" sz="1400" dirty="0" smtClean="0"/>
          </a:p>
          <a:p>
            <a:endParaRPr lang="en-US" altLang="en-US" sz="1400" dirty="0"/>
          </a:p>
          <a:p>
            <a:endParaRPr lang="en-US" altLang="en-US" sz="1400" dirty="0" smtClean="0"/>
          </a:p>
          <a:p>
            <a:endParaRPr lang="en-US" altLang="en-US" sz="1400" dirty="0"/>
          </a:p>
          <a:p>
            <a:endParaRPr lang="en-US" altLang="en-US" sz="1400" dirty="0" smtClean="0"/>
          </a:p>
          <a:p>
            <a:endParaRPr lang="en-US" altLang="en-US" sz="1400" dirty="0"/>
          </a:p>
          <a:p>
            <a:endParaRPr lang="en-US" altLang="en-US" sz="1400" dirty="0" smtClean="0"/>
          </a:p>
          <a:p>
            <a:pPr>
              <a:buFont typeface="Wingdings" panose="05000000000000000000" pitchFamily="2" charset="2"/>
              <a:buChar char="Ø"/>
            </a:pPr>
            <a:r>
              <a:rPr lang="en-US" altLang="en-US" sz="1400" i="1" dirty="0"/>
              <a:t>docs: </a:t>
            </a:r>
            <a:r>
              <a:rPr lang="en-US" altLang="en-US" sz="1400" i="1" dirty="0">
                <a:hlinkClick r:id="rId3"/>
              </a:rPr>
              <a:t>https://</a:t>
            </a:r>
            <a:r>
              <a:rPr lang="en-US" altLang="en-US" sz="1400" i="1" dirty="0" smtClean="0">
                <a:hlinkClick r:id="rId3"/>
              </a:rPr>
              <a:t>github.com/ReactTraining/react-router</a:t>
            </a:r>
            <a:r>
              <a:rPr lang="en-US" altLang="en-US" sz="1400" i="1" dirty="0" smtClean="0"/>
              <a:t> </a:t>
            </a:r>
            <a:endParaRPr lang="en-US" altLang="en-US" sz="1400" i="1" dirty="0"/>
          </a:p>
          <a:p>
            <a:endParaRPr lang="en-US" altLang="en-US" sz="1400" dirty="0"/>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73333" t="24843" r="5556" b="24843"/>
          <a:stretch/>
        </p:blipFill>
        <p:spPr>
          <a:xfrm>
            <a:off x="2743200" y="73193"/>
            <a:ext cx="1181100" cy="745958"/>
          </a:xfrm>
          <a:prstGeom prst="rect">
            <a:avLst/>
          </a:prstGeom>
        </p:spPr>
      </p:pic>
      <p:pic>
        <p:nvPicPr>
          <p:cNvPr id="3" name="Picture 2"/>
          <p:cNvPicPr>
            <a:picLocks noChangeAspect="1"/>
          </p:cNvPicPr>
          <p:nvPr/>
        </p:nvPicPr>
        <p:blipFill>
          <a:blip r:embed="rId5"/>
          <a:stretch>
            <a:fillRect/>
          </a:stretch>
        </p:blipFill>
        <p:spPr>
          <a:xfrm>
            <a:off x="866775" y="1795463"/>
            <a:ext cx="4933950" cy="1933575"/>
          </a:xfrm>
          <a:prstGeom prst="rect">
            <a:avLst/>
          </a:prstGeom>
        </p:spPr>
      </p:pic>
    </p:spTree>
    <p:extLst>
      <p:ext uri="{BB962C8B-B14F-4D97-AF65-F5344CB8AC3E}">
        <p14:creationId xmlns:p14="http://schemas.microsoft.com/office/powerpoint/2010/main" val="2257502070"/>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73333" t="24843" r="5556" b="24843"/>
          <a:stretch/>
        </p:blipFill>
        <p:spPr>
          <a:xfrm>
            <a:off x="4114800" y="241635"/>
            <a:ext cx="914400" cy="577516"/>
          </a:xfrm>
          <a:prstGeom prst="rect">
            <a:avLst/>
          </a:prstGeom>
        </p:spPr>
      </p:pic>
      <p:sp>
        <p:nvSpPr>
          <p:cNvPr id="10242" name="Rectangle 2"/>
          <p:cNvSpPr>
            <a:spLocks noGrp="1" noChangeArrowheads="1"/>
          </p:cNvSpPr>
          <p:nvPr>
            <p:ph type="title"/>
          </p:nvPr>
        </p:nvSpPr>
        <p:spPr>
          <a:noFill/>
          <a:ln/>
        </p:spPr>
        <p:txBody>
          <a:bodyPr/>
          <a:lstStyle/>
          <a:p>
            <a:r>
              <a:rPr lang="en-US" altLang="en-US" dirty="0" smtClean="0"/>
              <a:t>React Router – List.js</a:t>
            </a:r>
            <a:endParaRPr lang="en-US" altLang="en-US" dirty="0"/>
          </a:p>
        </p:txBody>
      </p:sp>
      <p:pic>
        <p:nvPicPr>
          <p:cNvPr id="8" name="Picture 7"/>
          <p:cNvPicPr>
            <a:picLocks noChangeAspect="1"/>
          </p:cNvPicPr>
          <p:nvPr/>
        </p:nvPicPr>
        <p:blipFill>
          <a:blip r:embed="rId4"/>
          <a:stretch>
            <a:fillRect/>
          </a:stretch>
        </p:blipFill>
        <p:spPr>
          <a:xfrm>
            <a:off x="213360" y="971550"/>
            <a:ext cx="6492240" cy="3276952"/>
          </a:xfrm>
          <a:prstGeom prst="rect">
            <a:avLst/>
          </a:prstGeom>
        </p:spPr>
      </p:pic>
    </p:spTree>
    <p:extLst>
      <p:ext uri="{BB962C8B-B14F-4D97-AF65-F5344CB8AC3E}">
        <p14:creationId xmlns:p14="http://schemas.microsoft.com/office/powerpoint/2010/main" val="3965243956"/>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73333" t="24843" r="5556" b="24843"/>
          <a:stretch/>
        </p:blipFill>
        <p:spPr>
          <a:xfrm>
            <a:off x="4419600" y="241635"/>
            <a:ext cx="914400" cy="577516"/>
          </a:xfrm>
          <a:prstGeom prst="rect">
            <a:avLst/>
          </a:prstGeom>
        </p:spPr>
      </p:pic>
      <p:sp>
        <p:nvSpPr>
          <p:cNvPr id="10242" name="Rectangle 2"/>
          <p:cNvSpPr>
            <a:spLocks noGrp="1" noChangeArrowheads="1"/>
          </p:cNvSpPr>
          <p:nvPr>
            <p:ph type="title"/>
          </p:nvPr>
        </p:nvSpPr>
        <p:spPr>
          <a:noFill/>
          <a:ln/>
        </p:spPr>
        <p:txBody>
          <a:bodyPr/>
          <a:lstStyle/>
          <a:p>
            <a:r>
              <a:rPr lang="en-US" altLang="en-US" dirty="0" smtClean="0"/>
              <a:t>React Router – index.js</a:t>
            </a:r>
            <a:endParaRPr lang="en-US" altLang="en-US" dirty="0"/>
          </a:p>
        </p:txBody>
      </p:sp>
      <p:pic>
        <p:nvPicPr>
          <p:cNvPr id="4" name="Picture 3"/>
          <p:cNvPicPr>
            <a:picLocks noChangeAspect="1"/>
          </p:cNvPicPr>
          <p:nvPr/>
        </p:nvPicPr>
        <p:blipFill>
          <a:blip r:embed="rId4"/>
          <a:stretch>
            <a:fillRect/>
          </a:stretch>
        </p:blipFill>
        <p:spPr>
          <a:xfrm>
            <a:off x="373766" y="971550"/>
            <a:ext cx="4400550" cy="2543175"/>
          </a:xfrm>
          <a:prstGeom prst="rect">
            <a:avLst/>
          </a:prstGeom>
        </p:spPr>
      </p:pic>
      <p:sp>
        <p:nvSpPr>
          <p:cNvPr id="6" name="TextBox 5"/>
          <p:cNvSpPr txBox="1"/>
          <p:nvPr/>
        </p:nvSpPr>
        <p:spPr>
          <a:xfrm>
            <a:off x="326174" y="3790950"/>
            <a:ext cx="6227026" cy="584775"/>
          </a:xfrm>
          <a:prstGeom prst="rect">
            <a:avLst/>
          </a:prstGeom>
          <a:noFill/>
        </p:spPr>
        <p:txBody>
          <a:bodyPr wrap="none" rtlCol="0">
            <a:spAutoFit/>
          </a:bodyPr>
          <a:lstStyle/>
          <a:p>
            <a:r>
              <a:rPr lang="en-US" sz="1600" b="1" i="1" dirty="0"/>
              <a:t>hashHistory</a:t>
            </a:r>
            <a:r>
              <a:rPr lang="en-US" sz="1600" i="1" dirty="0" smtClean="0"/>
              <a:t>?</a:t>
            </a:r>
            <a:r>
              <a:rPr lang="en-US" sz="1600" dirty="0" smtClean="0"/>
              <a:t>   uses </a:t>
            </a:r>
            <a:r>
              <a:rPr lang="en-US" sz="1600" dirty="0"/>
              <a:t>the hash (#) portion of the URL, </a:t>
            </a:r>
            <a:endParaRPr lang="en-US" sz="1600" dirty="0" smtClean="0"/>
          </a:p>
          <a:p>
            <a:r>
              <a:rPr lang="en-US" sz="1600" dirty="0"/>
              <a:t>	 </a:t>
            </a:r>
            <a:r>
              <a:rPr lang="en-US" sz="1600" dirty="0" smtClean="0"/>
              <a:t>      creating </a:t>
            </a:r>
            <a:r>
              <a:rPr lang="en-US" sz="1600" dirty="0"/>
              <a:t>routes that look like </a:t>
            </a:r>
            <a:r>
              <a:rPr lang="en-US" sz="1600" u="sng" dirty="0" smtClean="0"/>
              <a:t>example.com</a:t>
            </a:r>
            <a:r>
              <a:rPr lang="en-US" sz="1600" u="sng" dirty="0"/>
              <a:t>/#/some/path</a:t>
            </a:r>
          </a:p>
        </p:txBody>
      </p:sp>
    </p:spTree>
    <p:extLst>
      <p:ext uri="{BB962C8B-B14F-4D97-AF65-F5344CB8AC3E}">
        <p14:creationId xmlns:p14="http://schemas.microsoft.com/office/powerpoint/2010/main" val="4280992906"/>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73333" t="24843" r="5556" b="24843"/>
          <a:stretch/>
        </p:blipFill>
        <p:spPr>
          <a:xfrm>
            <a:off x="4572000" y="241635"/>
            <a:ext cx="914400" cy="577516"/>
          </a:xfrm>
          <a:prstGeom prst="rect">
            <a:avLst/>
          </a:prstGeom>
        </p:spPr>
      </p:pic>
      <p:sp>
        <p:nvSpPr>
          <p:cNvPr id="10242" name="Rectangle 2"/>
          <p:cNvSpPr>
            <a:spLocks noGrp="1" noChangeArrowheads="1"/>
          </p:cNvSpPr>
          <p:nvPr>
            <p:ph type="title"/>
          </p:nvPr>
        </p:nvSpPr>
        <p:spPr>
          <a:noFill/>
          <a:ln/>
        </p:spPr>
        <p:txBody>
          <a:bodyPr/>
          <a:lstStyle/>
          <a:p>
            <a:r>
              <a:rPr lang="en-US" altLang="en-US" dirty="0" smtClean="0"/>
              <a:t>React Router – routes.js</a:t>
            </a:r>
            <a:endParaRPr lang="en-US" altLang="en-US" dirty="0"/>
          </a:p>
        </p:txBody>
      </p:sp>
      <p:pic>
        <p:nvPicPr>
          <p:cNvPr id="2" name="Picture 1"/>
          <p:cNvPicPr>
            <a:picLocks noChangeAspect="1"/>
          </p:cNvPicPr>
          <p:nvPr/>
        </p:nvPicPr>
        <p:blipFill>
          <a:blip r:embed="rId4"/>
          <a:stretch>
            <a:fillRect/>
          </a:stretch>
        </p:blipFill>
        <p:spPr>
          <a:xfrm>
            <a:off x="381000" y="971550"/>
            <a:ext cx="4820129" cy="3383280"/>
          </a:xfrm>
          <a:prstGeom prst="rect">
            <a:avLst/>
          </a:prstGeom>
        </p:spPr>
      </p:pic>
    </p:spTree>
    <p:extLst>
      <p:ext uri="{BB962C8B-B14F-4D97-AF65-F5344CB8AC3E}">
        <p14:creationId xmlns:p14="http://schemas.microsoft.com/office/powerpoint/2010/main" val="8670355"/>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a:lstStyle/>
          <a:p>
            <a:r>
              <a:rPr lang="en-US" dirty="0" smtClean="0"/>
              <a:t>Histories</a:t>
            </a:r>
            <a:endParaRPr lang="en-US" altLang="en-US"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73333" t="24843" r="5556" b="24843"/>
          <a:stretch/>
        </p:blipFill>
        <p:spPr>
          <a:xfrm>
            <a:off x="1981200" y="266128"/>
            <a:ext cx="914400" cy="577516"/>
          </a:xfrm>
          <a:prstGeom prst="rect">
            <a:avLst/>
          </a:prstGeom>
        </p:spPr>
      </p:pic>
      <p:sp>
        <p:nvSpPr>
          <p:cNvPr id="5" name="Content Placeholder 4"/>
          <p:cNvSpPr>
            <a:spLocks noGrp="1"/>
          </p:cNvSpPr>
          <p:nvPr>
            <p:ph idx="1"/>
          </p:nvPr>
        </p:nvSpPr>
        <p:spPr/>
        <p:txBody>
          <a:bodyPr/>
          <a:lstStyle/>
          <a:p>
            <a:r>
              <a:rPr lang="en-US" dirty="0"/>
              <a:t>React Router is built with </a:t>
            </a:r>
            <a:r>
              <a:rPr lang="en-US" dirty="0">
                <a:hlinkClick r:id="rId4"/>
              </a:rPr>
              <a:t>history</a:t>
            </a:r>
            <a:r>
              <a:rPr lang="en-US" dirty="0"/>
              <a:t>.</a:t>
            </a:r>
            <a:endParaRPr lang="en-US" dirty="0" smtClean="0"/>
          </a:p>
          <a:p>
            <a:endParaRPr lang="en-US" dirty="0"/>
          </a:p>
          <a:p>
            <a:endParaRPr lang="en-US" dirty="0"/>
          </a:p>
        </p:txBody>
      </p:sp>
      <p:graphicFrame>
        <p:nvGraphicFramePr>
          <p:cNvPr id="9" name="Content Placeholder 3"/>
          <p:cNvGraphicFramePr>
            <a:graphicFrameLocks/>
          </p:cNvGraphicFramePr>
          <p:nvPr>
            <p:extLst>
              <p:ext uri="{D42A27DB-BD31-4B8C-83A1-F6EECF244321}">
                <p14:modId xmlns:p14="http://schemas.microsoft.com/office/powerpoint/2010/main" val="470796058"/>
              </p:ext>
            </p:extLst>
          </p:nvPr>
        </p:nvGraphicFramePr>
        <p:xfrm>
          <a:off x="332014" y="1962150"/>
          <a:ext cx="6172200" cy="1986280"/>
        </p:xfrm>
        <a:graphic>
          <a:graphicData uri="http://schemas.openxmlformats.org/drawingml/2006/table">
            <a:tbl>
              <a:tblPr firstRow="1" bandRow="1">
                <a:tableStyleId>{5C22544A-7EE6-4342-B048-85BDC9FD1C3A}</a:tableStyleId>
              </a:tblPr>
              <a:tblGrid>
                <a:gridCol w="3086100"/>
                <a:gridCol w="3086100"/>
              </a:tblGrid>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350" b="1" i="0" kern="1200" dirty="0" smtClean="0">
                          <a:solidFill>
                            <a:schemeClr val="lt1"/>
                          </a:solidFill>
                          <a:effectLst/>
                          <a:latin typeface="+mn-lt"/>
                          <a:ea typeface="+mn-ea"/>
                          <a:cs typeface="+mn-cs"/>
                        </a:rPr>
                        <a:t>browserHistory</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350" b="1" i="0" kern="1200" dirty="0" smtClean="0">
                          <a:solidFill>
                            <a:schemeClr val="lt1"/>
                          </a:solidFill>
                          <a:effectLst/>
                          <a:latin typeface="+mn-lt"/>
                          <a:ea typeface="+mn-ea"/>
                          <a:cs typeface="+mn-cs"/>
                        </a:rPr>
                        <a:t>hashHistory</a:t>
                      </a:r>
                    </a:p>
                  </a:txBody>
                  <a:tcPr/>
                </a:tc>
              </a:tr>
              <a:tr h="370840">
                <a:tc>
                  <a:txBody>
                    <a:bodyPr/>
                    <a:lstStyle/>
                    <a:p>
                      <a:r>
                        <a:rPr lang="en-US" sz="1350" b="0" i="0" kern="1200" dirty="0" smtClean="0">
                          <a:solidFill>
                            <a:schemeClr val="dk1"/>
                          </a:solidFill>
                          <a:effectLst/>
                          <a:latin typeface="+mn-lt"/>
                          <a:ea typeface="+mn-ea"/>
                          <a:cs typeface="+mn-cs"/>
                        </a:rPr>
                        <a:t>uses the </a:t>
                      </a:r>
                      <a:r>
                        <a:rPr lang="en-US" sz="1350" b="0" i="0" u="none" strike="noStrike" kern="1200" dirty="0" smtClean="0">
                          <a:solidFill>
                            <a:schemeClr val="dk1"/>
                          </a:solidFill>
                          <a:effectLst/>
                          <a:latin typeface="+mn-lt"/>
                          <a:ea typeface="+mn-ea"/>
                          <a:cs typeface="+mn-cs"/>
                          <a:hlinkClick r:id="rId5"/>
                        </a:rPr>
                        <a:t>History</a:t>
                      </a:r>
                      <a:r>
                        <a:rPr lang="en-US" sz="1350" b="0" i="0" kern="1200" dirty="0" smtClean="0">
                          <a:solidFill>
                            <a:schemeClr val="dk1"/>
                          </a:solidFill>
                          <a:effectLst/>
                          <a:latin typeface="+mn-lt"/>
                          <a:ea typeface="+mn-ea"/>
                          <a:cs typeface="+mn-cs"/>
                        </a:rPr>
                        <a:t> API built into the browser to manipulate the URL</a:t>
                      </a:r>
                      <a:endParaRPr lang="en-US" dirty="0"/>
                    </a:p>
                  </a:txBody>
                  <a:tcPr/>
                </a:tc>
                <a:tc>
                  <a:txBody>
                    <a:bodyPr/>
                    <a:lstStyle/>
                    <a:p>
                      <a:r>
                        <a:rPr lang="en-US" sz="1350" b="0" i="0" kern="1200" dirty="0" smtClean="0">
                          <a:solidFill>
                            <a:schemeClr val="dk1"/>
                          </a:solidFill>
                          <a:effectLst/>
                          <a:latin typeface="+mn-lt"/>
                          <a:ea typeface="+mn-ea"/>
                          <a:cs typeface="+mn-cs"/>
                        </a:rPr>
                        <a:t>uses the hash (</a:t>
                      </a:r>
                      <a:r>
                        <a:rPr lang="en-US" dirty="0" smtClean="0"/>
                        <a:t>#</a:t>
                      </a:r>
                      <a:r>
                        <a:rPr lang="en-US" sz="1350" b="0" i="0" kern="1200" dirty="0" smtClean="0">
                          <a:solidFill>
                            <a:schemeClr val="dk1"/>
                          </a:solidFill>
                          <a:effectLst/>
                          <a:latin typeface="+mn-lt"/>
                          <a:ea typeface="+mn-ea"/>
                          <a:cs typeface="+mn-cs"/>
                        </a:rPr>
                        <a:t>) portion of the URL</a:t>
                      </a:r>
                      <a:endParaRPr lang="en-US" dirty="0"/>
                    </a:p>
                  </a:txBody>
                  <a:tcPr/>
                </a:tc>
              </a:tr>
              <a:tr h="370840">
                <a:tc>
                  <a:txBody>
                    <a:bodyPr/>
                    <a:lstStyle/>
                    <a:p>
                      <a:r>
                        <a:rPr lang="en-US" sz="1350" b="0" i="0" kern="1200" dirty="0" smtClean="0">
                          <a:solidFill>
                            <a:schemeClr val="dk1"/>
                          </a:solidFill>
                          <a:effectLst/>
                          <a:latin typeface="+mn-lt"/>
                          <a:ea typeface="+mn-ea"/>
                          <a:cs typeface="+mn-cs"/>
                        </a:rPr>
                        <a:t>creating real URLs</a:t>
                      </a:r>
                      <a:endParaRPr lang="en-US" dirty="0"/>
                    </a:p>
                  </a:txBody>
                  <a:tcPr/>
                </a:tc>
                <a:tc>
                  <a:txBody>
                    <a:bodyPr/>
                    <a:lstStyle/>
                    <a:p>
                      <a:r>
                        <a:rPr lang="en-US" sz="1350" b="0" i="0" kern="1200" dirty="0" smtClean="0">
                          <a:solidFill>
                            <a:schemeClr val="dk1"/>
                          </a:solidFill>
                          <a:effectLst/>
                          <a:latin typeface="+mn-lt"/>
                          <a:ea typeface="+mn-ea"/>
                          <a:cs typeface="+mn-cs"/>
                        </a:rPr>
                        <a:t>creating routes</a:t>
                      </a:r>
                      <a:endParaRPr lang="en-US" dirty="0"/>
                    </a:p>
                  </a:txBody>
                  <a:tcPr/>
                </a:tc>
              </a:tr>
              <a:tr h="370840">
                <a:tc>
                  <a:txBody>
                    <a:bodyPr/>
                    <a:lstStyle/>
                    <a:p>
                      <a:r>
                        <a:rPr lang="en-US" sz="1350" b="0" i="0" kern="1200" dirty="0" smtClean="0">
                          <a:solidFill>
                            <a:schemeClr val="dk1"/>
                          </a:solidFill>
                          <a:effectLst/>
                          <a:latin typeface="+mn-lt"/>
                          <a:ea typeface="+mn-ea"/>
                          <a:cs typeface="+mn-cs"/>
                        </a:rPr>
                        <a:t>example.com/some/path</a:t>
                      </a:r>
                      <a:endParaRPr lang="en-US" dirty="0"/>
                    </a:p>
                  </a:txBody>
                  <a:tcPr/>
                </a:tc>
                <a:tc>
                  <a:txBody>
                    <a:bodyPr/>
                    <a:lstStyle/>
                    <a:p>
                      <a:r>
                        <a:rPr lang="en-US" sz="1350" b="0" i="0" kern="1200" dirty="0" smtClean="0">
                          <a:solidFill>
                            <a:schemeClr val="dk1"/>
                          </a:solidFill>
                          <a:effectLst/>
                          <a:latin typeface="+mn-lt"/>
                          <a:ea typeface="+mn-ea"/>
                          <a:cs typeface="+mn-cs"/>
                        </a:rPr>
                        <a:t>example.com/#/some/path</a:t>
                      </a:r>
                      <a:endParaRPr lang="en-US" dirty="0"/>
                    </a:p>
                  </a:txBody>
                  <a:tcPr/>
                </a:tc>
              </a:tr>
              <a:tr h="370840">
                <a:tc>
                  <a:txBody>
                    <a:bodyPr/>
                    <a:lstStyle/>
                    <a:p>
                      <a:r>
                        <a:rPr lang="en-US" b="1" dirty="0" smtClean="0"/>
                        <a:t>Production </a:t>
                      </a:r>
                      <a:r>
                        <a:rPr lang="en-US" sz="1400" b="1" i="0" kern="1200" dirty="0" smtClean="0">
                          <a:solidFill>
                            <a:schemeClr val="tx1"/>
                          </a:solidFill>
                          <a:effectLst/>
                          <a:latin typeface="+mn-lt"/>
                          <a:ea typeface="+mn-ea"/>
                          <a:cs typeface="+mn-cs"/>
                        </a:rPr>
                        <a:t>web applications</a:t>
                      </a:r>
                      <a:r>
                        <a:rPr lang="en-US" b="1" dirty="0" smtClean="0"/>
                        <a:t> </a:t>
                      </a:r>
                      <a:endParaRPr lang="en-US" b="1" dirty="0"/>
                    </a:p>
                  </a:txBody>
                  <a:tcPr/>
                </a:tc>
                <a:tc>
                  <a:txBody>
                    <a:bodyPr/>
                    <a:lstStyle/>
                    <a:p>
                      <a:endParaRPr lang="en-US" dirty="0"/>
                    </a:p>
                  </a:txBody>
                  <a:tcPr/>
                </a:tc>
              </a:tr>
            </a:tbl>
          </a:graphicData>
        </a:graphic>
      </p:graphicFrame>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90800" y="3613122"/>
            <a:ext cx="263979" cy="263979"/>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05200" y="3592711"/>
            <a:ext cx="304800" cy="304800"/>
          </a:xfrm>
          <a:prstGeom prst="rect">
            <a:avLst/>
          </a:prstGeom>
        </p:spPr>
      </p:pic>
    </p:spTree>
    <p:extLst>
      <p:ext uri="{BB962C8B-B14F-4D97-AF65-F5344CB8AC3E}">
        <p14:creationId xmlns:p14="http://schemas.microsoft.com/office/powerpoint/2010/main" val="3364731812"/>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Hacking with React</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14600" y="1429840"/>
            <a:ext cx="1828800" cy="1828800"/>
          </a:xfrm>
        </p:spPr>
      </p:pic>
      <p:sp>
        <p:nvSpPr>
          <p:cNvPr id="5" name="TextBox 4"/>
          <p:cNvSpPr txBox="1"/>
          <p:nvPr/>
        </p:nvSpPr>
        <p:spPr>
          <a:xfrm>
            <a:off x="457202" y="1269145"/>
            <a:ext cx="1705275" cy="2308324"/>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en-US" b="1" dirty="0" smtClean="0"/>
              <a:t>SuperAgent</a:t>
            </a:r>
          </a:p>
          <a:p>
            <a:pPr marL="285750" indent="-285750">
              <a:lnSpc>
                <a:spcPct val="200000"/>
              </a:lnSpc>
              <a:buFont typeface="Arial" panose="020B0604020202020204" pitchFamily="34" charset="0"/>
              <a:buChar char="•"/>
            </a:pPr>
            <a:r>
              <a:rPr lang="en-US" b="1" dirty="0" smtClean="0"/>
              <a:t>React Router</a:t>
            </a:r>
          </a:p>
          <a:p>
            <a:pPr marL="285750" indent="-285750">
              <a:lnSpc>
                <a:spcPct val="200000"/>
              </a:lnSpc>
              <a:buFont typeface="Arial" panose="020B0604020202020204" pitchFamily="34" charset="0"/>
              <a:buChar char="•"/>
            </a:pPr>
            <a:r>
              <a:rPr lang="en-US" dirty="0" smtClean="0"/>
              <a:t>Jest</a:t>
            </a:r>
          </a:p>
          <a:p>
            <a:pPr marL="285750" indent="-285750">
              <a:lnSpc>
                <a:spcPct val="200000"/>
              </a:lnSpc>
              <a:buFont typeface="Arial" panose="020B0604020202020204" pitchFamily="34" charset="0"/>
              <a:buChar char="•"/>
            </a:pPr>
            <a:r>
              <a:rPr lang="en-US" dirty="0" smtClean="0"/>
              <a:t>ESLint</a:t>
            </a:r>
            <a:endParaRPr lang="en-US" dirty="0"/>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3" y="1491179"/>
            <a:ext cx="263979" cy="26397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3" y="2080261"/>
            <a:ext cx="263979" cy="263979"/>
          </a:xfrm>
          <a:prstGeom prst="rect">
            <a:avLst/>
          </a:prstGeom>
        </p:spPr>
      </p:pic>
      <p:pic>
        <p:nvPicPr>
          <p:cNvPr id="7" name="Picture 6"/>
          <p:cNvPicPr>
            <a:picLocks noChangeAspect="1"/>
          </p:cNvPicPr>
          <p:nvPr/>
        </p:nvPicPr>
        <p:blipFill rotWithShape="1">
          <a:blip r:embed="rId5" cstate="print">
            <a:extLst>
              <a:ext uri="{28A0092B-C50C-407E-A947-70E740481C1C}">
                <a14:useLocalDpi xmlns:a14="http://schemas.microsoft.com/office/drawing/2010/main" val="0"/>
              </a:ext>
            </a:extLst>
          </a:blip>
          <a:srcRect l="24444" t="75679" r="22222" b="4568"/>
          <a:stretch/>
        </p:blipFill>
        <p:spPr>
          <a:xfrm>
            <a:off x="4762500" y="4171950"/>
            <a:ext cx="1752600" cy="365125"/>
          </a:xfrm>
          <a:prstGeom prst="rect">
            <a:avLst/>
          </a:prstGeom>
        </p:spPr>
      </p:pic>
    </p:spTree>
    <p:extLst>
      <p:ext uri="{BB962C8B-B14F-4D97-AF65-F5344CB8AC3E}">
        <p14:creationId xmlns:p14="http://schemas.microsoft.com/office/powerpoint/2010/main" val="1580921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67866" tIns="33338" rIns="67866" bIns="33338" rtlCol="0" anchor="ctr">
            <a:noAutofit/>
          </a:bodyPr>
          <a:lstStyle/>
          <a:p>
            <a:r>
              <a:rPr lang="en-US" altLang="en-US" i="0" dirty="0" smtClean="0">
                <a:latin typeface="+mn-lt"/>
              </a:rPr>
              <a:t>What will I learn?</a:t>
            </a:r>
            <a:endParaRPr lang="en-US" altLang="en-US" dirty="0">
              <a:latin typeface="+mn-lt"/>
            </a:endParaRP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9190" y="1047750"/>
            <a:ext cx="5539619" cy="3429000"/>
          </a:xfrm>
        </p:spPr>
      </p:pic>
    </p:spTree>
    <p:extLst>
      <p:ext uri="{BB962C8B-B14F-4D97-AF65-F5344CB8AC3E}">
        <p14:creationId xmlns:p14="http://schemas.microsoft.com/office/powerpoint/2010/main" val="170126333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26"/>
          <p:cNvSpPr>
            <a:spLocks noGrp="1" noChangeArrowheads="1"/>
          </p:cNvSpPr>
          <p:nvPr>
            <p:ph type="title"/>
          </p:nvPr>
        </p:nvSpPr>
        <p:spPr>
          <a:xfrm>
            <a:off x="2209800" y="205980"/>
            <a:ext cx="4305300" cy="613171"/>
          </a:xfrm>
          <a:noFill/>
          <a:ln/>
        </p:spPr>
        <p:txBody>
          <a:bodyPr/>
          <a:lstStyle/>
          <a:p>
            <a:r>
              <a:rPr lang="en-US" altLang="en-US" dirty="0" smtClean="0"/>
              <a:t>The Project</a:t>
            </a:r>
            <a:endParaRPr lang="en-US" altLang="en-US" dirty="0"/>
          </a:p>
        </p:txBody>
      </p:sp>
      <p:pic>
        <p:nvPicPr>
          <p:cNvPr id="3" name="Picture 2"/>
          <p:cNvPicPr>
            <a:picLocks noChangeAspect="1"/>
          </p:cNvPicPr>
          <p:nvPr/>
        </p:nvPicPr>
        <p:blipFill>
          <a:blip r:embed="rId3"/>
          <a:stretch>
            <a:fillRect/>
          </a:stretch>
        </p:blipFill>
        <p:spPr>
          <a:xfrm>
            <a:off x="228600" y="197816"/>
            <a:ext cx="1924050" cy="4438650"/>
          </a:xfrm>
          <a:prstGeom prst="rect">
            <a:avLst/>
          </a:prstGeom>
        </p:spPr>
      </p:pic>
      <p:pic>
        <p:nvPicPr>
          <p:cNvPr id="2" name="Picture 1"/>
          <p:cNvPicPr>
            <a:picLocks noChangeAspect="1"/>
          </p:cNvPicPr>
          <p:nvPr/>
        </p:nvPicPr>
        <p:blipFill>
          <a:blip r:embed="rId4"/>
          <a:stretch>
            <a:fillRect/>
          </a:stretch>
        </p:blipFill>
        <p:spPr>
          <a:xfrm>
            <a:off x="2369004" y="1047750"/>
            <a:ext cx="4124325" cy="2392402"/>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63886" y="3257550"/>
            <a:ext cx="1699532" cy="892254"/>
          </a:xfrm>
          <a:prstGeom prst="rect">
            <a:avLst/>
          </a:prstGeom>
        </p:spPr>
      </p:pic>
    </p:spTree>
    <p:extLst>
      <p:ext uri="{BB962C8B-B14F-4D97-AF65-F5344CB8AC3E}">
        <p14:creationId xmlns:p14="http://schemas.microsoft.com/office/powerpoint/2010/main" val="3650046151"/>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26"/>
          <p:cNvSpPr>
            <a:spLocks noGrp="1" noChangeArrowheads="1"/>
          </p:cNvSpPr>
          <p:nvPr>
            <p:ph type="title"/>
          </p:nvPr>
        </p:nvSpPr>
        <p:spPr>
          <a:xfrm>
            <a:off x="342900" y="285750"/>
            <a:ext cx="6286500" cy="381000"/>
          </a:xfrm>
          <a:noFill/>
          <a:ln/>
        </p:spPr>
        <p:txBody>
          <a:bodyPr/>
          <a:lstStyle/>
          <a:p>
            <a:r>
              <a:rPr lang="en-US" altLang="en-US" dirty="0" smtClean="0"/>
              <a:t>{}</a:t>
            </a:r>
            <a:endParaRPr lang="en-US" alt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1123950"/>
            <a:ext cx="3333393" cy="2666714"/>
          </a:xfrm>
          <a:prstGeom prst="rect">
            <a:avLst/>
          </a:prstGeom>
        </p:spPr>
      </p:pic>
    </p:spTree>
    <p:extLst>
      <p:ext uri="{BB962C8B-B14F-4D97-AF65-F5344CB8AC3E}">
        <p14:creationId xmlns:p14="http://schemas.microsoft.com/office/powerpoint/2010/main" val="335963555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Hacking with React</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14600" y="1429840"/>
            <a:ext cx="1828800" cy="1828800"/>
          </a:xfrm>
        </p:spPr>
      </p:pic>
      <p:sp>
        <p:nvSpPr>
          <p:cNvPr id="5" name="TextBox 4"/>
          <p:cNvSpPr txBox="1"/>
          <p:nvPr/>
        </p:nvSpPr>
        <p:spPr>
          <a:xfrm>
            <a:off x="457202" y="1269145"/>
            <a:ext cx="1681807" cy="2230739"/>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en-US" dirty="0" smtClean="0"/>
              <a:t>SuperAgent</a:t>
            </a:r>
          </a:p>
          <a:p>
            <a:pPr marL="285750" indent="-285750">
              <a:lnSpc>
                <a:spcPct val="200000"/>
              </a:lnSpc>
              <a:buFont typeface="Arial" panose="020B0604020202020204" pitchFamily="34" charset="0"/>
              <a:buChar char="•"/>
            </a:pPr>
            <a:r>
              <a:rPr lang="en-US" dirty="0" smtClean="0"/>
              <a:t>React Router</a:t>
            </a:r>
          </a:p>
          <a:p>
            <a:pPr marL="285750" indent="-285750">
              <a:lnSpc>
                <a:spcPct val="200000"/>
              </a:lnSpc>
              <a:buFont typeface="Arial" panose="020B0604020202020204" pitchFamily="34" charset="0"/>
              <a:buChar char="•"/>
            </a:pPr>
            <a:r>
              <a:rPr lang="en-US" dirty="0" smtClean="0"/>
              <a:t>Jest</a:t>
            </a:r>
          </a:p>
          <a:p>
            <a:pPr marL="285750" indent="-285750">
              <a:lnSpc>
                <a:spcPct val="200000"/>
              </a:lnSpc>
              <a:buFont typeface="Arial" panose="020B0604020202020204" pitchFamily="34" charset="0"/>
              <a:buChar char="•"/>
            </a:pPr>
            <a:r>
              <a:rPr lang="en-US" dirty="0" smtClean="0"/>
              <a:t>ESLint</a:t>
            </a:r>
            <a:endParaRPr lang="en-US" dirty="0"/>
          </a:p>
        </p:txBody>
      </p:sp>
    </p:spTree>
    <p:extLst>
      <p:ext uri="{BB962C8B-B14F-4D97-AF65-F5344CB8AC3E}">
        <p14:creationId xmlns:p14="http://schemas.microsoft.com/office/powerpoint/2010/main" val="1575685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a:lstStyle/>
          <a:p>
            <a:r>
              <a:rPr lang="en-US" altLang="en-US" dirty="0" smtClean="0"/>
              <a:t>SuperAgent</a:t>
            </a:r>
            <a:endParaRPr lang="en-US" altLang="en-US" dirty="0"/>
          </a:p>
        </p:txBody>
      </p:sp>
      <p:sp>
        <p:nvSpPr>
          <p:cNvPr id="10243" name="Rectangle 3"/>
          <p:cNvSpPr>
            <a:spLocks noGrp="1" noChangeArrowheads="1"/>
          </p:cNvSpPr>
          <p:nvPr>
            <p:ph type="body" idx="1"/>
          </p:nvPr>
        </p:nvSpPr>
        <p:spPr>
          <a:noFill/>
          <a:ln/>
        </p:spPr>
        <p:txBody>
          <a:bodyPr>
            <a:normAutofit/>
          </a:bodyPr>
          <a:lstStyle/>
          <a:p>
            <a:endParaRPr lang="en-US" altLang="en-US" sz="1400" dirty="0" smtClean="0"/>
          </a:p>
          <a:p>
            <a:r>
              <a:rPr lang="en-US" altLang="en-US" sz="1400" dirty="0" smtClean="0"/>
              <a:t>A light-weight </a:t>
            </a:r>
            <a:r>
              <a:rPr lang="en-US" altLang="en-US" sz="1400" dirty="0"/>
              <a:t>progressive ajax API crafted for flexibility, readability, and a low learning curve after being frustrated with many of the existing request APIs</a:t>
            </a:r>
            <a:r>
              <a:rPr lang="en-US" altLang="en-US" sz="1400" dirty="0" smtClean="0"/>
              <a:t>.</a:t>
            </a:r>
          </a:p>
          <a:p>
            <a:endParaRPr lang="en-US" altLang="en-US" sz="1400" dirty="0"/>
          </a:p>
          <a:p>
            <a:endParaRPr lang="en-US" altLang="en-US" sz="1400" dirty="0" smtClean="0"/>
          </a:p>
          <a:p>
            <a:endParaRPr lang="en-US" altLang="en-US" sz="1400" dirty="0"/>
          </a:p>
          <a:p>
            <a:endParaRPr lang="en-US" altLang="en-US" sz="1400" dirty="0" smtClean="0"/>
          </a:p>
          <a:p>
            <a:endParaRPr lang="en-US" altLang="en-US" sz="1400" dirty="0"/>
          </a:p>
          <a:p>
            <a:endParaRPr lang="en-US" altLang="en-US" sz="1400" dirty="0" smtClean="0"/>
          </a:p>
          <a:p>
            <a:endParaRPr lang="en-US" altLang="en-US" sz="1400" dirty="0"/>
          </a:p>
          <a:p>
            <a:endParaRPr lang="en-US" altLang="en-US" sz="1400" dirty="0" smtClean="0"/>
          </a:p>
          <a:p>
            <a:pPr>
              <a:buFont typeface="Wingdings" panose="05000000000000000000" pitchFamily="2" charset="2"/>
              <a:buChar char="Ø"/>
            </a:pPr>
            <a:r>
              <a:rPr lang="en-US" altLang="en-US" sz="1050" i="1" dirty="0" smtClean="0"/>
              <a:t>docs</a:t>
            </a:r>
            <a:r>
              <a:rPr lang="en-US" altLang="en-US" sz="1050" i="1" dirty="0"/>
              <a:t>: </a:t>
            </a:r>
            <a:r>
              <a:rPr lang="en-US" altLang="en-US" sz="1050" i="1" dirty="0">
                <a:hlinkClick r:id="rId3"/>
              </a:rPr>
              <a:t>http://visionmedia.github.io/superagent</a:t>
            </a:r>
            <a:r>
              <a:rPr lang="en-US" altLang="en-US" sz="1050" i="1" dirty="0" smtClean="0">
                <a:hlinkClick r:id="rId3"/>
              </a:rPr>
              <a:t>/</a:t>
            </a:r>
            <a:r>
              <a:rPr lang="en-US" altLang="en-US" sz="1050" i="1" dirty="0" smtClean="0"/>
              <a:t> </a:t>
            </a:r>
            <a:endParaRPr lang="en-US" altLang="en-US" sz="1200" i="1" dirty="0" smtClean="0"/>
          </a:p>
          <a:p>
            <a:endParaRPr lang="en-US" altLang="en-US" sz="1400" dirty="0"/>
          </a:p>
          <a:p>
            <a:endParaRPr lang="en-US" altLang="en-US" sz="1400" dirty="0"/>
          </a:p>
          <a:p>
            <a:pPr lvl="1">
              <a:buFontTx/>
              <a:buNone/>
            </a:pPr>
            <a:endParaRPr lang="en-US" altLang="en-US" sz="1400" dirty="0"/>
          </a:p>
          <a:p>
            <a:pPr>
              <a:buFontTx/>
              <a:buNone/>
            </a:pPr>
            <a:endParaRPr lang="en-US" altLang="en-US" sz="1400" dirty="0"/>
          </a:p>
        </p:txBody>
      </p:sp>
      <p:pic>
        <p:nvPicPr>
          <p:cNvPr id="2" name="Picture 1"/>
          <p:cNvPicPr>
            <a:picLocks noChangeAspect="1"/>
          </p:cNvPicPr>
          <p:nvPr/>
        </p:nvPicPr>
        <p:blipFill>
          <a:blip r:embed="rId4"/>
          <a:stretch>
            <a:fillRect/>
          </a:stretch>
        </p:blipFill>
        <p:spPr>
          <a:xfrm flipH="1">
            <a:off x="2514600" y="136743"/>
            <a:ext cx="914400" cy="682408"/>
          </a:xfrm>
          <a:prstGeom prst="rect">
            <a:avLst/>
          </a:prstGeom>
        </p:spPr>
      </p:pic>
      <p:pic>
        <p:nvPicPr>
          <p:cNvPr id="4" name="Picture 3"/>
          <p:cNvPicPr>
            <a:picLocks noChangeAspect="1"/>
          </p:cNvPicPr>
          <p:nvPr/>
        </p:nvPicPr>
        <p:blipFill>
          <a:blip r:embed="rId5"/>
          <a:stretch>
            <a:fillRect/>
          </a:stretch>
        </p:blipFill>
        <p:spPr>
          <a:xfrm>
            <a:off x="695325" y="2114550"/>
            <a:ext cx="4552950" cy="1828800"/>
          </a:xfrm>
          <a:prstGeom prst="rect">
            <a:avLst/>
          </a:prstGeom>
        </p:spPr>
      </p:pic>
    </p:spTree>
    <p:extLst>
      <p:ext uri="{BB962C8B-B14F-4D97-AF65-F5344CB8AC3E}">
        <p14:creationId xmlns:p14="http://schemas.microsoft.com/office/powerpoint/2010/main" val="1428983258"/>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a:lstStyle/>
          <a:p>
            <a:r>
              <a:rPr lang="en-US" altLang="en-US" dirty="0" smtClean="0"/>
              <a:t>SuperAgent – Detail.js</a:t>
            </a:r>
            <a:endParaRPr lang="en-US" altLang="en-US" dirty="0"/>
          </a:p>
        </p:txBody>
      </p:sp>
      <p:pic>
        <p:nvPicPr>
          <p:cNvPr id="2" name="Picture 1"/>
          <p:cNvPicPr>
            <a:picLocks noChangeAspect="1"/>
          </p:cNvPicPr>
          <p:nvPr/>
        </p:nvPicPr>
        <p:blipFill>
          <a:blip r:embed="rId3"/>
          <a:stretch>
            <a:fillRect/>
          </a:stretch>
        </p:blipFill>
        <p:spPr>
          <a:xfrm flipH="1">
            <a:off x="4366532" y="79433"/>
            <a:ext cx="914400" cy="682408"/>
          </a:xfrm>
          <a:prstGeom prst="rect">
            <a:avLst/>
          </a:prstGeom>
        </p:spPr>
      </p:pic>
      <p:pic>
        <p:nvPicPr>
          <p:cNvPr id="3" name="Picture 2"/>
          <p:cNvPicPr>
            <a:picLocks noChangeAspect="1"/>
          </p:cNvPicPr>
          <p:nvPr/>
        </p:nvPicPr>
        <p:blipFill>
          <a:blip r:embed="rId4"/>
          <a:stretch>
            <a:fillRect/>
          </a:stretch>
        </p:blipFill>
        <p:spPr>
          <a:xfrm>
            <a:off x="366458" y="945698"/>
            <a:ext cx="3748342" cy="3657600"/>
          </a:xfrm>
          <a:prstGeom prst="rect">
            <a:avLst/>
          </a:prstGeom>
        </p:spPr>
      </p:pic>
    </p:spTree>
    <p:extLst>
      <p:ext uri="{BB962C8B-B14F-4D97-AF65-F5344CB8AC3E}">
        <p14:creationId xmlns:p14="http://schemas.microsoft.com/office/powerpoint/2010/main" val="2784634800"/>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a:lstStyle/>
          <a:p>
            <a:r>
              <a:rPr lang="en-US" altLang="en-US" dirty="0" smtClean="0"/>
              <a:t>SuperAgent – User.js</a:t>
            </a:r>
            <a:endParaRPr lang="en-US" altLang="en-US" dirty="0"/>
          </a:p>
        </p:txBody>
      </p:sp>
      <p:pic>
        <p:nvPicPr>
          <p:cNvPr id="2" name="Picture 1"/>
          <p:cNvPicPr>
            <a:picLocks noChangeAspect="1"/>
          </p:cNvPicPr>
          <p:nvPr/>
        </p:nvPicPr>
        <p:blipFill>
          <a:blip r:embed="rId3"/>
          <a:stretch>
            <a:fillRect/>
          </a:stretch>
        </p:blipFill>
        <p:spPr>
          <a:xfrm flipH="1">
            <a:off x="3962400" y="79433"/>
            <a:ext cx="914400" cy="682408"/>
          </a:xfrm>
          <a:prstGeom prst="rect">
            <a:avLst/>
          </a:prstGeom>
        </p:spPr>
      </p:pic>
      <p:pic>
        <p:nvPicPr>
          <p:cNvPr id="3" name="Picture 2"/>
          <p:cNvPicPr>
            <a:picLocks noChangeAspect="1"/>
          </p:cNvPicPr>
          <p:nvPr/>
        </p:nvPicPr>
        <p:blipFill>
          <a:blip r:embed="rId4"/>
          <a:stretch>
            <a:fillRect/>
          </a:stretch>
        </p:blipFill>
        <p:spPr>
          <a:xfrm>
            <a:off x="342900" y="1428750"/>
            <a:ext cx="5628709" cy="2468880"/>
          </a:xfrm>
          <a:prstGeom prst="rect">
            <a:avLst/>
          </a:prstGeom>
        </p:spPr>
      </p:pic>
    </p:spTree>
    <p:extLst>
      <p:ext uri="{BB962C8B-B14F-4D97-AF65-F5344CB8AC3E}">
        <p14:creationId xmlns:p14="http://schemas.microsoft.com/office/powerpoint/2010/main" val="1459538684"/>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Hacking with React</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14600" y="1429840"/>
            <a:ext cx="1828800" cy="1828800"/>
          </a:xfrm>
        </p:spPr>
      </p:pic>
      <p:sp>
        <p:nvSpPr>
          <p:cNvPr id="5" name="TextBox 4"/>
          <p:cNvSpPr txBox="1"/>
          <p:nvPr/>
        </p:nvSpPr>
        <p:spPr>
          <a:xfrm>
            <a:off x="457202" y="1269145"/>
            <a:ext cx="1681807" cy="2308324"/>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en-US" b="1" dirty="0" smtClean="0"/>
              <a:t>SuperAgent</a:t>
            </a:r>
          </a:p>
          <a:p>
            <a:pPr marL="285750" indent="-285750">
              <a:lnSpc>
                <a:spcPct val="200000"/>
              </a:lnSpc>
              <a:buFont typeface="Arial" panose="020B0604020202020204" pitchFamily="34" charset="0"/>
              <a:buChar char="•"/>
            </a:pPr>
            <a:r>
              <a:rPr lang="en-US" dirty="0" smtClean="0"/>
              <a:t>React Router</a:t>
            </a:r>
          </a:p>
          <a:p>
            <a:pPr marL="285750" indent="-285750">
              <a:lnSpc>
                <a:spcPct val="200000"/>
              </a:lnSpc>
              <a:buFont typeface="Arial" panose="020B0604020202020204" pitchFamily="34" charset="0"/>
              <a:buChar char="•"/>
            </a:pPr>
            <a:r>
              <a:rPr lang="en-US" dirty="0" smtClean="0"/>
              <a:t>Jest</a:t>
            </a:r>
          </a:p>
          <a:p>
            <a:pPr marL="285750" indent="-285750">
              <a:lnSpc>
                <a:spcPct val="200000"/>
              </a:lnSpc>
              <a:buFont typeface="Arial" panose="020B0604020202020204" pitchFamily="34" charset="0"/>
              <a:buChar char="•"/>
            </a:pPr>
            <a:r>
              <a:rPr lang="en-US" dirty="0" smtClean="0"/>
              <a:t>ESLint</a:t>
            </a:r>
            <a:endParaRPr lang="en-US" dirty="0"/>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3" y="1491179"/>
            <a:ext cx="263979" cy="263979"/>
          </a:xfrm>
          <a:prstGeom prst="rect">
            <a:avLst/>
          </a:prstGeom>
        </p:spPr>
      </p:pic>
    </p:spTree>
    <p:extLst>
      <p:ext uri="{BB962C8B-B14F-4D97-AF65-F5344CB8AC3E}">
        <p14:creationId xmlns:p14="http://schemas.microsoft.com/office/powerpoint/2010/main" val="16859827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oftware Process-Process Writing" id="{484DCFE3-C6F9-45D9-885E-D855416912FB}" vid="{6061A027-64DD-4555-AA55-172381E02F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684E481DE84C9499EF0F81972D7EF96" ma:contentTypeVersion="0" ma:contentTypeDescription="Create a new document." ma:contentTypeScope="" ma:versionID="1082b6f87e9a9efb3f4dd16ca55e9303">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B5E681D-860B-4D22-80CF-C7472F8C312F}">
  <ds:schemaRefs>
    <ds:schemaRef ds:uri="http://schemas.microsoft.com/sharepoint/v3/contenttype/forms"/>
  </ds:schemaRefs>
</ds:datastoreItem>
</file>

<file path=customXml/itemProps2.xml><?xml version="1.0" encoding="utf-8"?>
<ds:datastoreItem xmlns:ds="http://schemas.openxmlformats.org/officeDocument/2006/customXml" ds:itemID="{6B82694F-752F-4827-A348-4AA5A968F4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2B43294-76B4-4246-849F-628E6870A5FD}">
  <ds:schemaRefs>
    <ds:schemaRef ds:uri="http://schemas.microsoft.com/office/infopath/2007/PartnerControls"/>
    <ds:schemaRef ds:uri="http://schemas.microsoft.com/office/2006/documentManagement/types"/>
    <ds:schemaRef ds:uri="http://purl.org/dc/terms/"/>
    <ds:schemaRef ds:uri="http://www.w3.org/XML/1998/namespace"/>
    <ds:schemaRef ds:uri="http://purl.org/dc/dcmitype/"/>
    <ds:schemaRef ds:uri="http://purl.org/dc/elements/1.1/"/>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Software Process-Process Writing</Template>
  <TotalTime>1215</TotalTime>
  <Words>495</Words>
  <Application>Microsoft Office PowerPoint</Application>
  <PresentationFormat>Custom</PresentationFormat>
  <Paragraphs>173</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Verdana</vt:lpstr>
      <vt:lpstr>Wingdings</vt:lpstr>
      <vt:lpstr>Office Theme</vt:lpstr>
      <vt:lpstr>Hacking with React</vt:lpstr>
      <vt:lpstr>What will I learn?</vt:lpstr>
      <vt:lpstr>The Project</vt:lpstr>
      <vt:lpstr>{}</vt:lpstr>
      <vt:lpstr>Hacking with React</vt:lpstr>
      <vt:lpstr>SuperAgent</vt:lpstr>
      <vt:lpstr>SuperAgent – Detail.js</vt:lpstr>
      <vt:lpstr>SuperAgent – User.js</vt:lpstr>
      <vt:lpstr>Hacking with React</vt:lpstr>
      <vt:lpstr>React Router</vt:lpstr>
      <vt:lpstr>React Router – List.js</vt:lpstr>
      <vt:lpstr>React Router – index.js</vt:lpstr>
      <vt:lpstr>React Router – routes.js</vt:lpstr>
      <vt:lpstr>Histories</vt:lpstr>
      <vt:lpstr>Hacking with React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dc:title>
  <dc:creator>Agus Winarta</dc:creator>
  <cp:lastModifiedBy>Havit Choirul Rovik</cp:lastModifiedBy>
  <cp:revision>133</cp:revision>
  <dcterms:created xsi:type="dcterms:W3CDTF">2016-07-26T05:38:36Z</dcterms:created>
  <dcterms:modified xsi:type="dcterms:W3CDTF">2016-11-25T03:57:36Z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0x0101003684E481DE84C9499EF0F81972D7EF96</vt:lpwstr>
  </property>
</Properties>
</file>