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7"/>
  </p:notesMasterIdLst>
  <p:sldIdLst>
    <p:sldId id="256" r:id="rId5"/>
    <p:sldId id="304" r:id="rId6"/>
    <p:sldId id="303" r:id="rId7"/>
    <p:sldId id="301" r:id="rId8"/>
    <p:sldId id="302" r:id="rId9"/>
    <p:sldId id="306" r:id="rId10"/>
    <p:sldId id="307" r:id="rId11"/>
    <p:sldId id="308" r:id="rId12"/>
    <p:sldId id="305" r:id="rId13"/>
    <p:sldId id="310" r:id="rId14"/>
    <p:sldId id="311" r:id="rId15"/>
    <p:sldId id="312" r:id="rId16"/>
    <p:sldId id="313" r:id="rId17"/>
    <p:sldId id="314" r:id="rId18"/>
    <p:sldId id="309" r:id="rId19"/>
    <p:sldId id="315" r:id="rId20"/>
    <p:sldId id="316" r:id="rId21"/>
    <p:sldId id="318" r:id="rId22"/>
    <p:sldId id="319" r:id="rId23"/>
    <p:sldId id="321" r:id="rId24"/>
    <p:sldId id="322" r:id="rId25"/>
    <p:sldId id="320" r:id="rId26"/>
  </p:sldIdLst>
  <p:sldSz cx="6858000" cy="51435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A461A"/>
    <a:srgbClr val="6200C0"/>
    <a:srgbClr val="EDEAF0"/>
    <a:srgbClr val="D8D3E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68516" autoAdjust="0"/>
  </p:normalViewPr>
  <p:slideViewPr>
    <p:cSldViewPr>
      <p:cViewPr varScale="1">
        <p:scale>
          <a:sx n="88" d="100"/>
          <a:sy n="88" d="100"/>
        </p:scale>
        <p:origin x="1716" y="78"/>
      </p:cViewPr>
      <p:guideLst>
        <p:guide orient="horz" pos="1620"/>
        <p:guide pos="216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9972F0-2472-4998-BA3E-13559128542C}" type="datetimeFigureOut">
              <a:rPr lang="en-US" smtClean="0"/>
              <a:t>12/2/2016</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C45D0F-B6BC-4421-AFEE-7699CD942A11}" type="slidenum">
              <a:rPr lang="en-US" smtClean="0"/>
              <a:t>‹#›</a:t>
            </a:fld>
            <a:endParaRPr lang="en-US"/>
          </a:p>
        </p:txBody>
      </p:sp>
    </p:spTree>
    <p:extLst>
      <p:ext uri="{BB962C8B-B14F-4D97-AF65-F5344CB8AC3E}">
        <p14:creationId xmlns:p14="http://schemas.microsoft.com/office/powerpoint/2010/main" val="33607993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airbnb.io/enzyme/" TargetMode="External"/><Relationship Id="rId2" Type="http://schemas.openxmlformats.org/officeDocument/2006/relationships/slide" Target="../slides/slide10.xml"/><Relationship Id="rId1" Type="http://schemas.openxmlformats.org/officeDocument/2006/relationships/notesMaster" Target="../notesMasters/notesMaster1.xml"/><Relationship Id="rId4" Type="http://schemas.openxmlformats.org/officeDocument/2006/relationships/hyperlink" Target="http://facebook.github.io/react/docs/test-utils.html" TargetMode="Externa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en.wikipedia.org/wiki/Source_code" TargetMode="External"/><Relationship Id="rId2" Type="http://schemas.openxmlformats.org/officeDocument/2006/relationships/slide" Target="../slides/slide13.xml"/><Relationship Id="rId1" Type="http://schemas.openxmlformats.org/officeDocument/2006/relationships/notesMaster" Target="../notesMasters/notesMaster1.xml"/><Relationship Id="rId5" Type="http://schemas.openxmlformats.org/officeDocument/2006/relationships/hyperlink" Target="https://en.wikipedia.org/wiki/Test_suite" TargetMode="External"/><Relationship Id="rId4" Type="http://schemas.openxmlformats.org/officeDocument/2006/relationships/hyperlink" Target="https://en.wikipedia.org/wiki/Computer_program" TargetMode="Externa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npmjs.com/"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github.com/eslint/espree"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facebook.github.io/react"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gist.github.com/chantastic/fc9e3853464dffdb1e3c"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facebook.github.io/react/docs/test-utils.html" TargetMode="External"/><Relationship Id="rId2" Type="http://schemas.openxmlformats.org/officeDocument/2006/relationships/slide" Target="../slides/slide8.xml"/><Relationship Id="rId1" Type="http://schemas.openxmlformats.org/officeDocument/2006/relationships/notesMaster" Target="../notesMasters/notesMaster1.xml"/><Relationship Id="rId4" Type="http://schemas.openxmlformats.org/officeDocument/2006/relationships/hyperlink" Target="http://airbnb.io/enzyme/" TargetMode="Externa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github.com/facebook/jest/blob/master/examples/snapshot/__tests__/__snapshots__/Link.react-test.js.snap" TargetMode="External"/><Relationship Id="rId2" Type="http://schemas.openxmlformats.org/officeDocument/2006/relationships/slide" Target="../slides/slide9.xml"/><Relationship Id="rId1" Type="http://schemas.openxmlformats.org/officeDocument/2006/relationships/notesMaster" Target="../notesMasters/notesMaster1.xml"/><Relationship Id="rId4" Type="http://schemas.openxmlformats.org/officeDocument/2006/relationships/hyperlink" Target="https://github.com/thejameskyle/pretty-format"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Mitrais</a:t>
            </a:r>
            <a:r>
              <a:rPr lang="en-US" baseline="0" dirty="0" smtClean="0"/>
              <a:t> CDC React, delivered on 12/2/2016 by Havit Choirul Rovik</a:t>
            </a:r>
            <a:endParaRPr lang="en-US" dirty="0"/>
          </a:p>
        </p:txBody>
      </p:sp>
      <p:sp>
        <p:nvSpPr>
          <p:cNvPr id="4" name="Slide Number Placeholder 3"/>
          <p:cNvSpPr>
            <a:spLocks noGrp="1"/>
          </p:cNvSpPr>
          <p:nvPr>
            <p:ph type="sldNum" sz="quarter" idx="10"/>
          </p:nvPr>
        </p:nvSpPr>
        <p:spPr/>
        <p:txBody>
          <a:bodyPr/>
          <a:lstStyle/>
          <a:p>
            <a:fld id="{6BC45D0F-B6BC-4421-AFEE-7699CD942A11}" type="slidenum">
              <a:rPr lang="en-US" smtClean="0"/>
              <a:t>1</a:t>
            </a:fld>
            <a:endParaRPr lang="en-US"/>
          </a:p>
        </p:txBody>
      </p:sp>
    </p:spTree>
    <p:extLst>
      <p:ext uri="{BB962C8B-B14F-4D97-AF65-F5344CB8AC3E}">
        <p14:creationId xmlns:p14="http://schemas.microsoft.com/office/powerpoint/2010/main" val="33127067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0" dirty="0" smtClean="0"/>
              <a:t>DOM Testing</a:t>
            </a:r>
            <a:r>
              <a:rPr lang="en-US" i="0" dirty="0" smtClean="0"/>
              <a:t>.</a:t>
            </a:r>
            <a:r>
              <a:rPr lang="en-US" i="0" baseline="0" dirty="0" smtClean="0"/>
              <a:t> Actually, DOM Testing using </a:t>
            </a:r>
            <a:r>
              <a:rPr lang="en-US" sz="1200" b="0" i="0" u="sng" kern="1200" dirty="0" smtClean="0">
                <a:solidFill>
                  <a:schemeClr val="tx1"/>
                </a:solidFill>
                <a:effectLst/>
                <a:latin typeface="+mn-lt"/>
                <a:ea typeface="+mn-ea"/>
                <a:cs typeface="+mn-cs"/>
                <a:hlinkClick r:id="rId3"/>
              </a:rPr>
              <a:t>Enzyme</a:t>
            </a:r>
            <a:r>
              <a:rPr lang="en-US" sz="1200" b="0" i="0" kern="1200" dirty="0" smtClean="0">
                <a:solidFill>
                  <a:schemeClr val="tx1"/>
                </a:solidFill>
                <a:effectLst/>
                <a:latin typeface="+mn-lt"/>
                <a:ea typeface="+mn-ea"/>
                <a:cs typeface="+mn-cs"/>
              </a:rPr>
              <a:t> or React's </a:t>
            </a:r>
            <a:r>
              <a:rPr lang="en-US" sz="1200" b="0" i="0" u="sng" kern="1200" dirty="0" smtClean="0">
                <a:solidFill>
                  <a:schemeClr val="tx1"/>
                </a:solidFill>
                <a:effectLst/>
                <a:latin typeface="+mn-lt"/>
                <a:ea typeface="+mn-ea"/>
                <a:cs typeface="+mn-cs"/>
                <a:hlinkClick r:id="rId4"/>
              </a:rPr>
              <a:t>TestUtils</a:t>
            </a:r>
            <a:r>
              <a:rPr lang="en-US" sz="1200" b="0" i="0" u="sng" kern="1200" dirty="0" smtClean="0">
                <a:solidFill>
                  <a:schemeClr val="tx1"/>
                </a:solidFill>
                <a:effectLst/>
                <a:latin typeface="+mn-lt"/>
                <a:ea typeface="+mn-ea"/>
                <a:cs typeface="+mn-cs"/>
              </a:rPr>
              <a:t> </a:t>
            </a:r>
            <a:r>
              <a:rPr lang="en-US" i="0" baseline="0" dirty="0" smtClean="0"/>
              <a:t>was the proper way to test React components, </a:t>
            </a:r>
            <a:r>
              <a:rPr lang="en-US" b="1" i="1" baseline="0" dirty="0" smtClean="0"/>
              <a:t>before</a:t>
            </a:r>
            <a:r>
              <a:rPr lang="en-US" i="0" baseline="0" dirty="0" smtClean="0"/>
              <a:t> Snapshot Testing was introduced in Jest version 14. </a:t>
            </a:r>
          </a:p>
          <a:p>
            <a:r>
              <a:rPr lang="en-US" i="0" baseline="0" dirty="0" smtClean="0"/>
              <a:t>To use it, you need to run: </a:t>
            </a:r>
            <a:r>
              <a:rPr lang="en-US" sz="1200" b="0" i="1" kern="1200" dirty="0" smtClean="0">
                <a:solidFill>
                  <a:schemeClr val="tx1"/>
                </a:solidFill>
                <a:effectLst/>
                <a:latin typeface="+mn-lt"/>
                <a:ea typeface="+mn-ea"/>
                <a:cs typeface="+mn-cs"/>
              </a:rPr>
              <a:t>npm install --save-dev react-</a:t>
            </a:r>
            <a:r>
              <a:rPr lang="en-US" sz="1200" b="0" i="1" kern="1200" dirty="0" err="1" smtClean="0">
                <a:solidFill>
                  <a:schemeClr val="tx1"/>
                </a:solidFill>
                <a:effectLst/>
                <a:latin typeface="+mn-lt"/>
                <a:ea typeface="+mn-ea"/>
                <a:cs typeface="+mn-cs"/>
              </a:rPr>
              <a:t>addons</a:t>
            </a:r>
            <a:r>
              <a:rPr lang="en-US" sz="1200" b="0" i="1" kern="1200" dirty="0" smtClean="0">
                <a:solidFill>
                  <a:schemeClr val="tx1"/>
                </a:solidFill>
                <a:effectLst/>
                <a:latin typeface="+mn-lt"/>
                <a:ea typeface="+mn-ea"/>
                <a:cs typeface="+mn-cs"/>
              </a:rPr>
              <a:t>-test-</a:t>
            </a:r>
            <a:r>
              <a:rPr lang="en-US" sz="1200" b="0" i="1" kern="1200" dirty="0" err="1" smtClean="0">
                <a:solidFill>
                  <a:schemeClr val="tx1"/>
                </a:solidFill>
                <a:effectLst/>
                <a:latin typeface="+mn-lt"/>
                <a:ea typeface="+mn-ea"/>
                <a:cs typeface="+mn-cs"/>
              </a:rPr>
              <a:t>utils</a:t>
            </a:r>
            <a:endParaRPr lang="en-US" sz="1200" b="0" i="1" kern="1200" dirty="0" smtClean="0">
              <a:solidFill>
                <a:schemeClr val="tx1"/>
              </a:solidFill>
              <a:effectLst/>
              <a:latin typeface="+mn-lt"/>
              <a:ea typeface="+mn-ea"/>
              <a:cs typeface="+mn-cs"/>
            </a:endParaRPr>
          </a:p>
          <a:p>
            <a:endParaRPr lang="en-US" i="1" baseline="0" dirty="0" smtClean="0"/>
          </a:p>
          <a:p>
            <a:r>
              <a:rPr lang="en-US" i="0" baseline="0" dirty="0" smtClean="0"/>
              <a:t>Reference: </a:t>
            </a:r>
          </a:p>
          <a:p>
            <a:pPr marL="171450" indent="-171450">
              <a:buFontTx/>
              <a:buChar char="-"/>
            </a:pPr>
            <a:r>
              <a:rPr lang="en-US" i="0" baseline="0" dirty="0" smtClean="0"/>
              <a:t>https://facebook.github.io/jest/docs/tutorial-react.html#dom-testing</a:t>
            </a:r>
          </a:p>
          <a:p>
            <a:pPr marL="171450" indent="-171450">
              <a:buFontTx/>
              <a:buChar char="-"/>
            </a:pPr>
            <a:r>
              <a:rPr lang="en-US" i="0" baseline="0" dirty="0" smtClean="0"/>
              <a:t>https://facebook.github.io/react/docs/test-utils.html</a:t>
            </a:r>
          </a:p>
          <a:p>
            <a:endParaRPr lang="en-US" i="0" dirty="0" smtClean="0"/>
          </a:p>
          <a:p>
            <a:r>
              <a:rPr lang="en-US" i="1" dirty="0" smtClean="0"/>
              <a:t>Original</a:t>
            </a:r>
            <a:r>
              <a:rPr lang="en-US" i="1" baseline="0" dirty="0" smtClean="0"/>
              <a:t> i</a:t>
            </a:r>
            <a:r>
              <a:rPr lang="en-US" i="1" dirty="0" smtClean="0"/>
              <a:t>mage</a:t>
            </a:r>
            <a:r>
              <a:rPr lang="en-US" i="1" baseline="0" dirty="0" smtClean="0"/>
              <a:t> from here: https://assets.toptal.io/uploads/blog/image/398/toptal-blog-image-1400205952695.png</a:t>
            </a:r>
            <a:endParaRPr lang="en-US" i="1" dirty="0"/>
          </a:p>
        </p:txBody>
      </p:sp>
      <p:sp>
        <p:nvSpPr>
          <p:cNvPr id="4" name="Slide Number Placeholder 3"/>
          <p:cNvSpPr>
            <a:spLocks noGrp="1"/>
          </p:cNvSpPr>
          <p:nvPr>
            <p:ph type="sldNum" sz="quarter" idx="10"/>
          </p:nvPr>
        </p:nvSpPr>
        <p:spPr/>
        <p:txBody>
          <a:bodyPr/>
          <a:lstStyle/>
          <a:p>
            <a:fld id="{6BC45D0F-B6BC-4421-AFEE-7699CD942A11}" type="slidenum">
              <a:rPr lang="en-US" smtClean="0"/>
              <a:t>10</a:t>
            </a:fld>
            <a:endParaRPr lang="en-US"/>
          </a:p>
        </p:txBody>
      </p:sp>
    </p:spTree>
    <p:extLst>
      <p:ext uri="{BB962C8B-B14F-4D97-AF65-F5344CB8AC3E}">
        <p14:creationId xmlns:p14="http://schemas.microsoft.com/office/powerpoint/2010/main" val="17800339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a:t>
            </a:r>
            <a:r>
              <a:rPr lang="en-US" baseline="0" dirty="0" smtClean="0"/>
              <a:t> examine the code. </a:t>
            </a:r>
          </a:p>
          <a:p>
            <a:endParaRPr lang="en-US" baseline="0" dirty="0" smtClean="0"/>
          </a:p>
          <a:p>
            <a:r>
              <a:rPr lang="en-US" i="1" baseline="0" dirty="0" err="1" smtClean="0"/>
              <a:t>jest.autoMockOff</a:t>
            </a:r>
            <a:r>
              <a:rPr lang="en-US" baseline="0" dirty="0" smtClean="0"/>
              <a:t> means we </a:t>
            </a:r>
            <a:r>
              <a:rPr lang="en-US" sz="1200" b="0" i="0" kern="1200" baseline="0" dirty="0" smtClean="0">
                <a:solidFill>
                  <a:schemeClr val="tx1"/>
                </a:solidFill>
                <a:effectLst/>
                <a:latin typeface="+mn-lt"/>
                <a:ea typeface="+mn-ea"/>
                <a:cs typeface="+mn-cs"/>
              </a:rPr>
              <a:t>d</a:t>
            </a:r>
            <a:r>
              <a:rPr lang="en-US" sz="1200" b="0" i="0" kern="1200" dirty="0" smtClean="0">
                <a:solidFill>
                  <a:schemeClr val="tx1"/>
                </a:solidFill>
                <a:effectLst/>
                <a:latin typeface="+mn-lt"/>
                <a:ea typeface="+mn-ea"/>
                <a:cs typeface="+mn-cs"/>
              </a:rPr>
              <a:t>isable automatic mocking in the module loader. After this method is called, all </a:t>
            </a:r>
            <a:r>
              <a:rPr lang="en-US" i="1" dirty="0" smtClean="0"/>
              <a:t>require()</a:t>
            </a:r>
            <a:r>
              <a:rPr lang="en-US" sz="1200" b="0" i="0" kern="1200" dirty="0" smtClean="0">
                <a:solidFill>
                  <a:schemeClr val="tx1"/>
                </a:solidFill>
                <a:effectLst/>
                <a:latin typeface="+mn-lt"/>
                <a:ea typeface="+mn-ea"/>
                <a:cs typeface="+mn-cs"/>
              </a:rPr>
              <a:t>s or </a:t>
            </a:r>
            <a:r>
              <a:rPr lang="en-US" sz="1200" b="0" i="1" kern="1200" dirty="0" smtClean="0">
                <a:solidFill>
                  <a:schemeClr val="tx1"/>
                </a:solidFill>
                <a:effectLst/>
                <a:latin typeface="+mn-lt"/>
                <a:ea typeface="+mn-ea"/>
                <a:cs typeface="+mn-cs"/>
              </a:rPr>
              <a:t>import</a:t>
            </a:r>
            <a:r>
              <a:rPr lang="en-US" sz="1200" b="0" i="0" kern="1200" dirty="0" smtClean="0">
                <a:solidFill>
                  <a:schemeClr val="tx1"/>
                </a:solidFill>
                <a:effectLst/>
                <a:latin typeface="+mn-lt"/>
                <a:ea typeface="+mn-ea"/>
                <a:cs typeface="+mn-cs"/>
              </a:rPr>
              <a:t> will return the real versions of each module (rather than a mocked version).</a:t>
            </a:r>
            <a:endParaRPr lang="en-US" baseline="0" dirty="0" smtClean="0"/>
          </a:p>
          <a:p>
            <a:endParaRPr lang="en-US" baseline="0" dirty="0" smtClean="0"/>
          </a:p>
          <a:p>
            <a:r>
              <a:rPr lang="en-US" baseline="0" dirty="0" smtClean="0"/>
              <a:t>As you can see, here I import </a:t>
            </a:r>
            <a:r>
              <a:rPr lang="en-US" i="1" baseline="0" dirty="0" smtClean="0"/>
              <a:t>react-</a:t>
            </a:r>
            <a:r>
              <a:rPr lang="en-US" i="1" baseline="0" dirty="0" err="1" smtClean="0"/>
              <a:t>addons</a:t>
            </a:r>
            <a:r>
              <a:rPr lang="en-US" i="1" baseline="0" dirty="0" smtClean="0"/>
              <a:t>-test-</a:t>
            </a:r>
            <a:r>
              <a:rPr lang="en-US" i="1" baseline="0" dirty="0" err="1" smtClean="0"/>
              <a:t>utils</a:t>
            </a:r>
            <a:r>
              <a:rPr lang="en-US" baseline="0" dirty="0" smtClean="0"/>
              <a:t> instead of </a:t>
            </a:r>
            <a:r>
              <a:rPr lang="en-US" i="1" baseline="0" dirty="0" smtClean="0"/>
              <a:t>react-test-renderer</a:t>
            </a:r>
            <a:r>
              <a:rPr lang="en-US" baseline="0" dirty="0" smtClean="0"/>
              <a:t> . And in the spec you won’t see </a:t>
            </a:r>
            <a:r>
              <a:rPr lang="en-US" sz="1200" b="0" i="1" kern="1200" dirty="0" smtClean="0">
                <a:solidFill>
                  <a:schemeClr val="tx1"/>
                </a:solidFill>
                <a:effectLst/>
                <a:latin typeface="+mn-lt"/>
                <a:ea typeface="+mn-ea"/>
                <a:cs typeface="+mn-cs"/>
              </a:rPr>
              <a:t>toMatchSnapshot </a:t>
            </a:r>
            <a:r>
              <a:rPr lang="en-US" sz="1200" b="0" i="0" kern="1200" dirty="0" smtClean="0">
                <a:solidFill>
                  <a:schemeClr val="tx1"/>
                </a:solidFill>
                <a:effectLst/>
                <a:latin typeface="+mn-lt"/>
                <a:ea typeface="+mn-ea"/>
                <a:cs typeface="+mn-cs"/>
              </a:rPr>
              <a:t>since the </a:t>
            </a:r>
            <a:r>
              <a:rPr lang="en-US" sz="1200" b="0" i="0" kern="1200" dirty="0" err="1" smtClean="0">
                <a:solidFill>
                  <a:schemeClr val="tx1"/>
                </a:solidFill>
                <a:effectLst/>
                <a:latin typeface="+mn-lt"/>
                <a:ea typeface="+mn-ea"/>
                <a:cs typeface="+mn-cs"/>
              </a:rPr>
              <a:t>TestUtil</a:t>
            </a:r>
            <a:r>
              <a:rPr lang="en-US" sz="1200" b="0" i="0" kern="1200" dirty="0" smtClean="0">
                <a:solidFill>
                  <a:schemeClr val="tx1"/>
                </a:solidFill>
                <a:effectLst/>
                <a:latin typeface="+mn-lt"/>
                <a:ea typeface="+mn-ea"/>
                <a:cs typeface="+mn-cs"/>
              </a:rPr>
              <a:t> won’t produce snapshot file.</a:t>
            </a:r>
          </a:p>
          <a:p>
            <a:endParaRPr lang="en-US" sz="1200" b="0" i="0" kern="1200" dirty="0" smtClean="0">
              <a:solidFill>
                <a:schemeClr val="tx1"/>
              </a:solidFill>
              <a:effectLst/>
              <a:latin typeface="+mn-lt"/>
              <a:ea typeface="+mn-ea"/>
              <a:cs typeface="+mn-cs"/>
            </a:endParaRPr>
          </a:p>
          <a:p>
            <a:r>
              <a:rPr lang="en-US" i="1" dirty="0" err="1" smtClean="0"/>
              <a:t>TestUtils.renderIntoDocument</a:t>
            </a:r>
            <a:r>
              <a:rPr lang="en-US" sz="1200" b="0" i="0" kern="1200" dirty="0" smtClean="0">
                <a:solidFill>
                  <a:schemeClr val="tx1"/>
                </a:solidFill>
                <a:effectLst/>
                <a:latin typeface="+mn-lt"/>
                <a:ea typeface="+mn-ea"/>
                <a:cs typeface="+mn-cs"/>
              </a:rPr>
              <a:t> is used to render a component in a real, but detached element of the DOM. You will see this pattern every time when you test React component with the real rendering to DOM.</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second test for this component is to check that the component is set to render commits by default. If you remember, the GitHub</a:t>
            </a:r>
            <a:r>
              <a:rPr lang="en-US" sz="1200" b="0" i="0" kern="1200" baseline="0" dirty="0" smtClean="0">
                <a:solidFill>
                  <a:schemeClr val="tx1"/>
                </a:solidFill>
                <a:effectLst/>
                <a:latin typeface="+mn-lt"/>
                <a:ea typeface="+mn-ea"/>
                <a:cs typeface="+mn-cs"/>
              </a:rPr>
              <a:t> Browser we made shows the commits for the first time. </a:t>
            </a:r>
            <a:r>
              <a:rPr lang="en-US" sz="1200" b="0" i="1" kern="1200" baseline="0" dirty="0" smtClean="0">
                <a:solidFill>
                  <a:schemeClr val="tx1"/>
                </a:solidFill>
                <a:effectLst/>
                <a:latin typeface="+mn-lt"/>
                <a:ea typeface="+mn-ea"/>
                <a:cs typeface="+mn-cs"/>
              </a:rPr>
              <a:t>{Open Detail.js, Ctrl + \ to put it side by side}</a:t>
            </a:r>
          </a:p>
          <a:p>
            <a:r>
              <a:rPr lang="en-US" sz="1200" b="0" i="0" kern="1200" baseline="0" dirty="0" smtClean="0">
                <a:solidFill>
                  <a:schemeClr val="tx1"/>
                </a:solidFill>
                <a:effectLst/>
                <a:latin typeface="+mn-lt"/>
                <a:ea typeface="+mn-ea"/>
                <a:cs typeface="+mn-cs"/>
              </a:rPr>
              <a:t>See? The default mode is commits when the Detail component rendered. The second test is to test this behavior.</a:t>
            </a:r>
          </a:p>
          <a:p>
            <a:endParaRPr lang="en-US" sz="1200" b="0" i="0" kern="1200" baseline="0" dirty="0" smtClean="0">
              <a:solidFill>
                <a:schemeClr val="tx1"/>
              </a:solidFill>
              <a:effectLst/>
              <a:latin typeface="+mn-lt"/>
              <a:ea typeface="+mn-ea"/>
              <a:cs typeface="+mn-cs"/>
            </a:endParaRPr>
          </a:p>
          <a:p>
            <a:r>
              <a:rPr lang="en-US" sz="1200" b="0" i="0" kern="1200" baseline="0" dirty="0" smtClean="0">
                <a:solidFill>
                  <a:schemeClr val="tx1"/>
                </a:solidFill>
                <a:effectLst/>
                <a:latin typeface="+mn-lt"/>
                <a:ea typeface="+mn-ea"/>
                <a:cs typeface="+mn-cs"/>
              </a:rPr>
              <a:t>The third test, it’s similar to the previous but here we simulate a click to the forks button. </a:t>
            </a:r>
            <a:r>
              <a:rPr lang="en-US" sz="1200" b="0" i="1" kern="1200" baseline="0" dirty="0" smtClean="0">
                <a:solidFill>
                  <a:schemeClr val="tx1"/>
                </a:solidFill>
                <a:effectLst/>
                <a:latin typeface="+mn-lt"/>
                <a:ea typeface="+mn-ea"/>
                <a:cs typeface="+mn-cs"/>
              </a:rPr>
              <a:t>{Scroll Detail.js to </a:t>
            </a:r>
            <a:r>
              <a:rPr lang="en-US" sz="1200" b="0" i="1" kern="1200" baseline="0" dirty="0" err="1" smtClean="0">
                <a:solidFill>
                  <a:schemeClr val="tx1"/>
                </a:solidFill>
                <a:effectLst/>
                <a:latin typeface="+mn-lt"/>
                <a:ea typeface="+mn-ea"/>
                <a:cs typeface="+mn-cs"/>
              </a:rPr>
              <a:t>onClick</a:t>
            </a:r>
            <a:r>
              <a:rPr lang="en-US" sz="1200" b="0" i="1" kern="1200" baseline="0" dirty="0" smtClean="0">
                <a:solidFill>
                  <a:schemeClr val="tx1"/>
                </a:solidFill>
                <a:effectLst/>
                <a:latin typeface="+mn-lt"/>
                <a:ea typeface="+mn-ea"/>
                <a:cs typeface="+mn-cs"/>
              </a:rPr>
              <a:t>={</a:t>
            </a:r>
            <a:r>
              <a:rPr lang="en-US" sz="1200" b="0" i="1" kern="1200" baseline="0" dirty="0" err="1" smtClean="0">
                <a:solidFill>
                  <a:schemeClr val="tx1"/>
                </a:solidFill>
                <a:effectLst/>
                <a:latin typeface="+mn-lt"/>
                <a:ea typeface="+mn-ea"/>
                <a:cs typeface="+mn-cs"/>
              </a:rPr>
              <a:t>this.selectModes.forks</a:t>
            </a:r>
            <a:r>
              <a:rPr lang="en-US" sz="1200" b="0" i="1" kern="1200" baseline="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The </a:t>
            </a:r>
            <a:r>
              <a:rPr lang="en-US" i="1" dirty="0" err="1" smtClean="0"/>
              <a:t>TestUtils.Simulate.click</a:t>
            </a:r>
            <a:r>
              <a:rPr lang="en-US" i="1" dirty="0" smtClean="0"/>
              <a:t>()</a:t>
            </a:r>
            <a:r>
              <a:rPr lang="en-US" sz="1200" b="0" i="0" kern="1200" dirty="0" smtClean="0">
                <a:solidFill>
                  <a:schemeClr val="tx1"/>
                </a:solidFill>
                <a:effectLst/>
                <a:latin typeface="+mn-lt"/>
                <a:ea typeface="+mn-ea"/>
                <a:cs typeface="+mn-cs"/>
              </a:rPr>
              <a:t> method is pretty self-explanatory: it simulates a click on something in our document, in this case a button.</a:t>
            </a:r>
            <a:endParaRPr lang="en-US" sz="1200" b="0" i="1"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Reference:</a:t>
            </a:r>
          </a:p>
          <a:p>
            <a:pPr marL="171450" indent="-171450">
              <a:buFontTx/>
              <a:buChar char="-"/>
            </a:pPr>
            <a:r>
              <a:rPr lang="en-US" sz="1200" b="0" i="0" kern="1200" dirty="0" smtClean="0">
                <a:solidFill>
                  <a:schemeClr val="tx1"/>
                </a:solidFill>
                <a:effectLst/>
                <a:latin typeface="+mn-lt"/>
                <a:ea typeface="+mn-ea"/>
                <a:cs typeface="+mn-cs"/>
              </a:rPr>
              <a:t>http://reactkungfu.com/2015/07/approaches-to-testing-react-components-an-overview/</a:t>
            </a:r>
          </a:p>
          <a:p>
            <a:pPr marL="171450" indent="-171450">
              <a:buFontTx/>
              <a:buChar char="-"/>
            </a:pPr>
            <a:endParaRPr lang="en-US" i="0" dirty="0"/>
          </a:p>
        </p:txBody>
      </p:sp>
      <p:sp>
        <p:nvSpPr>
          <p:cNvPr id="4" name="Slide Number Placeholder 3"/>
          <p:cNvSpPr>
            <a:spLocks noGrp="1"/>
          </p:cNvSpPr>
          <p:nvPr>
            <p:ph type="sldNum" sz="quarter" idx="10"/>
          </p:nvPr>
        </p:nvSpPr>
        <p:spPr/>
        <p:txBody>
          <a:bodyPr/>
          <a:lstStyle/>
          <a:p>
            <a:fld id="{6BC45D0F-B6BC-4421-AFEE-7699CD942A11}" type="slidenum">
              <a:rPr lang="en-US" smtClean="0"/>
              <a:t>11</a:t>
            </a:fld>
            <a:endParaRPr lang="en-US"/>
          </a:p>
        </p:txBody>
      </p:sp>
    </p:spTree>
    <p:extLst>
      <p:ext uri="{BB962C8B-B14F-4D97-AF65-F5344CB8AC3E}">
        <p14:creationId xmlns:p14="http://schemas.microsoft.com/office/powerpoint/2010/main" val="10658061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Move to the</a:t>
            </a:r>
            <a:r>
              <a:rPr lang="en-US" baseline="0" dirty="0" smtClean="0"/>
              <a:t> 4</a:t>
            </a:r>
            <a:r>
              <a:rPr lang="en-US" baseline="30000" dirty="0" smtClean="0"/>
              <a:t>th</a:t>
            </a:r>
            <a:r>
              <a:rPr lang="en-US" baseline="0" dirty="0" smtClean="0"/>
              <a:t> test, fetches forks from a local source.</a:t>
            </a:r>
          </a:p>
          <a:p>
            <a:r>
              <a:rPr lang="en-US" i="0" baseline="0" dirty="0" smtClean="0"/>
              <a:t>Here, I introduce a dummy data, forks.json . {</a:t>
            </a:r>
            <a:r>
              <a:rPr lang="en-US" i="1" baseline="0" dirty="0" smtClean="0"/>
              <a:t>Scroll Detail.js, </a:t>
            </a:r>
            <a:r>
              <a:rPr lang="en-US" i="1" baseline="0" dirty="0" err="1" smtClean="0"/>
              <a:t>saveFeed</a:t>
            </a:r>
            <a:r>
              <a:rPr lang="en-US" i="1" baseline="0" dirty="0" smtClean="0"/>
              <a:t>(type, contents)</a:t>
            </a:r>
            <a:r>
              <a:rPr lang="en-US" i="0" baseline="0" dirty="0" smtClean="0"/>
              <a:t>}</a:t>
            </a:r>
          </a:p>
          <a:p>
            <a:r>
              <a:rPr lang="en-US" i="0" baseline="0" dirty="0" smtClean="0"/>
              <a:t>So, instead of fetching data from Github.com, the test loads a local JSON file then </a:t>
            </a:r>
            <a:r>
              <a:rPr lang="en-US" sz="1200" b="0" i="0" kern="1200" dirty="0" smtClean="0">
                <a:solidFill>
                  <a:schemeClr val="tx1"/>
                </a:solidFill>
                <a:effectLst/>
                <a:latin typeface="+mn-lt"/>
                <a:ea typeface="+mn-ea"/>
                <a:cs typeface="+mn-cs"/>
              </a:rPr>
              <a:t>inject it into Detail component.</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Using this approach, the test runs faster because there's no network delay, we can be sure of always getting good data, and it won't get rate limited by the GitHub API.</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The </a:t>
            </a:r>
            <a:r>
              <a:rPr lang="en-US" sz="1200" b="0" i="1" kern="1200" dirty="0" err="1" smtClean="0">
                <a:solidFill>
                  <a:schemeClr val="tx1"/>
                </a:solidFill>
                <a:effectLst/>
                <a:latin typeface="+mn-lt"/>
                <a:ea typeface="+mn-ea"/>
                <a:cs typeface="+mn-cs"/>
              </a:rPr>
              <a:t>scryRenderedDOMComponentsWithClass</a:t>
            </a:r>
            <a:r>
              <a:rPr lang="en-US" sz="1200" b="0" i="0" kern="1200" baseline="0" dirty="0" smtClean="0">
                <a:solidFill>
                  <a:schemeClr val="tx1"/>
                </a:solidFill>
                <a:effectLst/>
                <a:latin typeface="+mn-lt"/>
                <a:ea typeface="+mn-ea"/>
                <a:cs typeface="+mn-cs"/>
              </a:rPr>
              <a:t> is a method from TestUtils to f</a:t>
            </a:r>
            <a:r>
              <a:rPr lang="en-US" sz="1200" b="0" i="0" kern="1200" dirty="0" smtClean="0">
                <a:solidFill>
                  <a:schemeClr val="tx1"/>
                </a:solidFill>
                <a:effectLst/>
                <a:latin typeface="+mn-lt"/>
                <a:ea typeface="+mn-ea"/>
                <a:cs typeface="+mn-cs"/>
              </a:rPr>
              <a:t>inds all DOM elements of components in the rendered tree that are DOM components with the class name matching </a:t>
            </a:r>
            <a:r>
              <a:rPr lang="en-US" dirty="0" smtClean="0"/>
              <a:t>’</a:t>
            </a:r>
            <a:r>
              <a:rPr lang="en-US" dirty="0" err="1" smtClean="0"/>
              <a:t>github</a:t>
            </a:r>
            <a:r>
              <a:rPr lang="en-US" dirty="0" smtClean="0"/>
              <a:t>’</a:t>
            </a:r>
            <a:r>
              <a:rPr lang="en-US" sz="1200" b="0" i="0" kern="1200" dirty="0" smtClean="0">
                <a:solidFill>
                  <a:schemeClr val="tx1"/>
                </a:solidFill>
                <a:effectLst/>
                <a:latin typeface="+mn-lt"/>
                <a:ea typeface="+mn-ea"/>
                <a:cs typeface="+mn-cs"/>
              </a:rPr>
              <a:t>. </a:t>
            </a:r>
            <a:r>
              <a:rPr lang="en-US" sz="1200" b="0" i="1" kern="1200" dirty="0" smtClean="0">
                <a:solidFill>
                  <a:schemeClr val="tx1"/>
                </a:solidFill>
                <a:effectLst/>
                <a:latin typeface="+mn-lt"/>
                <a:ea typeface="+mn-ea"/>
                <a:cs typeface="+mn-cs"/>
              </a:rPr>
              <a:t>{Refer to &lt;p key={index} </a:t>
            </a:r>
            <a:r>
              <a:rPr lang="en-US" sz="1200" b="0" i="1" kern="1200" dirty="0" err="1" smtClean="0">
                <a:solidFill>
                  <a:schemeClr val="tx1"/>
                </a:solidFill>
                <a:effectLst/>
                <a:latin typeface="+mn-lt"/>
                <a:ea typeface="+mn-ea"/>
                <a:cs typeface="+mn-cs"/>
              </a:rPr>
              <a:t>className</a:t>
            </a:r>
            <a:r>
              <a:rPr lang="en-US" sz="1200" b="0" i="1" kern="1200" dirty="0" smtClean="0">
                <a:solidFill>
                  <a:schemeClr val="tx1"/>
                </a:solidFill>
                <a:effectLst/>
                <a:latin typeface="+mn-lt"/>
                <a:ea typeface="+mn-ea"/>
                <a:cs typeface="+mn-cs"/>
              </a:rPr>
              <a:t>="</a:t>
            </a:r>
            <a:r>
              <a:rPr lang="en-US" sz="1200" b="0" i="1" kern="1200" dirty="0" err="1" smtClean="0">
                <a:solidFill>
                  <a:schemeClr val="tx1"/>
                </a:solidFill>
                <a:effectLst/>
                <a:latin typeface="+mn-lt"/>
                <a:ea typeface="+mn-ea"/>
                <a:cs typeface="+mn-cs"/>
              </a:rPr>
              <a:t>github</a:t>
            </a:r>
            <a:r>
              <a:rPr lang="en-US" sz="1200" b="0" i="1" kern="1200" dirty="0" smtClean="0">
                <a:solidFill>
                  <a:schemeClr val="tx1"/>
                </a:solidFill>
                <a:effectLst/>
                <a:latin typeface="+mn-lt"/>
                <a:ea typeface="+mn-ea"/>
                <a:cs typeface="+mn-cs"/>
              </a:rPr>
              <a:t>"&gt;}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1"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Last</a:t>
            </a:r>
            <a:r>
              <a:rPr lang="en-US" sz="1200" b="0" i="0" kern="1200" baseline="0" dirty="0" smtClean="0">
                <a:solidFill>
                  <a:schemeClr val="tx1"/>
                </a:solidFill>
                <a:effectLst/>
                <a:latin typeface="+mn-lt"/>
                <a:ea typeface="+mn-ea"/>
                <a:cs typeface="+mn-cs"/>
              </a:rPr>
              <a:t> test, you see something new here: c</a:t>
            </a:r>
            <a:r>
              <a:rPr lang="en-US" sz="1200" b="0" i="0" kern="1200" dirty="0" smtClean="0">
                <a:solidFill>
                  <a:schemeClr val="tx1"/>
                </a:solidFill>
                <a:effectLst/>
                <a:latin typeface="+mn-lt"/>
                <a:ea typeface="+mn-ea"/>
                <a:cs typeface="+mn-cs"/>
              </a:rPr>
              <a:t>alls to </a:t>
            </a:r>
            <a:r>
              <a:rPr lang="en-US" dirty="0" smtClean="0"/>
              <a:t>describe</a:t>
            </a:r>
            <a:r>
              <a:rPr lang="en-US" sz="1200" b="0" i="0" kern="1200" dirty="0" smtClean="0">
                <a:solidFill>
                  <a:schemeClr val="tx1"/>
                </a:solidFill>
                <a:effectLst/>
                <a:latin typeface="+mn-lt"/>
                <a:ea typeface="+mn-ea"/>
                <a:cs typeface="+mn-cs"/>
              </a:rPr>
              <a:t> can be nested &amp; </a:t>
            </a:r>
            <a:r>
              <a:rPr lang="en-US" sz="1200" b="1" i="0" kern="1200" baseline="0" dirty="0" err="1" smtClean="0">
                <a:solidFill>
                  <a:schemeClr val="tx1"/>
                </a:solidFill>
                <a:effectLst/>
                <a:latin typeface="+mn-lt"/>
                <a:ea typeface="+mn-ea"/>
                <a:cs typeface="+mn-cs"/>
              </a:rPr>
              <a:t>beforeEach</a:t>
            </a:r>
            <a:r>
              <a:rPr lang="en-US" sz="1200" b="0" i="0" kern="1200" baseline="0" dirty="0" smtClean="0">
                <a:solidFill>
                  <a:schemeClr val="tx1"/>
                </a:solidFill>
                <a:effectLst/>
                <a:latin typeface="+mn-lt"/>
                <a:ea typeface="+mn-ea"/>
                <a:cs typeface="+mn-cs"/>
              </a:rPr>
              <a:t>, which is used to test </a:t>
            </a:r>
            <a:r>
              <a:rPr lang="en-US" sz="1200" b="0" i="0" kern="1200" dirty="0" smtClean="0">
                <a:solidFill>
                  <a:schemeClr val="tx1"/>
                </a:solidFill>
                <a:effectLst/>
                <a:latin typeface="+mn-lt"/>
                <a:ea typeface="+mn-ea"/>
                <a:cs typeface="+mn-cs"/>
              </a:rPr>
              <a:t>Asynchronous</a:t>
            </a:r>
            <a:r>
              <a:rPr lang="en-US" sz="1200" b="0" i="0" kern="1200" baseline="0" dirty="0" smtClean="0">
                <a:solidFill>
                  <a:schemeClr val="tx1"/>
                </a:solidFill>
                <a:effectLst/>
                <a:latin typeface="+mn-lt"/>
                <a:ea typeface="+mn-ea"/>
                <a:cs typeface="+mn-cs"/>
              </a:rPr>
              <a:t> code. If you are following the tutorial from its site, hackingwithreact.com, you will notice there is different syntax. The original code is still using Jest with Jasmine1, here it’s using Jest with Jasmine2.</a:t>
            </a: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Jasmine 2.0 adds </a:t>
            </a:r>
            <a:r>
              <a:rPr lang="en-US" sz="1200" b="0" i="0" kern="1200" dirty="0" err="1" smtClean="0">
                <a:solidFill>
                  <a:schemeClr val="tx1"/>
                </a:solidFill>
                <a:effectLst/>
                <a:latin typeface="+mn-lt"/>
                <a:ea typeface="+mn-ea"/>
                <a:cs typeface="+mn-cs"/>
              </a:rPr>
              <a:t>async</a:t>
            </a:r>
            <a:r>
              <a:rPr lang="en-US" sz="1200" b="0" i="0" kern="1200" dirty="0" smtClean="0">
                <a:solidFill>
                  <a:schemeClr val="tx1"/>
                </a:solidFill>
                <a:effectLst/>
                <a:latin typeface="+mn-lt"/>
                <a:ea typeface="+mn-ea"/>
                <a:cs typeface="+mn-cs"/>
              </a:rPr>
              <a:t> support to the primitive </a:t>
            </a:r>
            <a:r>
              <a:rPr lang="en-US" i="1" dirty="0" err="1" smtClean="0"/>
              <a:t>beforeEach</a:t>
            </a:r>
            <a:r>
              <a:rPr lang="en-US" i="1" dirty="0" smtClean="0"/>
              <a:t>()</a:t>
            </a:r>
            <a:r>
              <a:rPr lang="en-US" sz="1200" b="0" i="0" kern="1200" dirty="0" smtClean="0">
                <a:solidFill>
                  <a:schemeClr val="tx1"/>
                </a:solidFill>
                <a:effectLst/>
                <a:latin typeface="+mn-lt"/>
                <a:ea typeface="+mn-ea"/>
                <a:cs typeface="+mn-cs"/>
              </a:rPr>
              <a:t>, </a:t>
            </a:r>
            <a:r>
              <a:rPr lang="en-US" i="1" dirty="0" err="1" smtClean="0"/>
              <a:t>afterEach</a:t>
            </a:r>
            <a:r>
              <a:rPr lang="en-US" i="1" dirty="0" smtClean="0"/>
              <a:t>()</a:t>
            </a:r>
            <a:r>
              <a:rPr lang="en-US" sz="1200" b="0" i="0" kern="1200" dirty="0" smtClean="0">
                <a:solidFill>
                  <a:schemeClr val="tx1"/>
                </a:solidFill>
                <a:effectLst/>
                <a:latin typeface="+mn-lt"/>
                <a:ea typeface="+mn-ea"/>
                <a:cs typeface="+mn-cs"/>
              </a:rPr>
              <a:t> and </a:t>
            </a:r>
            <a:r>
              <a:rPr lang="en-US" i="1" dirty="0" smtClean="0"/>
              <a:t>it() </a:t>
            </a:r>
            <a:r>
              <a:rPr lang="en-US" sz="1200" b="0" i="0" kern="1200" dirty="0" smtClean="0">
                <a:solidFill>
                  <a:schemeClr val="tx1"/>
                </a:solidFill>
                <a:effectLst/>
                <a:latin typeface="+mn-lt"/>
                <a:ea typeface="+mn-ea"/>
                <a:cs typeface="+mn-cs"/>
              </a:rPr>
              <a:t>functions. The callback functions passed to these functions now can take an argument that indicates if the spec can or cannot run. Then, when it reaches the necessary conditions to run the test (whenever the </a:t>
            </a:r>
            <a:r>
              <a:rPr lang="en-US" sz="1200" b="0" i="0" kern="1200" dirty="0" err="1" smtClean="0">
                <a:solidFill>
                  <a:schemeClr val="tx1"/>
                </a:solidFill>
                <a:effectLst/>
                <a:latin typeface="+mn-lt"/>
                <a:ea typeface="+mn-ea"/>
                <a:cs typeface="+mn-cs"/>
              </a:rPr>
              <a:t>async</a:t>
            </a:r>
            <a:r>
              <a:rPr lang="en-US" sz="1200" b="0" i="0" kern="1200" dirty="0" smtClean="0">
                <a:solidFill>
                  <a:schemeClr val="tx1"/>
                </a:solidFill>
                <a:effectLst/>
                <a:latin typeface="+mn-lt"/>
                <a:ea typeface="+mn-ea"/>
                <a:cs typeface="+mn-cs"/>
              </a:rPr>
              <a:t> job is complete), it simply calls </a:t>
            </a:r>
            <a:r>
              <a:rPr lang="en-US" i="1" dirty="0" smtClean="0"/>
              <a:t>done()</a:t>
            </a:r>
            <a:r>
              <a:rPr lang="en-US" sz="1200" b="0" i="0" kern="1200" dirty="0" smtClean="0">
                <a:solidFill>
                  <a:schemeClr val="tx1"/>
                </a:solidFill>
                <a:effectLst/>
                <a:latin typeface="+mn-lt"/>
                <a:ea typeface="+mn-ea"/>
                <a:cs typeface="+mn-cs"/>
              </a:rPr>
              <a:t>.</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a:t>
            </a:r>
            <a:r>
              <a:rPr lang="en-US" i="1" dirty="0" smtClean="0"/>
              <a:t>it()</a:t>
            </a:r>
            <a:r>
              <a:rPr lang="en-US" sz="1200" b="0" i="0" kern="1200" dirty="0" smtClean="0">
                <a:solidFill>
                  <a:schemeClr val="tx1"/>
                </a:solidFill>
                <a:effectLst/>
                <a:latin typeface="+mn-lt"/>
                <a:ea typeface="+mn-ea"/>
                <a:cs typeface="+mn-cs"/>
              </a:rPr>
              <a:t> spec above will run only after the </a:t>
            </a:r>
            <a:r>
              <a:rPr lang="en-US" i="1" dirty="0" err="1" smtClean="0"/>
              <a:t>setTimeout</a:t>
            </a:r>
            <a:r>
              <a:rPr lang="en-US" i="1" dirty="0" smtClean="0"/>
              <a:t>()</a:t>
            </a:r>
            <a:r>
              <a:rPr lang="en-US" sz="1200" b="0" i="0" kern="1200" dirty="0" smtClean="0">
                <a:solidFill>
                  <a:schemeClr val="tx1"/>
                </a:solidFill>
                <a:effectLst/>
                <a:latin typeface="+mn-lt"/>
                <a:ea typeface="+mn-ea"/>
                <a:cs typeface="+mn-cs"/>
              </a:rPr>
              <a:t> call, because </a:t>
            </a:r>
            <a:r>
              <a:rPr lang="en-US" i="1" dirty="0" smtClean="0"/>
              <a:t>done()</a:t>
            </a:r>
            <a:r>
              <a:rPr lang="en-US" sz="1200" b="0" i="0" kern="1200" dirty="0" smtClean="0">
                <a:solidFill>
                  <a:schemeClr val="tx1"/>
                </a:solidFill>
                <a:effectLst/>
                <a:latin typeface="+mn-lt"/>
                <a:ea typeface="+mn-ea"/>
                <a:cs typeface="+mn-cs"/>
              </a:rPr>
              <a:t> is called there. </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Reference: </a:t>
            </a:r>
          </a:p>
          <a:p>
            <a:pPr marL="171450" indent="-171450">
              <a:buFontTx/>
              <a:buChar char="-"/>
            </a:pPr>
            <a:r>
              <a:rPr lang="en-US" sz="1200" b="0" i="0" kern="1200" dirty="0" smtClean="0">
                <a:solidFill>
                  <a:schemeClr val="tx1"/>
                </a:solidFill>
                <a:effectLst/>
                <a:latin typeface="+mn-lt"/>
                <a:ea typeface="+mn-ea"/>
                <a:cs typeface="+mn-cs"/>
              </a:rPr>
              <a:t>https://facebook.github.io/react/docs/test-utils.html#scryrendereddomcomponentswithclass</a:t>
            </a:r>
          </a:p>
          <a:p>
            <a:pPr marL="171450" indent="-171450">
              <a:buFontTx/>
              <a:buChar char="-"/>
            </a:pPr>
            <a:r>
              <a:rPr lang="en-US" i="0" dirty="0" smtClean="0"/>
              <a:t>http://stackoverflow.com/questions/20119324/jasmine-2-0-rc-waits-is-not-defined</a:t>
            </a:r>
            <a:endParaRPr lang="en-US" i="0" dirty="0"/>
          </a:p>
        </p:txBody>
      </p:sp>
      <p:sp>
        <p:nvSpPr>
          <p:cNvPr id="4" name="Slide Number Placeholder 3"/>
          <p:cNvSpPr>
            <a:spLocks noGrp="1"/>
          </p:cNvSpPr>
          <p:nvPr>
            <p:ph type="sldNum" sz="quarter" idx="10"/>
          </p:nvPr>
        </p:nvSpPr>
        <p:spPr/>
        <p:txBody>
          <a:bodyPr/>
          <a:lstStyle/>
          <a:p>
            <a:fld id="{6BC45D0F-B6BC-4421-AFEE-7699CD942A11}" type="slidenum">
              <a:rPr lang="en-US" smtClean="0"/>
              <a:t>12</a:t>
            </a:fld>
            <a:endParaRPr lang="en-US"/>
          </a:p>
        </p:txBody>
      </p:sp>
    </p:spTree>
    <p:extLst>
      <p:ext uri="{BB962C8B-B14F-4D97-AF65-F5344CB8AC3E}">
        <p14:creationId xmlns:p14="http://schemas.microsoft.com/office/powerpoint/2010/main" val="3230913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Maybe</a:t>
            </a:r>
            <a:r>
              <a:rPr lang="en-US" baseline="0" dirty="0" smtClean="0"/>
              <a:t> some of you already have experience with it, “the code coverage must be at least 80%” </a:t>
            </a:r>
            <a:r>
              <a:rPr lang="en-US" baseline="0" dirty="0" smtClean="0">
                <a:sym typeface="Wingdings" panose="05000000000000000000" pitchFamily="2" charset="2"/>
              </a:rPr>
              <a:t> </a:t>
            </a:r>
          </a:p>
          <a:p>
            <a:r>
              <a:rPr lang="en-US" baseline="0" dirty="0" smtClean="0">
                <a:sym typeface="Wingdings" panose="05000000000000000000" pitchFamily="2" charset="2"/>
              </a:rPr>
              <a:t>From Wikipedia, </a:t>
            </a:r>
            <a:r>
              <a:rPr lang="en-US" sz="1200" b="1" i="0" kern="1200" dirty="0" smtClean="0">
                <a:solidFill>
                  <a:schemeClr val="tx1"/>
                </a:solidFill>
                <a:effectLst/>
                <a:latin typeface="+mn-lt"/>
                <a:ea typeface="+mn-ea"/>
                <a:cs typeface="+mn-cs"/>
              </a:rPr>
              <a:t>code coverage</a:t>
            </a:r>
            <a:r>
              <a:rPr lang="en-US" sz="1200" b="0" i="0" kern="1200" dirty="0" smtClean="0">
                <a:solidFill>
                  <a:schemeClr val="tx1"/>
                </a:solidFill>
                <a:effectLst/>
                <a:latin typeface="+mn-lt"/>
                <a:ea typeface="+mn-ea"/>
                <a:cs typeface="+mn-cs"/>
              </a:rPr>
              <a:t> is a measure used to describe the degree to which the </a:t>
            </a:r>
            <a:r>
              <a:rPr lang="en-US" sz="1200" b="0" i="0" u="none" strike="noStrike" kern="1200" dirty="0" smtClean="0">
                <a:solidFill>
                  <a:schemeClr val="tx1"/>
                </a:solidFill>
                <a:effectLst/>
                <a:latin typeface="+mn-lt"/>
                <a:ea typeface="+mn-ea"/>
                <a:cs typeface="+mn-cs"/>
                <a:hlinkClick r:id="rId3" tooltip="Source code"/>
              </a:rPr>
              <a:t>source code</a:t>
            </a:r>
            <a:r>
              <a:rPr lang="en-US" sz="1200" b="0" i="0" kern="1200" dirty="0" smtClean="0">
                <a:solidFill>
                  <a:schemeClr val="tx1"/>
                </a:solidFill>
                <a:effectLst/>
                <a:latin typeface="+mn-lt"/>
                <a:ea typeface="+mn-ea"/>
                <a:cs typeface="+mn-cs"/>
              </a:rPr>
              <a:t> of a </a:t>
            </a:r>
            <a:r>
              <a:rPr lang="en-US" sz="1200" b="0" i="0" u="none" strike="noStrike" kern="1200" dirty="0" smtClean="0">
                <a:solidFill>
                  <a:schemeClr val="tx1"/>
                </a:solidFill>
                <a:effectLst/>
                <a:latin typeface="+mn-lt"/>
                <a:ea typeface="+mn-ea"/>
                <a:cs typeface="+mn-cs"/>
                <a:hlinkClick r:id="rId4" tooltip="Computer program"/>
              </a:rPr>
              <a:t>program</a:t>
            </a:r>
            <a:r>
              <a:rPr lang="en-US" sz="1200" b="0" i="0" kern="1200" dirty="0" smtClean="0">
                <a:solidFill>
                  <a:schemeClr val="tx1"/>
                </a:solidFill>
                <a:effectLst/>
                <a:latin typeface="+mn-lt"/>
                <a:ea typeface="+mn-ea"/>
                <a:cs typeface="+mn-cs"/>
              </a:rPr>
              <a:t> is executed when a particular </a:t>
            </a:r>
            <a:r>
              <a:rPr lang="en-US" sz="1200" b="0" i="0" u="none" strike="noStrike" kern="1200" dirty="0" smtClean="0">
                <a:solidFill>
                  <a:schemeClr val="tx1"/>
                </a:solidFill>
                <a:effectLst/>
                <a:latin typeface="+mn-lt"/>
                <a:ea typeface="+mn-ea"/>
                <a:cs typeface="+mn-cs"/>
                <a:hlinkClick r:id="rId5" tooltip="Test suite"/>
              </a:rPr>
              <a:t>test suite</a:t>
            </a:r>
            <a:r>
              <a:rPr lang="en-US" sz="1200" b="0" i="0" kern="1200" dirty="0" smtClean="0">
                <a:solidFill>
                  <a:schemeClr val="tx1"/>
                </a:solidFill>
                <a:effectLst/>
                <a:latin typeface="+mn-lt"/>
                <a:ea typeface="+mn-ea"/>
                <a:cs typeface="+mn-cs"/>
              </a:rPr>
              <a:t> runs.</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And that</a:t>
            </a:r>
            <a:r>
              <a:rPr lang="en-US" sz="1200" b="0" i="0" kern="1200" baseline="0" dirty="0" smtClean="0">
                <a:solidFill>
                  <a:schemeClr val="tx1"/>
                </a:solidFill>
                <a:effectLst/>
                <a:latin typeface="+mn-lt"/>
                <a:ea typeface="+mn-ea"/>
                <a:cs typeface="+mn-cs"/>
              </a:rPr>
              <a:t> is step to check code coverage within Jest. When we run the test again, </a:t>
            </a:r>
          </a:p>
          <a:p>
            <a:r>
              <a:rPr lang="en-US" sz="1200" b="0" i="0" kern="1200" dirty="0" smtClean="0">
                <a:solidFill>
                  <a:schemeClr val="tx1"/>
                </a:solidFill>
                <a:effectLst/>
                <a:latin typeface="+mn-lt"/>
                <a:ea typeface="+mn-ea"/>
                <a:cs typeface="+mn-cs"/>
              </a:rPr>
              <a:t>not only we will get the code coverage every time we test, but we’ll also get the report</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file at that location.</a:t>
            </a:r>
          </a:p>
          <a:p>
            <a:r>
              <a:rPr lang="en-US" sz="1200" b="0" i="0" kern="1200" dirty="0" smtClean="0">
                <a:solidFill>
                  <a:schemeClr val="tx1"/>
                </a:solidFill>
                <a:effectLst/>
                <a:latin typeface="+mn-lt"/>
                <a:ea typeface="+mn-ea"/>
                <a:cs typeface="+mn-cs"/>
              </a:rPr>
              <a:t>{Live Demo}</a:t>
            </a:r>
          </a:p>
          <a:p>
            <a:pPr marL="228600" indent="-228600">
              <a:buFont typeface="+mj-lt"/>
              <a:buAutoNum type="arabicPeriod"/>
            </a:pPr>
            <a:r>
              <a:rPr lang="en-US" sz="1200" b="0" i="0" kern="1200" dirty="0" smtClean="0">
                <a:solidFill>
                  <a:schemeClr val="tx1"/>
                </a:solidFill>
                <a:effectLst/>
                <a:latin typeface="+mn-lt"/>
                <a:ea typeface="+mn-ea"/>
                <a:cs typeface="+mn-cs"/>
              </a:rPr>
              <a:t>Modify</a:t>
            </a:r>
            <a:r>
              <a:rPr lang="en-US" sz="1200" b="0" i="0" kern="1200" baseline="0" dirty="0" smtClean="0">
                <a:solidFill>
                  <a:schemeClr val="tx1"/>
                </a:solidFill>
                <a:effectLst/>
                <a:latin typeface="+mn-lt"/>
                <a:ea typeface="+mn-ea"/>
                <a:cs typeface="+mn-cs"/>
              </a:rPr>
              <a:t> package.json</a:t>
            </a:r>
          </a:p>
          <a:p>
            <a:pPr marL="228600" indent="-228600">
              <a:buFont typeface="+mj-lt"/>
              <a:buAutoNum type="arabicPeriod"/>
            </a:pPr>
            <a:r>
              <a:rPr lang="en-US" sz="1200" b="0" i="0" kern="1200" baseline="0" dirty="0" smtClean="0">
                <a:solidFill>
                  <a:schemeClr val="tx1"/>
                </a:solidFill>
                <a:effectLst/>
                <a:latin typeface="+mn-lt"/>
                <a:ea typeface="+mn-ea"/>
                <a:cs typeface="+mn-cs"/>
              </a:rPr>
              <a:t>Run </a:t>
            </a:r>
            <a:r>
              <a:rPr lang="en-US" sz="1200" b="0" i="1" kern="1200" baseline="0" dirty="0" smtClean="0">
                <a:solidFill>
                  <a:schemeClr val="tx1"/>
                </a:solidFill>
                <a:effectLst/>
                <a:latin typeface="+mn-lt"/>
                <a:ea typeface="+mn-ea"/>
                <a:cs typeface="+mn-cs"/>
              </a:rPr>
              <a:t>npm test</a:t>
            </a:r>
          </a:p>
          <a:p>
            <a:pPr marL="228600" indent="-228600">
              <a:buFont typeface="+mj-lt"/>
              <a:buAutoNum type="arabicPeriod"/>
            </a:pPr>
            <a:r>
              <a:rPr lang="en-US" sz="1200" b="0" i="0" kern="1200" baseline="0" dirty="0" smtClean="0">
                <a:solidFill>
                  <a:schemeClr val="tx1"/>
                </a:solidFill>
                <a:effectLst/>
                <a:latin typeface="+mn-lt"/>
                <a:ea typeface="+mn-ea"/>
                <a:cs typeface="+mn-cs"/>
              </a:rPr>
              <a:t>Show the built in report / terminal</a:t>
            </a:r>
          </a:p>
          <a:p>
            <a:pPr marL="228600" indent="-228600">
              <a:buFont typeface="+mj-lt"/>
              <a:buAutoNum type="arabicPeriod"/>
            </a:pPr>
            <a:r>
              <a:rPr lang="en-US" sz="1200" b="0" i="0" kern="1200" dirty="0" smtClean="0">
                <a:solidFill>
                  <a:schemeClr val="tx1"/>
                </a:solidFill>
                <a:effectLst/>
                <a:latin typeface="+mn-lt"/>
                <a:ea typeface="+mn-ea"/>
                <a:cs typeface="+mn-cs"/>
              </a:rPr>
              <a:t>Expand </a:t>
            </a:r>
            <a:r>
              <a:rPr lang="en-US" sz="1200" b="0" i="1" kern="1200" dirty="0" smtClean="0">
                <a:solidFill>
                  <a:schemeClr val="tx1"/>
                </a:solidFill>
                <a:effectLst/>
                <a:latin typeface="+mn-lt"/>
                <a:ea typeface="+mn-ea"/>
                <a:cs typeface="+mn-cs"/>
              </a:rPr>
              <a:t>coverage</a:t>
            </a:r>
            <a:r>
              <a:rPr lang="en-US" sz="1200" b="0" i="0" kern="1200" dirty="0" smtClean="0">
                <a:solidFill>
                  <a:schemeClr val="tx1"/>
                </a:solidFill>
                <a:effectLst/>
                <a:latin typeface="+mn-lt"/>
                <a:ea typeface="+mn-ea"/>
                <a:cs typeface="+mn-cs"/>
              </a:rPr>
              <a:t> folder</a:t>
            </a:r>
          </a:p>
          <a:p>
            <a:pPr marL="228600" indent="-228600">
              <a:buFont typeface="+mj-lt"/>
              <a:buAutoNum type="arabicPeriod"/>
            </a:pPr>
            <a:r>
              <a:rPr lang="en-US" sz="1200" b="0" i="0" kern="1200" dirty="0" smtClean="0">
                <a:solidFill>
                  <a:schemeClr val="tx1"/>
                </a:solidFill>
                <a:effectLst/>
                <a:latin typeface="+mn-lt"/>
                <a:ea typeface="+mn-ea"/>
                <a:cs typeface="+mn-cs"/>
              </a:rPr>
              <a:t>Open </a:t>
            </a:r>
            <a:r>
              <a:rPr lang="en-US" sz="1200" b="0" i="0" kern="1200" dirty="0" err="1" smtClean="0">
                <a:solidFill>
                  <a:schemeClr val="tx1"/>
                </a:solidFill>
                <a:effectLst/>
                <a:latin typeface="+mn-lt"/>
                <a:ea typeface="+mn-ea"/>
                <a:cs typeface="+mn-cs"/>
              </a:rPr>
              <a:t>lcov</a:t>
            </a:r>
            <a:r>
              <a:rPr lang="en-US" sz="1200" b="0" i="0" kern="1200" dirty="0" smtClean="0">
                <a:solidFill>
                  <a:schemeClr val="tx1"/>
                </a:solidFill>
                <a:effectLst/>
                <a:latin typeface="+mn-lt"/>
                <a:ea typeface="+mn-ea"/>
                <a:cs typeface="+mn-cs"/>
              </a:rPr>
              <a:t>-report\index.html</a:t>
            </a:r>
          </a:p>
          <a:p>
            <a:pPr marL="228600" indent="-228600">
              <a:buFont typeface="+mj-lt"/>
              <a:buAutoNum type="arabicPeriod"/>
            </a:pPr>
            <a:r>
              <a:rPr lang="en-US" sz="1200" b="0" i="0" kern="1200" dirty="0" smtClean="0">
                <a:solidFill>
                  <a:schemeClr val="tx1"/>
                </a:solidFill>
                <a:effectLst/>
                <a:latin typeface="+mn-lt"/>
                <a:ea typeface="+mn-ea"/>
                <a:cs typeface="+mn-cs"/>
              </a:rPr>
              <a:t>Show the report in</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browser</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Notice that List already have</a:t>
            </a:r>
            <a:r>
              <a:rPr lang="en-US" sz="1200" b="0" i="0" kern="1200" baseline="0" dirty="0" smtClean="0">
                <a:solidFill>
                  <a:schemeClr val="tx1"/>
                </a:solidFill>
                <a:effectLst/>
                <a:latin typeface="+mn-lt"/>
                <a:ea typeface="+mn-ea"/>
                <a:cs typeface="+mn-cs"/>
              </a:rPr>
              <a:t> 100% but not Detail. Let’s see the Detail. See? There is hint , else path not taken. Let’s try to increase its code coverage. </a:t>
            </a: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Reference:</a:t>
            </a:r>
          </a:p>
          <a:p>
            <a:pPr marL="171450" indent="-171450">
              <a:buFontTx/>
              <a:buChar char="-"/>
            </a:pPr>
            <a:r>
              <a:rPr lang="en-US" sz="1200" b="0" i="0" kern="1200" dirty="0" smtClean="0">
                <a:solidFill>
                  <a:schemeClr val="tx1"/>
                </a:solidFill>
                <a:effectLst/>
                <a:latin typeface="+mn-lt"/>
                <a:ea typeface="+mn-ea"/>
                <a:cs typeface="+mn-cs"/>
              </a:rPr>
              <a:t>https://en.wikipedia.org/wiki/Code_coverage</a:t>
            </a:r>
          </a:p>
          <a:p>
            <a:pPr marL="171450" indent="-171450">
              <a:buFontTx/>
              <a:buChar char="-"/>
            </a:pPr>
            <a:r>
              <a:rPr lang="en-US" dirty="0" smtClean="0"/>
              <a:t>http://adambac.com/testing-es6-apps-easily-with-jest/</a:t>
            </a:r>
            <a:endParaRPr lang="en-US" dirty="0"/>
          </a:p>
        </p:txBody>
      </p:sp>
      <p:sp>
        <p:nvSpPr>
          <p:cNvPr id="4" name="Slide Number Placeholder 3"/>
          <p:cNvSpPr>
            <a:spLocks noGrp="1"/>
          </p:cNvSpPr>
          <p:nvPr>
            <p:ph type="sldNum" sz="quarter" idx="10"/>
          </p:nvPr>
        </p:nvSpPr>
        <p:spPr/>
        <p:txBody>
          <a:bodyPr/>
          <a:lstStyle/>
          <a:p>
            <a:fld id="{6BC45D0F-B6BC-4421-AFEE-7699CD942A11}" type="slidenum">
              <a:rPr lang="en-US" smtClean="0"/>
              <a:t>13</a:t>
            </a:fld>
            <a:endParaRPr lang="en-US"/>
          </a:p>
        </p:txBody>
      </p:sp>
    </p:spTree>
    <p:extLst>
      <p:ext uri="{BB962C8B-B14F-4D97-AF65-F5344CB8AC3E}">
        <p14:creationId xmlns:p14="http://schemas.microsoft.com/office/powerpoint/2010/main" val="18290763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How do we do that?</a:t>
            </a:r>
            <a:r>
              <a:rPr lang="en-US" baseline="0" dirty="0" smtClean="0"/>
              <a:t> Yes. By removing the code we can increase the code coverage. But we won’t do that today.</a:t>
            </a:r>
          </a:p>
          <a:p>
            <a:endParaRPr lang="en-US" baseline="0" dirty="0" smtClean="0"/>
          </a:p>
          <a:p>
            <a:r>
              <a:rPr lang="en-US" baseline="0" dirty="0" smtClean="0"/>
              <a:t>From the report, we know that render Pulls is not covered yet.</a:t>
            </a:r>
          </a:p>
          <a:p>
            <a:pPr marL="228600" indent="-228600">
              <a:buFont typeface="+mj-lt"/>
              <a:buAutoNum type="arabicPeriod"/>
            </a:pPr>
            <a:r>
              <a:rPr lang="en-US" baseline="0" dirty="0" smtClean="0"/>
              <a:t>Copy paste spec </a:t>
            </a:r>
            <a:r>
              <a:rPr lang="en-US" i="1" baseline="0" dirty="0" smtClean="0"/>
              <a:t>it('shows forks when ...</a:t>
            </a:r>
          </a:p>
          <a:p>
            <a:pPr marL="228600" indent="-228600">
              <a:buFont typeface="+mj-lt"/>
              <a:buAutoNum type="arabicPeriod"/>
            </a:pPr>
            <a:r>
              <a:rPr lang="en-US" baseline="0" dirty="0" smtClean="0"/>
              <a:t>Put the cursor in front of </a:t>
            </a:r>
            <a:r>
              <a:rPr lang="en-US" i="1" baseline="0" dirty="0" smtClean="0"/>
              <a:t>forks</a:t>
            </a:r>
          </a:p>
          <a:p>
            <a:pPr marL="228600" indent="-228600">
              <a:buFont typeface="+mj-lt"/>
              <a:buAutoNum type="arabicPeriod"/>
            </a:pPr>
            <a:r>
              <a:rPr lang="en-US" i="0" baseline="0" dirty="0" smtClean="0"/>
              <a:t>Ctrl + D five times. Voila! This is tip for you. Multiple cursors!</a:t>
            </a:r>
          </a:p>
          <a:p>
            <a:pPr marL="228600" indent="-228600">
              <a:buFont typeface="+mj-lt"/>
              <a:buAutoNum type="arabicPeriod"/>
            </a:pPr>
            <a:r>
              <a:rPr lang="en-US" i="0" baseline="0" dirty="0" smtClean="0"/>
              <a:t>Just Delete {press Backspace}</a:t>
            </a:r>
          </a:p>
          <a:p>
            <a:pPr marL="228600" indent="-228600">
              <a:buFont typeface="+mj-lt"/>
              <a:buAutoNum type="arabicPeriod"/>
            </a:pPr>
            <a:r>
              <a:rPr lang="en-US" i="0" baseline="0" dirty="0" smtClean="0"/>
              <a:t>Type in </a:t>
            </a:r>
            <a:r>
              <a:rPr lang="en-US" i="1" baseline="0" dirty="0" smtClean="0"/>
              <a:t>pulls</a:t>
            </a:r>
          </a:p>
          <a:p>
            <a:pPr marL="228600" indent="-228600">
              <a:buFont typeface="+mj-lt"/>
              <a:buAutoNum type="arabicPeriod"/>
            </a:pPr>
            <a:r>
              <a:rPr lang="en-US" i="0" baseline="0" dirty="0" smtClean="0"/>
              <a:t>Save</a:t>
            </a:r>
          </a:p>
          <a:p>
            <a:pPr marL="228600" indent="-228600">
              <a:buFont typeface="+mj-lt"/>
              <a:buAutoNum type="arabicPeriod"/>
            </a:pPr>
            <a:r>
              <a:rPr lang="en-US" i="0" baseline="0" dirty="0" smtClean="0"/>
              <a:t>Run </a:t>
            </a:r>
            <a:r>
              <a:rPr lang="en-US" i="1" baseline="0" dirty="0" smtClean="0"/>
              <a:t>npm test </a:t>
            </a:r>
            <a:r>
              <a:rPr lang="en-US" i="0" baseline="0" dirty="0" smtClean="0"/>
              <a:t>again</a:t>
            </a:r>
          </a:p>
          <a:p>
            <a:pPr marL="228600" indent="-228600">
              <a:buFont typeface="+mj-lt"/>
              <a:buAutoNum type="arabicPeriod"/>
            </a:pPr>
            <a:endParaRPr lang="en-US" i="0" baseline="0" dirty="0" smtClean="0"/>
          </a:p>
          <a:p>
            <a:pPr marL="0" indent="0">
              <a:buFont typeface="+mj-lt"/>
              <a:buNone/>
            </a:pPr>
            <a:r>
              <a:rPr lang="en-US" i="0" baseline="0" dirty="0" smtClean="0"/>
              <a:t>Wait ... The test failed. </a:t>
            </a:r>
            <a:r>
              <a:rPr lang="en-US" i="0" baseline="0" dirty="0" err="1" smtClean="0"/>
              <a:t>TypeError</a:t>
            </a:r>
            <a:r>
              <a:rPr lang="en-US" i="0" baseline="0" dirty="0" smtClean="0"/>
              <a:t>: Cannot read property '</a:t>
            </a:r>
            <a:r>
              <a:rPr lang="en-US" i="0" baseline="0" dirty="0" err="1" smtClean="0"/>
              <a:t>tagName</a:t>
            </a:r>
            <a:r>
              <a:rPr lang="en-US" i="0" baseline="0" dirty="0" smtClean="0"/>
              <a:t>' of undefined.</a:t>
            </a:r>
          </a:p>
          <a:p>
            <a:pPr marL="0" indent="0">
              <a:buFont typeface="+mj-lt"/>
              <a:buNone/>
            </a:pPr>
            <a:r>
              <a:rPr lang="en-US" i="0" baseline="0" dirty="0" smtClean="0"/>
              <a:t>The test is exactly the same with forks. It must be in the Detail component then.</a:t>
            </a:r>
          </a:p>
          <a:p>
            <a:pPr marL="0" indent="0">
              <a:buFont typeface="+mj-lt"/>
              <a:buNone/>
            </a:pPr>
            <a:r>
              <a:rPr lang="en-US" i="0" baseline="0" dirty="0" err="1" smtClean="0"/>
              <a:t>onClick</a:t>
            </a:r>
            <a:r>
              <a:rPr lang="en-US" i="0" baseline="0" dirty="0" smtClean="0"/>
              <a:t> pulls, is still missing </a:t>
            </a:r>
            <a:r>
              <a:rPr lang="en-US" dirty="0" smtClean="0"/>
              <a:t>ref</a:t>
            </a:r>
            <a:r>
              <a:rPr lang="en-US" sz="1200" b="0" i="0" kern="1200" dirty="0" smtClean="0">
                <a:solidFill>
                  <a:schemeClr val="tx1"/>
                </a:solidFill>
                <a:effectLst/>
                <a:latin typeface="+mn-lt"/>
                <a:ea typeface="+mn-ea"/>
                <a:cs typeface="+mn-cs"/>
              </a:rPr>
              <a:t> callback. Let’s add it.</a:t>
            </a:r>
            <a:endParaRPr lang="en-US" i="0" baseline="0" dirty="0" smtClean="0"/>
          </a:p>
          <a:p>
            <a:pPr marL="0" indent="0">
              <a:buFont typeface="+mj-lt"/>
              <a:buNone/>
            </a:pPr>
            <a:endParaRPr lang="en-US" i="0" baseline="0" dirty="0" smtClean="0"/>
          </a:p>
          <a:p>
            <a:pPr marL="228600" indent="-228600">
              <a:buFont typeface="+mj-lt"/>
              <a:buAutoNum type="arabicPeriod"/>
            </a:pPr>
            <a:r>
              <a:rPr lang="en-US" i="0" baseline="0" dirty="0" smtClean="0"/>
              <a:t>Alt + Click on ref commits and pulls</a:t>
            </a:r>
          </a:p>
          <a:p>
            <a:pPr marL="228600" indent="-228600">
              <a:buFont typeface="+mj-lt"/>
              <a:buAutoNum type="arabicPeriod"/>
            </a:pPr>
            <a:r>
              <a:rPr lang="en-US" i="0" baseline="0" dirty="0" smtClean="0"/>
              <a:t>Type in </a:t>
            </a:r>
            <a:r>
              <a:rPr lang="en-US" i="1" baseline="0" dirty="0" smtClean="0"/>
              <a:t>ref</a:t>
            </a:r>
          </a:p>
          <a:p>
            <a:pPr marL="228600" indent="-228600">
              <a:buFont typeface="+mj-lt"/>
              <a:buAutoNum type="arabicPeriod"/>
            </a:pPr>
            <a:r>
              <a:rPr lang="en-US" i="0" baseline="0" dirty="0" smtClean="0"/>
              <a:t>Save</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i="0" baseline="0" dirty="0" smtClean="0"/>
              <a:t>Run </a:t>
            </a:r>
            <a:r>
              <a:rPr lang="en-US" i="1" baseline="0" dirty="0" smtClean="0"/>
              <a:t>npm test </a:t>
            </a:r>
            <a:r>
              <a:rPr lang="en-US" i="0" baseline="0" dirty="0" smtClean="0"/>
              <a:t>again</a:t>
            </a:r>
          </a:p>
          <a:p>
            <a:pPr marL="228600" indent="-228600">
              <a:buFont typeface="+mj-lt"/>
              <a:buAutoNum type="arabicPeriod"/>
            </a:pPr>
            <a:endParaRPr lang="en-US" i="0" baseline="0" dirty="0" smtClean="0"/>
          </a:p>
          <a:p>
            <a:pPr marL="0" indent="0">
              <a:buFont typeface="+mj-lt"/>
              <a:buNone/>
            </a:pPr>
            <a:r>
              <a:rPr lang="en-US" i="0" baseline="0" dirty="0" smtClean="0"/>
              <a:t>See? Now the code coverage is above 90%. </a:t>
            </a:r>
            <a:r>
              <a:rPr lang="en-US" i="1" baseline="0" dirty="0" smtClean="0"/>
              <a:t>{refresh browser}</a:t>
            </a:r>
          </a:p>
          <a:p>
            <a:pPr marL="0" indent="0">
              <a:buFont typeface="+mj-lt"/>
              <a:buNone/>
            </a:pPr>
            <a:endParaRPr lang="en-US" i="1" baseline="0" dirty="0" smtClean="0"/>
          </a:p>
          <a:p>
            <a:pPr marL="0" indent="0">
              <a:buFont typeface="+mj-lt"/>
              <a:buNone/>
            </a:pPr>
            <a:r>
              <a:rPr lang="en-US" i="0" baseline="0" dirty="0" smtClean="0"/>
              <a:t>Want more? Let’s increase code coverage for pulls.</a:t>
            </a:r>
          </a:p>
          <a:p>
            <a:pPr marL="228600" indent="-228600">
              <a:buFont typeface="+mj-lt"/>
              <a:buAutoNum type="arabicPeriod"/>
            </a:pPr>
            <a:r>
              <a:rPr lang="en-US" i="0" baseline="0" dirty="0" smtClean="0"/>
              <a:t>Open </a:t>
            </a:r>
            <a:r>
              <a:rPr lang="en-US" i="0" baseline="0" dirty="0" err="1" smtClean="0"/>
              <a:t>Git</a:t>
            </a:r>
            <a:r>
              <a:rPr lang="en-US" i="0" baseline="0" dirty="0" smtClean="0"/>
              <a:t> Bash</a:t>
            </a:r>
          </a:p>
          <a:p>
            <a:pPr marL="228600" indent="-228600">
              <a:buFont typeface="+mj-lt"/>
              <a:buAutoNum type="arabicPeriod"/>
            </a:pPr>
            <a:r>
              <a:rPr lang="en-US" i="0" baseline="0" dirty="0" smtClean="0"/>
              <a:t>cd </a:t>
            </a:r>
            <a:r>
              <a:rPr lang="en-US" i="1" baseline="0" dirty="0" smtClean="0"/>
              <a:t>&lt;</a:t>
            </a:r>
            <a:r>
              <a:rPr lang="en-US" i="1" baseline="0" dirty="0" err="1" smtClean="0"/>
              <a:t>rootDir</a:t>
            </a:r>
            <a:r>
              <a:rPr lang="en-US" i="1" baseline="0" dirty="0" smtClean="0"/>
              <a:t>&gt;</a:t>
            </a:r>
          </a:p>
          <a:p>
            <a:pPr marL="228600" indent="-228600">
              <a:buFont typeface="+mj-lt"/>
              <a:buAutoNum type="arabicPeriod"/>
            </a:pPr>
            <a:r>
              <a:rPr lang="en-US" i="0" baseline="0" dirty="0" smtClean="0"/>
              <a:t>curl https://api.github.com/repos/facebook/react/pulls &gt; __tests__/</a:t>
            </a:r>
            <a:r>
              <a:rPr lang="en-US" i="0" baseline="0" dirty="0" err="1" smtClean="0"/>
              <a:t>pulls.json</a:t>
            </a:r>
            <a:endParaRPr lang="en-US" i="0" baseline="0" dirty="0" smtClean="0"/>
          </a:p>
          <a:p>
            <a:pPr marL="228600" indent="-228600">
              <a:buFont typeface="+mj-lt"/>
              <a:buAutoNum type="arabicPeriod"/>
            </a:pPr>
            <a:r>
              <a:rPr lang="en-US" i="0" baseline="0" dirty="0" smtClean="0"/>
              <a:t>Copy paste spec</a:t>
            </a:r>
            <a:r>
              <a:rPr lang="en-US" i="1" baseline="0" dirty="0" smtClean="0"/>
              <a:t> it('fetches forks from a local ...</a:t>
            </a:r>
          </a:p>
          <a:p>
            <a:pPr marL="228600" indent="-228600">
              <a:buFont typeface="+mj-lt"/>
              <a:buAutoNum type="arabicPeriod"/>
            </a:pPr>
            <a:r>
              <a:rPr lang="en-US" baseline="0" dirty="0" smtClean="0"/>
              <a:t>Put the cursor in front of </a:t>
            </a:r>
            <a:r>
              <a:rPr lang="en-US" i="1" baseline="0" dirty="0" smtClean="0"/>
              <a:t>forks</a:t>
            </a:r>
          </a:p>
          <a:p>
            <a:pPr marL="228600" indent="-228600">
              <a:buFont typeface="+mj-lt"/>
              <a:buAutoNum type="arabicPeriod"/>
            </a:pPr>
            <a:r>
              <a:rPr lang="en-US" i="0" baseline="0" dirty="0" smtClean="0"/>
              <a:t>Ctrl + D six times. Multiple cursors!</a:t>
            </a:r>
          </a:p>
          <a:p>
            <a:pPr marL="228600" indent="-228600">
              <a:buFont typeface="+mj-lt"/>
              <a:buAutoNum type="arabicPeriod"/>
            </a:pPr>
            <a:r>
              <a:rPr lang="en-US" i="0" baseline="0" dirty="0" smtClean="0"/>
              <a:t>Press Backspace</a:t>
            </a:r>
          </a:p>
          <a:p>
            <a:pPr marL="228600" indent="-228600">
              <a:buFont typeface="+mj-lt"/>
              <a:buAutoNum type="arabicPeriod"/>
            </a:pPr>
            <a:r>
              <a:rPr lang="en-US" i="0" baseline="0" dirty="0" smtClean="0"/>
              <a:t>Type in </a:t>
            </a:r>
            <a:r>
              <a:rPr lang="en-US" i="1" baseline="0" dirty="0" smtClean="0"/>
              <a:t>pulls</a:t>
            </a:r>
          </a:p>
          <a:p>
            <a:pPr marL="228600" indent="-228600">
              <a:buFont typeface="+mj-lt"/>
              <a:buAutoNum type="arabicPeriod"/>
            </a:pPr>
            <a:r>
              <a:rPr lang="en-US" i="0" baseline="0" dirty="0" smtClean="0"/>
              <a:t>Save</a:t>
            </a:r>
          </a:p>
          <a:p>
            <a:pPr marL="228600" indent="-228600">
              <a:buFont typeface="+mj-lt"/>
              <a:buAutoNum type="arabicPeriod"/>
            </a:pPr>
            <a:r>
              <a:rPr lang="en-US" i="0" baseline="0" dirty="0" smtClean="0"/>
              <a:t>Run </a:t>
            </a:r>
            <a:r>
              <a:rPr lang="en-US" i="1" baseline="0" dirty="0" smtClean="0"/>
              <a:t>npm test </a:t>
            </a:r>
            <a:r>
              <a:rPr lang="en-US" i="0" baseline="0" dirty="0" smtClean="0"/>
              <a:t>again</a:t>
            </a:r>
          </a:p>
          <a:p>
            <a:pPr marL="0" indent="0">
              <a:buFont typeface="+mj-lt"/>
              <a:buNone/>
            </a:pPr>
            <a:endParaRPr lang="en-US" i="0" baseline="0" dirty="0" smtClean="0"/>
          </a:p>
          <a:p>
            <a:pPr marL="0" indent="0">
              <a:buFont typeface="+mj-lt"/>
              <a:buNone/>
            </a:pPr>
            <a:r>
              <a:rPr lang="en-US" i="0" baseline="0" dirty="0" smtClean="0"/>
              <a:t>Only one uncovered lines remaining~</a:t>
            </a:r>
          </a:p>
          <a:p>
            <a:pPr marL="0" indent="0">
              <a:buFont typeface="+mj-lt"/>
              <a:buNone/>
            </a:pPr>
            <a:r>
              <a:rPr lang="en-US" i="0" baseline="0" dirty="0" smtClean="0"/>
              <a:t>You can try on your own to reach 100% code coverage.</a:t>
            </a:r>
          </a:p>
        </p:txBody>
      </p:sp>
      <p:sp>
        <p:nvSpPr>
          <p:cNvPr id="4" name="Slide Number Placeholder 3"/>
          <p:cNvSpPr>
            <a:spLocks noGrp="1"/>
          </p:cNvSpPr>
          <p:nvPr>
            <p:ph type="sldNum" sz="quarter" idx="10"/>
          </p:nvPr>
        </p:nvSpPr>
        <p:spPr/>
        <p:txBody>
          <a:bodyPr/>
          <a:lstStyle/>
          <a:p>
            <a:fld id="{6BC45D0F-B6BC-4421-AFEE-7699CD942A11}" type="slidenum">
              <a:rPr lang="en-US" smtClean="0"/>
              <a:t>14</a:t>
            </a:fld>
            <a:endParaRPr lang="en-US"/>
          </a:p>
        </p:txBody>
      </p:sp>
    </p:spTree>
    <p:extLst>
      <p:ext uri="{BB962C8B-B14F-4D97-AF65-F5344CB8AC3E}">
        <p14:creationId xmlns:p14="http://schemas.microsoft.com/office/powerpoint/2010/main" val="7512848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The </a:t>
            </a:r>
            <a:r>
              <a:rPr lang="en-US" sz="1200" b="0" i="0" kern="1200" dirty="0" smtClean="0">
                <a:solidFill>
                  <a:schemeClr val="tx1"/>
                </a:solidFill>
                <a:effectLst/>
                <a:latin typeface="+mn-lt"/>
                <a:ea typeface="+mn-ea"/>
                <a:cs typeface="+mn-cs"/>
              </a:rPr>
              <a:t>standalone </a:t>
            </a:r>
            <a:r>
              <a:rPr lang="en-US" dirty="0" smtClean="0"/>
              <a:t>--</a:t>
            </a:r>
            <a:r>
              <a:rPr lang="en-US" sz="1200" b="0" i="0" kern="1200" dirty="0" smtClean="0">
                <a:solidFill>
                  <a:schemeClr val="tx1"/>
                </a:solidFill>
                <a:effectLst/>
                <a:latin typeface="+mn-lt"/>
                <a:ea typeface="+mn-ea"/>
                <a:cs typeface="+mn-cs"/>
              </a:rPr>
              <a:t> is *nix magic for marking the end of options, meaning (for NPM) that everything after that is passed to the command being run, in this case </a:t>
            </a:r>
            <a:r>
              <a:rPr lang="en-US" i="1" dirty="0" smtClean="0"/>
              <a:t>jest</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{Live Demo}</a:t>
            </a:r>
          </a:p>
          <a:p>
            <a:r>
              <a:rPr lang="en-US" sz="1200" b="0" i="0" kern="1200" dirty="0" smtClean="0">
                <a:solidFill>
                  <a:schemeClr val="tx1"/>
                </a:solidFill>
                <a:effectLst/>
                <a:latin typeface="+mn-lt"/>
                <a:ea typeface="+mn-ea"/>
                <a:cs typeface="+mn-cs"/>
              </a:rPr>
              <a:t>If you take a look</a:t>
            </a:r>
            <a:r>
              <a:rPr lang="en-US" sz="1200" b="0" i="0" kern="1200" baseline="0" dirty="0" smtClean="0">
                <a:solidFill>
                  <a:schemeClr val="tx1"/>
                </a:solidFill>
                <a:effectLst/>
                <a:latin typeface="+mn-lt"/>
                <a:ea typeface="+mn-ea"/>
                <a:cs typeface="+mn-cs"/>
              </a:rPr>
              <a:t> on the console, </a:t>
            </a:r>
            <a:r>
              <a:rPr lang="en-US" sz="1200" b="0" i="1" kern="1200" baseline="0" dirty="0" smtClean="0">
                <a:solidFill>
                  <a:schemeClr val="tx1"/>
                </a:solidFill>
                <a:effectLst/>
                <a:latin typeface="+mn-lt"/>
                <a:ea typeface="+mn-ea"/>
                <a:cs typeface="+mn-cs"/>
              </a:rPr>
              <a:t>List-test</a:t>
            </a:r>
            <a:r>
              <a:rPr lang="en-US" sz="1200" b="0" i="0" kern="1200" baseline="0" dirty="0" smtClean="0">
                <a:solidFill>
                  <a:schemeClr val="tx1"/>
                </a:solidFill>
                <a:effectLst/>
                <a:latin typeface="+mn-lt"/>
                <a:ea typeface="+mn-ea"/>
                <a:cs typeface="+mn-cs"/>
              </a:rPr>
              <a:t> is passed to </a:t>
            </a:r>
            <a:r>
              <a:rPr lang="en-US" sz="1200" b="0" i="1" kern="1200" baseline="0" dirty="0" smtClean="0">
                <a:solidFill>
                  <a:schemeClr val="tx1"/>
                </a:solidFill>
                <a:effectLst/>
                <a:latin typeface="+mn-lt"/>
                <a:ea typeface="+mn-ea"/>
                <a:cs typeface="+mn-cs"/>
              </a:rPr>
              <a:t>jest </a:t>
            </a:r>
            <a:r>
              <a:rPr lang="en-US" sz="1200" b="0" i="0" kern="1200" baseline="0" dirty="0" smtClean="0">
                <a:solidFill>
                  <a:schemeClr val="tx1"/>
                </a:solidFill>
                <a:effectLst/>
                <a:latin typeface="+mn-lt"/>
                <a:ea typeface="+mn-ea"/>
                <a:cs typeface="+mn-cs"/>
              </a:rPr>
              <a:t>as an argument. It ran all test suites matching "List-test".</a:t>
            </a:r>
          </a:p>
          <a:p>
            <a:r>
              <a:rPr lang="en-US" dirty="0" smtClean="0"/>
              <a:t>$ jest --verbose "List-test“</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1" i="0" kern="1200" dirty="0" smtClean="0">
                <a:solidFill>
                  <a:schemeClr val="tx1"/>
                </a:solidFill>
                <a:effectLst/>
                <a:latin typeface="+mn-lt"/>
                <a:ea typeface="+mn-ea"/>
                <a:cs typeface="+mn-cs"/>
              </a:rPr>
              <a:t>fit</a:t>
            </a:r>
            <a:r>
              <a:rPr lang="en-US" sz="1200" b="0" i="0" kern="1200" dirty="0" smtClean="0">
                <a:solidFill>
                  <a:schemeClr val="tx1"/>
                </a:solidFill>
                <a:effectLst/>
                <a:latin typeface="+mn-lt"/>
                <a:ea typeface="+mn-ea"/>
                <a:cs typeface="+mn-cs"/>
              </a:rPr>
              <a:t>(name, </a:t>
            </a:r>
            <a:r>
              <a:rPr lang="en-US" sz="1200" b="0" i="0" kern="1200" dirty="0" err="1" smtClean="0">
                <a:solidFill>
                  <a:schemeClr val="tx1"/>
                </a:solidFill>
                <a:effectLst/>
                <a:latin typeface="+mn-lt"/>
                <a:ea typeface="+mn-ea"/>
                <a:cs typeface="+mn-cs"/>
              </a:rPr>
              <a:t>fn</a:t>
            </a:r>
            <a:r>
              <a:rPr lang="en-US" sz="1200" b="0" i="0" kern="1200" dirty="0" smtClean="0">
                <a:solidFill>
                  <a:schemeClr val="tx1"/>
                </a:solidFill>
                <a:effectLst/>
                <a:latin typeface="+mn-lt"/>
                <a:ea typeface="+mn-ea"/>
                <a:cs typeface="+mn-cs"/>
              </a:rPr>
              <a:t>) executes only this test. Useful when investigating a failure.</a:t>
            </a:r>
          </a:p>
          <a:p>
            <a:r>
              <a:rPr lang="en-US" dirty="0" smtClean="0"/>
              <a:t>{Live Demo}</a:t>
            </a:r>
          </a:p>
          <a:p>
            <a:r>
              <a:rPr lang="en-US" dirty="0" smtClean="0"/>
              <a:t>$ npm test -- Detail</a:t>
            </a:r>
          </a:p>
          <a:p>
            <a:r>
              <a:rPr lang="en-US" dirty="0" smtClean="0"/>
              <a:t>Tests:       4 skipped, 1 passed, 5 total</a:t>
            </a:r>
          </a:p>
          <a:p>
            <a:endParaRPr lang="en-US" dirty="0" smtClean="0"/>
          </a:p>
          <a:p>
            <a:r>
              <a:rPr lang="en-US" sz="1200" b="1" i="0" kern="1200" dirty="0" smtClean="0">
                <a:solidFill>
                  <a:schemeClr val="tx1"/>
                </a:solidFill>
                <a:effectLst/>
                <a:latin typeface="+mn-lt"/>
                <a:ea typeface="+mn-ea"/>
                <a:cs typeface="+mn-cs"/>
              </a:rPr>
              <a:t>Suites</a:t>
            </a:r>
            <a:r>
              <a:rPr lang="en-US" sz="1200" b="0" i="0" kern="1200" dirty="0" smtClean="0">
                <a:solidFill>
                  <a:schemeClr val="tx1"/>
                </a:solidFill>
                <a:effectLst/>
                <a:latin typeface="+mn-lt"/>
                <a:ea typeface="+mn-ea"/>
                <a:cs typeface="+mn-cs"/>
              </a:rPr>
              <a:t> can be disabled with the </a:t>
            </a:r>
            <a:r>
              <a:rPr lang="en-US" i="1" dirty="0" smtClean="0"/>
              <a:t>xdescribe</a:t>
            </a:r>
            <a:r>
              <a:rPr lang="en-US" sz="1200" b="0" i="0" kern="1200" dirty="0" smtClean="0">
                <a:solidFill>
                  <a:schemeClr val="tx1"/>
                </a:solidFill>
                <a:effectLst/>
                <a:latin typeface="+mn-lt"/>
                <a:ea typeface="+mn-ea"/>
                <a:cs typeface="+mn-cs"/>
              </a:rPr>
              <a:t> function. These suites and any specs inside them are skipped when run and thus their results will not appear in the results.</a:t>
            </a:r>
          </a:p>
          <a:p>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Any </a:t>
            </a:r>
            <a:r>
              <a:rPr lang="en-US" sz="1200" b="0" i="0" kern="1200" dirty="0" smtClean="0">
                <a:solidFill>
                  <a:schemeClr val="tx1"/>
                </a:solidFill>
                <a:effectLst/>
                <a:latin typeface="+mn-lt"/>
                <a:ea typeface="+mn-ea"/>
                <a:cs typeface="+mn-cs"/>
              </a:rPr>
              <a:t>spec declared with </a:t>
            </a:r>
            <a:r>
              <a:rPr lang="en-US" dirty="0" smtClean="0"/>
              <a:t>xit</a:t>
            </a:r>
            <a:r>
              <a:rPr lang="en-US" sz="1200" b="0" i="0" kern="1200" dirty="0" smtClean="0">
                <a:solidFill>
                  <a:schemeClr val="tx1"/>
                </a:solidFill>
                <a:effectLst/>
                <a:latin typeface="+mn-lt"/>
                <a:ea typeface="+mn-ea"/>
                <a:cs typeface="+mn-cs"/>
              </a:rPr>
              <a:t> is marked as pending. Pending specs do not run, but their names will show up in the results as </a:t>
            </a:r>
            <a:r>
              <a:rPr lang="en-US" dirty="0" smtClean="0"/>
              <a:t>pending</a:t>
            </a:r>
            <a:r>
              <a:rPr lang="en-US" sz="1200" b="0" i="0" kern="1200" dirty="0" smtClean="0">
                <a:solidFill>
                  <a:schemeClr val="tx1"/>
                </a:solidFill>
                <a:effectLst/>
                <a:latin typeface="+mn-lt"/>
                <a:ea typeface="+mn-ea"/>
                <a:cs typeface="+mn-cs"/>
              </a:rPr>
              <a:t>.</a:t>
            </a:r>
            <a:endParaRPr lang="en-US" dirty="0" smtClean="0"/>
          </a:p>
          <a:p>
            <a:endParaRPr lang="en-US" dirty="0" smtClean="0"/>
          </a:p>
          <a:p>
            <a:r>
              <a:rPr lang="en-US" dirty="0" smtClean="0"/>
              <a:t>Reference:</a:t>
            </a:r>
          </a:p>
          <a:p>
            <a:pPr marL="171450" indent="-171450">
              <a:buFontTx/>
              <a:buChar char="-"/>
            </a:pPr>
            <a:r>
              <a:rPr lang="en-US" dirty="0" smtClean="0"/>
              <a:t>http://stackoverflow.com/questions/28725955/how-do-i-test-a-single-file-using-jest</a:t>
            </a:r>
          </a:p>
          <a:p>
            <a:pPr marL="171450" indent="-171450">
              <a:buFontTx/>
              <a:buChar char="-"/>
            </a:pPr>
            <a:r>
              <a:rPr lang="en-US" dirty="0" smtClean="0"/>
              <a:t>https://www.npmjs.com/package/jest-cli#globally-injected-variables</a:t>
            </a:r>
          </a:p>
          <a:p>
            <a:pPr marL="171450" indent="-171450">
              <a:buFontTx/>
              <a:buChar char="-"/>
            </a:pPr>
            <a:r>
              <a:rPr lang="en-US" dirty="0" smtClean="0"/>
              <a:t>https://jasmine.github.io/2.5/introduction</a:t>
            </a:r>
            <a:endParaRPr lang="en-US" dirty="0"/>
          </a:p>
        </p:txBody>
      </p:sp>
      <p:sp>
        <p:nvSpPr>
          <p:cNvPr id="4" name="Slide Number Placeholder 3"/>
          <p:cNvSpPr>
            <a:spLocks noGrp="1"/>
          </p:cNvSpPr>
          <p:nvPr>
            <p:ph type="sldNum" sz="quarter" idx="10"/>
          </p:nvPr>
        </p:nvSpPr>
        <p:spPr/>
        <p:txBody>
          <a:bodyPr/>
          <a:lstStyle/>
          <a:p>
            <a:fld id="{6BC45D0F-B6BC-4421-AFEE-7699CD942A11}" type="slidenum">
              <a:rPr lang="en-US" smtClean="0"/>
              <a:t>15</a:t>
            </a:fld>
            <a:endParaRPr lang="en-US"/>
          </a:p>
        </p:txBody>
      </p:sp>
    </p:spTree>
    <p:extLst>
      <p:ext uri="{BB962C8B-B14F-4D97-AF65-F5344CB8AC3E}">
        <p14:creationId xmlns:p14="http://schemas.microsoft.com/office/powerpoint/2010/main" val="7109690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last remaining agenda: ESLint. For ESLint, it won’t be too long, only covers the overview. You can ask Mas Andry and his team, since they use both of ESLint and </a:t>
            </a:r>
            <a:r>
              <a:rPr lang="en-US" baseline="0" dirty="0" err="1" smtClean="0"/>
              <a:t>CSSLint</a:t>
            </a:r>
            <a:r>
              <a:rPr lang="en-US" baseline="0" dirty="0" smtClean="0"/>
              <a:t> in real project, for the CMS Periodic Table.</a:t>
            </a:r>
            <a:endParaRPr lang="en-US" dirty="0"/>
          </a:p>
        </p:txBody>
      </p:sp>
      <p:sp>
        <p:nvSpPr>
          <p:cNvPr id="4" name="Slide Number Placeholder 3"/>
          <p:cNvSpPr>
            <a:spLocks noGrp="1"/>
          </p:cNvSpPr>
          <p:nvPr>
            <p:ph type="sldNum" sz="quarter" idx="10"/>
          </p:nvPr>
        </p:nvSpPr>
        <p:spPr/>
        <p:txBody>
          <a:bodyPr/>
          <a:lstStyle/>
          <a:p>
            <a:fld id="{6BC45D0F-B6BC-4421-AFEE-7699CD942A11}" type="slidenum">
              <a:rPr lang="en-US" smtClean="0"/>
              <a:t>16</a:t>
            </a:fld>
            <a:endParaRPr lang="en-US"/>
          </a:p>
        </p:txBody>
      </p:sp>
    </p:spTree>
    <p:extLst>
      <p:ext uri="{BB962C8B-B14F-4D97-AF65-F5344CB8AC3E}">
        <p14:creationId xmlns:p14="http://schemas.microsoft.com/office/powerpoint/2010/main" val="175371833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“ES” in “ESLint” stands for “ECMAScript”, the name for the core of the JavaScript language. So, what is</a:t>
            </a:r>
            <a:r>
              <a:rPr lang="en-US" sz="1200" b="0" i="0" kern="1200" baseline="0" dirty="0" smtClean="0">
                <a:solidFill>
                  <a:schemeClr val="tx1"/>
                </a:solidFill>
                <a:effectLst/>
                <a:latin typeface="+mn-lt"/>
                <a:ea typeface="+mn-ea"/>
                <a:cs typeface="+mn-cs"/>
              </a:rPr>
              <a:t> that?</a:t>
            </a:r>
          </a:p>
          <a:p>
            <a:r>
              <a:rPr lang="en-US" sz="1200" b="0" i="0" kern="1200" baseline="0" dirty="0" smtClean="0">
                <a:solidFill>
                  <a:schemeClr val="tx1"/>
                </a:solidFill>
                <a:effectLst/>
                <a:latin typeface="+mn-lt"/>
                <a:ea typeface="+mn-ea"/>
                <a:cs typeface="+mn-cs"/>
              </a:rPr>
              <a:t>It’s a </a:t>
            </a:r>
            <a:r>
              <a:rPr lang="en-US" dirty="0" smtClean="0"/>
              <a:t>tool that allows you to automatically </a:t>
            </a:r>
            <a:r>
              <a:rPr lang="en-US" b="1" dirty="0" smtClean="0"/>
              <a:t>detect incorrect patterns</a:t>
            </a:r>
            <a:r>
              <a:rPr lang="en-US" dirty="0" smtClean="0"/>
              <a:t> in JavaScript and to help you make sure a project adheres to a </a:t>
            </a:r>
            <a:r>
              <a:rPr lang="en-US" b="1" dirty="0" smtClean="0"/>
              <a:t>coding standard</a:t>
            </a:r>
            <a:r>
              <a:rPr lang="en-US" b="0" dirty="0" smtClean="0"/>
              <a:t>.</a:t>
            </a:r>
          </a:p>
          <a:p>
            <a:r>
              <a:rPr lang="en-US" sz="1200" b="0" i="0" kern="1200" dirty="0" smtClean="0">
                <a:solidFill>
                  <a:schemeClr val="tx1"/>
                </a:solidFill>
                <a:effectLst/>
                <a:latin typeface="+mn-lt"/>
                <a:ea typeface="+mn-ea"/>
                <a:cs typeface="+mn-cs"/>
              </a:rPr>
              <a:t>If your coding style isn't consistent, it takes other developers that little bit longer to understand your code, which just causes unnecessary friction.</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You can install ESLint from </a:t>
            </a:r>
            <a:r>
              <a:rPr lang="en-US" sz="1200" b="0" i="0" u="none" strike="noStrike" kern="1200" dirty="0" smtClean="0">
                <a:solidFill>
                  <a:schemeClr val="tx1"/>
                </a:solidFill>
                <a:effectLst/>
                <a:latin typeface="+mn-lt"/>
                <a:ea typeface="+mn-ea"/>
                <a:cs typeface="+mn-cs"/>
                <a:hlinkClick r:id="rId3"/>
              </a:rPr>
              <a:t>npm</a:t>
            </a:r>
            <a:r>
              <a:rPr lang="en-US" sz="1200" b="0" i="0" kern="1200" dirty="0" smtClean="0">
                <a:solidFill>
                  <a:schemeClr val="tx1"/>
                </a:solidFill>
                <a:effectLst/>
                <a:latin typeface="+mn-lt"/>
                <a:ea typeface="+mn-ea"/>
                <a:cs typeface="+mn-cs"/>
              </a:rPr>
              <a:t> by typing:</a:t>
            </a:r>
          </a:p>
          <a:p>
            <a:r>
              <a:rPr lang="en-US" sz="1200" b="0" i="0" kern="1200" dirty="0" smtClean="0">
                <a:solidFill>
                  <a:schemeClr val="tx1"/>
                </a:solidFill>
                <a:effectLst/>
                <a:latin typeface="+mn-lt"/>
                <a:ea typeface="+mn-ea"/>
                <a:cs typeface="+mn-cs"/>
              </a:rPr>
              <a:t>$ </a:t>
            </a:r>
            <a:r>
              <a:rPr lang="en-US" dirty="0" smtClean="0"/>
              <a:t>npm install --save-dev </a:t>
            </a:r>
            <a:r>
              <a:rPr lang="en-US" dirty="0" err="1" smtClean="0"/>
              <a:t>eslint</a:t>
            </a:r>
            <a:r>
              <a:rPr lang="en-US" dirty="0" smtClean="0"/>
              <a:t> babel-</a:t>
            </a:r>
            <a:r>
              <a:rPr lang="en-US" dirty="0" err="1" smtClean="0"/>
              <a:t>eslint</a:t>
            </a:r>
            <a:r>
              <a:rPr lang="en-US" dirty="0" smtClean="0"/>
              <a:t> </a:t>
            </a:r>
            <a:r>
              <a:rPr lang="en-US" dirty="0" err="1" smtClean="0"/>
              <a:t>eslint</a:t>
            </a:r>
            <a:r>
              <a:rPr lang="en-US" dirty="0" smtClean="0"/>
              <a:t>-plugin-react</a:t>
            </a:r>
          </a:p>
          <a:p>
            <a:endParaRPr lang="en-US" dirty="0" smtClean="0"/>
          </a:p>
          <a:p>
            <a:r>
              <a:rPr lang="en-US" dirty="0" smtClean="0"/>
              <a:t>And for the Airbnb config (we will need after this):</a:t>
            </a:r>
          </a:p>
          <a:p>
            <a:r>
              <a:rPr lang="en-US" dirty="0" smtClean="0"/>
              <a:t>$ npm install --save-dev </a:t>
            </a:r>
            <a:r>
              <a:rPr lang="en-US" dirty="0" err="1" smtClean="0"/>
              <a:t>eslint-config-airbnb</a:t>
            </a:r>
            <a:r>
              <a:rPr lang="en-US" dirty="0" smtClean="0"/>
              <a:t> </a:t>
            </a:r>
            <a:r>
              <a:rPr lang="en-US" dirty="0" err="1" smtClean="0"/>
              <a:t>eslint</a:t>
            </a:r>
            <a:r>
              <a:rPr lang="en-US" dirty="0" smtClean="0"/>
              <a:t> eslint-plugin-jsx-a11y@^2.2.3 </a:t>
            </a:r>
            <a:r>
              <a:rPr lang="en-US" dirty="0" err="1" smtClean="0"/>
              <a:t>eslint</a:t>
            </a:r>
            <a:r>
              <a:rPr lang="en-US" dirty="0" smtClean="0"/>
              <a:t>-plugin-import </a:t>
            </a:r>
            <a:r>
              <a:rPr lang="en-US" dirty="0" err="1" smtClean="0"/>
              <a:t>eslint</a:t>
            </a:r>
            <a:r>
              <a:rPr lang="en-US" dirty="0" smtClean="0"/>
              <a:t>-plugin-react</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I've included the </a:t>
            </a:r>
            <a:r>
              <a:rPr lang="en-US" sz="1200" b="1" i="0" kern="1200" dirty="0" smtClean="0">
                <a:solidFill>
                  <a:schemeClr val="tx1"/>
                </a:solidFill>
                <a:effectLst/>
                <a:latin typeface="+mn-lt"/>
                <a:ea typeface="+mn-ea"/>
                <a:cs typeface="+mn-cs"/>
              </a:rPr>
              <a:t>babel-</a:t>
            </a:r>
            <a:r>
              <a:rPr lang="en-US" sz="1200" b="1" i="0" kern="1200" dirty="0" err="1" smtClean="0">
                <a:solidFill>
                  <a:schemeClr val="tx1"/>
                </a:solidFill>
                <a:effectLst/>
                <a:latin typeface="+mn-lt"/>
                <a:ea typeface="+mn-ea"/>
                <a:cs typeface="+mn-cs"/>
              </a:rPr>
              <a:t>eslint</a:t>
            </a:r>
            <a:r>
              <a:rPr lang="en-US" sz="1200" b="0" i="0" kern="1200" dirty="0" smtClean="0">
                <a:solidFill>
                  <a:schemeClr val="tx1"/>
                </a:solidFill>
                <a:effectLst/>
                <a:latin typeface="+mn-lt"/>
                <a:ea typeface="+mn-ea"/>
                <a:cs typeface="+mn-cs"/>
              </a:rPr>
              <a:t> and </a:t>
            </a:r>
            <a:r>
              <a:rPr lang="en-US" sz="1200" b="1" i="0" kern="1200" dirty="0" err="1" smtClean="0">
                <a:solidFill>
                  <a:schemeClr val="tx1"/>
                </a:solidFill>
                <a:effectLst/>
                <a:latin typeface="+mn-lt"/>
                <a:ea typeface="+mn-ea"/>
                <a:cs typeface="+mn-cs"/>
              </a:rPr>
              <a:t>eslint</a:t>
            </a:r>
            <a:r>
              <a:rPr lang="en-US" sz="1200" b="1" i="0" kern="1200" dirty="0" smtClean="0">
                <a:solidFill>
                  <a:schemeClr val="tx1"/>
                </a:solidFill>
                <a:effectLst/>
                <a:latin typeface="+mn-lt"/>
                <a:ea typeface="+mn-ea"/>
                <a:cs typeface="+mn-cs"/>
              </a:rPr>
              <a:t>-plugin-react </a:t>
            </a:r>
            <a:r>
              <a:rPr lang="en-US" sz="1200" b="0" i="0" kern="1200" dirty="0" smtClean="0">
                <a:solidFill>
                  <a:schemeClr val="tx1"/>
                </a:solidFill>
                <a:effectLst/>
                <a:latin typeface="+mn-lt"/>
                <a:ea typeface="+mn-ea"/>
                <a:cs typeface="+mn-cs"/>
              </a:rPr>
              <a:t>packages as well, because we're using JSX that needs to be read in by Babel before it hits ESLint.</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Reference:</a:t>
            </a:r>
          </a:p>
          <a:p>
            <a:pPr marL="171450" indent="-171450">
              <a:buFontTx/>
              <a:buChar char="-"/>
            </a:pPr>
            <a:r>
              <a:rPr lang="en-US" sz="1200" b="0" i="0" kern="1200" baseline="0" dirty="0" smtClean="0">
                <a:solidFill>
                  <a:schemeClr val="tx1"/>
                </a:solidFill>
                <a:effectLst/>
                <a:latin typeface="+mn-lt"/>
                <a:ea typeface="+mn-ea"/>
                <a:cs typeface="+mn-cs"/>
              </a:rPr>
              <a:t>https://www.smashingmagazine.com/2015/09/eslint-the-next-generation-javascript-linter/</a:t>
            </a:r>
          </a:p>
          <a:p>
            <a:pPr marL="171450" indent="-171450">
              <a:buFontTx/>
              <a:buChar char="-"/>
            </a:pPr>
            <a:r>
              <a:rPr lang="en-US" dirty="0" smtClean="0"/>
              <a:t>http://www.hackingwithreact.com/read/1/39/linting-react-using-eslint-and-babel</a:t>
            </a:r>
          </a:p>
          <a:p>
            <a:pPr marL="171450" indent="-171450">
              <a:buFontTx/>
              <a:buChar char="-"/>
            </a:pPr>
            <a:r>
              <a:rPr lang="en-US" dirty="0" smtClean="0"/>
              <a:t>https://www.sitepoint.com/comparison-javascript-linting-tools/</a:t>
            </a:r>
          </a:p>
          <a:p>
            <a:pPr marL="171450" indent="-171450">
              <a:buFontTx/>
              <a:buChar char="-"/>
            </a:pPr>
            <a:r>
              <a:rPr lang="en-US" dirty="0" smtClean="0"/>
              <a:t>http://airbnb.io/javascript/</a:t>
            </a:r>
          </a:p>
          <a:p>
            <a:pPr marL="171450" indent="-171450">
              <a:buFontTx/>
              <a:buChar char="-"/>
            </a:pPr>
            <a:r>
              <a:rPr lang="en-US" dirty="0" smtClean="0"/>
              <a:t>https://github.com/airbnb/javascript/tree/master/packages/eslint-config-airbnb</a:t>
            </a:r>
            <a:endParaRPr lang="en-US" dirty="0"/>
          </a:p>
        </p:txBody>
      </p:sp>
      <p:sp>
        <p:nvSpPr>
          <p:cNvPr id="4" name="Slide Number Placeholder 3"/>
          <p:cNvSpPr>
            <a:spLocks noGrp="1"/>
          </p:cNvSpPr>
          <p:nvPr>
            <p:ph type="sldNum" sz="quarter" idx="10"/>
          </p:nvPr>
        </p:nvSpPr>
        <p:spPr/>
        <p:txBody>
          <a:bodyPr/>
          <a:lstStyle/>
          <a:p>
            <a:fld id="{6BC45D0F-B6BC-4421-AFEE-7699CD942A11}" type="slidenum">
              <a:rPr lang="en-US" smtClean="0"/>
              <a:t>17</a:t>
            </a:fld>
            <a:endParaRPr lang="en-US"/>
          </a:p>
        </p:txBody>
      </p:sp>
    </p:spTree>
    <p:extLst>
      <p:ext uri="{BB962C8B-B14F-4D97-AF65-F5344CB8AC3E}">
        <p14:creationId xmlns:p14="http://schemas.microsoft.com/office/powerpoint/2010/main" val="159184232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That new "lint" command, </a:t>
            </a:r>
            <a:r>
              <a:rPr lang="en-US" sz="1200" b="0" i="1" kern="1200" dirty="0" err="1" smtClean="0">
                <a:solidFill>
                  <a:schemeClr val="tx1"/>
                </a:solidFill>
                <a:effectLst/>
                <a:latin typeface="+mn-lt"/>
                <a:ea typeface="+mn-ea"/>
                <a:cs typeface="+mn-cs"/>
              </a:rPr>
              <a:t>eslint</a:t>
            </a:r>
            <a:r>
              <a:rPr lang="en-US" sz="1200" b="0" i="1" kern="1200" dirty="0" smtClean="0">
                <a:solidFill>
                  <a:schemeClr val="tx1"/>
                </a:solidFill>
                <a:effectLst/>
                <a:latin typeface="+mn-lt"/>
                <a:ea typeface="+mn-ea"/>
                <a:cs typeface="+mn-cs"/>
              </a:rPr>
              <a:t> </a:t>
            </a:r>
            <a:r>
              <a:rPr lang="en-US" sz="1200" b="0" i="1" kern="1200" dirty="0" err="1" smtClean="0">
                <a:solidFill>
                  <a:schemeClr val="tx1"/>
                </a:solidFill>
                <a:effectLst/>
                <a:latin typeface="+mn-lt"/>
                <a:ea typeface="+mn-ea"/>
                <a:cs typeface="+mn-cs"/>
              </a:rPr>
              <a:t>src</a:t>
            </a:r>
            <a:r>
              <a:rPr lang="en-US" sz="1200" b="0" i="0" kern="1200" dirty="0" smtClean="0">
                <a:solidFill>
                  <a:schemeClr val="tx1"/>
                </a:solidFill>
                <a:effectLst/>
                <a:latin typeface="+mn-lt"/>
                <a:ea typeface="+mn-ea"/>
                <a:cs typeface="+mn-cs"/>
              </a:rPr>
              <a:t>, tells ESLint to read our </a:t>
            </a:r>
            <a:r>
              <a:rPr lang="en-US" sz="1200" b="1" i="0" kern="1200" dirty="0" err="1" smtClean="0">
                <a:solidFill>
                  <a:schemeClr val="tx1"/>
                </a:solidFill>
                <a:effectLst/>
                <a:latin typeface="+mn-lt"/>
                <a:ea typeface="+mn-ea"/>
                <a:cs typeface="+mn-cs"/>
              </a:rPr>
              <a:t>src</a:t>
            </a:r>
            <a:r>
              <a:rPr lang="en-US" sz="1200" b="0" i="0" kern="1200" dirty="0" smtClean="0">
                <a:solidFill>
                  <a:schemeClr val="tx1"/>
                </a:solidFill>
                <a:effectLst/>
                <a:latin typeface="+mn-lt"/>
                <a:ea typeface="+mn-ea"/>
                <a:cs typeface="+mn-cs"/>
              </a:rPr>
              <a:t> directory, which is all we need.</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In the .eslintrc file</a:t>
            </a:r>
          </a:p>
          <a:p>
            <a:pPr marL="228600" indent="-228600">
              <a:buFont typeface="+mj-lt"/>
              <a:buAutoNum type="arabicPeriod"/>
            </a:pPr>
            <a:r>
              <a:rPr lang="en-US" sz="1200" b="1" i="0" kern="1200" dirty="0" smtClean="0">
                <a:solidFill>
                  <a:schemeClr val="tx1"/>
                </a:solidFill>
                <a:effectLst/>
                <a:latin typeface="+mn-lt"/>
                <a:ea typeface="+mn-ea"/>
                <a:cs typeface="+mn-cs"/>
              </a:rPr>
              <a:t>parser</a:t>
            </a:r>
            <a:r>
              <a:rPr lang="en-US" sz="1200" b="0" i="0" kern="1200" dirty="0" smtClean="0">
                <a:solidFill>
                  <a:schemeClr val="tx1"/>
                </a:solidFill>
                <a:effectLst/>
                <a:latin typeface="+mn-lt"/>
                <a:ea typeface="+mn-ea"/>
                <a:cs typeface="+mn-cs"/>
              </a:rPr>
              <a:t>: By default, ESLint uses </a:t>
            </a:r>
            <a:r>
              <a:rPr lang="en-US" sz="1200" b="0" i="0" u="none" strike="noStrike" kern="1200" dirty="0" err="1" smtClean="0">
                <a:solidFill>
                  <a:schemeClr val="tx1"/>
                </a:solidFill>
                <a:effectLst/>
                <a:latin typeface="+mn-lt"/>
                <a:ea typeface="+mn-ea"/>
                <a:cs typeface="+mn-cs"/>
                <a:hlinkClick r:id="rId3"/>
              </a:rPr>
              <a:t>Espree</a:t>
            </a:r>
            <a:r>
              <a:rPr lang="en-US" sz="1200" b="0" i="0" kern="1200" dirty="0" smtClean="0">
                <a:solidFill>
                  <a:schemeClr val="tx1"/>
                </a:solidFill>
                <a:effectLst/>
                <a:latin typeface="+mn-lt"/>
                <a:ea typeface="+mn-ea"/>
                <a:cs typeface="+mn-cs"/>
              </a:rPr>
              <a:t> as its parser. We override</a:t>
            </a:r>
            <a:r>
              <a:rPr lang="en-US" sz="1200" b="0" i="0" kern="1200" baseline="0" dirty="0" smtClean="0">
                <a:solidFill>
                  <a:schemeClr val="tx1"/>
                </a:solidFill>
                <a:effectLst/>
                <a:latin typeface="+mn-lt"/>
                <a:ea typeface="+mn-ea"/>
                <a:cs typeface="+mn-cs"/>
              </a:rPr>
              <a:t> the configuration by specify </a:t>
            </a:r>
            <a:r>
              <a:rPr lang="en-US" sz="1200" b="0" i="1" kern="1200" baseline="0" dirty="0" smtClean="0">
                <a:solidFill>
                  <a:schemeClr val="tx1"/>
                </a:solidFill>
                <a:effectLst/>
                <a:latin typeface="+mn-lt"/>
                <a:ea typeface="+mn-ea"/>
                <a:cs typeface="+mn-cs"/>
              </a:rPr>
              <a:t>babel-</a:t>
            </a:r>
            <a:r>
              <a:rPr lang="en-US" sz="1200" b="0" i="1" kern="1200" baseline="0" dirty="0" err="1" smtClean="0">
                <a:solidFill>
                  <a:schemeClr val="tx1"/>
                </a:solidFill>
                <a:effectLst/>
                <a:latin typeface="+mn-lt"/>
                <a:ea typeface="+mn-ea"/>
                <a:cs typeface="+mn-cs"/>
              </a:rPr>
              <a:t>eslint</a:t>
            </a:r>
            <a:r>
              <a:rPr lang="en-US" sz="1200" b="0" i="0" kern="1200" baseline="0" dirty="0" smtClean="0">
                <a:solidFill>
                  <a:schemeClr val="tx1"/>
                </a:solidFill>
                <a:effectLst/>
                <a:latin typeface="+mn-lt"/>
                <a:ea typeface="+mn-ea"/>
                <a:cs typeface="+mn-cs"/>
              </a:rPr>
              <a:t> which we have installed previously.</a:t>
            </a:r>
            <a:endParaRPr lang="en-US" sz="1200" b="0" i="0" kern="1200" dirty="0" smtClean="0">
              <a:solidFill>
                <a:schemeClr val="tx1"/>
              </a:solidFill>
              <a:effectLst/>
              <a:latin typeface="+mn-lt"/>
              <a:ea typeface="+mn-ea"/>
              <a:cs typeface="+mn-cs"/>
            </a:endParaRPr>
          </a:p>
          <a:p>
            <a:pPr marL="228600" indent="-228600">
              <a:buFont typeface="+mj-lt"/>
              <a:buAutoNum type="arabicPeriod"/>
            </a:pPr>
            <a:r>
              <a:rPr lang="en-US" sz="1200" b="1" i="0" kern="1200" baseline="0" dirty="0" err="1" smtClean="0">
                <a:solidFill>
                  <a:schemeClr val="tx1"/>
                </a:solidFill>
                <a:effectLst/>
                <a:latin typeface="+mn-lt"/>
                <a:ea typeface="+mn-ea"/>
                <a:cs typeface="+mn-cs"/>
              </a:rPr>
              <a:t>env</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An environment defines global variables that are predefined. There are many</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environments available; like </a:t>
            </a:r>
            <a:r>
              <a:rPr lang="en-US" sz="1200" b="0" i="0" kern="1200" dirty="0" err="1" smtClean="0">
                <a:solidFill>
                  <a:schemeClr val="tx1"/>
                </a:solidFill>
                <a:effectLst/>
                <a:latin typeface="+mn-lt"/>
                <a:ea typeface="+mn-ea"/>
                <a:cs typeface="+mn-cs"/>
              </a:rPr>
              <a:t>commonjs</a:t>
            </a:r>
            <a:r>
              <a:rPr lang="en-US" sz="1200" b="0" i="0" kern="1200" dirty="0" smtClean="0">
                <a:solidFill>
                  <a:schemeClr val="tx1"/>
                </a:solidFill>
                <a:effectLst/>
                <a:latin typeface="+mn-lt"/>
                <a:ea typeface="+mn-ea"/>
                <a:cs typeface="+mn-cs"/>
              </a:rPr>
              <a:t>, mocha, </a:t>
            </a:r>
            <a:r>
              <a:rPr lang="en-US" sz="1200" b="0" i="0" kern="1200" dirty="0" err="1" smtClean="0">
                <a:solidFill>
                  <a:schemeClr val="tx1"/>
                </a:solidFill>
                <a:effectLst/>
                <a:latin typeface="+mn-lt"/>
                <a:ea typeface="+mn-ea"/>
                <a:cs typeface="+mn-cs"/>
              </a:rPr>
              <a:t>jquery</a:t>
            </a:r>
            <a:r>
              <a:rPr lang="en-US" sz="1200" b="0" i="0" kern="1200" dirty="0" smtClean="0">
                <a:solidFill>
                  <a:schemeClr val="tx1"/>
                </a:solidFill>
                <a:effectLst/>
                <a:latin typeface="+mn-lt"/>
                <a:ea typeface="+mn-ea"/>
                <a:cs typeface="+mn-cs"/>
              </a:rPr>
              <a:t>, etc.</a:t>
            </a:r>
            <a:r>
              <a:rPr lang="en-US" sz="1200" b="0" i="0" kern="1200" baseline="0" dirty="0" smtClean="0">
                <a:solidFill>
                  <a:schemeClr val="tx1"/>
                </a:solidFill>
                <a:effectLst/>
                <a:latin typeface="+mn-lt"/>
                <a:ea typeface="+mn-ea"/>
                <a:cs typeface="+mn-cs"/>
              </a:rPr>
              <a:t> For this sample, we use browser and node.</a:t>
            </a:r>
            <a:endParaRPr lang="en-US" sz="1200" b="0" i="0" kern="1200" dirty="0" smtClean="0">
              <a:solidFill>
                <a:schemeClr val="tx1"/>
              </a:solidFill>
              <a:effectLst/>
              <a:latin typeface="+mn-lt"/>
              <a:ea typeface="+mn-ea"/>
              <a:cs typeface="+mn-cs"/>
            </a:endParaRPr>
          </a:p>
          <a:p>
            <a:pPr marL="228600" indent="-228600">
              <a:buFont typeface="+mj-lt"/>
              <a:buAutoNum type="arabicPeriod"/>
            </a:pPr>
            <a:r>
              <a:rPr lang="en-US" sz="1200" b="1" i="0" kern="1200" dirty="0" smtClean="0">
                <a:solidFill>
                  <a:schemeClr val="tx1"/>
                </a:solidFill>
                <a:effectLst/>
                <a:latin typeface="+mn-lt"/>
                <a:ea typeface="+mn-ea"/>
                <a:cs typeface="+mn-cs"/>
              </a:rPr>
              <a:t>extends</a:t>
            </a:r>
            <a:r>
              <a:rPr lang="en-US" sz="1200" b="0" i="0" kern="1200" dirty="0" smtClean="0">
                <a:solidFill>
                  <a:schemeClr val="tx1"/>
                </a:solidFill>
                <a:effectLst/>
                <a:latin typeface="+mn-lt"/>
                <a:ea typeface="+mn-ea"/>
                <a:cs typeface="+mn-cs"/>
              </a:rPr>
              <a:t>: means</a:t>
            </a:r>
            <a:r>
              <a:rPr lang="en-US" sz="1200" b="0" i="0" kern="1200" baseline="0" dirty="0" smtClean="0">
                <a:solidFill>
                  <a:schemeClr val="tx1"/>
                </a:solidFill>
                <a:effectLst/>
                <a:latin typeface="+mn-lt"/>
                <a:ea typeface="+mn-ea"/>
                <a:cs typeface="+mn-cs"/>
              </a:rPr>
              <a:t> we will use an existing set of </a:t>
            </a:r>
            <a:r>
              <a:rPr lang="en-US" sz="1200" b="0" i="1" kern="1200" baseline="0" dirty="0" smtClean="0">
                <a:solidFill>
                  <a:schemeClr val="tx1"/>
                </a:solidFill>
                <a:effectLst/>
                <a:latin typeface="+mn-lt"/>
                <a:ea typeface="+mn-ea"/>
                <a:cs typeface="+mn-cs"/>
              </a:rPr>
              <a:t>Airbnb </a:t>
            </a:r>
            <a:r>
              <a:rPr lang="en-US" sz="1200" b="0" i="0" kern="1200" baseline="0" dirty="0" smtClean="0">
                <a:solidFill>
                  <a:schemeClr val="tx1"/>
                </a:solidFill>
                <a:effectLst/>
                <a:latin typeface="+mn-lt"/>
                <a:ea typeface="+mn-ea"/>
                <a:cs typeface="+mn-cs"/>
              </a:rPr>
              <a:t>rules then customize from there. Why </a:t>
            </a:r>
            <a:r>
              <a:rPr lang="en-US" sz="1200" b="0" i="1" kern="1200" baseline="0" dirty="0" smtClean="0">
                <a:solidFill>
                  <a:schemeClr val="tx1"/>
                </a:solidFill>
                <a:effectLst/>
                <a:latin typeface="+mn-lt"/>
                <a:ea typeface="+mn-ea"/>
                <a:cs typeface="+mn-cs"/>
              </a:rPr>
              <a:t>Airbnb</a:t>
            </a:r>
            <a:r>
              <a:rPr lang="en-US" sz="1200" b="0" i="0" kern="1200" baseline="0" dirty="0" smtClean="0">
                <a:solidFill>
                  <a:schemeClr val="tx1"/>
                </a:solidFill>
                <a:effectLst/>
                <a:latin typeface="+mn-lt"/>
                <a:ea typeface="+mn-ea"/>
                <a:cs typeface="+mn-cs"/>
              </a:rPr>
              <a:t>? It states that </a:t>
            </a:r>
            <a:r>
              <a:rPr lang="en-US" sz="1200" b="0" i="1" kern="1200" dirty="0" smtClean="0">
                <a:solidFill>
                  <a:schemeClr val="tx1"/>
                </a:solidFill>
                <a:effectLst/>
                <a:latin typeface="+mn-lt"/>
                <a:ea typeface="+mn-ea"/>
                <a:cs typeface="+mn-cs"/>
              </a:rPr>
              <a:t>A mostly reasonable approach to JavaScript</a:t>
            </a:r>
            <a:r>
              <a:rPr lang="en-US" sz="1200" b="0" i="0" kern="1200" dirty="0" smtClean="0">
                <a:solidFill>
                  <a:schemeClr val="tx1"/>
                </a:solidFill>
                <a:effectLst/>
                <a:latin typeface="+mn-lt"/>
                <a:ea typeface="+mn-ea"/>
                <a:cs typeface="+mn-cs"/>
              </a:rPr>
              <a:t>. Their linting rules are popular because they are simple, sensible, and beautifully consistent.</a:t>
            </a:r>
          </a:p>
          <a:p>
            <a:pPr marL="228600" indent="-228600">
              <a:buFont typeface="+mj-lt"/>
              <a:buAutoNum type="arabicPeriod"/>
            </a:pPr>
            <a:r>
              <a:rPr lang="en-US" sz="1200" b="1" i="0" kern="1200" dirty="0" smtClean="0">
                <a:solidFill>
                  <a:schemeClr val="tx1"/>
                </a:solidFill>
                <a:effectLst/>
                <a:latin typeface="+mn-lt"/>
                <a:ea typeface="+mn-ea"/>
                <a:cs typeface="+mn-cs"/>
              </a:rPr>
              <a:t>rules</a:t>
            </a:r>
            <a:r>
              <a:rPr lang="en-US" sz="1200" b="0" i="0" kern="1200" dirty="0" smtClean="0">
                <a:solidFill>
                  <a:schemeClr val="tx1"/>
                </a:solidFill>
                <a:effectLst/>
                <a:latin typeface="+mn-lt"/>
                <a:ea typeface="+mn-ea"/>
                <a:cs typeface="+mn-cs"/>
              </a:rPr>
              <a:t>: the name </a:t>
            </a:r>
            <a:r>
              <a:rPr lang="en-US" sz="1200" b="0" i="1" kern="1200" dirty="0" err="1" smtClean="0">
                <a:solidFill>
                  <a:schemeClr val="tx1"/>
                </a:solidFill>
                <a:effectLst/>
                <a:latin typeface="+mn-lt"/>
                <a:ea typeface="+mn-ea"/>
                <a:cs typeface="+mn-cs"/>
              </a:rPr>
              <a:t>linebreak</a:t>
            </a:r>
            <a:r>
              <a:rPr lang="en-US" sz="1200" b="0" i="1" kern="1200" dirty="0" smtClean="0">
                <a:solidFill>
                  <a:schemeClr val="tx1"/>
                </a:solidFill>
                <a:effectLst/>
                <a:latin typeface="+mn-lt"/>
                <a:ea typeface="+mn-ea"/>
                <a:cs typeface="+mn-cs"/>
              </a:rPr>
              <a:t>-style</a:t>
            </a:r>
            <a:r>
              <a:rPr lang="en-US" sz="1200" b="0" i="1" kern="1200" baseline="0" dirty="0" smtClean="0">
                <a:solidFill>
                  <a:schemeClr val="tx1"/>
                </a:solidFill>
                <a:effectLst/>
                <a:latin typeface="+mn-lt"/>
                <a:ea typeface="+mn-ea"/>
                <a:cs typeface="+mn-cs"/>
              </a:rPr>
              <a:t> </a:t>
            </a:r>
            <a:r>
              <a:rPr lang="en-US" sz="1200" b="0" i="0" kern="1200" baseline="0" dirty="0" smtClean="0">
                <a:solidFill>
                  <a:schemeClr val="tx1"/>
                </a:solidFill>
                <a:effectLst/>
                <a:latin typeface="+mn-lt"/>
                <a:ea typeface="+mn-ea"/>
                <a:cs typeface="+mn-cs"/>
              </a:rPr>
              <a:t>is the name of rule in ESLint. The first value is the error level of the rule and can be one of these values:</a:t>
            </a:r>
          </a:p>
          <a:p>
            <a:pPr marL="685800" lvl="1" indent="-228600">
              <a:buFont typeface="+mj-lt"/>
              <a:buAutoNum type="arabicPeriod"/>
            </a:pPr>
            <a:r>
              <a:rPr lang="en-US" sz="1200" b="0" i="0" kern="1200" dirty="0" smtClean="0">
                <a:solidFill>
                  <a:schemeClr val="tx1"/>
                </a:solidFill>
                <a:effectLst/>
                <a:latin typeface="+mn-lt"/>
                <a:ea typeface="+mn-ea"/>
                <a:cs typeface="+mn-cs"/>
              </a:rPr>
              <a:t>"off" or 0 - turn the rule off</a:t>
            </a:r>
          </a:p>
          <a:p>
            <a:pPr marL="685800" lvl="1" indent="-228600">
              <a:buFont typeface="+mj-lt"/>
              <a:buAutoNum type="arabicPeriod"/>
            </a:pPr>
            <a:r>
              <a:rPr lang="en-US" sz="1200" b="0" i="0" kern="1200" dirty="0" smtClean="0">
                <a:solidFill>
                  <a:schemeClr val="tx1"/>
                </a:solidFill>
                <a:effectLst/>
                <a:latin typeface="+mn-lt"/>
                <a:ea typeface="+mn-ea"/>
                <a:cs typeface="+mn-cs"/>
              </a:rPr>
              <a:t>"warn" or 1 - turn the rule on as a warning (doesn’t affect exit code)</a:t>
            </a:r>
          </a:p>
          <a:p>
            <a:pPr marL="685800" marR="0" lvl="1"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0" i="0" kern="1200" dirty="0" smtClean="0">
                <a:solidFill>
                  <a:schemeClr val="tx1"/>
                </a:solidFill>
                <a:effectLst/>
                <a:latin typeface="+mn-lt"/>
                <a:ea typeface="+mn-ea"/>
                <a:cs typeface="+mn-cs"/>
              </a:rPr>
              <a:t>"error" or 2 - turn the rule on as an error (exit code will be 1)</a:t>
            </a:r>
          </a:p>
          <a:p>
            <a:pPr marL="685800" lvl="1" indent="-228600">
              <a:buFont typeface="+mj-lt"/>
              <a:buAutoNum type="arabicPeriod"/>
            </a:pP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Last, ensure ESLint</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is configured</a:t>
            </a:r>
            <a:r>
              <a:rPr lang="en-US" sz="1200" b="0" i="0" kern="1200" baseline="0" dirty="0" smtClean="0">
                <a:solidFill>
                  <a:schemeClr val="tx1"/>
                </a:solidFill>
                <a:effectLst/>
                <a:latin typeface="+mn-lt"/>
                <a:ea typeface="+mn-ea"/>
                <a:cs typeface="+mn-cs"/>
              </a:rPr>
              <a:t> properly by running </a:t>
            </a:r>
            <a:r>
              <a:rPr lang="en-US" sz="1200" b="0" i="1" kern="1200" baseline="0" dirty="0" smtClean="0">
                <a:solidFill>
                  <a:schemeClr val="tx1"/>
                </a:solidFill>
                <a:effectLst/>
                <a:latin typeface="+mn-lt"/>
                <a:ea typeface="+mn-ea"/>
                <a:cs typeface="+mn-cs"/>
              </a:rPr>
              <a:t>npm run lint</a:t>
            </a:r>
            <a:r>
              <a:rPr lang="en-US" sz="1200" b="0" i="0" kern="1200" baseline="0" dirty="0" smtClean="0">
                <a:solidFill>
                  <a:schemeClr val="tx1"/>
                </a:solidFill>
                <a:effectLst/>
                <a:latin typeface="+mn-lt"/>
                <a:ea typeface="+mn-ea"/>
                <a:cs typeface="+mn-cs"/>
              </a:rPr>
              <a:t>.</a:t>
            </a:r>
            <a:endParaRPr lang="en-US" dirty="0" smtClean="0"/>
          </a:p>
          <a:p>
            <a:endParaRPr lang="en-US" dirty="0" smtClean="0"/>
          </a:p>
          <a:p>
            <a:r>
              <a:rPr lang="en-US" dirty="0" smtClean="0"/>
              <a:t>Reference:</a:t>
            </a:r>
          </a:p>
          <a:p>
            <a:pPr marL="171450" indent="-171450">
              <a:buFontTx/>
              <a:buChar char="-"/>
            </a:pPr>
            <a:r>
              <a:rPr lang="en-US" baseline="0" dirty="0" smtClean="0"/>
              <a:t>http://eslint.org/docs/user-guide/configuring</a:t>
            </a:r>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6BC45D0F-B6BC-4421-AFEE-7699CD942A11}" type="slidenum">
              <a:rPr lang="en-US" smtClean="0"/>
              <a:t>18</a:t>
            </a:fld>
            <a:endParaRPr lang="en-US"/>
          </a:p>
        </p:txBody>
      </p:sp>
    </p:spTree>
    <p:extLst>
      <p:ext uri="{BB962C8B-B14F-4D97-AF65-F5344CB8AC3E}">
        <p14:creationId xmlns:p14="http://schemas.microsoft.com/office/powerpoint/2010/main" val="9017720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Rot="1" noChangeAspect="1" noChangeArrowheads="1" noTextEdit="1"/>
          </p:cNvSpPr>
          <p:nvPr>
            <p:ph type="sldImg"/>
          </p:nvPr>
        </p:nvSpPr>
        <p:spPr>
          <a:xfrm>
            <a:off x="1150938" y="692150"/>
            <a:ext cx="4556125" cy="3416300"/>
          </a:xfrm>
          <a:ln cap="flat"/>
        </p:spPr>
      </p:sp>
      <p:sp>
        <p:nvSpPr>
          <p:cNvPr id="90115" name="Rectangle 3"/>
          <p:cNvSpPr>
            <a:spLocks noGrp="1" noChangeArrowheads="1"/>
          </p:cNvSpPr>
          <p:nvPr>
            <p:ph type="body" idx="1"/>
          </p:nvPr>
        </p:nvSpPr>
        <p:spPr>
          <a:ln/>
        </p:spPr>
        <p:txBody>
          <a:bodyPr/>
          <a:lstStyle/>
          <a:p>
            <a:pPr marL="171450" indent="-171450">
              <a:buFontTx/>
              <a:buChar char="-"/>
            </a:pPr>
            <a:r>
              <a:rPr lang="en-US" altLang="en-US" dirty="0" smtClean="0"/>
              <a:t>Open VS Code</a:t>
            </a:r>
          </a:p>
          <a:p>
            <a:pPr marL="171450" indent="-171450">
              <a:buFontTx/>
              <a:buChar char="-"/>
            </a:pPr>
            <a:r>
              <a:rPr lang="en-US" altLang="en-US" dirty="0" smtClean="0"/>
              <a:t>Open </a:t>
            </a:r>
            <a:r>
              <a:rPr lang="en-US" altLang="en-US" dirty="0" err="1" smtClean="0"/>
              <a:t>hackingwithreact</a:t>
            </a:r>
            <a:r>
              <a:rPr lang="en-US" altLang="en-US" dirty="0" smtClean="0"/>
              <a:t> project</a:t>
            </a:r>
          </a:p>
          <a:p>
            <a:pPr marL="171450" indent="-171450">
              <a:buFontTx/>
              <a:buChar char="-"/>
            </a:pPr>
            <a:r>
              <a:rPr lang="en-US" altLang="en-US" dirty="0" smtClean="0"/>
              <a:t>Open terminal 	Ctrl + `</a:t>
            </a:r>
          </a:p>
          <a:p>
            <a:pPr marL="171450" indent="-171450">
              <a:buFontTx/>
              <a:buChar char="-"/>
            </a:pPr>
            <a:r>
              <a:rPr lang="en-US" altLang="en-US" i="1" dirty="0" smtClean="0"/>
              <a:t>npm</a:t>
            </a:r>
            <a:r>
              <a:rPr lang="en-US" altLang="en-US" i="1" baseline="0" dirty="0" smtClean="0"/>
              <a:t> run lint</a:t>
            </a:r>
          </a:p>
          <a:p>
            <a:pPr marL="0" indent="0">
              <a:buFontTx/>
              <a:buNone/>
            </a:pPr>
            <a:endParaRPr lang="en-US" altLang="en-US" dirty="0" smtClean="0"/>
          </a:p>
          <a:p>
            <a:pPr marL="0" indent="0">
              <a:buFontTx/>
              <a:buNone/>
            </a:pPr>
            <a:r>
              <a:rPr lang="en-US" altLang="en-US" dirty="0" smtClean="0"/>
              <a:t>loading</a:t>
            </a:r>
            <a:r>
              <a:rPr lang="en-US" altLang="en-US" baseline="0" dirty="0" smtClean="0"/>
              <a:t> ...</a:t>
            </a:r>
          </a:p>
          <a:p>
            <a:pPr marL="0" indent="0">
              <a:buFontTx/>
              <a:buNone/>
            </a:pPr>
            <a:endParaRPr lang="en-US" altLang="en-US" baseline="0" dirty="0" smtClean="0"/>
          </a:p>
          <a:p>
            <a:pPr marL="0" indent="0">
              <a:buFontTx/>
              <a:buNone/>
            </a:pPr>
            <a:r>
              <a:rPr lang="en-US" altLang="en-US" baseline="0" dirty="0" smtClean="0"/>
              <a:t>As we can see, there are two warnings. </a:t>
            </a:r>
            <a:r>
              <a:rPr lang="en-US" altLang="en-US" i="1" baseline="0" dirty="0" smtClean="0"/>
              <a:t>Unexpected console statement</a:t>
            </a:r>
            <a:r>
              <a:rPr lang="en-US" altLang="en-US" baseline="0" dirty="0" smtClean="0"/>
              <a:t>. It’s common to use console.log in development only, and remove that when we deploy to production.</a:t>
            </a:r>
          </a:p>
          <a:p>
            <a:pPr marL="0" indent="0">
              <a:buFontTx/>
              <a:buNone/>
            </a:pPr>
            <a:endParaRPr lang="en-US" altLang="en-US" dirty="0" smtClean="0"/>
          </a:p>
          <a:p>
            <a:pPr marL="0" indent="0">
              <a:buFontTx/>
              <a:buNone/>
            </a:pPr>
            <a:r>
              <a:rPr lang="en-US" altLang="en-US" dirty="0" smtClean="0"/>
              <a:t>To see how strict</a:t>
            </a:r>
            <a:r>
              <a:rPr lang="en-US" altLang="en-US" baseline="0" dirty="0" smtClean="0"/>
              <a:t> the </a:t>
            </a:r>
            <a:r>
              <a:rPr lang="en-US" altLang="en-US" i="1" baseline="0" dirty="0" smtClean="0"/>
              <a:t>Airbnb</a:t>
            </a:r>
            <a:r>
              <a:rPr lang="en-US" altLang="en-US" baseline="0" dirty="0" smtClean="0"/>
              <a:t> rules,</a:t>
            </a:r>
          </a:p>
          <a:p>
            <a:pPr marL="228600" indent="-228600">
              <a:buFont typeface="+mj-lt"/>
              <a:buAutoNum type="arabicPeriod"/>
            </a:pPr>
            <a:r>
              <a:rPr lang="en-US" altLang="en-US" baseline="0" dirty="0" smtClean="0"/>
              <a:t>Open </a:t>
            </a:r>
            <a:r>
              <a:rPr lang="en-US" altLang="en-US" baseline="0" dirty="0" err="1" smtClean="0"/>
              <a:t>Git</a:t>
            </a:r>
            <a:r>
              <a:rPr lang="en-US" altLang="en-US" baseline="0" dirty="0" smtClean="0"/>
              <a:t> Extensions</a:t>
            </a:r>
          </a:p>
          <a:p>
            <a:pPr marL="228600" indent="-228600">
              <a:buFont typeface="+mj-lt"/>
              <a:buAutoNum type="arabicPeriod"/>
            </a:pPr>
            <a:r>
              <a:rPr lang="en-US" altLang="en-US" dirty="0" smtClean="0"/>
              <a:t>Checkout</a:t>
            </a:r>
            <a:r>
              <a:rPr lang="en-US" altLang="en-US" baseline="0" dirty="0" smtClean="0"/>
              <a:t> “Linting React using ESLint and Babel” (revision 73e4821c9a)</a:t>
            </a:r>
          </a:p>
          <a:p>
            <a:pPr marL="228600" indent="-228600">
              <a:buFont typeface="+mj-lt"/>
              <a:buAutoNum type="arabicPeriod"/>
            </a:pPr>
            <a:r>
              <a:rPr lang="en-US" altLang="en-US" dirty="0" smtClean="0"/>
              <a:t>In this revision</a:t>
            </a:r>
            <a:r>
              <a:rPr lang="en-US" altLang="en-US" baseline="0" dirty="0" smtClean="0"/>
              <a:t> only has 1 rule: Strings must use single quote</a:t>
            </a:r>
          </a:p>
          <a:p>
            <a:pPr marL="228600" indent="-228600">
              <a:buFont typeface="+mj-lt"/>
              <a:buAutoNum type="arabicPeriod"/>
            </a:pPr>
            <a:r>
              <a:rPr lang="en-US" altLang="en-US" baseline="0" dirty="0" smtClean="0"/>
              <a:t>Now we are going to use Airbnb rules</a:t>
            </a:r>
          </a:p>
          <a:p>
            <a:pPr marL="685800" lvl="1" indent="-228600">
              <a:buFont typeface="+mj-lt"/>
              <a:buAutoNum type="arabicPeriod"/>
            </a:pPr>
            <a:r>
              <a:rPr lang="en-US" altLang="en-US" dirty="0" smtClean="0"/>
              <a:t>"extends": "</a:t>
            </a:r>
            <a:r>
              <a:rPr lang="en-US" altLang="en-US" dirty="0" err="1" smtClean="0"/>
              <a:t>airbnb</a:t>
            </a:r>
            <a:r>
              <a:rPr lang="en-US" altLang="en-US" dirty="0" smtClean="0"/>
              <a:t>",</a:t>
            </a:r>
          </a:p>
          <a:p>
            <a:pPr marL="685800" lvl="1" indent="-228600">
              <a:buFont typeface="+mj-lt"/>
              <a:buAutoNum type="arabicPeriod"/>
            </a:pPr>
            <a:r>
              <a:rPr lang="en-US" dirty="0" smtClean="0"/>
              <a:t>npm install --save-dev </a:t>
            </a:r>
            <a:r>
              <a:rPr lang="en-US" dirty="0" err="1" smtClean="0"/>
              <a:t>eslint-config-airbnb</a:t>
            </a:r>
            <a:r>
              <a:rPr lang="en-US" dirty="0" smtClean="0"/>
              <a:t> </a:t>
            </a:r>
            <a:r>
              <a:rPr lang="en-US" dirty="0" err="1" smtClean="0"/>
              <a:t>eslint</a:t>
            </a:r>
            <a:r>
              <a:rPr lang="en-US" dirty="0" smtClean="0"/>
              <a:t> eslint-plugin-jsx-a11y@^2.2.3 </a:t>
            </a:r>
            <a:r>
              <a:rPr lang="en-US" dirty="0" err="1" smtClean="0"/>
              <a:t>eslint</a:t>
            </a:r>
            <a:r>
              <a:rPr lang="en-US" dirty="0" smtClean="0"/>
              <a:t>-plugin-import </a:t>
            </a:r>
            <a:r>
              <a:rPr lang="en-US" dirty="0" err="1" smtClean="0"/>
              <a:t>eslint</a:t>
            </a:r>
            <a:r>
              <a:rPr lang="en-US" dirty="0" smtClean="0"/>
              <a:t>-plugin-react</a:t>
            </a:r>
          </a:p>
          <a:p>
            <a:pPr marL="228600" lvl="0" indent="-228600">
              <a:buFont typeface="+mj-lt"/>
              <a:buAutoNum type="arabicPeriod"/>
            </a:pPr>
            <a:r>
              <a:rPr lang="en-US" altLang="en-US" dirty="0" smtClean="0"/>
              <a:t>npm run lint</a:t>
            </a:r>
          </a:p>
          <a:p>
            <a:pPr marL="228600" lvl="0" indent="-228600">
              <a:buFont typeface="+mj-lt"/>
              <a:buAutoNum type="arabicPeriod"/>
            </a:pPr>
            <a:r>
              <a:rPr lang="en-US" altLang="en-US" dirty="0" smtClean="0"/>
              <a:t>You</a:t>
            </a:r>
            <a:r>
              <a:rPr lang="en-US" altLang="en-US" baseline="0" dirty="0" smtClean="0"/>
              <a:t> got a lot of problems there!</a:t>
            </a:r>
            <a:endParaRPr lang="en-US" altLang="en-US" dirty="0" smtClean="0"/>
          </a:p>
        </p:txBody>
      </p:sp>
    </p:spTree>
    <p:extLst>
      <p:ext uri="{BB962C8B-B14F-4D97-AF65-F5344CB8AC3E}">
        <p14:creationId xmlns:p14="http://schemas.microsoft.com/office/powerpoint/2010/main" val="687386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 the</a:t>
            </a:r>
            <a:r>
              <a:rPr lang="en-US" baseline="0" dirty="0" smtClean="0"/>
              <a:t> part 1 presentation, we already discussed about</a:t>
            </a:r>
          </a:p>
          <a:p>
            <a:pPr marL="171450" indent="-171450">
              <a:buFont typeface="Arial" panose="020B0604020202020204" pitchFamily="34" charset="0"/>
              <a:buChar char="•"/>
            </a:pPr>
            <a:r>
              <a:rPr lang="en-US" dirty="0" err="1" smtClean="0"/>
              <a:t>SuperAgent</a:t>
            </a:r>
            <a:r>
              <a:rPr lang="en-US" dirty="0" smtClean="0"/>
              <a:t>		:</a:t>
            </a:r>
            <a:r>
              <a:rPr lang="en-US" baseline="0" dirty="0" smtClean="0"/>
              <a:t> a small progressive client-side HTTP request library	https://github.com/visionmedia/superagent</a:t>
            </a:r>
            <a:endParaRPr lang="en-US" dirty="0" smtClean="0"/>
          </a:p>
          <a:p>
            <a:pPr marL="171450" indent="-171450">
              <a:buFont typeface="Arial" panose="020B0604020202020204" pitchFamily="34" charset="0"/>
              <a:buChar char="•"/>
            </a:pPr>
            <a:r>
              <a:rPr lang="en-US" dirty="0" smtClean="0"/>
              <a:t>React Router	: </a:t>
            </a:r>
            <a:r>
              <a:rPr lang="en-US" sz="1200" b="0" i="0" kern="1200" dirty="0" smtClean="0">
                <a:solidFill>
                  <a:schemeClr val="tx1"/>
                </a:solidFill>
                <a:effectLst/>
                <a:latin typeface="+mn-lt"/>
                <a:ea typeface="+mn-ea"/>
                <a:cs typeface="+mn-cs"/>
              </a:rPr>
              <a:t>a complete routing library for </a:t>
            </a:r>
            <a:r>
              <a:rPr lang="en-US" sz="1200" b="0" i="0" u="none" strike="noStrike" kern="1200" dirty="0" smtClean="0">
                <a:solidFill>
                  <a:schemeClr val="tx1"/>
                </a:solidFill>
                <a:effectLst/>
                <a:latin typeface="+mn-lt"/>
                <a:ea typeface="+mn-ea"/>
                <a:cs typeface="+mn-cs"/>
                <a:hlinkClick r:id="rId3"/>
              </a:rPr>
              <a:t>React</a:t>
            </a:r>
            <a:r>
              <a:rPr lang="en-US" sz="1200" b="0" i="0" u="none" strike="noStrike" kern="1200" dirty="0" smtClean="0">
                <a:solidFill>
                  <a:schemeClr val="tx1"/>
                </a:solidFill>
                <a:effectLst/>
                <a:latin typeface="+mn-lt"/>
                <a:ea typeface="+mn-ea"/>
                <a:cs typeface="+mn-cs"/>
              </a:rPr>
              <a:t>		https://github.com/ReactTraining/react-router</a:t>
            </a:r>
          </a:p>
          <a:p>
            <a:pPr marL="171450" indent="-171450">
              <a:buFont typeface="Arial" panose="020B0604020202020204" pitchFamily="34" charset="0"/>
              <a:buChar char="•"/>
            </a:pPr>
            <a:endParaRPr lang="en-US" sz="1200" b="0" i="0" u="none" strike="noStrike" kern="1200" dirty="0" smtClean="0">
              <a:solidFill>
                <a:schemeClr val="tx1"/>
              </a:solidFill>
              <a:effectLst/>
              <a:latin typeface="+mn-lt"/>
              <a:ea typeface="+mn-ea"/>
              <a:cs typeface="+mn-cs"/>
            </a:endParaRPr>
          </a:p>
          <a:p>
            <a:pPr marL="0" indent="0">
              <a:buFont typeface="Arial" panose="020B0604020202020204" pitchFamily="34" charset="0"/>
              <a:buNone/>
            </a:pPr>
            <a:r>
              <a:rPr lang="en-US" sz="1200" b="0" i="0" u="none" strike="noStrike" kern="1200" dirty="0" smtClean="0">
                <a:solidFill>
                  <a:schemeClr val="tx1"/>
                </a:solidFill>
                <a:effectLst/>
                <a:latin typeface="+mn-lt"/>
                <a:ea typeface="+mn-ea"/>
                <a:cs typeface="+mn-cs"/>
              </a:rPr>
              <a:t>Now,</a:t>
            </a:r>
            <a:r>
              <a:rPr lang="en-US" sz="1200" b="0" i="0" u="none" strike="noStrike" kern="1200" baseline="0" dirty="0" smtClean="0">
                <a:solidFill>
                  <a:schemeClr val="tx1"/>
                </a:solidFill>
                <a:effectLst/>
                <a:latin typeface="+mn-lt"/>
                <a:ea typeface="+mn-ea"/>
                <a:cs typeface="+mn-cs"/>
              </a:rPr>
              <a:t> it’s time for the second part</a:t>
            </a:r>
            <a:endParaRPr lang="en-US" dirty="0" smtClean="0"/>
          </a:p>
          <a:p>
            <a:pPr marL="171450" indent="-171450">
              <a:buFont typeface="Arial" panose="020B0604020202020204" pitchFamily="34" charset="0"/>
              <a:buChar char="•"/>
            </a:pPr>
            <a:r>
              <a:rPr lang="en-US" dirty="0" smtClean="0"/>
              <a:t>Jest		: a JavaScript testing framework		https://facebook.github.io/jest/</a:t>
            </a:r>
          </a:p>
          <a:p>
            <a:pPr marL="171450" indent="-171450">
              <a:buFont typeface="Arial" panose="020B0604020202020204" pitchFamily="34" charset="0"/>
              <a:buChar char="•"/>
            </a:pPr>
            <a:r>
              <a:rPr lang="en-US" dirty="0" smtClean="0"/>
              <a:t>ESLint		: a pluggable linting utility for JavaScript and JSX	http://eslint.org/</a:t>
            </a:r>
            <a:endParaRPr lang="en-US" dirty="0"/>
          </a:p>
        </p:txBody>
      </p:sp>
      <p:sp>
        <p:nvSpPr>
          <p:cNvPr id="4" name="Slide Number Placeholder 3"/>
          <p:cNvSpPr>
            <a:spLocks noGrp="1"/>
          </p:cNvSpPr>
          <p:nvPr>
            <p:ph type="sldNum" sz="quarter" idx="10"/>
          </p:nvPr>
        </p:nvSpPr>
        <p:spPr/>
        <p:txBody>
          <a:bodyPr/>
          <a:lstStyle/>
          <a:p>
            <a:fld id="{6BC45D0F-B6BC-4421-AFEE-7699CD942A11}" type="slidenum">
              <a:rPr lang="en-US" smtClean="0"/>
              <a:t>2</a:t>
            </a:fld>
            <a:endParaRPr lang="en-US"/>
          </a:p>
        </p:txBody>
      </p:sp>
    </p:spTree>
    <p:extLst>
      <p:ext uri="{BB962C8B-B14F-4D97-AF65-F5344CB8AC3E}">
        <p14:creationId xmlns:p14="http://schemas.microsoft.com/office/powerpoint/2010/main" val="132658857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Expected linebreaks to be 'LF' but found 'CRLF' </a:t>
            </a:r>
            <a:r>
              <a:rPr lang="en-US" baseline="0" dirty="0" smtClean="0"/>
              <a:t>	</a:t>
            </a:r>
            <a:r>
              <a:rPr lang="en-US" dirty="0" smtClean="0">
                <a:latin typeface="Consolas" panose="020B0609020204030204" pitchFamily="49" charset="0"/>
                <a:cs typeface="Consolas" panose="020B0609020204030204" pitchFamily="49" charset="0"/>
              </a:rPr>
              <a:t>http://eslint.org/docs/rules/linebreak-style</a:t>
            </a:r>
          </a:p>
          <a:p>
            <a:r>
              <a:rPr lang="en-US" sz="1200" b="0" i="0" kern="1200" dirty="0" smtClean="0">
                <a:solidFill>
                  <a:schemeClr val="tx1"/>
                </a:solidFill>
                <a:effectLst/>
                <a:latin typeface="+mn-lt"/>
                <a:ea typeface="+mn-ea"/>
                <a:cs typeface="+mn-cs"/>
              </a:rPr>
              <a:t>The linebreaks (new lines) used in windows operating system are usually </a:t>
            </a:r>
            <a:r>
              <a:rPr lang="en-US" sz="1200" b="0" i="1" kern="1200" dirty="0" smtClean="0">
                <a:solidFill>
                  <a:schemeClr val="tx1"/>
                </a:solidFill>
                <a:effectLst/>
                <a:latin typeface="+mn-lt"/>
                <a:ea typeface="+mn-ea"/>
                <a:cs typeface="+mn-cs"/>
              </a:rPr>
              <a:t>carriage returns</a:t>
            </a:r>
            <a:r>
              <a:rPr lang="en-US" sz="1200" b="0" i="0" kern="1200" dirty="0" smtClean="0">
                <a:solidFill>
                  <a:schemeClr val="tx1"/>
                </a:solidFill>
                <a:effectLst/>
                <a:latin typeface="+mn-lt"/>
                <a:ea typeface="+mn-ea"/>
                <a:cs typeface="+mn-cs"/>
              </a:rPr>
              <a:t> (CR) followed by a </a:t>
            </a:r>
            <a:r>
              <a:rPr lang="en-US" sz="1200" b="0" i="1" kern="1200" dirty="0" smtClean="0">
                <a:solidFill>
                  <a:schemeClr val="tx1"/>
                </a:solidFill>
                <a:effectLst/>
                <a:latin typeface="+mn-lt"/>
                <a:ea typeface="+mn-ea"/>
                <a:cs typeface="+mn-cs"/>
              </a:rPr>
              <a:t>line feed</a:t>
            </a:r>
            <a:r>
              <a:rPr lang="en-US" sz="1200" b="0" i="0" kern="1200" dirty="0" smtClean="0">
                <a:solidFill>
                  <a:schemeClr val="tx1"/>
                </a:solidFill>
                <a:effectLst/>
                <a:latin typeface="+mn-lt"/>
                <a:ea typeface="+mn-ea"/>
                <a:cs typeface="+mn-cs"/>
              </a:rPr>
              <a:t> (LF) making it a </a:t>
            </a:r>
            <a:r>
              <a:rPr lang="en-US" sz="1200" b="0" i="1" kern="1200" dirty="0" smtClean="0">
                <a:solidFill>
                  <a:schemeClr val="tx1"/>
                </a:solidFill>
                <a:effectLst/>
                <a:latin typeface="+mn-lt"/>
                <a:ea typeface="+mn-ea"/>
                <a:cs typeface="+mn-cs"/>
              </a:rPr>
              <a:t>carriage return line feed</a:t>
            </a:r>
            <a:r>
              <a:rPr lang="en-US" sz="1200" b="0" i="0" kern="1200" dirty="0" smtClean="0">
                <a:solidFill>
                  <a:schemeClr val="tx1"/>
                </a:solidFill>
                <a:effectLst/>
                <a:latin typeface="+mn-lt"/>
                <a:ea typeface="+mn-ea"/>
                <a:cs typeface="+mn-cs"/>
              </a:rPr>
              <a:t>(CRLF) whereas Linux and Unix use a simple </a:t>
            </a:r>
            <a:r>
              <a:rPr lang="en-US" sz="1200" b="0" i="1" kern="1200" dirty="0" smtClean="0">
                <a:solidFill>
                  <a:schemeClr val="tx1"/>
                </a:solidFill>
                <a:effectLst/>
                <a:latin typeface="+mn-lt"/>
                <a:ea typeface="+mn-ea"/>
                <a:cs typeface="+mn-cs"/>
              </a:rPr>
              <a:t>line feed</a:t>
            </a:r>
            <a:r>
              <a:rPr lang="en-US" sz="1200" b="0" i="0" kern="1200" dirty="0" smtClean="0">
                <a:solidFill>
                  <a:schemeClr val="tx1"/>
                </a:solidFill>
                <a:effectLst/>
                <a:latin typeface="+mn-lt"/>
                <a:ea typeface="+mn-ea"/>
                <a:cs typeface="+mn-cs"/>
              </a:rPr>
              <a:t> (LF).</a:t>
            </a:r>
            <a:endParaRPr lang="en-US" dirty="0" smtClean="0">
              <a:latin typeface="Consolas" panose="020B0609020204030204" pitchFamily="49" charset="0"/>
              <a:cs typeface="Consolas" panose="020B0609020204030204" pitchFamily="49" charset="0"/>
            </a:endParaRPr>
          </a:p>
          <a:p>
            <a:pPr marL="171450" indent="-171450">
              <a:buFontTx/>
              <a:buChar char="-"/>
            </a:pPr>
            <a:r>
              <a:rPr lang="en-US" dirty="0" smtClean="0">
                <a:latin typeface="Consolas" panose="020B0609020204030204" pitchFamily="49" charset="0"/>
                <a:cs typeface="Consolas" panose="020B0609020204030204" pitchFamily="49" charset="0"/>
              </a:rPr>
              <a:t>Add "</a:t>
            </a:r>
            <a:r>
              <a:rPr lang="en-US" dirty="0" err="1" smtClean="0">
                <a:latin typeface="Consolas" panose="020B0609020204030204" pitchFamily="49" charset="0"/>
                <a:cs typeface="Consolas" panose="020B0609020204030204" pitchFamily="49" charset="0"/>
              </a:rPr>
              <a:t>linebreak</a:t>
            </a:r>
            <a:r>
              <a:rPr lang="en-US" dirty="0" smtClean="0">
                <a:latin typeface="Consolas" panose="020B0609020204030204" pitchFamily="49" charset="0"/>
                <a:cs typeface="Consolas" panose="020B0609020204030204" pitchFamily="49" charset="0"/>
              </a:rPr>
              <a:t>-style": ["error", "windows"]</a:t>
            </a:r>
          </a:p>
          <a:p>
            <a:pPr marL="171450" indent="-171450">
              <a:buFontTx/>
              <a:buChar char="-"/>
            </a:pPr>
            <a:endParaRPr lang="en-US" dirty="0" smtClean="0"/>
          </a:p>
          <a:p>
            <a:pPr marL="0" indent="0">
              <a:buFontTx/>
              <a:buNone/>
            </a:pPr>
            <a:r>
              <a:rPr lang="en-US" dirty="0" smtClean="0"/>
              <a:t>JSX not allowed in files with extension '.</a:t>
            </a:r>
            <a:r>
              <a:rPr lang="en-US" dirty="0" err="1" smtClean="0"/>
              <a:t>js</a:t>
            </a:r>
            <a:r>
              <a:rPr lang="en-US" dirty="0" smtClean="0"/>
              <a:t>'	https://github.com/yannickcr/eslint-plugin-react/blob/master/docs/rules/jsx-filename-extension.md</a:t>
            </a:r>
          </a:p>
          <a:p>
            <a:pPr marL="0" indent="0">
              <a:buFontTx/>
              <a:buNone/>
            </a:pPr>
            <a:r>
              <a:rPr lang="en-US" dirty="0" smtClean="0"/>
              <a:t>For</a:t>
            </a:r>
            <a:r>
              <a:rPr lang="en-US" baseline="0" dirty="0" smtClean="0"/>
              <a:t> now, I </a:t>
            </a:r>
            <a:r>
              <a:rPr lang="en-US" sz="1200" b="0" i="0" kern="1200" dirty="0" smtClean="0">
                <a:solidFill>
                  <a:schemeClr val="tx1"/>
                </a:solidFill>
                <a:effectLst/>
                <a:latin typeface="+mn-lt"/>
                <a:ea typeface="+mn-ea"/>
                <a:cs typeface="+mn-cs"/>
              </a:rPr>
              <a:t>don't care about restricting the file extensions that may contain JSX.</a:t>
            </a:r>
            <a:endParaRPr lang="en-US" dirty="0" smtClean="0"/>
          </a:p>
          <a:p>
            <a:pPr marL="171450" indent="-171450">
              <a:buFontTx/>
              <a:buChar char="-"/>
            </a:pPr>
            <a:r>
              <a:rPr lang="en-US" dirty="0" smtClean="0"/>
              <a:t>Add </a:t>
            </a:r>
            <a:r>
              <a:rPr lang="en-US" sz="1200" kern="1200" dirty="0" smtClean="0">
                <a:solidFill>
                  <a:schemeClr val="tx1"/>
                </a:solidFill>
                <a:effectLst/>
                <a:latin typeface="+mn-lt"/>
                <a:ea typeface="+mn-ea"/>
                <a:cs typeface="+mn-cs"/>
              </a:rPr>
              <a:t>"react/</a:t>
            </a:r>
            <a:r>
              <a:rPr lang="en-US" sz="1200" kern="1200" dirty="0" err="1" smtClean="0">
                <a:solidFill>
                  <a:schemeClr val="tx1"/>
                </a:solidFill>
                <a:effectLst/>
                <a:latin typeface="+mn-lt"/>
                <a:ea typeface="+mn-ea"/>
                <a:cs typeface="+mn-cs"/>
              </a:rPr>
              <a:t>jsx</a:t>
            </a:r>
            <a:r>
              <a:rPr lang="en-US" sz="1200" kern="1200" dirty="0" smtClean="0">
                <a:solidFill>
                  <a:schemeClr val="tx1"/>
                </a:solidFill>
                <a:effectLst/>
                <a:latin typeface="+mn-lt"/>
                <a:ea typeface="+mn-ea"/>
                <a:cs typeface="+mn-cs"/>
              </a:rPr>
              <a:t>-filename-extension":</a:t>
            </a:r>
            <a:r>
              <a:rPr lang="en-US" dirty="0" smtClean="0"/>
              <a:t> [</a:t>
            </a:r>
            <a:r>
              <a:rPr lang="en-US" sz="1200" kern="1200" dirty="0" smtClean="0">
                <a:solidFill>
                  <a:schemeClr val="tx1"/>
                </a:solidFill>
                <a:effectLst/>
                <a:latin typeface="+mn-lt"/>
                <a:ea typeface="+mn-ea"/>
                <a:cs typeface="+mn-cs"/>
              </a:rPr>
              <a:t>1</a:t>
            </a:r>
            <a:r>
              <a:rPr lang="en-US" dirty="0" smtClean="0"/>
              <a:t>, { </a:t>
            </a:r>
            <a:r>
              <a:rPr lang="en-US" sz="1200" kern="1200" dirty="0" smtClean="0">
                <a:solidFill>
                  <a:schemeClr val="tx1"/>
                </a:solidFill>
                <a:effectLst/>
                <a:latin typeface="+mn-lt"/>
                <a:ea typeface="+mn-ea"/>
                <a:cs typeface="+mn-cs"/>
              </a:rPr>
              <a:t>"extensions":</a:t>
            </a:r>
            <a:r>
              <a:rPr lang="en-US" dirty="0" smtClean="0"/>
              <a:t> [</a:t>
            </a:r>
            <a:r>
              <a:rPr lang="en-US" sz="1200" kern="1200" dirty="0" smtClean="0">
                <a:solidFill>
                  <a:schemeClr val="tx1"/>
                </a:solidFill>
                <a:effectLst/>
                <a:latin typeface="+mn-lt"/>
                <a:ea typeface="+mn-ea"/>
                <a:cs typeface="+mn-cs"/>
              </a:rPr>
              <a:t>".</a:t>
            </a:r>
            <a:r>
              <a:rPr lang="en-US" sz="1200" kern="1200" dirty="0" err="1" smtClean="0">
                <a:solidFill>
                  <a:schemeClr val="tx1"/>
                </a:solidFill>
                <a:effectLst/>
                <a:latin typeface="+mn-lt"/>
                <a:ea typeface="+mn-ea"/>
                <a:cs typeface="+mn-cs"/>
              </a:rPr>
              <a:t>js</a:t>
            </a:r>
            <a:r>
              <a:rPr lang="en-US" sz="1200" kern="1200" dirty="0" smtClean="0">
                <a:solidFill>
                  <a:schemeClr val="tx1"/>
                </a:solidFill>
                <a:effectLst/>
                <a:latin typeface="+mn-lt"/>
                <a:ea typeface="+mn-ea"/>
                <a:cs typeface="+mn-cs"/>
              </a:rPr>
              <a:t>"</a:t>
            </a:r>
            <a:r>
              <a:rPr lang="en-US" dirty="0" smtClean="0"/>
              <a:t>, </a:t>
            </a:r>
            <a:r>
              <a:rPr lang="en-US" sz="1200" kern="1200" dirty="0" smtClean="0">
                <a:solidFill>
                  <a:schemeClr val="tx1"/>
                </a:solidFill>
                <a:effectLst/>
                <a:latin typeface="+mn-lt"/>
                <a:ea typeface="+mn-ea"/>
                <a:cs typeface="+mn-cs"/>
              </a:rPr>
              <a:t>".</a:t>
            </a:r>
            <a:r>
              <a:rPr lang="en-US" sz="1200" kern="1200" dirty="0" err="1" smtClean="0">
                <a:solidFill>
                  <a:schemeClr val="tx1"/>
                </a:solidFill>
                <a:effectLst/>
                <a:latin typeface="+mn-lt"/>
                <a:ea typeface="+mn-ea"/>
                <a:cs typeface="+mn-cs"/>
              </a:rPr>
              <a:t>jsx</a:t>
            </a:r>
            <a:r>
              <a:rPr lang="en-US" sz="1200" kern="1200" dirty="0" smtClean="0">
                <a:solidFill>
                  <a:schemeClr val="tx1"/>
                </a:solidFill>
                <a:effectLst/>
                <a:latin typeface="+mn-lt"/>
                <a:ea typeface="+mn-ea"/>
                <a:cs typeface="+mn-cs"/>
              </a:rPr>
              <a:t>"</a:t>
            </a:r>
            <a:r>
              <a:rPr lang="en-US" dirty="0" smtClean="0"/>
              <a:t>] }]</a:t>
            </a:r>
          </a:p>
          <a:p>
            <a:pPr marL="0" indent="0">
              <a:buFontTx/>
              <a:buNone/>
            </a:pPr>
            <a:endParaRPr lang="en-US" dirty="0" smtClean="0"/>
          </a:p>
          <a:p>
            <a:pPr marL="0" indent="0">
              <a:buFontTx/>
              <a:buNone/>
            </a:pPr>
            <a:r>
              <a:rPr lang="en-US" dirty="0" smtClean="0"/>
              <a:t>no-unused-</a:t>
            </a:r>
            <a:r>
              <a:rPr lang="en-US" dirty="0" err="1" smtClean="0"/>
              <a:t>vars</a:t>
            </a:r>
            <a:r>
              <a:rPr lang="en-US" dirty="0" smtClean="0"/>
              <a:t>	http://eslint.org/docs/rules/no-unused-vars</a:t>
            </a:r>
          </a:p>
          <a:p>
            <a:pPr marL="0" indent="0">
              <a:buFontTx/>
              <a:buNone/>
            </a:pPr>
            <a:r>
              <a:rPr lang="en-US" sz="1200" b="0" i="0" kern="1200" dirty="0" smtClean="0">
                <a:solidFill>
                  <a:schemeClr val="tx1"/>
                </a:solidFill>
                <a:effectLst/>
                <a:latin typeface="+mn-lt"/>
                <a:ea typeface="+mn-ea"/>
                <a:cs typeface="+mn-cs"/>
              </a:rPr>
              <a:t>Such variables take up space in the code and can lead to confusion by readers.</a:t>
            </a:r>
            <a:endParaRPr lang="en-US" dirty="0" smtClean="0"/>
          </a:p>
          <a:p>
            <a:pPr marL="171450" indent="-171450">
              <a:buFontTx/>
              <a:buChar char="-"/>
            </a:pPr>
            <a:r>
              <a:rPr lang="en-US" dirty="0" smtClean="0"/>
              <a:t>Remove Route, </a:t>
            </a:r>
            <a:r>
              <a:rPr lang="en-US" dirty="0" err="1" smtClean="0"/>
              <a:t>IndexRoute</a:t>
            </a:r>
            <a:r>
              <a:rPr lang="en-US" dirty="0" smtClean="0"/>
              <a:t> from Import</a:t>
            </a:r>
          </a:p>
          <a:p>
            <a:pPr marL="0" indent="0">
              <a:buFontTx/>
              <a:buNone/>
            </a:pPr>
            <a:endParaRPr lang="en-US" dirty="0" smtClean="0"/>
          </a:p>
          <a:p>
            <a:pPr marL="0" indent="0">
              <a:buFontTx/>
              <a:buNone/>
            </a:pPr>
            <a:r>
              <a:rPr lang="en-US" dirty="0" smtClean="0"/>
              <a:t>App.js</a:t>
            </a:r>
          </a:p>
          <a:p>
            <a:pPr marL="0" indent="0">
              <a:buFontTx/>
              <a:buNone/>
            </a:pPr>
            <a:r>
              <a:rPr lang="en-US" dirty="0" smtClean="0"/>
              <a:t>Component should be written as a pure function</a:t>
            </a:r>
          </a:p>
          <a:p>
            <a:pPr marL="0" indent="0">
              <a:buFontTx/>
              <a:buNone/>
            </a:pPr>
            <a:r>
              <a:rPr lang="en-US" dirty="0" smtClean="0"/>
              <a:t>https://github.com/yannickcr/eslint-plugin-react/blob/master/docs/rules/prefer-stateless-function.md</a:t>
            </a:r>
          </a:p>
          <a:p>
            <a:pPr marL="0" indent="0">
              <a:buFontTx/>
              <a:buNone/>
            </a:pPr>
            <a:r>
              <a:rPr lang="en-US" dirty="0" smtClean="0"/>
              <a:t>It’s the most interesting rather</a:t>
            </a:r>
            <a:r>
              <a:rPr lang="en-US" baseline="0" dirty="0" smtClean="0"/>
              <a:t> than warnings we’ve solved previously. Since </a:t>
            </a:r>
            <a:r>
              <a:rPr lang="en-US" sz="1200" b="0" i="0" kern="1200" dirty="0" smtClean="0">
                <a:solidFill>
                  <a:schemeClr val="tx1"/>
                </a:solidFill>
                <a:effectLst/>
                <a:latin typeface="+mn-lt"/>
                <a:ea typeface="+mn-ea"/>
                <a:cs typeface="+mn-cs"/>
              </a:rPr>
              <a:t>React .14, it introduced a simpler way to define components called stateless functional components. </a:t>
            </a:r>
          </a:p>
          <a:p>
            <a:pPr marL="0" indent="0">
              <a:buFontTx/>
              <a:buNone/>
            </a:pPr>
            <a:r>
              <a:rPr lang="en-US" sz="1200" b="0" i="0" kern="1200" dirty="0" smtClean="0">
                <a:solidFill>
                  <a:schemeClr val="tx1"/>
                </a:solidFill>
                <a:effectLst/>
                <a:latin typeface="+mn-lt"/>
                <a:ea typeface="+mn-ea"/>
                <a:cs typeface="+mn-cs"/>
              </a:rPr>
              <a:t>Stateless functional components are useful for </a:t>
            </a:r>
            <a:r>
              <a:rPr lang="en-US" sz="1200" b="0" i="0" u="none" strike="noStrike" kern="1200" dirty="0" smtClean="0">
                <a:solidFill>
                  <a:schemeClr val="tx1"/>
                </a:solidFill>
                <a:effectLst/>
                <a:latin typeface="+mn-lt"/>
                <a:ea typeface="+mn-ea"/>
                <a:cs typeface="+mn-cs"/>
                <a:hlinkClick r:id="rId3"/>
              </a:rPr>
              <a:t>presentational components</a:t>
            </a:r>
            <a:r>
              <a:rPr lang="en-US" sz="1200" b="0" i="0" kern="1200" dirty="0" smtClean="0">
                <a:solidFill>
                  <a:schemeClr val="tx1"/>
                </a:solidFill>
                <a:effectLst/>
                <a:latin typeface="+mn-lt"/>
                <a:ea typeface="+mn-ea"/>
                <a:cs typeface="+mn-cs"/>
              </a:rPr>
              <a:t>. Presentational components focus on the UI rather than behavior, so it’s important to avoid using state in presentational components. Instead, </a:t>
            </a:r>
            <a:r>
              <a:rPr lang="en-US" sz="1200" b="1" i="0" kern="1200" dirty="0" smtClean="0">
                <a:solidFill>
                  <a:schemeClr val="tx1"/>
                </a:solidFill>
                <a:effectLst/>
                <a:latin typeface="+mn-lt"/>
                <a:ea typeface="+mn-ea"/>
                <a:cs typeface="+mn-cs"/>
              </a:rPr>
              <a:t>state should be managed by higher-level “container” components, or via Flux/Redux/etc</a:t>
            </a:r>
            <a:r>
              <a:rPr lang="en-US" sz="1200" b="0" i="0" kern="1200" dirty="0" smtClean="0">
                <a:solidFill>
                  <a:schemeClr val="tx1"/>
                </a:solidFill>
                <a:effectLst/>
                <a:latin typeface="+mn-lt"/>
                <a:ea typeface="+mn-ea"/>
                <a:cs typeface="+mn-cs"/>
              </a:rPr>
              <a:t>.</a:t>
            </a:r>
          </a:p>
          <a:p>
            <a:pPr marL="0" indent="0">
              <a:buFontTx/>
              <a:buNone/>
            </a:pPr>
            <a:endParaRPr lang="en-US" sz="1200" b="0" i="0" kern="1200" dirty="0" smtClean="0">
              <a:solidFill>
                <a:schemeClr val="tx1"/>
              </a:solidFill>
              <a:effectLst/>
              <a:latin typeface="+mn-lt"/>
              <a:ea typeface="+mn-ea"/>
              <a:cs typeface="+mn-cs"/>
            </a:endParaRPr>
          </a:p>
          <a:p>
            <a:pPr marL="0" indent="0">
              <a:buFontTx/>
              <a:buNone/>
            </a:pPr>
            <a:r>
              <a:rPr lang="en-US" sz="1200" b="0" i="0" kern="1200" dirty="0" smtClean="0">
                <a:solidFill>
                  <a:schemeClr val="tx1"/>
                </a:solidFill>
                <a:effectLst/>
                <a:latin typeface="+mn-lt"/>
                <a:ea typeface="+mn-ea"/>
                <a:cs typeface="+mn-cs"/>
              </a:rPr>
              <a:t>Let’s change the code to:</a:t>
            </a:r>
          </a:p>
          <a:p>
            <a:pPr marL="457200" lvl="1" indent="0">
              <a:buFontTx/>
              <a:buNone/>
            </a:pPr>
            <a:r>
              <a:rPr lang="en-US" dirty="0" smtClean="0"/>
              <a:t>function App(props) {</a:t>
            </a:r>
          </a:p>
          <a:p>
            <a:pPr marL="457200" lvl="1" indent="0">
              <a:buFontTx/>
              <a:buNone/>
            </a:pPr>
            <a:r>
              <a:rPr lang="en-US" dirty="0" smtClean="0"/>
              <a:t>    return (</a:t>
            </a:r>
          </a:p>
          <a:p>
            <a:pPr marL="457200" lvl="1" indent="0">
              <a:buFontTx/>
              <a:buNone/>
            </a:pPr>
            <a:r>
              <a:rPr lang="en-US" dirty="0" smtClean="0"/>
              <a:t>        &lt;div&gt;</a:t>
            </a:r>
          </a:p>
          <a:p>
            <a:pPr marL="457200" lvl="1" indent="0">
              <a:buFontTx/>
              <a:buNone/>
            </a:pPr>
            <a:r>
              <a:rPr lang="en-US" dirty="0" smtClean="0"/>
              <a:t>            &lt;h1&gt;Unofficial GitHub Browser v0.1&lt;/h1&gt;</a:t>
            </a:r>
          </a:p>
          <a:p>
            <a:pPr marL="457200" lvl="1" indent="0">
              <a:buFontTx/>
              <a:buNone/>
            </a:pPr>
            <a:r>
              <a:rPr lang="en-US" dirty="0" smtClean="0"/>
              <a:t>            {</a:t>
            </a:r>
            <a:r>
              <a:rPr lang="en-US" dirty="0" err="1" smtClean="0"/>
              <a:t>props.children</a:t>
            </a:r>
            <a:r>
              <a:rPr lang="en-US" dirty="0" smtClean="0"/>
              <a:t>}</a:t>
            </a:r>
          </a:p>
          <a:p>
            <a:pPr marL="457200" lvl="1" indent="0">
              <a:buFontTx/>
              <a:buNone/>
            </a:pPr>
            <a:r>
              <a:rPr lang="en-US" dirty="0" smtClean="0"/>
              <a:t>        &lt;/div&gt;</a:t>
            </a:r>
          </a:p>
          <a:p>
            <a:pPr marL="457200" lvl="1" indent="0">
              <a:buFontTx/>
              <a:buNone/>
            </a:pPr>
            <a:r>
              <a:rPr lang="en-US" dirty="0" smtClean="0"/>
              <a:t>    );</a:t>
            </a:r>
          </a:p>
          <a:p>
            <a:pPr marL="457200" lvl="1" indent="0">
              <a:buFontTx/>
              <a:buNone/>
            </a:pPr>
            <a:r>
              <a:rPr lang="en-US" dirty="0" smtClean="0"/>
              <a:t>}</a:t>
            </a:r>
          </a:p>
          <a:p>
            <a:pPr marL="0" lvl="0" indent="0">
              <a:buFontTx/>
              <a:buNone/>
            </a:pPr>
            <a:endParaRPr lang="en-US" dirty="0" smtClean="0"/>
          </a:p>
          <a:p>
            <a:pPr marL="0" lvl="0" indent="0">
              <a:buFontTx/>
              <a:buNone/>
            </a:pPr>
            <a:r>
              <a:rPr lang="en-US" dirty="0" smtClean="0"/>
              <a:t>Benefit:</a:t>
            </a:r>
          </a:p>
          <a:p>
            <a:pPr marL="228600" lvl="0" indent="-228600">
              <a:buFont typeface="+mj-lt"/>
              <a:buAutoNum type="arabicPeriod"/>
            </a:pPr>
            <a:r>
              <a:rPr lang="en-US" sz="1200" b="0" i="0" kern="1200" dirty="0" smtClean="0">
                <a:solidFill>
                  <a:schemeClr val="tx1"/>
                </a:solidFill>
                <a:effectLst/>
                <a:latin typeface="+mn-lt"/>
                <a:ea typeface="+mn-ea"/>
                <a:cs typeface="+mn-cs"/>
              </a:rPr>
              <a:t>No this Keyword,</a:t>
            </a:r>
            <a:r>
              <a:rPr lang="en-US" sz="1200" b="0" i="0" kern="1200" baseline="0" dirty="0" smtClean="0">
                <a:solidFill>
                  <a:schemeClr val="tx1"/>
                </a:solidFill>
                <a:effectLst/>
                <a:latin typeface="+mn-lt"/>
                <a:ea typeface="+mn-ea"/>
                <a:cs typeface="+mn-cs"/>
              </a:rPr>
              <a:t> g</a:t>
            </a:r>
            <a:r>
              <a:rPr lang="en-US" sz="1200" b="0" i="0" kern="1200" dirty="0" smtClean="0">
                <a:solidFill>
                  <a:schemeClr val="tx1"/>
                </a:solidFill>
                <a:effectLst/>
                <a:latin typeface="+mn-lt"/>
                <a:ea typeface="+mn-ea"/>
                <a:cs typeface="+mn-cs"/>
              </a:rPr>
              <a:t>iven how confusing JavaScript’s </a:t>
            </a:r>
            <a:r>
              <a:rPr lang="en-US" sz="1200" b="1" i="0" kern="1200" dirty="0" smtClean="0">
                <a:solidFill>
                  <a:schemeClr val="tx1"/>
                </a:solidFill>
                <a:effectLst/>
                <a:latin typeface="+mn-lt"/>
                <a:ea typeface="+mn-ea"/>
                <a:cs typeface="+mn-cs"/>
              </a:rPr>
              <a:t>this</a:t>
            </a:r>
            <a:r>
              <a:rPr lang="en-US" sz="1200" b="0" i="0" kern="1200" dirty="0" smtClean="0">
                <a:solidFill>
                  <a:schemeClr val="tx1"/>
                </a:solidFill>
                <a:effectLst/>
                <a:latin typeface="+mn-lt"/>
                <a:ea typeface="+mn-ea"/>
                <a:cs typeface="+mn-cs"/>
              </a:rPr>
              <a:t> keyword is to many developers if the code becomes more complex</a:t>
            </a:r>
          </a:p>
          <a:p>
            <a:pPr marL="228600" lvl="0" indent="-228600">
              <a:buFont typeface="+mj-lt"/>
              <a:buAutoNum type="arabicPeriod"/>
            </a:pPr>
            <a:r>
              <a:rPr lang="en-US" sz="1200" b="0" i="0" kern="1200" dirty="0" smtClean="0">
                <a:solidFill>
                  <a:schemeClr val="tx1"/>
                </a:solidFill>
                <a:effectLst/>
                <a:latin typeface="+mn-lt"/>
                <a:ea typeface="+mn-ea"/>
                <a:cs typeface="+mn-cs"/>
              </a:rPr>
              <a:t>Easy to Test, since it’s a pure function, your assertions are very straightforward: Given these values for props, I expect it to return this markup.</a:t>
            </a:r>
          </a:p>
          <a:p>
            <a:pPr marL="228600" lvl="0" indent="-228600">
              <a:buFont typeface="+mj-lt"/>
              <a:buAutoNum type="arabicPeriod"/>
            </a:pPr>
            <a:r>
              <a:rPr lang="en-US" sz="1200" b="0" i="0" kern="1200" dirty="0" smtClean="0">
                <a:solidFill>
                  <a:schemeClr val="tx1"/>
                </a:solidFill>
                <a:effectLst/>
                <a:latin typeface="+mn-lt"/>
                <a:ea typeface="+mn-ea"/>
                <a:cs typeface="+mn-cs"/>
              </a:rPr>
              <a:t>Performance, Finally, stateless functional components will soon offer improved performance as well. Since there’s no state or lifecycle methods to worry about, the React team plans to avoid unnecessary checks and memory allocations in future releases. </a:t>
            </a:r>
          </a:p>
          <a:p>
            <a:pPr marL="228600" lvl="0" indent="-228600">
              <a:buFont typeface="+mj-lt"/>
              <a:buAutoNum type="arabicPeriod"/>
            </a:pPr>
            <a:endParaRPr lang="en-US" sz="1200" b="0" i="0" kern="1200" dirty="0" smtClean="0">
              <a:solidFill>
                <a:schemeClr val="tx1"/>
              </a:solidFill>
              <a:effectLst/>
              <a:latin typeface="+mn-lt"/>
              <a:ea typeface="+mn-ea"/>
              <a:cs typeface="+mn-cs"/>
            </a:endParaRPr>
          </a:p>
          <a:p>
            <a:pPr marL="0" lvl="0" indent="0">
              <a:buFont typeface="+mj-lt"/>
              <a:buNone/>
            </a:pPr>
            <a:r>
              <a:rPr lang="en-US" sz="1200" b="0" i="0" kern="1200" dirty="0" smtClean="0">
                <a:solidFill>
                  <a:schemeClr val="tx1"/>
                </a:solidFill>
                <a:effectLst/>
                <a:latin typeface="+mn-lt"/>
                <a:ea typeface="+mn-ea"/>
                <a:cs typeface="+mn-cs"/>
              </a:rPr>
              <a:t>Reference: https://medium.com/@housecor/react-stateless-functional-components-nine-wins-you-might-have-overlooked-997b0d933dbc</a:t>
            </a:r>
            <a:endParaRPr lang="en-US" b="0" dirty="0" smtClean="0"/>
          </a:p>
        </p:txBody>
      </p:sp>
      <p:sp>
        <p:nvSpPr>
          <p:cNvPr id="4" name="Slide Number Placeholder 3"/>
          <p:cNvSpPr>
            <a:spLocks noGrp="1"/>
          </p:cNvSpPr>
          <p:nvPr>
            <p:ph type="sldNum" sz="quarter" idx="10"/>
          </p:nvPr>
        </p:nvSpPr>
        <p:spPr/>
        <p:txBody>
          <a:bodyPr/>
          <a:lstStyle/>
          <a:p>
            <a:fld id="{6BC45D0F-B6BC-4421-AFEE-7699CD942A11}" type="slidenum">
              <a:rPr lang="en-US" smtClean="0"/>
              <a:t>20</a:t>
            </a:fld>
            <a:endParaRPr lang="en-US"/>
          </a:p>
        </p:txBody>
      </p:sp>
    </p:spTree>
    <p:extLst>
      <p:ext uri="{BB962C8B-B14F-4D97-AF65-F5344CB8AC3E}">
        <p14:creationId xmlns:p14="http://schemas.microsoft.com/office/powerpoint/2010/main" val="316985975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US" dirty="0" smtClean="0"/>
              <a:t>Open VS Code</a:t>
            </a:r>
            <a:r>
              <a:rPr lang="en-US" baseline="0" dirty="0" smtClean="0"/>
              <a:t> – Extensions</a:t>
            </a:r>
          </a:p>
          <a:p>
            <a:pPr marL="228600" indent="-228600">
              <a:buFont typeface="+mj-lt"/>
              <a:buAutoNum type="arabicPeriod"/>
            </a:pPr>
            <a:r>
              <a:rPr lang="en-US" baseline="0" dirty="0" smtClean="0"/>
              <a:t>Search for “ESLint” – Install</a:t>
            </a:r>
          </a:p>
          <a:p>
            <a:pPr marL="228600" indent="-228600">
              <a:buFont typeface="+mj-lt"/>
              <a:buAutoNum type="arabicPeriod"/>
            </a:pPr>
            <a:r>
              <a:rPr lang="en-US" baseline="0" dirty="0" smtClean="0"/>
              <a:t>I have installed it previously, I just need to Enable it</a:t>
            </a:r>
          </a:p>
          <a:p>
            <a:pPr marL="228600" indent="-228600">
              <a:buFont typeface="+mj-lt"/>
              <a:buAutoNum type="arabicPeriod"/>
            </a:pPr>
            <a:r>
              <a:rPr lang="en-US" baseline="0" dirty="0" smtClean="0"/>
              <a:t>Don’t forget to Reload – Ok</a:t>
            </a:r>
          </a:p>
          <a:p>
            <a:pPr marL="228600" indent="-228600">
              <a:buFont typeface="+mj-lt"/>
              <a:buAutoNum type="arabicPeriod"/>
            </a:pPr>
            <a:r>
              <a:rPr lang="en-US" baseline="0" dirty="0" smtClean="0"/>
              <a:t>Open App.js</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baseline="0" dirty="0" smtClean="0"/>
              <a:t>Notice the </a:t>
            </a:r>
            <a:r>
              <a:rPr lang="en-US" sz="1200" b="0" i="0" kern="1200" dirty="0" smtClean="0">
                <a:solidFill>
                  <a:schemeClr val="tx1"/>
                </a:solidFill>
                <a:effectLst/>
                <a:latin typeface="+mn-lt"/>
                <a:ea typeface="+mn-ea"/>
                <a:cs typeface="+mn-cs"/>
              </a:rPr>
              <a:t>Red Underlines in the code</a:t>
            </a:r>
          </a:p>
          <a:p>
            <a:pPr marL="228600" indent="-228600">
              <a:buFont typeface="+mj-lt"/>
              <a:buAutoNum type="arabicPeriod"/>
            </a:pPr>
            <a:r>
              <a:rPr lang="en-US" baseline="0" dirty="0" smtClean="0"/>
              <a:t>Hover it to see what the error is about</a:t>
            </a:r>
          </a:p>
          <a:p>
            <a:pPr marL="228600" indent="-228600">
              <a:buFont typeface="+mj-lt"/>
              <a:buAutoNum type="arabicPeriod"/>
            </a:pPr>
            <a:endParaRPr lang="en-US" baseline="0" dirty="0" smtClean="0"/>
          </a:p>
          <a:p>
            <a:pPr marL="0" indent="0">
              <a:buFont typeface="+mj-lt"/>
              <a:buNone/>
            </a:pPr>
            <a:r>
              <a:rPr lang="en-US" sz="1200" b="0" i="0" kern="1200" dirty="0" smtClean="0">
                <a:solidFill>
                  <a:schemeClr val="tx1"/>
                </a:solidFill>
                <a:effectLst/>
                <a:latin typeface="+mn-lt"/>
                <a:ea typeface="+mn-ea"/>
                <a:cs typeface="+mn-cs"/>
              </a:rPr>
              <a:t>Sometimes you want it to completely ignore a whole file. For example, files under</a:t>
            </a:r>
            <a:r>
              <a:rPr lang="en-US" sz="1200" b="0" i="0" kern="1200" baseline="0" dirty="0" smtClean="0">
                <a:solidFill>
                  <a:schemeClr val="tx1"/>
                </a:solidFill>
                <a:effectLst/>
                <a:latin typeface="+mn-lt"/>
                <a:ea typeface="+mn-ea"/>
                <a:cs typeface="+mn-cs"/>
              </a:rPr>
              <a:t> </a:t>
            </a:r>
            <a:r>
              <a:rPr lang="en-US" sz="1200" b="0" i="1" kern="1200" baseline="0" dirty="0" smtClean="0">
                <a:solidFill>
                  <a:schemeClr val="tx1"/>
                </a:solidFill>
                <a:effectLst/>
                <a:latin typeface="+mn-lt"/>
                <a:ea typeface="+mn-ea"/>
                <a:cs typeface="+mn-cs"/>
              </a:rPr>
              <a:t>__tests__</a:t>
            </a:r>
            <a:r>
              <a:rPr lang="en-US" sz="1200" b="0" i="0" kern="1200" baseline="0" dirty="0" smtClean="0">
                <a:solidFill>
                  <a:schemeClr val="tx1"/>
                </a:solidFill>
                <a:effectLst/>
                <a:latin typeface="+mn-lt"/>
                <a:ea typeface="+mn-ea"/>
                <a:cs typeface="+mn-cs"/>
              </a:rPr>
              <a:t> or config file.</a:t>
            </a:r>
          </a:p>
          <a:p>
            <a:pPr marL="228600" indent="-228600">
              <a:buFont typeface="+mj-lt"/>
              <a:buAutoNum type="arabicPeriod"/>
            </a:pPr>
            <a:r>
              <a:rPr lang="en-US" dirty="0" smtClean="0"/>
              <a:t>touch </a:t>
            </a:r>
            <a:r>
              <a:rPr lang="en-US" dirty="0" smtClean="0">
                <a:latin typeface="Consolas" panose="020B0609020204030204" pitchFamily="49" charset="0"/>
                <a:cs typeface="Consolas" panose="020B0609020204030204" pitchFamily="49" charset="0"/>
              </a:rPr>
              <a:t>.eslintignore</a:t>
            </a:r>
          </a:p>
          <a:p>
            <a:pPr marL="228600" indent="-228600">
              <a:buFont typeface="+mj-lt"/>
              <a:buAutoNum type="arabicPeriod"/>
            </a:pPr>
            <a:r>
              <a:rPr lang="en-US" dirty="0" smtClean="0">
                <a:latin typeface="Consolas" panose="020B0609020204030204" pitchFamily="49" charset="0"/>
                <a:cs typeface="Consolas" panose="020B0609020204030204" pitchFamily="49" charset="0"/>
              </a:rPr>
              <a:t>Ctrl + P</a:t>
            </a:r>
            <a:r>
              <a:rPr lang="en-US" smtClean="0">
                <a:latin typeface="Consolas" panose="020B0609020204030204" pitchFamily="49" charset="0"/>
                <a:cs typeface="Consolas" panose="020B0609020204030204" pitchFamily="49" charset="0"/>
              </a:rPr>
              <a:t>, eslintignore</a:t>
            </a:r>
            <a:endParaRPr lang="en-US" dirty="0" smtClean="0">
              <a:latin typeface="Consolas" panose="020B0609020204030204" pitchFamily="49" charset="0"/>
              <a:cs typeface="Consolas" panose="020B0609020204030204" pitchFamily="49" charset="0"/>
            </a:endParaRPr>
          </a:p>
          <a:p>
            <a:pPr marL="228600" indent="-228600">
              <a:buFont typeface="+mj-lt"/>
              <a:buAutoNum type="arabicPeriod"/>
            </a:pPr>
            <a:r>
              <a:rPr lang="en-US" dirty="0" smtClean="0">
                <a:latin typeface="Consolas" panose="020B0609020204030204" pitchFamily="49" charset="0"/>
                <a:cs typeface="Consolas" panose="020B0609020204030204" pitchFamily="49" charset="0"/>
              </a:rPr>
              <a:t>Add following lines</a:t>
            </a:r>
          </a:p>
          <a:p>
            <a:pPr marL="457200" lvl="1" indent="0">
              <a:buFont typeface="+mj-lt"/>
              <a:buNone/>
            </a:pPr>
            <a:r>
              <a:rPr lang="en-US" dirty="0" smtClean="0"/>
              <a:t>/__tests__/</a:t>
            </a:r>
          </a:p>
          <a:p>
            <a:pPr marL="457200" lvl="1" indent="0">
              <a:buFont typeface="+mj-lt"/>
              <a:buNone/>
            </a:pPr>
            <a:r>
              <a:rPr lang="en-US" dirty="0" smtClean="0"/>
              <a:t>webpack.config.js</a:t>
            </a:r>
          </a:p>
          <a:p>
            <a:pPr marL="228600" indent="-228600">
              <a:buFont typeface="+mj-lt"/>
              <a:buAutoNum type="arabicPeriod"/>
            </a:pPr>
            <a:r>
              <a:rPr lang="en-US" dirty="0" smtClean="0">
                <a:latin typeface="Consolas" panose="020B0609020204030204" pitchFamily="49" charset="0"/>
                <a:cs typeface="Consolas" panose="020B0609020204030204" pitchFamily="49" charset="0"/>
              </a:rPr>
              <a:t>Ctrl + Shift +</a:t>
            </a:r>
            <a:r>
              <a:rPr lang="en-US" baseline="0" dirty="0" smtClean="0">
                <a:latin typeface="Consolas" panose="020B0609020204030204" pitchFamily="49" charset="0"/>
                <a:cs typeface="Consolas" panose="020B0609020204030204" pitchFamily="49" charset="0"/>
              </a:rPr>
              <a:t> P, Reload Window</a:t>
            </a:r>
            <a:endParaRPr lang="en-US" dirty="0" smtClean="0"/>
          </a:p>
        </p:txBody>
      </p:sp>
      <p:sp>
        <p:nvSpPr>
          <p:cNvPr id="4" name="Slide Number Placeholder 3"/>
          <p:cNvSpPr>
            <a:spLocks noGrp="1"/>
          </p:cNvSpPr>
          <p:nvPr>
            <p:ph type="sldNum" sz="quarter" idx="10"/>
          </p:nvPr>
        </p:nvSpPr>
        <p:spPr/>
        <p:txBody>
          <a:bodyPr/>
          <a:lstStyle/>
          <a:p>
            <a:fld id="{6BC45D0F-B6BC-4421-AFEE-7699CD942A11}" type="slidenum">
              <a:rPr lang="en-US" smtClean="0"/>
              <a:t>21</a:t>
            </a:fld>
            <a:endParaRPr lang="en-US"/>
          </a:p>
        </p:txBody>
      </p:sp>
    </p:spTree>
    <p:extLst>
      <p:ext uri="{BB962C8B-B14F-4D97-AF65-F5344CB8AC3E}">
        <p14:creationId xmlns:p14="http://schemas.microsoft.com/office/powerpoint/2010/main" val="305156196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Finally, we are done with our agenda. (clap)</a:t>
            </a:r>
          </a:p>
        </p:txBody>
      </p:sp>
      <p:sp>
        <p:nvSpPr>
          <p:cNvPr id="4" name="Slide Number Placeholder 3"/>
          <p:cNvSpPr>
            <a:spLocks noGrp="1"/>
          </p:cNvSpPr>
          <p:nvPr>
            <p:ph type="sldNum" sz="quarter" idx="10"/>
          </p:nvPr>
        </p:nvSpPr>
        <p:spPr/>
        <p:txBody>
          <a:bodyPr/>
          <a:lstStyle/>
          <a:p>
            <a:fld id="{6BC45D0F-B6BC-4421-AFEE-7699CD942A11}" type="slidenum">
              <a:rPr lang="en-US" smtClean="0"/>
              <a:t>22</a:t>
            </a:fld>
            <a:endParaRPr lang="en-US"/>
          </a:p>
        </p:txBody>
      </p:sp>
    </p:spTree>
    <p:extLst>
      <p:ext uri="{BB962C8B-B14F-4D97-AF65-F5344CB8AC3E}">
        <p14:creationId xmlns:p14="http://schemas.microsoft.com/office/powerpoint/2010/main" val="9203975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Rot="1" noChangeAspect="1" noChangeArrowheads="1" noTextEdit="1"/>
          </p:cNvSpPr>
          <p:nvPr>
            <p:ph type="sldImg"/>
          </p:nvPr>
        </p:nvSpPr>
        <p:spPr>
          <a:xfrm>
            <a:off x="1150938" y="692150"/>
            <a:ext cx="4556125" cy="3416300"/>
          </a:xfrm>
          <a:ln cap="flat"/>
        </p:spPr>
      </p:sp>
      <p:sp>
        <p:nvSpPr>
          <p:cNvPr id="35843" name="Rectangle 3"/>
          <p:cNvSpPr>
            <a:spLocks noGrp="1" noChangeArrowheads="1"/>
          </p:cNvSpPr>
          <p:nvPr>
            <p:ph type="body" idx="1"/>
          </p:nvPr>
        </p:nvSpPr>
        <p:spPr>
          <a:ln/>
        </p:spPr>
        <p:txBody>
          <a:bodyPr/>
          <a:lstStyle/>
          <a:p>
            <a:pPr marL="0" indent="0">
              <a:buFontTx/>
              <a:buNone/>
            </a:pPr>
            <a:r>
              <a:rPr lang="en-US" sz="1200" b="0" i="0" kern="1200" dirty="0" smtClean="0">
                <a:solidFill>
                  <a:schemeClr val="tx1"/>
                </a:solidFill>
                <a:effectLst/>
                <a:latin typeface="+mn-lt"/>
                <a:ea typeface="+mn-ea"/>
                <a:cs typeface="+mn-cs"/>
              </a:rPr>
              <a:t>Maybe </a:t>
            </a:r>
            <a:r>
              <a:rPr lang="en-US" sz="1200" b="0" i="0" kern="1200" dirty="0" smtClean="0">
                <a:solidFill>
                  <a:schemeClr val="tx1"/>
                </a:solidFill>
                <a:effectLst/>
                <a:latin typeface="+mn-lt"/>
                <a:ea typeface="+mn-ea"/>
                <a:cs typeface="+mn-cs"/>
              </a:rPr>
              <a:t>some </a:t>
            </a:r>
            <a:r>
              <a:rPr lang="en-US" sz="1200" b="0" i="0" kern="1200" dirty="0" smtClean="0">
                <a:solidFill>
                  <a:schemeClr val="tx1"/>
                </a:solidFill>
                <a:effectLst/>
                <a:latin typeface="+mn-lt"/>
                <a:ea typeface="+mn-ea"/>
                <a:cs typeface="+mn-cs"/>
              </a:rPr>
              <a:t>of you</a:t>
            </a:r>
            <a:r>
              <a:rPr lang="en-US" sz="1200" b="0" i="0" kern="1200" baseline="0" dirty="0" smtClean="0">
                <a:solidFill>
                  <a:schemeClr val="tx1"/>
                </a:solidFill>
                <a:effectLst/>
                <a:latin typeface="+mn-lt"/>
                <a:ea typeface="+mn-ea"/>
                <a:cs typeface="+mn-cs"/>
              </a:rPr>
              <a:t> already familiar with </a:t>
            </a:r>
            <a:r>
              <a:rPr lang="en-US" sz="1200" b="0" i="0" kern="1200" baseline="0" dirty="0" err="1" smtClean="0">
                <a:solidFill>
                  <a:schemeClr val="tx1"/>
                </a:solidFill>
                <a:effectLst/>
                <a:latin typeface="+mn-lt"/>
                <a:ea typeface="+mn-ea"/>
                <a:cs typeface="+mn-cs"/>
              </a:rPr>
              <a:t>nUnit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jUnit</a:t>
            </a:r>
            <a:r>
              <a:rPr lang="en-US" sz="1200" b="0" i="0" kern="1200" baseline="0" dirty="0" smtClean="0">
                <a:solidFill>
                  <a:schemeClr val="tx1"/>
                </a:solidFill>
                <a:effectLst/>
                <a:latin typeface="+mn-lt"/>
                <a:ea typeface="+mn-ea"/>
                <a:cs typeface="+mn-cs"/>
              </a:rPr>
              <a:t> or Jasmine. It’s a kind of that, unit testing framework </a:t>
            </a:r>
            <a:r>
              <a:rPr lang="en-US" sz="1200" b="0" i="0" kern="1200" baseline="0" dirty="0" smtClean="0">
                <a:solidFill>
                  <a:schemeClr val="tx1"/>
                </a:solidFill>
                <a:effectLst/>
                <a:latin typeface="+mn-lt"/>
                <a:ea typeface="+mn-ea"/>
                <a:cs typeface="+mn-cs"/>
              </a:rPr>
              <a:t>but for </a:t>
            </a:r>
            <a:r>
              <a:rPr lang="en-US" sz="1200" b="0" i="0" kern="1200" baseline="0" dirty="0" err="1" smtClean="0">
                <a:solidFill>
                  <a:schemeClr val="tx1"/>
                </a:solidFill>
                <a:effectLst/>
                <a:latin typeface="+mn-lt"/>
                <a:ea typeface="+mn-ea"/>
                <a:cs typeface="+mn-cs"/>
              </a:rPr>
              <a:t>Javascript</a:t>
            </a:r>
            <a:r>
              <a:rPr lang="en-US" sz="1200" b="0" i="0" kern="1200" baseline="0" dirty="0" smtClean="0">
                <a:solidFill>
                  <a:schemeClr val="tx1"/>
                </a:solidFill>
                <a:effectLst/>
                <a:latin typeface="+mn-lt"/>
                <a:ea typeface="+mn-ea"/>
                <a:cs typeface="+mn-cs"/>
              </a:rPr>
              <a:t>.</a:t>
            </a:r>
            <a:endParaRPr lang="en-US" sz="1200" b="0" i="0" kern="1200" dirty="0" smtClean="0">
              <a:solidFill>
                <a:schemeClr val="tx1"/>
              </a:solidFill>
              <a:effectLst/>
              <a:latin typeface="+mn-lt"/>
              <a:ea typeface="+mn-ea"/>
              <a:cs typeface="+mn-cs"/>
            </a:endParaRPr>
          </a:p>
          <a:p>
            <a:pPr marL="0" indent="0">
              <a:buFontTx/>
              <a:buNone/>
            </a:pPr>
            <a:endParaRPr lang="en-US" sz="1200" b="0" i="0" kern="1200" dirty="0" smtClean="0">
              <a:solidFill>
                <a:schemeClr val="tx1"/>
              </a:solidFill>
              <a:effectLst/>
              <a:latin typeface="+mn-lt"/>
              <a:ea typeface="+mn-ea"/>
              <a:cs typeface="+mn-cs"/>
            </a:endParaRPr>
          </a:p>
          <a:p>
            <a:pPr marL="0" indent="0">
              <a:buFontTx/>
              <a:buNone/>
            </a:pPr>
            <a:r>
              <a:rPr lang="en-US" sz="1200" b="0" i="0" kern="1200" dirty="0" smtClean="0">
                <a:solidFill>
                  <a:schemeClr val="tx1"/>
                </a:solidFill>
                <a:effectLst/>
                <a:latin typeface="+mn-lt"/>
                <a:ea typeface="+mn-ea"/>
                <a:cs typeface="+mn-cs"/>
              </a:rPr>
              <a:t>It was written to help test react apps, and is perfect for that purpose! </a:t>
            </a:r>
          </a:p>
          <a:p>
            <a:pPr marL="0" indent="0">
              <a:buFontTx/>
              <a:buNone/>
            </a:pPr>
            <a:r>
              <a:rPr lang="en-US" sz="1200" b="0" i="0" kern="1200" dirty="0" smtClean="0">
                <a:solidFill>
                  <a:schemeClr val="tx1"/>
                </a:solidFill>
                <a:effectLst/>
                <a:latin typeface="+mn-lt"/>
                <a:ea typeface="+mn-ea"/>
                <a:cs typeface="+mn-cs"/>
              </a:rPr>
              <a:t>It makes writing tests as easy as speaking - you </a:t>
            </a:r>
            <a:r>
              <a:rPr lang="en-US" dirty="0" smtClean="0"/>
              <a:t>describe</a:t>
            </a:r>
            <a:r>
              <a:rPr lang="en-US" sz="1200" b="0" i="0" kern="1200" dirty="0" smtClean="0">
                <a:solidFill>
                  <a:schemeClr val="tx1"/>
                </a:solidFill>
                <a:effectLst/>
                <a:latin typeface="+mn-lt"/>
                <a:ea typeface="+mn-ea"/>
                <a:cs typeface="+mn-cs"/>
              </a:rPr>
              <a:t> a unit of your code and </a:t>
            </a:r>
            <a:r>
              <a:rPr lang="en-US" dirty="0" smtClean="0"/>
              <a:t>expect</a:t>
            </a:r>
            <a:r>
              <a:rPr lang="en-US" sz="1200" b="0" i="0" kern="1200" dirty="0" smtClean="0">
                <a:solidFill>
                  <a:schemeClr val="tx1"/>
                </a:solidFill>
                <a:effectLst/>
                <a:latin typeface="+mn-lt"/>
                <a:ea typeface="+mn-ea"/>
                <a:cs typeface="+mn-cs"/>
              </a:rPr>
              <a:t> </a:t>
            </a:r>
            <a:r>
              <a:rPr lang="en-US" dirty="0" smtClean="0"/>
              <a:t>it</a:t>
            </a:r>
            <a:r>
              <a:rPr lang="en-US" sz="1200" b="0" i="0" kern="1200" dirty="0" smtClean="0">
                <a:solidFill>
                  <a:schemeClr val="tx1"/>
                </a:solidFill>
                <a:effectLst/>
                <a:latin typeface="+mn-lt"/>
                <a:ea typeface="+mn-ea"/>
                <a:cs typeface="+mn-cs"/>
              </a:rPr>
              <a:t> to do the correct thing.</a:t>
            </a:r>
          </a:p>
          <a:p>
            <a:pPr marL="0" indent="0">
              <a:buFontTx/>
              <a:buNone/>
            </a:pPr>
            <a:r>
              <a:rPr lang="en-US" altLang="en-US" dirty="0" smtClean="0"/>
              <a:t>Jest uses Jasmine under the hood, so if you ever get in touch with Jasmine before, you will be familiarized with the syntaxes on Jest.</a:t>
            </a:r>
          </a:p>
          <a:p>
            <a:pPr marL="0" indent="0">
              <a:buFontTx/>
              <a:buNone/>
            </a:pPr>
            <a:endParaRPr lang="en-US" altLang="en-US" dirty="0" smtClean="0"/>
          </a:p>
          <a:p>
            <a:pPr marL="0" indent="0">
              <a:buFontTx/>
              <a:buNone/>
            </a:pPr>
            <a:r>
              <a:rPr lang="en-US" altLang="en-US" dirty="0" smtClean="0"/>
              <a:t>References</a:t>
            </a:r>
          </a:p>
          <a:p>
            <a:pPr marL="171450" indent="-171450">
              <a:buFontTx/>
              <a:buChar char="-"/>
            </a:pPr>
            <a:r>
              <a:rPr lang="en-US" altLang="en-US" baseline="0" dirty="0" smtClean="0"/>
              <a:t>https://jasmine.github.io/</a:t>
            </a:r>
          </a:p>
          <a:p>
            <a:pPr marL="171450" indent="-171450">
              <a:buFontTx/>
              <a:buChar char="-"/>
            </a:pPr>
            <a:r>
              <a:rPr lang="en-US" altLang="en-US" dirty="0" smtClean="0"/>
              <a:t>http://academy.plot.ly/react/6-testing/</a:t>
            </a:r>
          </a:p>
        </p:txBody>
      </p:sp>
    </p:spTree>
    <p:extLst>
      <p:ext uri="{BB962C8B-B14F-4D97-AF65-F5344CB8AC3E}">
        <p14:creationId xmlns:p14="http://schemas.microsoft.com/office/powerpoint/2010/main" val="7432855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That's two underscores, the word "</a:t>
            </a:r>
            <a:r>
              <a:rPr lang="en-US" sz="1200" b="1" i="0" kern="1200" dirty="0" smtClean="0">
                <a:solidFill>
                  <a:schemeClr val="tx1"/>
                </a:solidFill>
                <a:effectLst/>
                <a:latin typeface="+mn-lt"/>
                <a:ea typeface="+mn-ea"/>
                <a:cs typeface="+mn-cs"/>
              </a:rPr>
              <a:t>tests</a:t>
            </a:r>
            <a:r>
              <a:rPr lang="en-US" sz="1200" b="0" i="0" kern="1200" dirty="0" smtClean="0">
                <a:solidFill>
                  <a:schemeClr val="tx1"/>
                </a:solidFill>
                <a:effectLst/>
                <a:latin typeface="+mn-lt"/>
                <a:ea typeface="+mn-ea"/>
                <a:cs typeface="+mn-cs"/>
              </a:rPr>
              <a:t>", then two more underscores. Please name it </a:t>
            </a:r>
            <a:r>
              <a:rPr lang="en-US" sz="1200" b="0" i="1" kern="1200" dirty="0" smtClean="0">
                <a:solidFill>
                  <a:schemeClr val="tx1"/>
                </a:solidFill>
                <a:effectLst/>
                <a:latin typeface="+mn-lt"/>
                <a:ea typeface="+mn-ea"/>
                <a:cs typeface="+mn-cs"/>
              </a:rPr>
              <a:t>exactly that</a:t>
            </a:r>
            <a:r>
              <a:rPr lang="en-US" sz="1200" b="0" i="0" kern="1200" dirty="0" smtClean="0">
                <a:solidFill>
                  <a:schemeClr val="tx1"/>
                </a:solidFill>
                <a:effectLst/>
                <a:latin typeface="+mn-lt"/>
                <a:ea typeface="+mn-ea"/>
                <a:cs typeface="+mn-cs"/>
              </a:rPr>
              <a:t> otherwise your tests will not work. </a:t>
            </a:r>
          </a:p>
          <a:p>
            <a:r>
              <a:rPr lang="en-US" sz="1200" b="0" i="0" kern="1200" dirty="0" smtClean="0">
                <a:solidFill>
                  <a:schemeClr val="tx1"/>
                </a:solidFill>
                <a:effectLst/>
                <a:latin typeface="+mn-lt"/>
                <a:ea typeface="+mn-ea"/>
                <a:cs typeface="+mn-cs"/>
              </a:rPr>
              <a:t>The reason we had to name our test directory </a:t>
            </a:r>
            <a:r>
              <a:rPr lang="en-US" sz="1200" b="1" i="0" kern="1200" dirty="0" smtClean="0">
                <a:solidFill>
                  <a:schemeClr val="tx1"/>
                </a:solidFill>
                <a:effectLst/>
                <a:latin typeface="+mn-lt"/>
                <a:ea typeface="+mn-ea"/>
                <a:cs typeface="+mn-cs"/>
              </a:rPr>
              <a:t>tests</a:t>
            </a:r>
            <a:r>
              <a:rPr lang="en-US" sz="1200" b="0" i="0" kern="1200" dirty="0" smtClean="0">
                <a:solidFill>
                  <a:schemeClr val="tx1"/>
                </a:solidFill>
                <a:effectLst/>
                <a:latin typeface="+mn-lt"/>
                <a:ea typeface="+mn-ea"/>
                <a:cs typeface="+mn-cs"/>
              </a:rPr>
              <a:t> is because that's exactly what Jest looks for when it runs its test process: all JavaScript files in there are considered tests and will be executed.</a:t>
            </a:r>
          </a:p>
          <a:p>
            <a:r>
              <a:rPr lang="en-US" sz="1200" b="0" i="0" kern="1200" dirty="0" smtClean="0">
                <a:solidFill>
                  <a:schemeClr val="tx1"/>
                </a:solidFill>
                <a:effectLst/>
                <a:latin typeface="+mn-lt"/>
                <a:ea typeface="+mn-ea"/>
                <a:cs typeface="+mn-cs"/>
              </a:rPr>
              <a:t>So, we can put a test into that folder, and </a:t>
            </a:r>
            <a:r>
              <a:rPr lang="en-US" i="1" dirty="0" smtClean="0"/>
              <a:t>npm run test</a:t>
            </a:r>
            <a:r>
              <a:rPr lang="en-US" sz="1200" b="0" i="0" kern="1200" dirty="0" smtClean="0">
                <a:solidFill>
                  <a:schemeClr val="tx1"/>
                </a:solidFill>
                <a:effectLst/>
                <a:latin typeface="+mn-lt"/>
                <a:ea typeface="+mn-ea"/>
                <a:cs typeface="+mn-cs"/>
              </a:rPr>
              <a:t> will automatically find it, run it, and tell us the results. </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--verbose indicates whether each individual test should be reported during the run. All errors will also still be shown on the bottom after execution.</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Last, ensure the Jest is configured</a:t>
            </a:r>
            <a:r>
              <a:rPr lang="en-US" sz="1200" b="0" i="0" kern="1200" baseline="0" dirty="0" smtClean="0">
                <a:solidFill>
                  <a:schemeClr val="tx1"/>
                </a:solidFill>
                <a:effectLst/>
                <a:latin typeface="+mn-lt"/>
                <a:ea typeface="+mn-ea"/>
                <a:cs typeface="+mn-cs"/>
              </a:rPr>
              <a:t> properly by running </a:t>
            </a:r>
            <a:r>
              <a:rPr lang="en-US" sz="1200" b="0" i="1" kern="1200" baseline="0" dirty="0" smtClean="0">
                <a:solidFill>
                  <a:schemeClr val="tx1"/>
                </a:solidFill>
                <a:effectLst/>
                <a:latin typeface="+mn-lt"/>
                <a:ea typeface="+mn-ea"/>
                <a:cs typeface="+mn-cs"/>
              </a:rPr>
              <a:t>npm test</a:t>
            </a:r>
            <a:r>
              <a:rPr lang="en-US" sz="1200" b="0" i="0" kern="1200" baseline="0" dirty="0" smtClean="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6BC45D0F-B6BC-4421-AFEE-7699CD942A11}" type="slidenum">
              <a:rPr lang="en-US" smtClean="0"/>
              <a:t>4</a:t>
            </a:fld>
            <a:endParaRPr lang="en-US"/>
          </a:p>
        </p:txBody>
      </p:sp>
    </p:spTree>
    <p:extLst>
      <p:ext uri="{BB962C8B-B14F-4D97-AF65-F5344CB8AC3E}">
        <p14:creationId xmlns:p14="http://schemas.microsoft.com/office/powerpoint/2010/main" val="31179522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Just</a:t>
            </a:r>
            <a:r>
              <a:rPr lang="en-US" baseline="0" dirty="0" smtClean="0"/>
              <a:t> a quick comparison what verbose means. Left is Jest, right is Jest with verbose.</a:t>
            </a:r>
          </a:p>
          <a:p>
            <a:r>
              <a:rPr lang="en-US" baseline="0" dirty="0" smtClean="0"/>
              <a:t>There are two test suites: List-test and Detail-test. Notice that verbose gives us more detail about the test.</a:t>
            </a:r>
            <a:endParaRPr lang="en-US" dirty="0"/>
          </a:p>
        </p:txBody>
      </p:sp>
      <p:sp>
        <p:nvSpPr>
          <p:cNvPr id="4" name="Slide Number Placeholder 3"/>
          <p:cNvSpPr>
            <a:spLocks noGrp="1"/>
          </p:cNvSpPr>
          <p:nvPr>
            <p:ph type="sldNum" sz="quarter" idx="10"/>
          </p:nvPr>
        </p:nvSpPr>
        <p:spPr/>
        <p:txBody>
          <a:bodyPr/>
          <a:lstStyle/>
          <a:p>
            <a:fld id="{6BC45D0F-B6BC-4421-AFEE-7699CD942A11}" type="slidenum">
              <a:rPr lang="en-US" smtClean="0"/>
              <a:t>5</a:t>
            </a:fld>
            <a:endParaRPr lang="en-US"/>
          </a:p>
        </p:txBody>
      </p:sp>
    </p:spTree>
    <p:extLst>
      <p:ext uri="{BB962C8B-B14F-4D97-AF65-F5344CB8AC3E}">
        <p14:creationId xmlns:p14="http://schemas.microsoft.com/office/powerpoint/2010/main" val="34096661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Before</a:t>
            </a:r>
            <a:r>
              <a:rPr lang="en-US" baseline="0" dirty="0" smtClean="0"/>
              <a:t> moving on too far, let’s see how the unit test that using Jasmine looks like. </a:t>
            </a:r>
          </a:p>
          <a:p>
            <a:endParaRPr lang="en-US" baseline="0" dirty="0" smtClean="0"/>
          </a:p>
          <a:p>
            <a:pPr marL="228600" indent="-228600">
              <a:buFont typeface="+mj-lt"/>
              <a:buAutoNum type="arabicPeriod"/>
            </a:pPr>
            <a:r>
              <a:rPr lang="en-US" dirty="0" smtClean="0"/>
              <a:t>describe(“A suite is just"</a:t>
            </a:r>
            <a:r>
              <a:rPr lang="en-US" sz="1200" b="0" i="0" kern="1200" dirty="0" smtClean="0">
                <a:solidFill>
                  <a:schemeClr val="tx1"/>
                </a:solidFill>
                <a:effectLst/>
                <a:latin typeface="+mn-lt"/>
                <a:ea typeface="+mn-ea"/>
                <a:cs typeface="+mn-cs"/>
              </a:rPr>
              <a:t>... is what we call a </a:t>
            </a:r>
            <a:r>
              <a:rPr lang="en-US" sz="1200" b="1" i="0" kern="1200" dirty="0" smtClean="0">
                <a:solidFill>
                  <a:schemeClr val="tx1"/>
                </a:solidFill>
                <a:effectLst/>
                <a:latin typeface="+mn-lt"/>
                <a:ea typeface="+mn-ea"/>
                <a:cs typeface="+mn-cs"/>
              </a:rPr>
              <a:t>suite</a:t>
            </a:r>
            <a:r>
              <a:rPr lang="en-US" sz="1200" b="0" i="0" kern="1200" dirty="0" smtClean="0">
                <a:solidFill>
                  <a:schemeClr val="tx1"/>
                </a:solidFill>
                <a:effectLst/>
                <a:latin typeface="+mn-lt"/>
                <a:ea typeface="+mn-ea"/>
                <a:cs typeface="+mn-cs"/>
              </a:rPr>
              <a:t>. This is basically a component of your application; this could be a class or just a slew of functions. This suite is called “A suite is just a function"; it's English, not code.</a:t>
            </a:r>
          </a:p>
          <a:p>
            <a:pPr marL="228600" indent="-228600">
              <a:buFont typeface="+mj-lt"/>
              <a:buAutoNum type="arabicPeriod"/>
            </a:pPr>
            <a:endParaRPr lang="en-US" sz="1200" b="0" i="0" kern="1200" baseline="0" dirty="0" smtClean="0">
              <a:solidFill>
                <a:schemeClr val="tx1"/>
              </a:solidFill>
              <a:effectLst/>
              <a:latin typeface="+mn-lt"/>
              <a:ea typeface="+mn-ea"/>
              <a:cs typeface="+mn-cs"/>
            </a:endParaRPr>
          </a:p>
          <a:p>
            <a:pPr marL="228600" indent="-228600">
              <a:buFont typeface="+mj-lt"/>
              <a:buAutoNum type="arabicPeriod"/>
            </a:pPr>
            <a:r>
              <a:rPr lang="en-US" sz="1200" b="0" i="0" kern="1200" dirty="0" smtClean="0">
                <a:solidFill>
                  <a:schemeClr val="tx1"/>
                </a:solidFill>
                <a:effectLst/>
                <a:latin typeface="+mn-lt"/>
                <a:ea typeface="+mn-ea"/>
                <a:cs typeface="+mn-cs"/>
              </a:rPr>
              <a:t>Inside of that (technically inside of the anonymous function, </a:t>
            </a:r>
            <a:r>
              <a:rPr lang="en-US" sz="1200" b="0" i="1" kern="1200" dirty="0" smtClean="0">
                <a:solidFill>
                  <a:schemeClr val="tx1"/>
                </a:solidFill>
                <a:effectLst/>
                <a:latin typeface="+mn-lt"/>
                <a:ea typeface="+mn-ea"/>
                <a:cs typeface="+mn-cs"/>
              </a:rPr>
              <a:t>nerd</a:t>
            </a:r>
            <a:r>
              <a:rPr lang="en-US" sz="1200" b="0" i="0" kern="1200" dirty="0" smtClean="0">
                <a:solidFill>
                  <a:schemeClr val="tx1"/>
                </a:solidFill>
                <a:effectLst/>
                <a:latin typeface="+mn-lt"/>
                <a:ea typeface="+mn-ea"/>
                <a:cs typeface="+mn-cs"/>
              </a:rPr>
              <a:t>), you've got the </a:t>
            </a:r>
            <a:r>
              <a:rPr lang="en-US" i="1" dirty="0" smtClean="0"/>
              <a:t>it()</a:t>
            </a:r>
            <a:r>
              <a:rPr lang="en-US" dirty="0" smtClean="0"/>
              <a:t> </a:t>
            </a:r>
            <a:r>
              <a:rPr lang="en-US" sz="1200" b="0" i="0" kern="1200" dirty="0" smtClean="0">
                <a:solidFill>
                  <a:schemeClr val="tx1"/>
                </a:solidFill>
                <a:effectLst/>
                <a:latin typeface="+mn-lt"/>
                <a:ea typeface="+mn-ea"/>
                <a:cs typeface="+mn-cs"/>
              </a:rPr>
              <a:t>function. This is called a </a:t>
            </a:r>
            <a:r>
              <a:rPr lang="en-US" sz="1200" b="1" i="0" kern="1200" dirty="0" smtClean="0">
                <a:solidFill>
                  <a:schemeClr val="tx1"/>
                </a:solidFill>
                <a:effectLst/>
                <a:latin typeface="+mn-lt"/>
                <a:ea typeface="+mn-ea"/>
                <a:cs typeface="+mn-cs"/>
              </a:rPr>
              <a:t>spec</a:t>
            </a:r>
            <a:r>
              <a:rPr lang="en-US" sz="1200" b="0" i="0" kern="1200" dirty="0" smtClean="0">
                <a:solidFill>
                  <a:schemeClr val="tx1"/>
                </a:solidFill>
                <a:effectLst/>
                <a:latin typeface="+mn-lt"/>
                <a:ea typeface="+mn-ea"/>
                <a:cs typeface="+mn-cs"/>
              </a:rPr>
              <a:t>. It's a JavaScript function that says what some piece of your program should do. It says it in plain English (“and so is a spec") and in code. For each suite, you can have many specs for the many tests you want to do.</a:t>
            </a:r>
          </a:p>
          <a:p>
            <a:pPr marL="228600" indent="-228600">
              <a:buFont typeface="+mj-lt"/>
              <a:buAutoNum type="arabicPeriod"/>
            </a:pPr>
            <a:endParaRPr lang="en-US" sz="1200" b="0" i="0" kern="1200" baseline="0" dirty="0" smtClean="0">
              <a:solidFill>
                <a:schemeClr val="tx1"/>
              </a:solidFill>
              <a:effectLst/>
              <a:latin typeface="+mn-lt"/>
              <a:ea typeface="+mn-ea"/>
              <a:cs typeface="+mn-cs"/>
            </a:endParaRPr>
          </a:p>
          <a:p>
            <a:pPr marL="228600" indent="-228600">
              <a:buFont typeface="+mj-lt"/>
              <a:buAutoNum type="arabicPeriod"/>
            </a:pPr>
            <a:r>
              <a:rPr lang="en-US" sz="1200" b="0" i="0" kern="1200" dirty="0" smtClean="0">
                <a:solidFill>
                  <a:schemeClr val="tx1"/>
                </a:solidFill>
                <a:effectLst/>
                <a:latin typeface="+mn-lt"/>
                <a:ea typeface="+mn-ea"/>
                <a:cs typeface="+mn-cs"/>
              </a:rPr>
              <a:t>When you're writing tests, you need to check that values are what you expect all the time. That's what you use </a:t>
            </a:r>
            <a:r>
              <a:rPr lang="en-US" b="1" dirty="0" smtClean="0"/>
              <a:t>expect</a:t>
            </a:r>
            <a:r>
              <a:rPr lang="en-US" sz="1200" b="0" i="0" kern="1200" dirty="0" smtClean="0">
                <a:solidFill>
                  <a:schemeClr val="tx1"/>
                </a:solidFill>
                <a:effectLst/>
                <a:latin typeface="+mn-lt"/>
                <a:ea typeface="+mn-ea"/>
                <a:cs typeface="+mn-cs"/>
              </a:rPr>
              <a:t> for.</a:t>
            </a:r>
          </a:p>
          <a:p>
            <a:pPr marL="228600" indent="-228600">
              <a:buFont typeface="+mj-lt"/>
              <a:buAutoNum type="arabicPeriod"/>
            </a:pPr>
            <a:endParaRPr lang="en-US" sz="1200" b="0" i="0" kern="1200" baseline="0" dirty="0" smtClean="0">
              <a:solidFill>
                <a:schemeClr val="tx1"/>
              </a:solidFill>
              <a:effectLst/>
              <a:latin typeface="+mn-lt"/>
              <a:ea typeface="+mn-ea"/>
              <a:cs typeface="+mn-cs"/>
            </a:endParaRPr>
          </a:p>
          <a:p>
            <a:pPr marL="228600" indent="-228600">
              <a:buFont typeface="+mj-lt"/>
              <a:buAutoNum type="arabicPeriod"/>
            </a:pPr>
            <a:r>
              <a:rPr lang="en-US" sz="1200" b="0" i="0" kern="1200" dirty="0" smtClean="0">
                <a:solidFill>
                  <a:schemeClr val="tx1"/>
                </a:solidFill>
                <a:effectLst/>
                <a:latin typeface="+mn-lt"/>
                <a:ea typeface="+mn-ea"/>
                <a:cs typeface="+mn-cs"/>
              </a:rPr>
              <a:t>In this case, we're testing if </a:t>
            </a:r>
            <a:r>
              <a:rPr lang="en-US" dirty="0" smtClean="0"/>
              <a:t>variable </a:t>
            </a:r>
            <a:r>
              <a:rPr lang="en-US" b="1" i="1" dirty="0" smtClean="0"/>
              <a:t>a</a:t>
            </a:r>
            <a:r>
              <a:rPr lang="en-US" sz="1200" b="0" i="0" kern="1200" dirty="0" smtClean="0">
                <a:solidFill>
                  <a:schemeClr val="tx1"/>
                </a:solidFill>
                <a:effectLst/>
                <a:latin typeface="+mn-lt"/>
                <a:ea typeface="+mn-ea"/>
                <a:cs typeface="+mn-cs"/>
              </a:rPr>
              <a:t> does indeed equal </a:t>
            </a:r>
            <a:r>
              <a:rPr lang="en-US" b="1" i="1" dirty="0" smtClean="0"/>
              <a:t>true</a:t>
            </a:r>
            <a:r>
              <a:rPr lang="en-US" sz="1200" b="0" i="0" kern="1200" dirty="0" smtClean="0">
                <a:solidFill>
                  <a:schemeClr val="tx1"/>
                </a:solidFill>
                <a:effectLst/>
                <a:latin typeface="+mn-lt"/>
                <a:ea typeface="+mn-ea"/>
                <a:cs typeface="+mn-cs"/>
              </a:rPr>
              <a:t>. This check is called a </a:t>
            </a:r>
            <a:r>
              <a:rPr lang="en-US" sz="1200" b="1" i="0" kern="1200" dirty="0" smtClean="0">
                <a:solidFill>
                  <a:schemeClr val="tx1"/>
                </a:solidFill>
                <a:effectLst/>
                <a:latin typeface="+mn-lt"/>
                <a:ea typeface="+mn-ea"/>
                <a:cs typeface="+mn-cs"/>
              </a:rPr>
              <a:t>matcher</a:t>
            </a:r>
            <a:r>
              <a:rPr lang="en-US" sz="1200" b="0" i="0" kern="1200" dirty="0" smtClean="0">
                <a:solidFill>
                  <a:schemeClr val="tx1"/>
                </a:solidFill>
                <a:effectLst/>
                <a:latin typeface="+mn-lt"/>
                <a:ea typeface="+mn-ea"/>
                <a:cs typeface="+mn-cs"/>
              </a:rPr>
              <a:t>. There a bunch of them and you can also define your own if you please.</a:t>
            </a:r>
            <a:endParaRPr lang="en-US" baseline="0" dirty="0" smtClean="0"/>
          </a:p>
          <a:p>
            <a:endParaRPr lang="en-US" baseline="0" dirty="0" smtClean="0"/>
          </a:p>
          <a:p>
            <a:r>
              <a:rPr lang="en-US" baseline="0" dirty="0" smtClean="0"/>
              <a:t>Reference:</a:t>
            </a:r>
          </a:p>
          <a:p>
            <a:pPr marL="171450" indent="-171450">
              <a:buFontTx/>
              <a:buChar char="-"/>
            </a:pPr>
            <a:r>
              <a:rPr lang="en-US" baseline="0" dirty="0" smtClean="0"/>
              <a:t>https://jasmine.github.io/</a:t>
            </a:r>
          </a:p>
          <a:p>
            <a:pPr marL="171450" indent="-171450">
              <a:buFontTx/>
              <a:buChar char="-"/>
            </a:pPr>
            <a:r>
              <a:rPr lang="en-US" dirty="0" smtClean="0"/>
              <a:t>http://evanhahn.com/how-do-i-jasmine/</a:t>
            </a:r>
            <a:endParaRPr lang="en-US" dirty="0"/>
          </a:p>
        </p:txBody>
      </p:sp>
      <p:sp>
        <p:nvSpPr>
          <p:cNvPr id="4" name="Slide Number Placeholder 3"/>
          <p:cNvSpPr>
            <a:spLocks noGrp="1"/>
          </p:cNvSpPr>
          <p:nvPr>
            <p:ph type="sldNum" sz="quarter" idx="10"/>
          </p:nvPr>
        </p:nvSpPr>
        <p:spPr/>
        <p:txBody>
          <a:bodyPr/>
          <a:lstStyle/>
          <a:p>
            <a:fld id="{6BC45D0F-B6BC-4421-AFEE-7699CD942A11}" type="slidenum">
              <a:rPr lang="en-US" smtClean="0"/>
              <a:t>6</a:t>
            </a:fld>
            <a:endParaRPr lang="en-US"/>
          </a:p>
        </p:txBody>
      </p:sp>
    </p:spTree>
    <p:extLst>
      <p:ext uri="{BB962C8B-B14F-4D97-AF65-F5344CB8AC3E}">
        <p14:creationId xmlns:p14="http://schemas.microsoft.com/office/powerpoint/2010/main" val="12914381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Now</a:t>
            </a:r>
            <a:r>
              <a:rPr lang="en-US" baseline="0" dirty="0" smtClean="0"/>
              <a:t> let’s take a look on the real example.</a:t>
            </a:r>
          </a:p>
          <a:p>
            <a:endParaRPr lang="en-US" baseline="0" dirty="0" smtClean="0"/>
          </a:p>
          <a:p>
            <a:pPr marL="228600" indent="-228600">
              <a:buAutoNum type="arabicPeriod"/>
            </a:pPr>
            <a:r>
              <a:rPr lang="en-US" baseline="0" dirty="0" smtClean="0"/>
              <a:t>Open Hacking with React on VS Code</a:t>
            </a:r>
          </a:p>
          <a:p>
            <a:pPr marL="228600" indent="-228600">
              <a:buAutoNum type="arabicPeriod"/>
            </a:pPr>
            <a:r>
              <a:rPr lang="en-US" baseline="0" dirty="0" smtClean="0"/>
              <a:t>Expand </a:t>
            </a:r>
            <a:r>
              <a:rPr lang="en-US" i="1" baseline="0" dirty="0" err="1" smtClean="0"/>
              <a:t>src</a:t>
            </a:r>
            <a:r>
              <a:rPr lang="en-US" i="1" baseline="0" dirty="0" smtClean="0"/>
              <a:t> </a:t>
            </a:r>
            <a:r>
              <a:rPr lang="en-US" baseline="0" dirty="0" smtClean="0"/>
              <a:t>– </a:t>
            </a:r>
            <a:r>
              <a:rPr lang="en-US" i="1" baseline="0" dirty="0" smtClean="0"/>
              <a:t>pages	</a:t>
            </a:r>
            <a:r>
              <a:rPr lang="en-US" baseline="0" dirty="0" smtClean="0"/>
              <a:t>: the code we want to test</a:t>
            </a:r>
          </a:p>
          <a:p>
            <a:pPr marL="228600" lvl="0" indent="-228600">
              <a:buAutoNum type="arabicPeriod"/>
            </a:pPr>
            <a:r>
              <a:rPr lang="en-US" baseline="0" dirty="0" smtClean="0"/>
              <a:t>Expand </a:t>
            </a:r>
            <a:r>
              <a:rPr lang="en-US" i="1" baseline="0" dirty="0" smtClean="0"/>
              <a:t>__tests__	</a:t>
            </a:r>
            <a:r>
              <a:rPr lang="en-US" i="0" baseline="0" dirty="0" smtClean="0"/>
              <a:t>: folder for our test</a:t>
            </a:r>
            <a:endParaRPr lang="en-US" baseline="0" dirty="0" smtClean="0"/>
          </a:p>
          <a:p>
            <a:pPr marL="228600" indent="-228600">
              <a:buAutoNum type="arabicPeriod"/>
            </a:pPr>
            <a:r>
              <a:rPr lang="en-US" i="0" baseline="0" dirty="0" smtClean="0"/>
              <a:t>Create new file on </a:t>
            </a:r>
            <a:r>
              <a:rPr lang="en-US" i="1" baseline="0" dirty="0" err="1" smtClean="0"/>
              <a:t>src</a:t>
            </a:r>
            <a:endParaRPr lang="en-US" i="1" baseline="0" dirty="0" smtClean="0"/>
          </a:p>
          <a:p>
            <a:pPr marL="685800" lvl="1" indent="-228600">
              <a:buAutoNum type="arabicPeriod"/>
            </a:pPr>
            <a:r>
              <a:rPr lang="en-US" i="0" baseline="0" dirty="0" smtClean="0"/>
              <a:t>cd </a:t>
            </a:r>
            <a:r>
              <a:rPr lang="en-US" i="1" baseline="0" dirty="0" err="1" smtClean="0"/>
              <a:t>src</a:t>
            </a:r>
            <a:endParaRPr lang="en-US" i="1" baseline="0" dirty="0" smtClean="0"/>
          </a:p>
          <a:p>
            <a:pPr marL="685800" lvl="1" indent="-228600">
              <a:buAutoNum type="arabicPeriod"/>
            </a:pPr>
            <a:r>
              <a:rPr lang="en-US" i="0" baseline="0" dirty="0" smtClean="0"/>
              <a:t>touch </a:t>
            </a:r>
            <a:r>
              <a:rPr lang="en-US" i="1" baseline="0" dirty="0" smtClean="0"/>
              <a:t>HelloWorld.js</a:t>
            </a:r>
          </a:p>
          <a:p>
            <a:pPr marL="685800" lvl="1" indent="-228600">
              <a:buAutoNum type="arabicPeriod"/>
            </a:pPr>
            <a:r>
              <a:rPr lang="en-US" i="0" baseline="0" dirty="0" smtClean="0"/>
              <a:t>Open </a:t>
            </a:r>
            <a:r>
              <a:rPr lang="en-US" i="1" baseline="0" dirty="0" smtClean="0"/>
              <a:t>HelloWorld.js</a:t>
            </a:r>
            <a:r>
              <a:rPr lang="en-US" i="0" baseline="0" dirty="0" smtClean="0"/>
              <a:t>, copy – paste following code:</a:t>
            </a:r>
          </a:p>
          <a:p>
            <a:pPr marL="914400" lvl="2" indent="0">
              <a:buNone/>
            </a:pPr>
            <a:r>
              <a:rPr lang="en-US" sz="800" i="0" baseline="0" dirty="0" smtClean="0">
                <a:latin typeface="CordiaUPC" panose="020B0304020202020204" pitchFamily="34" charset="-34"/>
                <a:cs typeface="CordiaUPC" panose="020B0304020202020204" pitchFamily="34" charset="-34"/>
              </a:rPr>
              <a:t>function HelloWorld() {</a:t>
            </a:r>
          </a:p>
          <a:p>
            <a:pPr marL="914400" lvl="2" indent="0">
              <a:buNone/>
            </a:pPr>
            <a:r>
              <a:rPr lang="en-US" sz="800" i="0" baseline="0" dirty="0" smtClean="0">
                <a:latin typeface="CordiaUPC" panose="020B0304020202020204" pitchFamily="34" charset="-34"/>
                <a:cs typeface="CordiaUPC" panose="020B0304020202020204" pitchFamily="34" charset="-34"/>
              </a:rPr>
              <a:t>    return "Hello, world!";</a:t>
            </a:r>
          </a:p>
          <a:p>
            <a:pPr marL="914400" lvl="2" indent="0">
              <a:buNone/>
            </a:pPr>
            <a:r>
              <a:rPr lang="en-US" sz="800" i="0" baseline="0" dirty="0" smtClean="0">
                <a:latin typeface="CordiaUPC" panose="020B0304020202020204" pitchFamily="34" charset="-34"/>
                <a:cs typeface="CordiaUPC" panose="020B0304020202020204" pitchFamily="34" charset="-34"/>
              </a:rPr>
              <a:t>}</a:t>
            </a:r>
          </a:p>
          <a:p>
            <a:pPr marL="914400" lvl="2" indent="0">
              <a:buNone/>
            </a:pPr>
            <a:endParaRPr lang="en-US" sz="800" i="0" baseline="0" dirty="0" smtClean="0">
              <a:latin typeface="CordiaUPC" panose="020B0304020202020204" pitchFamily="34" charset="-34"/>
              <a:cs typeface="CordiaUPC" panose="020B0304020202020204" pitchFamily="34" charset="-34"/>
            </a:endParaRPr>
          </a:p>
          <a:p>
            <a:pPr marL="914400" lvl="2" indent="0">
              <a:buNone/>
            </a:pPr>
            <a:r>
              <a:rPr lang="en-US" sz="800" i="0" baseline="0" dirty="0" smtClean="0">
                <a:latin typeface="CordiaUPC" panose="020B0304020202020204" pitchFamily="34" charset="-34"/>
                <a:cs typeface="CordiaUPC" panose="020B0304020202020204" pitchFamily="34" charset="-34"/>
              </a:rPr>
              <a:t>export default HelloWorld;</a:t>
            </a:r>
          </a:p>
          <a:p>
            <a:pPr marL="685800" lvl="1" indent="-228600">
              <a:buAutoNum type="arabicPeriod"/>
            </a:pPr>
            <a:r>
              <a:rPr lang="en-US" i="0" baseline="0" dirty="0" smtClean="0"/>
              <a:t>Save</a:t>
            </a:r>
          </a:p>
          <a:p>
            <a:pPr marL="228600" indent="-228600">
              <a:buAutoNum type="arabicPeriod"/>
            </a:pPr>
            <a:r>
              <a:rPr lang="en-US" baseline="0" dirty="0" smtClean="0"/>
              <a:t>Delete </a:t>
            </a:r>
            <a:r>
              <a:rPr lang="en-US" i="1" baseline="0" dirty="0" smtClean="0"/>
              <a:t>forks.json</a:t>
            </a:r>
            <a:r>
              <a:rPr lang="en-US" baseline="0" dirty="0" smtClean="0"/>
              <a:t>, </a:t>
            </a:r>
            <a:r>
              <a:rPr lang="en-US" i="1" baseline="0" dirty="0" smtClean="0"/>
              <a:t>List-test.js</a:t>
            </a:r>
            <a:r>
              <a:rPr lang="en-US" baseline="0" dirty="0" smtClean="0"/>
              <a:t>, </a:t>
            </a:r>
            <a:r>
              <a:rPr lang="en-US" i="1" baseline="0" dirty="0" smtClean="0"/>
              <a:t>Detail-test.js</a:t>
            </a:r>
            <a:r>
              <a:rPr lang="en-US" baseline="0" dirty="0" smtClean="0"/>
              <a:t>, and the </a:t>
            </a:r>
            <a:r>
              <a:rPr lang="en-US" i="1" baseline="0" dirty="0" smtClean="0"/>
              <a:t>__snapshots__</a:t>
            </a:r>
            <a:r>
              <a:rPr lang="en-US" baseline="0" dirty="0" smtClean="0"/>
              <a:t> folder. We don’t need them at the moment.</a:t>
            </a:r>
          </a:p>
          <a:p>
            <a:pPr marL="685800" lvl="1" indent="-228600">
              <a:buAutoNum type="arabicPeriod"/>
            </a:pPr>
            <a:r>
              <a:rPr lang="en-US" baseline="0" dirty="0" smtClean="0"/>
              <a:t>cd </a:t>
            </a:r>
            <a:r>
              <a:rPr lang="en-US" i="1" baseline="0" dirty="0" smtClean="0"/>
              <a:t>__tests__</a:t>
            </a:r>
          </a:p>
          <a:p>
            <a:pPr marL="685800" lvl="1" indent="-228600">
              <a:buAutoNum type="arabicPeriod"/>
            </a:pPr>
            <a:r>
              <a:rPr lang="en-US" baseline="0" dirty="0" err="1" smtClean="0"/>
              <a:t>rmdir</a:t>
            </a:r>
            <a:r>
              <a:rPr lang="en-US" baseline="0" dirty="0" smtClean="0"/>
              <a:t> </a:t>
            </a:r>
            <a:r>
              <a:rPr lang="en-US" i="1" baseline="0" dirty="0" smtClean="0"/>
              <a:t>.\__snapshots__</a:t>
            </a:r>
          </a:p>
          <a:p>
            <a:pPr marL="685800" lvl="1" indent="-228600">
              <a:buAutoNum type="arabicPeriod"/>
            </a:pPr>
            <a:r>
              <a:rPr lang="en-US" baseline="0" dirty="0" smtClean="0"/>
              <a:t>del *.*</a:t>
            </a:r>
            <a:endParaRPr lang="en-US" i="0" baseline="0" dirty="0" smtClean="0"/>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r>
              <a:rPr lang="en-US" i="0" baseline="0" dirty="0" smtClean="0"/>
              <a:t>Create new file on </a:t>
            </a:r>
            <a:r>
              <a:rPr lang="en-US" i="1" baseline="0" dirty="0" smtClean="0"/>
              <a:t>__tests__</a:t>
            </a:r>
          </a:p>
          <a:p>
            <a:pPr marL="685800" marR="0" lvl="2" indent="-228600" algn="l" defTabSz="914400" rtl="0" eaLnBrk="1" fontAlgn="auto" latinLnBrk="0" hangingPunct="1">
              <a:lnSpc>
                <a:spcPct val="100000"/>
              </a:lnSpc>
              <a:spcBef>
                <a:spcPts val="0"/>
              </a:spcBef>
              <a:spcAft>
                <a:spcPts val="0"/>
              </a:spcAft>
              <a:buClrTx/>
              <a:buSzTx/>
              <a:buFontTx/>
              <a:buAutoNum type="arabicPeriod"/>
              <a:tabLst/>
              <a:defRPr/>
            </a:pPr>
            <a:r>
              <a:rPr lang="en-US" i="0" baseline="0" dirty="0" smtClean="0"/>
              <a:t>touch </a:t>
            </a:r>
            <a:r>
              <a:rPr lang="en-US" i="1" baseline="0" dirty="0" smtClean="0"/>
              <a:t>HelloWorld-test.js</a:t>
            </a:r>
          </a:p>
          <a:p>
            <a:pPr marL="685800" marR="0" lvl="2" indent="-228600" algn="l" defTabSz="914400" rtl="0" eaLnBrk="1" fontAlgn="auto" latinLnBrk="0" hangingPunct="1">
              <a:lnSpc>
                <a:spcPct val="100000"/>
              </a:lnSpc>
              <a:spcBef>
                <a:spcPts val="0"/>
              </a:spcBef>
              <a:spcAft>
                <a:spcPts val="0"/>
              </a:spcAft>
              <a:buClrTx/>
              <a:buSzTx/>
              <a:buFontTx/>
              <a:buAutoNum type="arabicPeriod"/>
              <a:tabLst/>
              <a:defRPr/>
            </a:pPr>
            <a:r>
              <a:rPr lang="en-US" i="0" baseline="0" dirty="0" smtClean="0"/>
              <a:t>Open </a:t>
            </a:r>
            <a:r>
              <a:rPr lang="en-US" i="1" baseline="0" dirty="0" smtClean="0"/>
              <a:t>HelloWorld-test.js</a:t>
            </a:r>
            <a:r>
              <a:rPr lang="en-US" i="0" baseline="0" dirty="0" smtClean="0"/>
              <a:t>, copy – paste following code:</a:t>
            </a:r>
          </a:p>
          <a:p>
            <a:pPr marL="914400" marR="0" lvl="3" indent="0" algn="l" defTabSz="914400" rtl="0" eaLnBrk="1" fontAlgn="auto" latinLnBrk="0" hangingPunct="1">
              <a:lnSpc>
                <a:spcPct val="100000"/>
              </a:lnSpc>
              <a:spcBef>
                <a:spcPts val="0"/>
              </a:spcBef>
              <a:spcAft>
                <a:spcPts val="0"/>
              </a:spcAft>
              <a:buClrTx/>
              <a:buSzTx/>
              <a:buFontTx/>
              <a:buNone/>
              <a:tabLst/>
              <a:defRPr/>
            </a:pPr>
            <a:r>
              <a:rPr lang="en-US" i="0" baseline="0" dirty="0" smtClean="0"/>
              <a:t>import </a:t>
            </a:r>
            <a:r>
              <a:rPr lang="en-US" i="0" baseline="0" dirty="0" err="1" smtClean="0"/>
              <a:t>helloWorld</a:t>
            </a:r>
            <a:r>
              <a:rPr lang="en-US" i="0" baseline="0" dirty="0" smtClean="0"/>
              <a:t> from '../</a:t>
            </a:r>
            <a:r>
              <a:rPr lang="en-US" i="0" baseline="0" dirty="0" err="1" smtClean="0"/>
              <a:t>src</a:t>
            </a:r>
            <a:r>
              <a:rPr lang="en-US" i="0" baseline="0" dirty="0" smtClean="0"/>
              <a:t>/HelloWorld';</a:t>
            </a:r>
          </a:p>
          <a:p>
            <a:pPr marL="914400" marR="0" lvl="3" indent="0" algn="l" defTabSz="914400" rtl="0" eaLnBrk="1" fontAlgn="auto" latinLnBrk="0" hangingPunct="1">
              <a:lnSpc>
                <a:spcPct val="100000"/>
              </a:lnSpc>
              <a:spcBef>
                <a:spcPts val="0"/>
              </a:spcBef>
              <a:spcAft>
                <a:spcPts val="0"/>
              </a:spcAft>
              <a:buClrTx/>
              <a:buSzTx/>
              <a:buFontTx/>
              <a:buNone/>
              <a:tabLst/>
              <a:defRPr/>
            </a:pPr>
            <a:endParaRPr lang="en-US" i="0" baseline="0" dirty="0" smtClean="0"/>
          </a:p>
          <a:p>
            <a:pPr marL="914400" marR="0" lvl="3" indent="0" algn="l" defTabSz="914400" rtl="0" eaLnBrk="1" fontAlgn="auto" latinLnBrk="0" hangingPunct="1">
              <a:lnSpc>
                <a:spcPct val="100000"/>
              </a:lnSpc>
              <a:spcBef>
                <a:spcPts val="0"/>
              </a:spcBef>
              <a:spcAft>
                <a:spcPts val="0"/>
              </a:spcAft>
              <a:buClrTx/>
              <a:buSzTx/>
              <a:buFontTx/>
              <a:buNone/>
              <a:tabLst/>
              <a:defRPr/>
            </a:pPr>
            <a:r>
              <a:rPr lang="en-US" i="0" baseline="0" dirty="0" smtClean="0"/>
              <a:t>describe("Hello world", function() {</a:t>
            </a:r>
          </a:p>
          <a:p>
            <a:pPr marL="914400" marR="0" lvl="3" indent="0" algn="l" defTabSz="914400" rtl="0" eaLnBrk="1" fontAlgn="auto" latinLnBrk="0" hangingPunct="1">
              <a:lnSpc>
                <a:spcPct val="100000"/>
              </a:lnSpc>
              <a:spcBef>
                <a:spcPts val="0"/>
              </a:spcBef>
              <a:spcAft>
                <a:spcPts val="0"/>
              </a:spcAft>
              <a:buClrTx/>
              <a:buSzTx/>
              <a:buFontTx/>
              <a:buNone/>
              <a:tabLst/>
              <a:defRPr/>
            </a:pPr>
            <a:r>
              <a:rPr lang="en-US" i="0" baseline="0" dirty="0" smtClean="0"/>
              <a:t>  it("says hello", function() {</a:t>
            </a:r>
          </a:p>
          <a:p>
            <a:pPr marL="914400" marR="0" lvl="3" indent="0" algn="l" defTabSz="914400" rtl="0" eaLnBrk="1" fontAlgn="auto" latinLnBrk="0" hangingPunct="1">
              <a:lnSpc>
                <a:spcPct val="100000"/>
              </a:lnSpc>
              <a:spcBef>
                <a:spcPts val="0"/>
              </a:spcBef>
              <a:spcAft>
                <a:spcPts val="0"/>
              </a:spcAft>
              <a:buClrTx/>
              <a:buSzTx/>
              <a:buFontTx/>
              <a:buNone/>
              <a:tabLst/>
              <a:defRPr/>
            </a:pPr>
            <a:r>
              <a:rPr lang="en-US" i="0" baseline="0" dirty="0" smtClean="0"/>
              <a:t>    expect(</a:t>
            </a:r>
            <a:r>
              <a:rPr lang="en-US" i="0" baseline="0" dirty="0" err="1" smtClean="0"/>
              <a:t>helloWorld</a:t>
            </a:r>
            <a:r>
              <a:rPr lang="en-US" i="0" baseline="0" dirty="0" smtClean="0"/>
              <a:t>()).</a:t>
            </a:r>
            <a:r>
              <a:rPr lang="en-US" i="0" baseline="0" dirty="0" err="1" smtClean="0"/>
              <a:t>toEqual</a:t>
            </a:r>
            <a:r>
              <a:rPr lang="en-US" i="0" baseline="0" dirty="0" smtClean="0"/>
              <a:t>("Hello, world!");</a:t>
            </a:r>
          </a:p>
          <a:p>
            <a:pPr marL="914400" marR="0" lvl="3" indent="0" algn="l" defTabSz="914400" rtl="0" eaLnBrk="1" fontAlgn="auto" latinLnBrk="0" hangingPunct="1">
              <a:lnSpc>
                <a:spcPct val="100000"/>
              </a:lnSpc>
              <a:spcBef>
                <a:spcPts val="0"/>
              </a:spcBef>
              <a:spcAft>
                <a:spcPts val="0"/>
              </a:spcAft>
              <a:buClrTx/>
              <a:buSzTx/>
              <a:buFontTx/>
              <a:buNone/>
              <a:tabLst/>
              <a:defRPr/>
            </a:pPr>
            <a:r>
              <a:rPr lang="en-US" i="0" baseline="0" dirty="0" smtClean="0"/>
              <a:t>  });</a:t>
            </a:r>
          </a:p>
          <a:p>
            <a:pPr marL="914400" marR="0" lvl="3" indent="0" algn="l" defTabSz="914400" rtl="0" eaLnBrk="1" fontAlgn="auto" latinLnBrk="0" hangingPunct="1">
              <a:lnSpc>
                <a:spcPct val="100000"/>
              </a:lnSpc>
              <a:spcBef>
                <a:spcPts val="0"/>
              </a:spcBef>
              <a:spcAft>
                <a:spcPts val="0"/>
              </a:spcAft>
              <a:buClrTx/>
              <a:buSzTx/>
              <a:buFontTx/>
              <a:buNone/>
              <a:tabLst/>
              <a:defRPr/>
            </a:pPr>
            <a:r>
              <a:rPr lang="en-US" i="0" baseline="0" dirty="0" smtClean="0"/>
              <a:t>});</a:t>
            </a:r>
          </a:p>
          <a:p>
            <a:pPr marL="685800" marR="0" lvl="2" indent="-228600" algn="l" defTabSz="914400" rtl="0" eaLnBrk="1" fontAlgn="auto" latinLnBrk="0" hangingPunct="1">
              <a:lnSpc>
                <a:spcPct val="100000"/>
              </a:lnSpc>
              <a:spcBef>
                <a:spcPts val="0"/>
              </a:spcBef>
              <a:spcAft>
                <a:spcPts val="0"/>
              </a:spcAft>
              <a:buClrTx/>
              <a:buSzTx/>
              <a:buFontTx/>
              <a:buAutoNum type="arabicPeriod"/>
              <a:tabLst/>
              <a:defRPr/>
            </a:pPr>
            <a:r>
              <a:rPr lang="en-US" i="0" baseline="0" dirty="0" smtClean="0"/>
              <a:t>Save </a:t>
            </a:r>
          </a:p>
          <a:p>
            <a:pPr marL="228600" marR="0" lvl="1"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i="0" baseline="0" dirty="0" smtClean="0"/>
              <a:t>Run </a:t>
            </a:r>
            <a:r>
              <a:rPr lang="en-US" i="1" baseline="0" dirty="0" smtClean="0"/>
              <a:t>npm test</a:t>
            </a:r>
          </a:p>
          <a:p>
            <a:endParaRPr lang="en-US" baseline="0" dirty="0" smtClean="0"/>
          </a:p>
          <a:p>
            <a:r>
              <a:rPr lang="en-US" b="1" i="1" u="none" baseline="0" dirty="0" smtClean="0"/>
              <a:t>Any question so far?</a:t>
            </a:r>
          </a:p>
          <a:p>
            <a:endParaRPr lang="en-US" baseline="0" dirty="0" smtClean="0"/>
          </a:p>
          <a:p>
            <a:r>
              <a:rPr lang="en-US" baseline="0" dirty="0" smtClean="0"/>
              <a:t>Reference: http://evanhahn.com/how-do-i-jasmine/ </a:t>
            </a:r>
            <a:endParaRPr lang="en-US" dirty="0"/>
          </a:p>
        </p:txBody>
      </p:sp>
      <p:sp>
        <p:nvSpPr>
          <p:cNvPr id="4" name="Slide Number Placeholder 3"/>
          <p:cNvSpPr>
            <a:spLocks noGrp="1"/>
          </p:cNvSpPr>
          <p:nvPr>
            <p:ph type="sldNum" sz="quarter" idx="10"/>
          </p:nvPr>
        </p:nvSpPr>
        <p:spPr/>
        <p:txBody>
          <a:bodyPr/>
          <a:lstStyle/>
          <a:p>
            <a:fld id="{6BC45D0F-B6BC-4421-AFEE-7699CD942A11}" type="slidenum">
              <a:rPr lang="en-US" smtClean="0"/>
              <a:t>7</a:t>
            </a:fld>
            <a:endParaRPr lang="en-US"/>
          </a:p>
        </p:txBody>
      </p:sp>
    </p:spTree>
    <p:extLst>
      <p:ext uri="{BB962C8B-B14F-4D97-AF65-F5344CB8AC3E}">
        <p14:creationId xmlns:p14="http://schemas.microsoft.com/office/powerpoint/2010/main" val="34461204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Another concept on React – Unit</a:t>
            </a:r>
            <a:r>
              <a:rPr lang="en-US" baseline="0" dirty="0" smtClean="0"/>
              <a:t> testing. </a:t>
            </a:r>
            <a:r>
              <a:rPr lang="en-US" sz="1200" b="0" i="0" kern="1200" dirty="0" smtClean="0">
                <a:solidFill>
                  <a:schemeClr val="tx1"/>
                </a:solidFill>
                <a:effectLst/>
                <a:latin typeface="+mn-lt"/>
                <a:ea typeface="+mn-ea"/>
                <a:cs typeface="+mn-cs"/>
              </a:rPr>
              <a:t>Snapshot testing was introduced in Jest 14.0.</a:t>
            </a:r>
          </a:p>
          <a:p>
            <a:r>
              <a:rPr lang="en-US" sz="1200" b="0" i="0" kern="1200" dirty="0" smtClean="0">
                <a:solidFill>
                  <a:schemeClr val="tx1"/>
                </a:solidFill>
                <a:effectLst/>
                <a:latin typeface="+mn-lt"/>
                <a:ea typeface="+mn-ea"/>
                <a:cs typeface="+mn-cs"/>
              </a:rPr>
              <a:t>One of the big open questions was how to write React tests efficiently. There are plenty of tools such as </a:t>
            </a:r>
            <a:r>
              <a:rPr lang="en-US" sz="1200" b="0" i="0" u="sng" kern="1200" dirty="0" err="1" smtClean="0">
                <a:solidFill>
                  <a:schemeClr val="tx1"/>
                </a:solidFill>
                <a:effectLst/>
                <a:latin typeface="+mn-lt"/>
                <a:ea typeface="+mn-ea"/>
                <a:cs typeface="+mn-cs"/>
                <a:hlinkClick r:id="rId3"/>
              </a:rPr>
              <a:t>ReactTestUtils</a:t>
            </a:r>
            <a:r>
              <a:rPr lang="en-US" sz="1200" b="0" i="0" kern="1200" dirty="0" smtClean="0">
                <a:solidFill>
                  <a:schemeClr val="tx1"/>
                </a:solidFill>
                <a:effectLst/>
                <a:latin typeface="+mn-lt"/>
                <a:ea typeface="+mn-ea"/>
                <a:cs typeface="+mn-cs"/>
              </a:rPr>
              <a:t> and </a:t>
            </a:r>
            <a:r>
              <a:rPr lang="en-US" sz="1200" b="0" i="0" u="sng" kern="1200" dirty="0" smtClean="0">
                <a:solidFill>
                  <a:schemeClr val="tx1"/>
                </a:solidFill>
                <a:effectLst/>
                <a:latin typeface="+mn-lt"/>
                <a:ea typeface="+mn-ea"/>
                <a:cs typeface="+mn-cs"/>
                <a:hlinkClick r:id="rId4"/>
              </a:rPr>
              <a:t>enzyme</a:t>
            </a:r>
            <a:r>
              <a:rPr lang="en-US" sz="1200" b="0" i="0" kern="1200" dirty="0" smtClean="0">
                <a:solidFill>
                  <a:schemeClr val="tx1"/>
                </a:solidFill>
                <a:effectLst/>
                <a:latin typeface="+mn-lt"/>
                <a:ea typeface="+mn-ea"/>
                <a:cs typeface="+mn-cs"/>
              </a:rPr>
              <a:t>. Both of these tools are great and are actively being used. However engineers frequently spend more time writing a test than the component itself.</a:t>
            </a:r>
            <a:r>
              <a:rPr lang="en-US" sz="1200" b="0" i="0" kern="1200" baseline="0" dirty="0" smtClean="0">
                <a:solidFill>
                  <a:schemeClr val="tx1"/>
                </a:solidFill>
                <a:effectLst/>
                <a:latin typeface="+mn-lt"/>
                <a:ea typeface="+mn-ea"/>
                <a:cs typeface="+mn-cs"/>
              </a:rPr>
              <a:t> How </a:t>
            </a:r>
            <a:r>
              <a:rPr lang="en-US" sz="1200" b="0" i="0" kern="1200" dirty="0" smtClean="0">
                <a:solidFill>
                  <a:schemeClr val="tx1"/>
                </a:solidFill>
                <a:effectLst/>
                <a:latin typeface="+mn-lt"/>
                <a:ea typeface="+mn-ea"/>
                <a:cs typeface="+mn-cs"/>
              </a:rPr>
              <a:t>to make sure their components don't change unexpectedly?</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It’s the answer. Together with the React team, Jest team created a new test renderer for React and added snapshot testing to Jest.</a:t>
            </a:r>
          </a:p>
          <a:p>
            <a:r>
              <a:rPr lang="en-US" sz="1200" b="0" i="0" kern="1200" dirty="0" smtClean="0">
                <a:solidFill>
                  <a:schemeClr val="tx1"/>
                </a:solidFill>
                <a:effectLst/>
                <a:latin typeface="+mn-lt"/>
                <a:ea typeface="+mn-ea"/>
                <a:cs typeface="+mn-cs"/>
              </a:rPr>
              <a:t>The idea is quite similar to the UI snapshot tests some of you may know: You take an image of your current app in a specified state and compare it to the previous image you have taken.</a:t>
            </a:r>
          </a:p>
          <a:p>
            <a:endParaRPr lang="en-US" sz="1200" b="0" i="0" kern="1200" dirty="0" smtClean="0">
              <a:solidFill>
                <a:schemeClr val="tx1"/>
              </a:solidFill>
              <a:effectLst/>
              <a:latin typeface="+mn-lt"/>
              <a:ea typeface="+mn-ea"/>
              <a:cs typeface="+mn-cs"/>
            </a:endParaRP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1" kern="1200" dirty="0" smtClean="0">
                <a:solidFill>
                  <a:schemeClr val="tx1"/>
                </a:solidFill>
                <a:effectLst/>
                <a:latin typeface="+mn-lt"/>
                <a:ea typeface="+mn-ea"/>
                <a:cs typeface="+mn-cs"/>
              </a:rPr>
              <a:t>react-test-renderer </a:t>
            </a:r>
            <a:r>
              <a:rPr lang="en-US" sz="1200" b="0" i="0" kern="1200" dirty="0" smtClean="0">
                <a:solidFill>
                  <a:schemeClr val="tx1"/>
                </a:solidFill>
                <a:effectLst/>
                <a:latin typeface="+mn-lt"/>
                <a:ea typeface="+mn-ea"/>
                <a:cs typeface="+mn-cs"/>
              </a:rPr>
              <a:t>: to capture snapshots with Jest's snapshot feature. It renders React components to pure JavaScript objects, without depending on the DOM or a native mobile environment. Essentially, this makes it easy to grab a snapshot of the "DOM tree" rendered by a React DOM or React Native component without using a browser</a:t>
            </a:r>
            <a:endParaRPr lang="en-US" sz="1200" b="0" i="1" kern="1200" dirty="0" smtClean="0">
              <a:solidFill>
                <a:schemeClr val="tx1"/>
              </a:solidFill>
              <a:effectLst/>
              <a:latin typeface="+mn-lt"/>
              <a:ea typeface="+mn-ea"/>
              <a:cs typeface="+mn-cs"/>
            </a:endParaRP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1" kern="1200" dirty="0" smtClean="0">
                <a:solidFill>
                  <a:schemeClr val="tx1"/>
                </a:solidFill>
                <a:effectLst/>
                <a:latin typeface="+mn-lt"/>
                <a:ea typeface="+mn-ea"/>
                <a:cs typeface="+mn-cs"/>
              </a:rPr>
              <a:t>toMatchSnapshot() </a:t>
            </a:r>
            <a:r>
              <a:rPr lang="en-US" sz="1200" b="0" i="0" kern="1200" dirty="0" smtClean="0">
                <a:solidFill>
                  <a:schemeClr val="tx1"/>
                </a:solidFill>
                <a:effectLst/>
                <a:latin typeface="+mn-lt"/>
                <a:ea typeface="+mn-ea"/>
                <a:cs typeface="+mn-cs"/>
              </a:rPr>
              <a:t>matcher</a:t>
            </a:r>
            <a:r>
              <a:rPr lang="en-US" sz="1200" b="0" i="0" kern="1200" baseline="0" dirty="0" smtClean="0">
                <a:solidFill>
                  <a:schemeClr val="tx1"/>
                </a:solidFill>
                <a:effectLst/>
                <a:latin typeface="+mn-lt"/>
                <a:ea typeface="+mn-ea"/>
                <a:cs typeface="+mn-cs"/>
              </a:rPr>
              <a:t> : </a:t>
            </a:r>
            <a:r>
              <a:rPr lang="en-US" sz="1200" b="0" i="0" kern="1200" dirty="0" smtClean="0">
                <a:solidFill>
                  <a:schemeClr val="tx1"/>
                </a:solidFill>
                <a:effectLst/>
                <a:latin typeface="+mn-lt"/>
                <a:ea typeface="+mn-ea"/>
                <a:cs typeface="+mn-cs"/>
              </a:rPr>
              <a:t>to ensures that a React component matches the most recent snapshot.</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Source:</a:t>
            </a:r>
          </a:p>
          <a:p>
            <a:pPr marL="171450" indent="-171450">
              <a:buFontTx/>
              <a:buChar char="-"/>
            </a:pPr>
            <a:r>
              <a:rPr lang="en-US" sz="1200" b="0" i="0" kern="1200" baseline="0" dirty="0" smtClean="0">
                <a:solidFill>
                  <a:schemeClr val="tx1"/>
                </a:solidFill>
                <a:effectLst/>
                <a:latin typeface="+mn-lt"/>
                <a:ea typeface="+mn-ea"/>
                <a:cs typeface="+mn-cs"/>
              </a:rPr>
              <a:t>https://www.npmjs.com/package/react-test-renderer</a:t>
            </a:r>
          </a:p>
          <a:p>
            <a:pPr marL="171450" indent="-171450">
              <a:buFontTx/>
              <a:buChar char="-"/>
            </a:pPr>
            <a:r>
              <a:rPr lang="en-US" sz="1200" b="0" i="0" kern="1200" baseline="0" dirty="0" smtClean="0">
                <a:solidFill>
                  <a:schemeClr val="tx1"/>
                </a:solidFill>
                <a:effectLst/>
                <a:latin typeface="+mn-lt"/>
                <a:ea typeface="+mn-ea"/>
                <a:cs typeface="+mn-cs"/>
              </a:rPr>
              <a:t>https://facebook.github.io/jest/blog/2016/07/27/jest-14.html</a:t>
            </a:r>
          </a:p>
          <a:p>
            <a:pPr marL="171450" indent="-171450">
              <a:buFontTx/>
              <a:buChar char="-"/>
            </a:pPr>
            <a:r>
              <a:rPr lang="en-US" sz="1200" b="0" i="0" kern="1200" baseline="0" dirty="0" smtClean="0">
                <a:solidFill>
                  <a:schemeClr val="tx1"/>
                </a:solidFill>
                <a:effectLst/>
                <a:latin typeface="+mn-lt"/>
                <a:ea typeface="+mn-ea"/>
                <a:cs typeface="+mn-cs"/>
              </a:rPr>
              <a:t>https://facebook.github.io/jest/docs/tutorial-react.html#snapshot-testing</a:t>
            </a:r>
          </a:p>
          <a:p>
            <a:pPr marL="171450" indent="-171450">
              <a:buFontTx/>
              <a:buChar char="-"/>
            </a:pPr>
            <a:r>
              <a:rPr lang="en-US" dirty="0" smtClean="0"/>
              <a:t>https://medium.com/@dschmidt1992/jest-snapshot-testing-3ef9fa1222bb</a:t>
            </a:r>
            <a:endParaRPr lang="en-US" dirty="0"/>
          </a:p>
        </p:txBody>
      </p:sp>
      <p:sp>
        <p:nvSpPr>
          <p:cNvPr id="4" name="Slide Number Placeholder 3"/>
          <p:cNvSpPr>
            <a:spLocks noGrp="1"/>
          </p:cNvSpPr>
          <p:nvPr>
            <p:ph type="sldNum" sz="quarter" idx="10"/>
          </p:nvPr>
        </p:nvSpPr>
        <p:spPr/>
        <p:txBody>
          <a:bodyPr/>
          <a:lstStyle/>
          <a:p>
            <a:fld id="{6BC45D0F-B6BC-4421-AFEE-7699CD942A11}" type="slidenum">
              <a:rPr lang="en-US" smtClean="0"/>
              <a:t>8</a:t>
            </a:fld>
            <a:endParaRPr lang="en-US"/>
          </a:p>
        </p:txBody>
      </p:sp>
    </p:spTree>
    <p:extLst>
      <p:ext uri="{BB962C8B-B14F-4D97-AF65-F5344CB8AC3E}">
        <p14:creationId xmlns:p14="http://schemas.microsoft.com/office/powerpoint/2010/main" val="39372641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1" dirty="0" err="1" smtClean="0"/>
              <a:t>jest.mock</a:t>
            </a:r>
            <a:r>
              <a:rPr lang="en-US" i="1" dirty="0" smtClean="0"/>
              <a:t> </a:t>
            </a:r>
            <a:r>
              <a:rPr lang="en-US" dirty="0" smtClean="0"/>
              <a:t>means</a:t>
            </a:r>
            <a:r>
              <a:rPr lang="en-US" baseline="0" dirty="0" smtClean="0"/>
              <a:t> </a:t>
            </a:r>
            <a:r>
              <a:rPr lang="en-US" sz="1200" b="0" i="0" kern="1200" dirty="0" smtClean="0">
                <a:solidFill>
                  <a:schemeClr val="tx1"/>
                </a:solidFill>
                <a:effectLst/>
                <a:latin typeface="+mn-lt"/>
                <a:ea typeface="+mn-ea"/>
                <a:cs typeface="+mn-cs"/>
              </a:rPr>
              <a:t>that the module system should always return a mocked version of the specified module from </a:t>
            </a:r>
            <a:r>
              <a:rPr lang="en-US" i="1" dirty="0" smtClean="0"/>
              <a:t>require() </a:t>
            </a:r>
            <a:r>
              <a:rPr lang="en-US" i="0" dirty="0" smtClean="0"/>
              <a:t>or </a:t>
            </a:r>
            <a:r>
              <a:rPr lang="en-US" i="1" dirty="0" smtClean="0"/>
              <a:t>import</a:t>
            </a:r>
            <a:r>
              <a:rPr lang="en-US" i="0" dirty="0" smtClean="0"/>
              <a:t>,</a:t>
            </a:r>
            <a:endParaRPr lang="en-US" i="1" dirty="0" smtClean="0"/>
          </a:p>
          <a:p>
            <a:r>
              <a:rPr lang="en-US" sz="1200" b="0" i="0" kern="1200" dirty="0" smtClean="0">
                <a:solidFill>
                  <a:schemeClr val="tx1"/>
                </a:solidFill>
                <a:effectLst/>
                <a:latin typeface="+mn-lt"/>
                <a:ea typeface="+mn-ea"/>
                <a:cs typeface="+mn-cs"/>
              </a:rPr>
              <a:t>(e.g. that it should never return the real module).</a:t>
            </a:r>
          </a:p>
          <a:p>
            <a:r>
              <a:rPr lang="en-US" sz="1200" b="0" i="0" kern="1200" dirty="0" smtClean="0">
                <a:solidFill>
                  <a:schemeClr val="tx1"/>
                </a:solidFill>
                <a:effectLst/>
                <a:latin typeface="+mn-lt"/>
                <a:ea typeface="+mn-ea"/>
                <a:cs typeface="+mn-cs"/>
              </a:rPr>
              <a:t>You’re already know, right? In simple, mocking is creating objects that mimic the behavior of real objects. In this</a:t>
            </a:r>
            <a:r>
              <a:rPr lang="en-US" sz="1200" b="0" i="0" kern="1200" baseline="0" dirty="0" smtClean="0">
                <a:solidFill>
                  <a:schemeClr val="tx1"/>
                </a:solidFill>
                <a:effectLst/>
                <a:latin typeface="+mn-lt"/>
                <a:ea typeface="+mn-ea"/>
                <a:cs typeface="+mn-cs"/>
              </a:rPr>
              <a:t> case, </a:t>
            </a:r>
            <a:r>
              <a:rPr lang="en-US" sz="1200" b="0" i="1" kern="1200" baseline="0" dirty="0" smtClean="0">
                <a:solidFill>
                  <a:schemeClr val="tx1"/>
                </a:solidFill>
                <a:effectLst/>
                <a:latin typeface="+mn-lt"/>
                <a:ea typeface="+mn-ea"/>
                <a:cs typeface="+mn-cs"/>
              </a:rPr>
              <a:t>react-</a:t>
            </a:r>
            <a:r>
              <a:rPr lang="en-US" sz="1200" b="0" i="1" kern="1200" baseline="0" dirty="0" err="1" smtClean="0">
                <a:solidFill>
                  <a:schemeClr val="tx1"/>
                </a:solidFill>
                <a:effectLst/>
                <a:latin typeface="+mn-lt"/>
                <a:ea typeface="+mn-ea"/>
                <a:cs typeface="+mn-cs"/>
              </a:rPr>
              <a:t>dom</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will be explicitly mocked.</a:t>
            </a:r>
          </a:p>
          <a:p>
            <a:endParaRPr lang="en-US" dirty="0" smtClean="0"/>
          </a:p>
          <a:p>
            <a:r>
              <a:rPr lang="en-US" dirty="0" smtClean="0"/>
              <a:t>Let’s see how</a:t>
            </a:r>
            <a:r>
              <a:rPr lang="en-US" baseline="0" dirty="0" smtClean="0"/>
              <a:t> it works.</a:t>
            </a:r>
          </a:p>
          <a:p>
            <a:pPr marL="171450" indent="-171450">
              <a:buFontTx/>
              <a:buChar char="-"/>
            </a:pPr>
            <a:r>
              <a:rPr lang="en-US" baseline="0" dirty="0" smtClean="0"/>
              <a:t>First, Undo </a:t>
            </a:r>
            <a:r>
              <a:rPr lang="en-US" i="1" baseline="0" dirty="0" smtClean="0"/>
              <a:t>List-test.js</a:t>
            </a:r>
          </a:p>
          <a:p>
            <a:pPr marL="171450" indent="-171450">
              <a:buFontTx/>
              <a:buChar char="-"/>
            </a:pPr>
            <a:r>
              <a:rPr lang="en-US" i="1" baseline="0" dirty="0" smtClean="0"/>
              <a:t>npm test</a:t>
            </a:r>
          </a:p>
          <a:p>
            <a:pPr marL="171450" indent="-171450">
              <a:buFontTx/>
              <a:buChar char="-"/>
            </a:pPr>
            <a:r>
              <a:rPr lang="en-US" sz="1200" b="0" i="0" kern="1200" dirty="0" smtClean="0">
                <a:solidFill>
                  <a:schemeClr val="tx1"/>
                </a:solidFill>
                <a:effectLst/>
                <a:latin typeface="+mn-lt"/>
                <a:ea typeface="+mn-ea"/>
                <a:cs typeface="+mn-cs"/>
              </a:rPr>
              <a:t>The first time this test is run, Jest creates a </a:t>
            </a:r>
            <a:r>
              <a:rPr lang="en-US" sz="1200" b="0" i="0" u="sng" kern="1200" dirty="0" smtClean="0">
                <a:solidFill>
                  <a:schemeClr val="tx1"/>
                </a:solidFill>
                <a:effectLst/>
                <a:latin typeface="+mn-lt"/>
                <a:ea typeface="+mn-ea"/>
                <a:cs typeface="+mn-cs"/>
                <a:hlinkClick r:id="rId3"/>
              </a:rPr>
              <a:t>snapshot file</a:t>
            </a:r>
            <a:r>
              <a:rPr lang="en-US" sz="1200" b="0" i="0" kern="1200" dirty="0" smtClean="0">
                <a:solidFill>
                  <a:schemeClr val="tx1"/>
                </a:solidFill>
                <a:effectLst/>
                <a:latin typeface="+mn-lt"/>
                <a:ea typeface="+mn-ea"/>
                <a:cs typeface="+mn-cs"/>
              </a:rPr>
              <a:t> that looks like this: {</a:t>
            </a:r>
            <a:r>
              <a:rPr lang="en-US" sz="1200" b="0" i="1" kern="1200" dirty="0" smtClean="0">
                <a:solidFill>
                  <a:schemeClr val="tx1"/>
                </a:solidFill>
                <a:effectLst/>
                <a:latin typeface="+mn-lt"/>
                <a:ea typeface="+mn-ea"/>
                <a:cs typeface="+mn-cs"/>
              </a:rPr>
              <a:t>open the List-</a:t>
            </a:r>
            <a:r>
              <a:rPr lang="en-US" sz="1200" b="0" i="1" kern="1200" dirty="0" err="1" smtClean="0">
                <a:solidFill>
                  <a:schemeClr val="tx1"/>
                </a:solidFill>
                <a:effectLst/>
                <a:latin typeface="+mn-lt"/>
                <a:ea typeface="+mn-ea"/>
                <a:cs typeface="+mn-cs"/>
              </a:rPr>
              <a:t>test.js.snap</a:t>
            </a:r>
            <a:r>
              <a:rPr lang="en-US" sz="1200" b="0" i="1" kern="1200" dirty="0" smtClean="0">
                <a:solidFill>
                  <a:schemeClr val="tx1"/>
                </a:solidFill>
                <a:effectLst/>
                <a:latin typeface="+mn-lt"/>
                <a:ea typeface="+mn-ea"/>
                <a:cs typeface="+mn-cs"/>
              </a:rPr>
              <a:t> file</a:t>
            </a:r>
            <a:r>
              <a:rPr lang="en-US" sz="1200" b="0" i="0" kern="1200" dirty="0" smtClean="0">
                <a:solidFill>
                  <a:schemeClr val="tx1"/>
                </a:solidFill>
                <a:effectLst/>
                <a:latin typeface="+mn-lt"/>
                <a:ea typeface="+mn-ea"/>
                <a:cs typeface="+mn-cs"/>
              </a:rPr>
              <a:t>}.</a:t>
            </a:r>
          </a:p>
          <a:p>
            <a:pPr marL="0" indent="0">
              <a:buFontTx/>
              <a:buNone/>
            </a:pPr>
            <a:r>
              <a:rPr lang="en-US" sz="1200" b="0" i="0" kern="1200" dirty="0" smtClean="0">
                <a:solidFill>
                  <a:schemeClr val="tx1"/>
                </a:solidFill>
                <a:effectLst/>
                <a:latin typeface="+mn-lt"/>
                <a:ea typeface="+mn-ea"/>
                <a:cs typeface="+mn-cs"/>
              </a:rPr>
              <a:t>Jest uses </a:t>
            </a:r>
            <a:r>
              <a:rPr lang="en-US" sz="1200" b="0" i="0" u="sng" kern="1200" dirty="0" smtClean="0">
                <a:solidFill>
                  <a:schemeClr val="tx1"/>
                </a:solidFill>
                <a:effectLst/>
                <a:latin typeface="+mn-lt"/>
                <a:ea typeface="+mn-ea"/>
                <a:cs typeface="+mn-cs"/>
                <a:hlinkClick r:id="rId4"/>
              </a:rPr>
              <a:t>pretty-format</a:t>
            </a:r>
            <a:r>
              <a:rPr lang="en-US" sz="1200" b="0" i="0" kern="1200" dirty="0" smtClean="0">
                <a:solidFill>
                  <a:schemeClr val="tx1"/>
                </a:solidFill>
                <a:effectLst/>
                <a:latin typeface="+mn-lt"/>
                <a:ea typeface="+mn-ea"/>
                <a:cs typeface="+mn-cs"/>
              </a:rPr>
              <a:t> to make snapshots human-readable during code review. On subsequent test runs Jest will simply compare the rendered output with the previous snapshot. If they match, the test will pass. If they don't match, either the implementation has changed and the snapshot needs to be updated with </a:t>
            </a:r>
            <a:r>
              <a:rPr lang="en-US" i="1" dirty="0" smtClean="0"/>
              <a:t>jest -u</a:t>
            </a:r>
            <a:r>
              <a:rPr lang="en-US" sz="1200" b="0" i="0" kern="1200" dirty="0" smtClean="0">
                <a:solidFill>
                  <a:schemeClr val="tx1"/>
                </a:solidFill>
                <a:effectLst/>
                <a:latin typeface="+mn-lt"/>
                <a:ea typeface="+mn-ea"/>
                <a:cs typeface="+mn-cs"/>
              </a:rPr>
              <a:t>, or the test runner found a bug in your code that should be fixed.</a:t>
            </a:r>
          </a:p>
          <a:p>
            <a:pPr marL="171450" indent="-171450">
              <a:buFontTx/>
              <a:buChar char="-"/>
            </a:pPr>
            <a:r>
              <a:rPr lang="en-US" sz="1200" b="0" i="1" kern="1200" dirty="0" smtClean="0">
                <a:solidFill>
                  <a:schemeClr val="tx1"/>
                </a:solidFill>
                <a:effectLst/>
                <a:latin typeface="+mn-lt"/>
                <a:ea typeface="+mn-ea"/>
                <a:cs typeface="+mn-cs"/>
              </a:rPr>
              <a:t>npm test </a:t>
            </a:r>
            <a:r>
              <a:rPr lang="en-US" sz="1200" b="0" i="0" kern="1200" dirty="0" smtClean="0">
                <a:solidFill>
                  <a:schemeClr val="tx1"/>
                </a:solidFill>
                <a:effectLst/>
                <a:latin typeface="+mn-lt"/>
                <a:ea typeface="+mn-ea"/>
                <a:cs typeface="+mn-cs"/>
              </a:rPr>
              <a:t>again, Jest</a:t>
            </a:r>
            <a:r>
              <a:rPr lang="en-US" sz="1200" b="0" i="0" kern="1200" baseline="0" dirty="0" smtClean="0">
                <a:solidFill>
                  <a:schemeClr val="tx1"/>
                </a:solidFill>
                <a:effectLst/>
                <a:latin typeface="+mn-lt"/>
                <a:ea typeface="+mn-ea"/>
                <a:cs typeface="+mn-cs"/>
              </a:rPr>
              <a:t> doesn’t create the snapshot file anymore.</a:t>
            </a:r>
          </a:p>
          <a:p>
            <a:pPr marL="171450" indent="-171450">
              <a:buFontTx/>
              <a:buChar char="-"/>
            </a:pPr>
            <a:endParaRPr lang="en-US" sz="1200" b="0" i="0" kern="1200" baseline="0" dirty="0" smtClean="0">
              <a:solidFill>
                <a:schemeClr val="tx1"/>
              </a:solidFill>
              <a:effectLst/>
              <a:latin typeface="+mn-lt"/>
              <a:ea typeface="+mn-ea"/>
              <a:cs typeface="+mn-cs"/>
            </a:endParaRPr>
          </a:p>
          <a:p>
            <a:pPr marL="171450" indent="-171450">
              <a:buFontTx/>
              <a:buChar char="-"/>
            </a:pPr>
            <a:r>
              <a:rPr lang="en-US" sz="1200" b="0" i="0" kern="1200" baseline="0" dirty="0" smtClean="0">
                <a:solidFill>
                  <a:schemeClr val="tx1"/>
                </a:solidFill>
                <a:effectLst/>
                <a:latin typeface="+mn-lt"/>
                <a:ea typeface="+mn-ea"/>
                <a:cs typeface="+mn-cs"/>
              </a:rPr>
              <a:t>Now imagine this scenario: there is changes on the </a:t>
            </a:r>
            <a:r>
              <a:rPr lang="en-US" sz="1200" b="0" i="1" kern="1200" baseline="0" dirty="0" smtClean="0">
                <a:solidFill>
                  <a:schemeClr val="tx1"/>
                </a:solidFill>
                <a:effectLst/>
                <a:latin typeface="+mn-lt"/>
                <a:ea typeface="+mn-ea"/>
                <a:cs typeface="+mn-cs"/>
              </a:rPr>
              <a:t>List.js</a:t>
            </a:r>
            <a:r>
              <a:rPr lang="en-US" sz="1200" b="0" i="0" kern="1200" baseline="0" dirty="0" smtClean="0">
                <a:solidFill>
                  <a:schemeClr val="tx1"/>
                </a:solidFill>
                <a:effectLst/>
                <a:latin typeface="+mn-lt"/>
                <a:ea typeface="+mn-ea"/>
                <a:cs typeface="+mn-cs"/>
              </a:rPr>
              <a:t> file . Edit “You are here” to “You are not here”. Add new Link "/detail/</a:t>
            </a:r>
            <a:r>
              <a:rPr lang="en-US" sz="1200" b="0" i="0" kern="1200" baseline="0" dirty="0" err="1" smtClean="0">
                <a:solidFill>
                  <a:schemeClr val="tx1"/>
                </a:solidFill>
                <a:effectLst/>
                <a:latin typeface="+mn-lt"/>
                <a:ea typeface="+mn-ea"/>
                <a:cs typeface="+mn-cs"/>
              </a:rPr>
              <a:t>jessica</a:t>
            </a:r>
            <a:r>
              <a:rPr lang="en-US" sz="1200" b="0" i="0" kern="1200" baseline="0" dirty="0" smtClean="0">
                <a:solidFill>
                  <a:schemeClr val="tx1"/>
                </a:solidFill>
                <a:effectLst/>
                <a:latin typeface="+mn-lt"/>
                <a:ea typeface="+mn-ea"/>
                <a:cs typeface="+mn-cs"/>
              </a:rPr>
              <a:t>“.</a:t>
            </a:r>
          </a:p>
          <a:p>
            <a:pPr marL="171450" indent="-171450">
              <a:buFontTx/>
              <a:buChar char="-"/>
            </a:pPr>
            <a:r>
              <a:rPr lang="en-US" sz="1200" b="0" i="1" kern="1200" baseline="0" dirty="0" smtClean="0">
                <a:solidFill>
                  <a:schemeClr val="tx1"/>
                </a:solidFill>
                <a:effectLst/>
                <a:latin typeface="+mn-lt"/>
                <a:ea typeface="+mn-ea"/>
                <a:cs typeface="+mn-cs"/>
              </a:rPr>
              <a:t>npm test. </a:t>
            </a:r>
            <a:r>
              <a:rPr lang="en-US" sz="1200" b="0" i="0" kern="1200" baseline="0" dirty="0" smtClean="0">
                <a:solidFill>
                  <a:schemeClr val="tx1"/>
                </a:solidFill>
                <a:effectLst/>
                <a:latin typeface="+mn-lt"/>
                <a:ea typeface="+mn-ea"/>
                <a:cs typeface="+mn-cs"/>
              </a:rPr>
              <a:t>It failed.</a:t>
            </a:r>
          </a:p>
          <a:p>
            <a:pPr marL="171450" indent="-171450">
              <a:buFontTx/>
              <a:buChar char="-"/>
            </a:pPr>
            <a:endParaRPr lang="en-US" sz="1200" b="0" i="0" kern="1200" dirty="0" smtClean="0">
              <a:solidFill>
                <a:schemeClr val="tx1"/>
              </a:solidFill>
              <a:effectLst/>
              <a:latin typeface="+mn-lt"/>
              <a:ea typeface="+mn-ea"/>
              <a:cs typeface="+mn-cs"/>
            </a:endParaRPr>
          </a:p>
          <a:p>
            <a:pPr marL="171450" indent="-171450">
              <a:buFontTx/>
              <a:buChar char="-"/>
            </a:pPr>
            <a:r>
              <a:rPr lang="en-US" sz="1200" b="0" i="0" kern="1200" dirty="0" smtClean="0">
                <a:solidFill>
                  <a:schemeClr val="tx1"/>
                </a:solidFill>
                <a:effectLst/>
                <a:latin typeface="+mn-lt"/>
                <a:ea typeface="+mn-ea"/>
                <a:cs typeface="+mn-cs"/>
              </a:rPr>
              <a:t>If the changes is</a:t>
            </a:r>
            <a:r>
              <a:rPr lang="en-US" sz="1200" b="0" i="0" kern="1200" baseline="0" dirty="0" smtClean="0">
                <a:solidFill>
                  <a:schemeClr val="tx1"/>
                </a:solidFill>
                <a:effectLst/>
                <a:latin typeface="+mn-lt"/>
                <a:ea typeface="+mn-ea"/>
                <a:cs typeface="+mn-cs"/>
              </a:rPr>
              <a:t> expected, then we need to update the snapshot file: </a:t>
            </a:r>
            <a:r>
              <a:rPr lang="en-US" sz="1200" b="0" i="1" kern="1200" dirty="0" smtClean="0">
                <a:solidFill>
                  <a:schemeClr val="tx1"/>
                </a:solidFill>
                <a:effectLst/>
                <a:latin typeface="+mn-lt"/>
                <a:ea typeface="+mn-ea"/>
                <a:cs typeface="+mn-cs"/>
              </a:rPr>
              <a:t>--</a:t>
            </a:r>
            <a:r>
              <a:rPr lang="en-US" sz="1200" b="0" i="1" kern="1200" dirty="0" err="1" smtClean="0">
                <a:solidFill>
                  <a:schemeClr val="tx1"/>
                </a:solidFill>
                <a:effectLst/>
                <a:latin typeface="+mn-lt"/>
                <a:ea typeface="+mn-ea"/>
                <a:cs typeface="+mn-cs"/>
              </a:rPr>
              <a:t>updateSnapshot</a:t>
            </a:r>
            <a:r>
              <a:rPr lang="en-US" sz="1200" b="0" i="1" kern="120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or </a:t>
            </a:r>
            <a:r>
              <a:rPr lang="en-US" sz="1200" b="0" i="1" kern="1200" dirty="0" smtClean="0">
                <a:solidFill>
                  <a:schemeClr val="tx1"/>
                </a:solidFill>
                <a:effectLst/>
                <a:latin typeface="+mn-lt"/>
                <a:ea typeface="+mn-ea"/>
                <a:cs typeface="+mn-cs"/>
              </a:rPr>
              <a:t>npm test -- -u</a:t>
            </a:r>
          </a:p>
          <a:p>
            <a:pPr marL="171450" indent="-171450">
              <a:buFontTx/>
              <a:buChar char="-"/>
            </a:pPr>
            <a:r>
              <a:rPr lang="en-US" sz="1200" b="0" i="0" kern="1200" dirty="0" smtClean="0">
                <a:solidFill>
                  <a:schemeClr val="tx1"/>
                </a:solidFill>
                <a:effectLst/>
                <a:latin typeface="+mn-lt"/>
                <a:ea typeface="+mn-ea"/>
                <a:cs typeface="+mn-cs"/>
              </a:rPr>
              <a:t>Open</a:t>
            </a:r>
            <a:r>
              <a:rPr lang="en-US" sz="1200" b="0" i="0" kern="1200" baseline="0" dirty="0" smtClean="0">
                <a:solidFill>
                  <a:schemeClr val="tx1"/>
                </a:solidFill>
                <a:effectLst/>
                <a:latin typeface="+mn-lt"/>
                <a:ea typeface="+mn-ea"/>
                <a:cs typeface="+mn-cs"/>
              </a:rPr>
              <a:t> changes comparer</a:t>
            </a:r>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BC45D0F-B6BC-4421-AFEE-7699CD942A11}" type="slidenum">
              <a:rPr lang="en-US" smtClean="0"/>
              <a:t>9</a:t>
            </a:fld>
            <a:endParaRPr lang="en-US"/>
          </a:p>
        </p:txBody>
      </p:sp>
    </p:spTree>
    <p:extLst>
      <p:ext uri="{BB962C8B-B14F-4D97-AF65-F5344CB8AC3E}">
        <p14:creationId xmlns:p14="http://schemas.microsoft.com/office/powerpoint/2010/main" val="166648470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6858000" cy="5143500"/>
          </a:xfrm>
          <a:prstGeom prst="rect">
            <a:avLst/>
          </a:prstGeom>
        </p:spPr>
      </p:pic>
      <p:sp>
        <p:nvSpPr>
          <p:cNvPr id="2" name="Title 1"/>
          <p:cNvSpPr>
            <a:spLocks noGrp="1"/>
          </p:cNvSpPr>
          <p:nvPr>
            <p:ph type="ctrTitle" hasCustomPrompt="1"/>
          </p:nvPr>
        </p:nvSpPr>
        <p:spPr>
          <a:xfrm>
            <a:off x="342900" y="2876550"/>
            <a:ext cx="6172200" cy="762000"/>
          </a:xfrm>
        </p:spPr>
        <p:txBody>
          <a:bodyPr/>
          <a:lstStyle>
            <a:lvl1pPr algn="l">
              <a:defRPr>
                <a:solidFill>
                  <a:schemeClr val="bg1"/>
                </a:solidFill>
              </a:defRPr>
            </a:lvl1pPr>
          </a:lstStyle>
          <a:p>
            <a:r>
              <a:rPr lang="en-US" dirty="0" smtClean="0"/>
              <a:t>Presentation Title</a:t>
            </a:r>
            <a:endParaRPr lang="en-US" dirty="0"/>
          </a:p>
        </p:txBody>
      </p:sp>
      <p:sp>
        <p:nvSpPr>
          <p:cNvPr id="3" name="Subtitle 2"/>
          <p:cNvSpPr>
            <a:spLocks noGrp="1"/>
          </p:cNvSpPr>
          <p:nvPr>
            <p:ph type="subTitle" idx="1" hasCustomPrompt="1"/>
          </p:nvPr>
        </p:nvSpPr>
        <p:spPr>
          <a:xfrm>
            <a:off x="342900" y="3638550"/>
            <a:ext cx="6172200" cy="590550"/>
          </a:xfrm>
        </p:spPr>
        <p:txBody>
          <a:bodyPr>
            <a:normAutofit/>
          </a:bodyPr>
          <a:lstStyle>
            <a:lvl1pPr marL="0" indent="0" algn="l">
              <a:buNone/>
              <a:defRPr sz="2025">
                <a:solidFill>
                  <a:schemeClr val="bg1"/>
                </a:solidFill>
                <a:latin typeface="Verdana" pitchFamily="34" charset="0"/>
                <a:ea typeface="Verdana" pitchFamily="34" charset="0"/>
                <a:cs typeface="Verdana"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dirty="0" smtClean="0"/>
              <a:t>Your Subtitle Here</a:t>
            </a:r>
            <a:endParaRPr lang="en-US" dirty="0"/>
          </a:p>
        </p:txBody>
      </p:sp>
      <p:sp>
        <p:nvSpPr>
          <p:cNvPr id="4" name="Date Placeholder 3"/>
          <p:cNvSpPr>
            <a:spLocks noGrp="1"/>
          </p:cNvSpPr>
          <p:nvPr>
            <p:ph type="dt" sz="half" idx="10"/>
          </p:nvPr>
        </p:nvSpPr>
        <p:spPr/>
        <p:txBody>
          <a:bodyPr/>
          <a:lstStyle/>
          <a:p>
            <a:fld id="{0C0B920D-9F26-4AE8-900D-2A69C73BB646}" type="datetimeFigureOut">
              <a:rPr lang="en-US" smtClean="0"/>
              <a:t>12/2/2016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F00F7F-4B9C-4AF8-A983-29A6F27CEA42}"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6858000" cy="5143500"/>
          </a:xfrm>
          <a:prstGeom prst="rect">
            <a:avLst/>
          </a:prstGeom>
        </p:spPr>
      </p:pic>
      <p:sp>
        <p:nvSpPr>
          <p:cNvPr id="2" name="Title 1"/>
          <p:cNvSpPr>
            <a:spLocks noGrp="1"/>
          </p:cNvSpPr>
          <p:nvPr>
            <p:ph type="title" hasCustomPrompt="1"/>
          </p:nvPr>
        </p:nvSpPr>
        <p:spPr>
          <a:xfrm>
            <a:off x="342900" y="205980"/>
            <a:ext cx="6172200" cy="613171"/>
          </a:xfrm>
        </p:spPr>
        <p:txBody>
          <a:bodyPr>
            <a:noAutofit/>
          </a:bodyPr>
          <a:lstStyle>
            <a:lvl1pPr algn="l">
              <a:defRPr sz="2700">
                <a:solidFill>
                  <a:srgbClr val="6200C0"/>
                </a:solidFill>
                <a:latin typeface="Verdana" panose="020B0604030504040204" pitchFamily="34" charset="0"/>
                <a:ea typeface="Verdana" panose="020B0604030504040204" pitchFamily="34" charset="0"/>
                <a:cs typeface="Verdana" panose="020B0604030504040204" pitchFamily="34" charset="0"/>
              </a:defRPr>
            </a:lvl1pPr>
          </a:lstStyle>
          <a:p>
            <a:r>
              <a:rPr lang="en-US" dirty="0" smtClean="0"/>
              <a:t>Click to add title</a:t>
            </a:r>
            <a:endParaRPr lang="en-US" dirty="0"/>
          </a:p>
        </p:txBody>
      </p:sp>
      <p:sp>
        <p:nvSpPr>
          <p:cNvPr id="3" name="Content Placeholder 2"/>
          <p:cNvSpPr>
            <a:spLocks noGrp="1"/>
          </p:cNvSpPr>
          <p:nvPr>
            <p:ph idx="1" hasCustomPrompt="1"/>
          </p:nvPr>
        </p:nvSpPr>
        <p:spPr>
          <a:xfrm>
            <a:off x="342900" y="1047751"/>
            <a:ext cx="6172200" cy="3429000"/>
          </a:xfrm>
        </p:spPr>
        <p:txBody>
          <a:bodyPr/>
          <a:lstStyle>
            <a:lvl1pPr>
              <a:defRPr sz="1800">
                <a:latin typeface="Verdana" panose="020B0604030504040204" pitchFamily="34" charset="0"/>
                <a:ea typeface="Verdana" panose="020B0604030504040204" pitchFamily="34" charset="0"/>
                <a:cs typeface="Verdana" panose="020B0604030504040204" pitchFamily="34" charset="0"/>
              </a:defRPr>
            </a:lvl1pPr>
            <a:lvl2pPr>
              <a:defRPr sz="1500">
                <a:latin typeface="Verdana" panose="020B0604030504040204" pitchFamily="34" charset="0"/>
                <a:ea typeface="Verdana" panose="020B0604030504040204" pitchFamily="34" charset="0"/>
                <a:cs typeface="Verdana" panose="020B0604030504040204" pitchFamily="34" charset="0"/>
              </a:defRPr>
            </a:lvl2pPr>
            <a:lvl3pPr>
              <a:defRPr sz="1350">
                <a:latin typeface="Verdana" panose="020B0604030504040204" pitchFamily="34" charset="0"/>
                <a:ea typeface="Verdana" panose="020B0604030504040204" pitchFamily="34" charset="0"/>
                <a:cs typeface="Verdana" panose="020B0604030504040204" pitchFamily="34" charset="0"/>
              </a:defRPr>
            </a:lvl3pPr>
            <a:lvl4pPr>
              <a:defRPr sz="1200">
                <a:latin typeface="Verdana" panose="020B0604030504040204" pitchFamily="34" charset="0"/>
                <a:ea typeface="Verdana" panose="020B0604030504040204" pitchFamily="34" charset="0"/>
                <a:cs typeface="Verdana" panose="020B0604030504040204" pitchFamily="34" charset="0"/>
              </a:defRPr>
            </a:lvl4pPr>
            <a:lvl5pPr>
              <a:defRPr sz="1000">
                <a:latin typeface="Verdana" panose="020B0604030504040204" pitchFamily="34" charset="0"/>
                <a:ea typeface="Verdana" panose="020B0604030504040204" pitchFamily="34" charset="0"/>
                <a:cs typeface="Verdana" panose="020B0604030504040204" pitchFamily="34" charset="0"/>
              </a:defRPr>
            </a:lvl5pPr>
          </a:lstStyle>
          <a:p>
            <a:pPr lvl="0"/>
            <a:r>
              <a:rPr lang="en-US" dirty="0" smtClean="0"/>
              <a:t>Click to edit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0C0B920D-9F26-4AE8-900D-2A69C73BB646}" type="datetimeFigureOut">
              <a:rPr lang="en-US" smtClean="0"/>
              <a:t>12/2/2016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6200C0"/>
                </a:solidFill>
                <a:latin typeface="Verdana" panose="020B0604030504040204" pitchFamily="34" charset="0"/>
                <a:ea typeface="Verdana" panose="020B0604030504040204" pitchFamily="34" charset="0"/>
                <a:cs typeface="Verdana" panose="020B0604030504040204" pitchFamily="34" charset="0"/>
              </a:defRPr>
            </a:lvl1pPr>
          </a:lstStyle>
          <a:p>
            <a:fld id="{11F00F7F-4B9C-4AF8-A983-29A6F27CEA42}"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Graph and tabl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6858000" cy="5143500"/>
          </a:xfrm>
          <a:prstGeom prst="rect">
            <a:avLst/>
          </a:prstGeom>
        </p:spPr>
      </p:pic>
      <p:sp>
        <p:nvSpPr>
          <p:cNvPr id="3" name="Content Placeholder 2"/>
          <p:cNvSpPr>
            <a:spLocks noGrp="1"/>
          </p:cNvSpPr>
          <p:nvPr>
            <p:ph idx="1"/>
          </p:nvPr>
        </p:nvSpPr>
        <p:spPr>
          <a:xfrm>
            <a:off x="342900" y="1047751"/>
            <a:ext cx="6172200" cy="3429000"/>
          </a:xfrm>
        </p:spPr>
        <p:txBody>
          <a:bodyPr/>
          <a:lstStyle>
            <a:lvl1pPr marL="0" indent="0">
              <a:buNone/>
              <a:defRPr sz="1800">
                <a:latin typeface="Verdana" panose="020B0604030504040204" pitchFamily="34" charset="0"/>
                <a:ea typeface="Verdana" panose="020B0604030504040204" pitchFamily="34" charset="0"/>
                <a:cs typeface="Verdana" panose="020B0604030504040204" pitchFamily="34" charset="0"/>
              </a:defRPr>
            </a:lvl1pPr>
            <a:lvl2pPr>
              <a:defRPr sz="1500">
                <a:latin typeface="Verdana" panose="020B0604030504040204" pitchFamily="34" charset="0"/>
                <a:ea typeface="Verdana" panose="020B0604030504040204" pitchFamily="34" charset="0"/>
                <a:cs typeface="Verdana" panose="020B0604030504040204" pitchFamily="34" charset="0"/>
              </a:defRPr>
            </a:lvl2pPr>
            <a:lvl3pPr>
              <a:defRPr sz="1350">
                <a:latin typeface="Verdana" panose="020B0604030504040204" pitchFamily="34" charset="0"/>
                <a:ea typeface="Verdana" panose="020B0604030504040204" pitchFamily="34" charset="0"/>
                <a:cs typeface="Verdana" panose="020B0604030504040204" pitchFamily="34" charset="0"/>
              </a:defRPr>
            </a:lvl3pPr>
            <a:lvl4pPr>
              <a:defRPr sz="1200">
                <a:latin typeface="Verdana" panose="020B0604030504040204" pitchFamily="34" charset="0"/>
                <a:ea typeface="Verdana" panose="020B0604030504040204" pitchFamily="34" charset="0"/>
                <a:cs typeface="Verdana" panose="020B0604030504040204" pitchFamily="34" charset="0"/>
              </a:defRPr>
            </a:lvl4pPr>
            <a:lvl5pPr>
              <a:defRPr sz="1050">
                <a:latin typeface="Verdana" panose="020B0604030504040204" pitchFamily="34" charset="0"/>
                <a:ea typeface="Verdana" panose="020B0604030504040204" pitchFamily="34" charset="0"/>
                <a:cs typeface="Verdana" panose="020B0604030504040204" pitchFamily="34" charset="0"/>
              </a:defRPr>
            </a:lvl5pPr>
          </a:lstStyle>
          <a:p>
            <a:pPr lvl="0"/>
            <a:r>
              <a:rPr lang="en-US" smtClean="0"/>
              <a:t>Edit Master text styles</a:t>
            </a:r>
          </a:p>
        </p:txBody>
      </p:sp>
      <p:sp>
        <p:nvSpPr>
          <p:cNvPr id="2" name="Title 1"/>
          <p:cNvSpPr>
            <a:spLocks noGrp="1"/>
          </p:cNvSpPr>
          <p:nvPr>
            <p:ph type="title" hasCustomPrompt="1"/>
          </p:nvPr>
        </p:nvSpPr>
        <p:spPr>
          <a:xfrm>
            <a:off x="342900" y="205980"/>
            <a:ext cx="6172200" cy="613171"/>
          </a:xfrm>
        </p:spPr>
        <p:txBody>
          <a:bodyPr>
            <a:noAutofit/>
          </a:bodyPr>
          <a:lstStyle>
            <a:lvl1pPr algn="l">
              <a:defRPr sz="2700">
                <a:solidFill>
                  <a:srgbClr val="6200C0"/>
                </a:solidFill>
                <a:latin typeface="Verdana" panose="020B0604030504040204" pitchFamily="34" charset="0"/>
                <a:ea typeface="Verdana" panose="020B0604030504040204" pitchFamily="34" charset="0"/>
                <a:cs typeface="Verdana" panose="020B0604030504040204" pitchFamily="34" charset="0"/>
              </a:defRPr>
            </a:lvl1pPr>
          </a:lstStyle>
          <a:p>
            <a:r>
              <a:rPr lang="en-US" dirty="0" smtClean="0"/>
              <a:t>Click to add title</a:t>
            </a:r>
            <a:endParaRPr lang="en-US" dirty="0"/>
          </a:p>
        </p:txBody>
      </p:sp>
      <p:sp>
        <p:nvSpPr>
          <p:cNvPr id="4" name="Date Placeholder 3"/>
          <p:cNvSpPr>
            <a:spLocks noGrp="1"/>
          </p:cNvSpPr>
          <p:nvPr>
            <p:ph type="dt" sz="half" idx="10"/>
          </p:nvPr>
        </p:nvSpPr>
        <p:spPr/>
        <p:txBody>
          <a:bodyPr/>
          <a:lstStyle/>
          <a:p>
            <a:fld id="{0C0B920D-9F26-4AE8-900D-2A69C73BB646}" type="datetimeFigureOut">
              <a:rPr lang="en-US" smtClean="0"/>
              <a:t>12/2/2016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6200C0"/>
                </a:solidFill>
                <a:latin typeface="Verdana" panose="020B0604030504040204" pitchFamily="34" charset="0"/>
                <a:ea typeface="Verdana" panose="020B0604030504040204" pitchFamily="34" charset="0"/>
                <a:cs typeface="Verdana" panose="020B0604030504040204" pitchFamily="34" charset="0"/>
              </a:defRPr>
            </a:lvl1pPr>
          </a:lstStyle>
          <a:p>
            <a:fld id="{11F00F7F-4B9C-4AF8-A983-29A6F27CEA42}" type="slidenum">
              <a:rPr lang="en-US" smtClean="0"/>
              <a:pPr/>
              <a:t>‹#›</a:t>
            </a:fld>
            <a:endParaRPr lang="en-US" dirty="0"/>
          </a:p>
        </p:txBody>
      </p:sp>
    </p:spTree>
    <p:extLst>
      <p:ext uri="{BB962C8B-B14F-4D97-AF65-F5344CB8AC3E}">
        <p14:creationId xmlns:p14="http://schemas.microsoft.com/office/powerpoint/2010/main" val="22515643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6858000" cy="5143500"/>
          </a:xfrm>
          <a:prstGeom prst="rect">
            <a:avLst/>
          </a:prstGeom>
        </p:spPr>
      </p:pic>
      <p:sp>
        <p:nvSpPr>
          <p:cNvPr id="2" name="Title 1"/>
          <p:cNvSpPr>
            <a:spLocks noGrp="1"/>
          </p:cNvSpPr>
          <p:nvPr>
            <p:ph type="title" hasCustomPrompt="1"/>
          </p:nvPr>
        </p:nvSpPr>
        <p:spPr>
          <a:xfrm>
            <a:off x="1344216" y="3478471"/>
            <a:ext cx="4114800" cy="425054"/>
          </a:xfrm>
        </p:spPr>
        <p:txBody>
          <a:bodyPr anchor="b"/>
          <a:lstStyle>
            <a:lvl1pPr algn="l">
              <a:defRPr sz="1500" b="0">
                <a:solidFill>
                  <a:srgbClr val="6200C0"/>
                </a:solidFill>
                <a:latin typeface="Verdana" panose="020B0604030504040204" pitchFamily="34" charset="0"/>
                <a:ea typeface="Verdana" panose="020B0604030504040204" pitchFamily="34" charset="0"/>
                <a:cs typeface="Verdana" panose="020B0604030504040204" pitchFamily="34" charset="0"/>
              </a:defRPr>
            </a:lvl1pPr>
          </a:lstStyle>
          <a:p>
            <a:r>
              <a:rPr lang="en-US" dirty="0" smtClean="0"/>
              <a:t>Click to add title picture</a:t>
            </a:r>
            <a:endParaRPr lang="en-US" dirty="0"/>
          </a:p>
        </p:txBody>
      </p:sp>
      <p:sp>
        <p:nvSpPr>
          <p:cNvPr id="3" name="Picture Placeholder 2"/>
          <p:cNvSpPr>
            <a:spLocks noGrp="1"/>
          </p:cNvSpPr>
          <p:nvPr>
            <p:ph type="pic" idx="1"/>
          </p:nvPr>
        </p:nvSpPr>
        <p:spPr>
          <a:xfrm>
            <a:off x="1344216" y="285751"/>
            <a:ext cx="4114800" cy="3124200"/>
          </a:xfrm>
        </p:spPr>
        <p:txBody>
          <a:bodyPr>
            <a:normAutofit/>
          </a:bodyPr>
          <a:lstStyle>
            <a:lvl1pPr marL="0" indent="0" algn="ctr">
              <a:buNone/>
              <a:defRPr sz="1500">
                <a:latin typeface="Verdana" panose="020B0604030504040204" pitchFamily="34" charset="0"/>
                <a:ea typeface="Verdana" panose="020B0604030504040204" pitchFamily="34" charset="0"/>
                <a:cs typeface="Verdana" panose="020B0604030504040204" pitchFamily="34" charset="0"/>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dirty="0"/>
          </a:p>
        </p:txBody>
      </p:sp>
      <p:sp>
        <p:nvSpPr>
          <p:cNvPr id="4" name="Text Placeholder 3"/>
          <p:cNvSpPr>
            <a:spLocks noGrp="1"/>
          </p:cNvSpPr>
          <p:nvPr>
            <p:ph type="body" sz="half" idx="2" hasCustomPrompt="1"/>
          </p:nvPr>
        </p:nvSpPr>
        <p:spPr>
          <a:xfrm>
            <a:off x="1344216" y="3971866"/>
            <a:ext cx="4114800" cy="504885"/>
          </a:xfrm>
        </p:spPr>
        <p:txBody>
          <a:bodyPr anchor="t">
            <a:normAutofit/>
          </a:bodyPr>
          <a:lstStyle>
            <a:lvl1pPr marL="0" indent="0">
              <a:lnSpc>
                <a:spcPct val="100000"/>
              </a:lnSpc>
              <a:buNone/>
              <a:defRPr sz="1000">
                <a:latin typeface="Verdana" panose="020B0604030504040204" pitchFamily="34" charset="0"/>
                <a:ea typeface="Verdana" panose="020B0604030504040204" pitchFamily="34" charset="0"/>
                <a:cs typeface="Verdana" panose="020B0604030504040204" pitchFamily="34"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dirty="0" smtClean="0"/>
              <a:t>Click to add text</a:t>
            </a:r>
          </a:p>
        </p:txBody>
      </p:sp>
      <p:sp>
        <p:nvSpPr>
          <p:cNvPr id="5" name="Date Placeholder 4"/>
          <p:cNvSpPr>
            <a:spLocks noGrp="1"/>
          </p:cNvSpPr>
          <p:nvPr>
            <p:ph type="dt" sz="half" idx="10"/>
          </p:nvPr>
        </p:nvSpPr>
        <p:spPr/>
        <p:txBody>
          <a:bodyPr/>
          <a:lstStyle/>
          <a:p>
            <a:fld id="{0C0B920D-9F26-4AE8-900D-2A69C73BB646}" type="datetimeFigureOut">
              <a:rPr lang="en-US" smtClean="0"/>
              <a:t>12/2/2016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F00F7F-4B9C-4AF8-A983-29A6F27CEA42}"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6858000" cy="5143500"/>
          </a:xfrm>
          <a:prstGeom prst="rect">
            <a:avLst/>
          </a:prstGeom>
        </p:spPr>
      </p:pic>
      <p:sp>
        <p:nvSpPr>
          <p:cNvPr id="2" name="Title 1"/>
          <p:cNvSpPr>
            <a:spLocks noGrp="1"/>
          </p:cNvSpPr>
          <p:nvPr>
            <p:ph type="title" hasCustomPrompt="1"/>
          </p:nvPr>
        </p:nvSpPr>
        <p:spPr>
          <a:xfrm>
            <a:off x="342900" y="205980"/>
            <a:ext cx="6172200" cy="613171"/>
          </a:xfrm>
        </p:spPr>
        <p:txBody>
          <a:bodyPr>
            <a:normAutofit/>
          </a:bodyPr>
          <a:lstStyle>
            <a:lvl1pPr algn="l">
              <a:defRPr sz="2700">
                <a:solidFill>
                  <a:srgbClr val="6200C0"/>
                </a:solidFill>
                <a:latin typeface="Verdana" panose="020B0604030504040204" pitchFamily="34" charset="0"/>
                <a:ea typeface="Verdana" panose="020B0604030504040204" pitchFamily="34" charset="0"/>
                <a:cs typeface="Verdana" panose="020B0604030504040204" pitchFamily="34" charset="0"/>
              </a:defRPr>
            </a:lvl1pPr>
          </a:lstStyle>
          <a:p>
            <a:r>
              <a:rPr lang="en-US" dirty="0" smtClean="0"/>
              <a:t>Click to add title</a:t>
            </a:r>
            <a:endParaRPr lang="en-US" dirty="0"/>
          </a:p>
        </p:txBody>
      </p:sp>
      <p:sp>
        <p:nvSpPr>
          <p:cNvPr id="4" name="Content Placeholder 3"/>
          <p:cNvSpPr>
            <a:spLocks noGrp="1"/>
          </p:cNvSpPr>
          <p:nvPr>
            <p:ph sz="half" idx="2" hasCustomPrompt="1"/>
          </p:nvPr>
        </p:nvSpPr>
        <p:spPr>
          <a:xfrm>
            <a:off x="2800350" y="1025129"/>
            <a:ext cx="3714750" cy="3451622"/>
          </a:xfrm>
        </p:spPr>
        <p:txBody>
          <a:bodyPr/>
          <a:lstStyle>
            <a:lvl1pPr>
              <a:defRPr sz="1800">
                <a:latin typeface="Verdana" panose="020B0604030504040204" pitchFamily="34" charset="0"/>
                <a:ea typeface="Verdana" panose="020B0604030504040204" pitchFamily="34" charset="0"/>
                <a:cs typeface="Verdana" panose="020B0604030504040204" pitchFamily="34" charset="0"/>
              </a:defRPr>
            </a:lvl1pPr>
            <a:lvl2pPr>
              <a:defRPr sz="1500">
                <a:latin typeface="Verdana" panose="020B0604030504040204" pitchFamily="34" charset="0"/>
                <a:ea typeface="Verdana" panose="020B0604030504040204" pitchFamily="34" charset="0"/>
                <a:cs typeface="Verdana" panose="020B0604030504040204" pitchFamily="34" charset="0"/>
              </a:defRPr>
            </a:lvl2pPr>
            <a:lvl3pPr>
              <a:defRPr sz="1350">
                <a:latin typeface="Verdana" panose="020B0604030504040204" pitchFamily="34" charset="0"/>
                <a:ea typeface="Verdana" panose="020B0604030504040204" pitchFamily="34" charset="0"/>
                <a:cs typeface="Verdana" panose="020B0604030504040204" pitchFamily="34" charset="0"/>
              </a:defRPr>
            </a:lvl3pPr>
            <a:lvl4pPr>
              <a:defRPr sz="1200">
                <a:latin typeface="Verdana" panose="020B0604030504040204" pitchFamily="34" charset="0"/>
                <a:ea typeface="Verdana" panose="020B0604030504040204" pitchFamily="34" charset="0"/>
                <a:cs typeface="Verdana" panose="020B0604030504040204" pitchFamily="34" charset="0"/>
              </a:defRPr>
            </a:lvl4pPr>
            <a:lvl5pPr>
              <a:defRPr sz="1000">
                <a:latin typeface="Verdana" panose="020B0604030504040204" pitchFamily="34" charset="0"/>
                <a:ea typeface="Verdana" panose="020B0604030504040204" pitchFamily="34" charset="0"/>
                <a:cs typeface="Verdana" panose="020B0604030504040204" pitchFamily="34" charset="0"/>
              </a:defRPr>
            </a:lvl5pPr>
            <a:lvl6pPr>
              <a:defRPr sz="1350"/>
            </a:lvl6pPr>
            <a:lvl7pPr>
              <a:defRPr sz="1350"/>
            </a:lvl7pPr>
            <a:lvl8pPr>
              <a:defRPr sz="1350"/>
            </a:lvl8pPr>
            <a:lvl9pPr>
              <a:defRPr sz="1350"/>
            </a:lvl9pPr>
          </a:lstStyle>
          <a:p>
            <a:pPr lvl="0"/>
            <a:r>
              <a:rPr lang="en-US" dirty="0" smtClean="0"/>
              <a:t>Click to edit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p>
            <a:fld id="{0C0B920D-9F26-4AE8-900D-2A69C73BB646}" type="datetimeFigureOut">
              <a:rPr lang="en-US" smtClean="0"/>
              <a:t>12/2/2016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F00F7F-4B9C-4AF8-A983-29A6F27CEA42}" type="slidenum">
              <a:rPr lang="en-US" smtClean="0"/>
              <a:t>‹#›</a:t>
            </a:fld>
            <a:endParaRPr lang="en-US"/>
          </a:p>
        </p:txBody>
      </p:sp>
      <p:sp>
        <p:nvSpPr>
          <p:cNvPr id="9" name="Picture Placeholder 2"/>
          <p:cNvSpPr>
            <a:spLocks noGrp="1"/>
          </p:cNvSpPr>
          <p:nvPr>
            <p:ph type="pic" idx="1"/>
          </p:nvPr>
        </p:nvSpPr>
        <p:spPr>
          <a:xfrm>
            <a:off x="342900" y="1031911"/>
            <a:ext cx="2228850" cy="3444840"/>
          </a:xfrm>
        </p:spPr>
        <p:txBody>
          <a:bodyPr>
            <a:normAutofit/>
          </a:bodyPr>
          <a:lstStyle>
            <a:lvl1pPr marL="0" indent="0" algn="ctr">
              <a:buNone/>
              <a:defRPr sz="1500">
                <a:latin typeface="Verdana" panose="020B0604030504040204" pitchFamily="34" charset="0"/>
                <a:ea typeface="Verdana" panose="020B0604030504040204" pitchFamily="34" charset="0"/>
                <a:cs typeface="Verdana" panose="020B0604030504040204" pitchFamily="34" charset="0"/>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42900" y="205979"/>
            <a:ext cx="61722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342900" y="1200151"/>
            <a:ext cx="6172200" cy="3394472"/>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342900" y="4767263"/>
            <a:ext cx="16002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0C0B920D-9F26-4AE8-900D-2A69C73BB646}" type="datetimeFigureOut">
              <a:rPr lang="en-US" smtClean="0"/>
              <a:t>12/2/2016</a:t>
            </a:fld>
            <a:endParaRPr lang="en-US"/>
          </a:p>
        </p:txBody>
      </p:sp>
      <p:sp>
        <p:nvSpPr>
          <p:cNvPr id="5" name="Footer Placeholder 4"/>
          <p:cNvSpPr>
            <a:spLocks noGrp="1"/>
          </p:cNvSpPr>
          <p:nvPr>
            <p:ph type="ftr" sz="quarter" idx="3"/>
          </p:nvPr>
        </p:nvSpPr>
        <p:spPr>
          <a:xfrm>
            <a:off x="2343150" y="4767263"/>
            <a:ext cx="21717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914900" y="4767263"/>
            <a:ext cx="16002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11F00F7F-4B9C-4AF8-A983-29A6F27CEA42}"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7" r:id="rId4"/>
    <p:sldLayoutId id="2147483652" r:id="rId5"/>
  </p:sldLayoutIdLst>
  <p:txStyles>
    <p:titleStyle>
      <a:lvl1pPr algn="ctr" defTabSz="685800" rtl="0" eaLnBrk="1" latinLnBrk="0" hangingPunct="1">
        <a:spcBef>
          <a:spcPct val="0"/>
        </a:spcBef>
        <a:buNone/>
        <a:defRPr sz="3300" kern="1200">
          <a:solidFill>
            <a:schemeClr val="tx1"/>
          </a:solidFill>
          <a:latin typeface="+mj-lt"/>
          <a:ea typeface="+mj-ea"/>
          <a:cs typeface="+mj-cs"/>
        </a:defRPr>
      </a:lvl1pPr>
    </p:titleStyle>
    <p:bodyStyle>
      <a:lvl1pPr marL="257175" indent="-257175" algn="l" defTabSz="6858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4.png"/><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14.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1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3" Type="http://schemas.openxmlformats.org/officeDocument/2006/relationships/image" Target="../media/image34.png"/><Relationship Id="rId7" Type="http://schemas.openxmlformats.org/officeDocument/2006/relationships/image" Target="../media/image36.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hyperlink" Target="http://eslint.org/" TargetMode="External"/><Relationship Id="rId4" Type="http://schemas.openxmlformats.org/officeDocument/2006/relationships/image" Target="../media/image35.png"/></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39.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8.png"/><Relationship Id="rId4" Type="http://schemas.openxmlformats.org/officeDocument/2006/relationships/image" Target="../media/image37.png"/></Relationships>
</file>

<file path=ppt/slides/_rels/slide1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hyperlink" Target="http://eslint.org/" TargetMode="External"/><Relationship Id="rId4" Type="http://schemas.openxmlformats.org/officeDocument/2006/relationships/image" Target="../media/image34.png"/></Relationships>
</file>

<file path=ppt/slides/_rels/slide2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2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hyperlink" Target="https://facebook.github.io/jest/"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2800350"/>
            <a:ext cx="6096000" cy="571500"/>
          </a:xfrm>
        </p:spPr>
        <p:txBody>
          <a:bodyPr>
            <a:normAutofit/>
          </a:bodyPr>
          <a:lstStyle/>
          <a:p>
            <a:pPr algn="l"/>
            <a:r>
              <a:rPr lang="en-US" sz="2700" dirty="0" smtClean="0">
                <a:latin typeface="Verdana" pitchFamily="34" charset="0"/>
                <a:ea typeface="Verdana" pitchFamily="34" charset="0"/>
                <a:cs typeface="Verdana" pitchFamily="34" charset="0"/>
              </a:rPr>
              <a:t>Hacking with React</a:t>
            </a:r>
            <a:endParaRPr lang="en-US" sz="2700" dirty="0">
              <a:latin typeface="Verdana" pitchFamily="34" charset="0"/>
              <a:ea typeface="Verdana" pitchFamily="34" charset="0"/>
              <a:cs typeface="Verdana" pitchFamily="34" charset="0"/>
            </a:endParaRPr>
          </a:p>
        </p:txBody>
      </p:sp>
      <p:sp>
        <p:nvSpPr>
          <p:cNvPr id="3" name="Subtitle 2"/>
          <p:cNvSpPr>
            <a:spLocks noGrp="1"/>
          </p:cNvSpPr>
          <p:nvPr>
            <p:ph type="subTitle" idx="1"/>
          </p:nvPr>
        </p:nvSpPr>
        <p:spPr>
          <a:xfrm>
            <a:off x="381000" y="3371850"/>
            <a:ext cx="6096000" cy="342900"/>
          </a:xfrm>
        </p:spPr>
        <p:txBody>
          <a:bodyPr>
            <a:noAutofit/>
          </a:bodyPr>
          <a:lstStyle/>
          <a:p>
            <a:r>
              <a:rPr lang="en-US" sz="1200" dirty="0" smtClean="0"/>
              <a:t>http</a:t>
            </a:r>
            <a:r>
              <a:rPr lang="en-US" sz="1200" dirty="0"/>
              <a:t>://www.hackingwithreact.com/</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93332" y="2876550"/>
            <a:ext cx="990600" cy="990600"/>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303020" y="1047750"/>
            <a:ext cx="4251960" cy="3429000"/>
          </a:xfrm>
        </p:spPr>
      </p:pic>
      <p:sp>
        <p:nvSpPr>
          <p:cNvPr id="2" name="Title 1"/>
          <p:cNvSpPr>
            <a:spLocks noGrp="1"/>
          </p:cNvSpPr>
          <p:nvPr>
            <p:ph type="title"/>
          </p:nvPr>
        </p:nvSpPr>
        <p:spPr/>
        <p:txBody>
          <a:bodyPr/>
          <a:lstStyle/>
          <a:p>
            <a:r>
              <a:rPr lang="en-US" dirty="0" smtClean="0"/>
              <a:t>React + Jest </a:t>
            </a:r>
            <a:endParaRPr lang="en-US" dirty="0"/>
          </a:p>
        </p:txBody>
      </p:sp>
      <p:grpSp>
        <p:nvGrpSpPr>
          <p:cNvPr id="7" name="Group 6"/>
          <p:cNvGrpSpPr>
            <a:grpSpLocks noChangeAspect="1"/>
          </p:cNvGrpSpPr>
          <p:nvPr/>
        </p:nvGrpSpPr>
        <p:grpSpPr>
          <a:xfrm>
            <a:off x="2743200" y="243275"/>
            <a:ext cx="548640" cy="548640"/>
            <a:chOff x="3033579" y="199937"/>
            <a:chExt cx="685800" cy="685800"/>
          </a:xfrm>
        </p:grpSpPr>
        <p:pic>
          <p:nvPicPr>
            <p:cNvPr id="6" name="Picture 5"/>
            <p:cNvPicPr>
              <a:picLocks noChangeAspect="1"/>
            </p:cNvPicPr>
            <p:nvPr/>
          </p:nvPicPr>
          <p:blipFill>
            <a:blip r:embed="rId4"/>
            <a:stretch>
              <a:fillRect/>
            </a:stretch>
          </p:blipFill>
          <p:spPr>
            <a:xfrm>
              <a:off x="3033579" y="199937"/>
              <a:ext cx="685800" cy="685800"/>
            </a:xfrm>
            <a:prstGeom prst="rect">
              <a:avLst/>
            </a:prstGeom>
          </p:spPr>
        </p:pic>
        <p:pic>
          <p:nvPicPr>
            <p:cNvPr id="4" name="Picture 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147879" y="295099"/>
              <a:ext cx="457200" cy="457200"/>
            </a:xfrm>
            <a:prstGeom prst="rect">
              <a:avLst/>
            </a:prstGeom>
          </p:spPr>
        </p:pic>
      </p:grpSp>
    </p:spTree>
    <p:extLst>
      <p:ext uri="{BB962C8B-B14F-4D97-AF65-F5344CB8AC3E}">
        <p14:creationId xmlns:p14="http://schemas.microsoft.com/office/powerpoint/2010/main" val="423032635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Jest: Detail-test.js</a:t>
            </a:r>
            <a:endParaRPr lang="en-US" dirty="0"/>
          </a:p>
        </p:txBody>
      </p:sp>
      <p:grpSp>
        <p:nvGrpSpPr>
          <p:cNvPr id="6" name="Group 5"/>
          <p:cNvGrpSpPr>
            <a:grpSpLocks noChangeAspect="1"/>
          </p:cNvGrpSpPr>
          <p:nvPr/>
        </p:nvGrpSpPr>
        <p:grpSpPr>
          <a:xfrm>
            <a:off x="3718560" y="234555"/>
            <a:ext cx="548640" cy="548640"/>
            <a:chOff x="3033579" y="199937"/>
            <a:chExt cx="685800" cy="685800"/>
          </a:xfrm>
        </p:grpSpPr>
        <p:pic>
          <p:nvPicPr>
            <p:cNvPr id="7" name="Picture 6"/>
            <p:cNvPicPr>
              <a:picLocks noChangeAspect="1"/>
            </p:cNvPicPr>
            <p:nvPr/>
          </p:nvPicPr>
          <p:blipFill>
            <a:blip r:embed="rId3"/>
            <a:stretch>
              <a:fillRect/>
            </a:stretch>
          </p:blipFill>
          <p:spPr>
            <a:xfrm>
              <a:off x="3033579" y="199937"/>
              <a:ext cx="685800" cy="685800"/>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147879" y="295099"/>
              <a:ext cx="457200" cy="457200"/>
            </a:xfrm>
            <a:prstGeom prst="rect">
              <a:avLst/>
            </a:prstGeom>
          </p:spPr>
        </p:pic>
      </p:grpSp>
      <p:pic>
        <p:nvPicPr>
          <p:cNvPr id="9" name="Content Placeholder 8"/>
          <p:cNvPicPr>
            <a:picLocks noGrp="1" noChangeAspect="1"/>
          </p:cNvPicPr>
          <p:nvPr>
            <p:ph idx="1"/>
          </p:nvPr>
        </p:nvPicPr>
        <p:blipFill>
          <a:blip r:embed="rId5"/>
          <a:stretch>
            <a:fillRect/>
          </a:stretch>
        </p:blipFill>
        <p:spPr>
          <a:xfrm>
            <a:off x="369385" y="1047750"/>
            <a:ext cx="3815900" cy="3429000"/>
          </a:xfrm>
          <a:prstGeom prst="rect">
            <a:avLst/>
          </a:prstGeom>
        </p:spPr>
      </p:pic>
    </p:spTree>
    <p:extLst>
      <p:ext uri="{BB962C8B-B14F-4D97-AF65-F5344CB8AC3E}">
        <p14:creationId xmlns:p14="http://schemas.microsoft.com/office/powerpoint/2010/main" val="345381184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Jest: Detail-test.js</a:t>
            </a:r>
            <a:endParaRPr lang="en-US" dirty="0"/>
          </a:p>
        </p:txBody>
      </p:sp>
      <p:grpSp>
        <p:nvGrpSpPr>
          <p:cNvPr id="6" name="Group 5"/>
          <p:cNvGrpSpPr>
            <a:grpSpLocks noChangeAspect="1"/>
          </p:cNvGrpSpPr>
          <p:nvPr/>
        </p:nvGrpSpPr>
        <p:grpSpPr>
          <a:xfrm>
            <a:off x="3718560" y="234555"/>
            <a:ext cx="548640" cy="548640"/>
            <a:chOff x="3033579" y="199937"/>
            <a:chExt cx="685800" cy="685800"/>
          </a:xfrm>
        </p:grpSpPr>
        <p:pic>
          <p:nvPicPr>
            <p:cNvPr id="7" name="Picture 6"/>
            <p:cNvPicPr>
              <a:picLocks noChangeAspect="1"/>
            </p:cNvPicPr>
            <p:nvPr/>
          </p:nvPicPr>
          <p:blipFill>
            <a:blip r:embed="rId3"/>
            <a:stretch>
              <a:fillRect/>
            </a:stretch>
          </p:blipFill>
          <p:spPr>
            <a:xfrm>
              <a:off x="3033579" y="199937"/>
              <a:ext cx="685800" cy="685800"/>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147879" y="295099"/>
              <a:ext cx="457200" cy="457200"/>
            </a:xfrm>
            <a:prstGeom prst="rect">
              <a:avLst/>
            </a:prstGeom>
          </p:spPr>
        </p:pic>
      </p:grpSp>
      <p:pic>
        <p:nvPicPr>
          <p:cNvPr id="10" name="Picture 9"/>
          <p:cNvPicPr>
            <a:picLocks noChangeAspect="1"/>
          </p:cNvPicPr>
          <p:nvPr/>
        </p:nvPicPr>
        <p:blipFill rotWithShape="1">
          <a:blip r:embed="rId5" cstate="print">
            <a:extLst>
              <a:ext uri="{28A0092B-C50C-407E-A947-70E740481C1C}">
                <a14:useLocalDpi xmlns:a14="http://schemas.microsoft.com/office/drawing/2010/main" val="0"/>
              </a:ext>
            </a:extLst>
          </a:blip>
          <a:srcRect l="40769"/>
          <a:stretch/>
        </p:blipFill>
        <p:spPr>
          <a:xfrm>
            <a:off x="4267200" y="76200"/>
            <a:ext cx="586740" cy="990600"/>
          </a:xfrm>
          <a:prstGeom prst="rect">
            <a:avLst/>
          </a:prstGeom>
        </p:spPr>
      </p:pic>
      <p:pic>
        <p:nvPicPr>
          <p:cNvPr id="11" name="Picture 10"/>
          <p:cNvPicPr>
            <a:picLocks noChangeAspect="1"/>
          </p:cNvPicPr>
          <p:nvPr/>
        </p:nvPicPr>
        <p:blipFill>
          <a:blip r:embed="rId6"/>
          <a:stretch>
            <a:fillRect/>
          </a:stretch>
        </p:blipFill>
        <p:spPr>
          <a:xfrm>
            <a:off x="364671" y="948931"/>
            <a:ext cx="4572000" cy="3666285"/>
          </a:xfrm>
          <a:prstGeom prst="rect">
            <a:avLst/>
          </a:prstGeom>
        </p:spPr>
      </p:pic>
    </p:spTree>
    <p:extLst>
      <p:ext uri="{BB962C8B-B14F-4D97-AF65-F5344CB8AC3E}">
        <p14:creationId xmlns:p14="http://schemas.microsoft.com/office/powerpoint/2010/main" val="403913168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Coverage</a:t>
            </a:r>
            <a:endParaRPr lang="en-US" dirty="0"/>
          </a:p>
        </p:txBody>
      </p:sp>
      <p:sp>
        <p:nvSpPr>
          <p:cNvPr id="5" name="Content Placeholder 4"/>
          <p:cNvSpPr>
            <a:spLocks noGrp="1"/>
          </p:cNvSpPr>
          <p:nvPr>
            <p:ph idx="1"/>
          </p:nvPr>
        </p:nvSpPr>
        <p:spPr>
          <a:xfrm>
            <a:off x="457200" y="1047751"/>
            <a:ext cx="6172200" cy="3429000"/>
          </a:xfrm>
        </p:spPr>
        <p:txBody>
          <a:bodyPr/>
          <a:lstStyle/>
          <a:p>
            <a:r>
              <a:rPr lang="en-US" dirty="0" smtClean="0"/>
              <a:t>Modify package.json</a:t>
            </a:r>
          </a:p>
          <a:p>
            <a:pPr lvl="1">
              <a:buFont typeface="Wingdings" panose="05000000000000000000" pitchFamily="2" charset="2"/>
              <a:buChar char="§"/>
            </a:pPr>
            <a:r>
              <a:rPr lang="en-US" dirty="0" smtClean="0">
                <a:latin typeface="Consolas" panose="020B0609020204030204" pitchFamily="49" charset="0"/>
                <a:cs typeface="Consolas" panose="020B0609020204030204" pitchFamily="49" charset="0"/>
              </a:rPr>
              <a:t>test</a:t>
            </a:r>
            <a:r>
              <a:rPr lang="en-US" dirty="0">
                <a:latin typeface="Consolas" panose="020B0609020204030204" pitchFamily="49" charset="0"/>
                <a:cs typeface="Consolas" panose="020B0609020204030204" pitchFamily="49" charset="0"/>
              </a:rPr>
              <a:t>: jest </a:t>
            </a:r>
            <a:r>
              <a:rPr lang="en-US" dirty="0" smtClean="0">
                <a:latin typeface="Consolas" panose="020B0609020204030204" pitchFamily="49" charset="0"/>
                <a:cs typeface="Consolas" panose="020B0609020204030204" pitchFamily="49" charset="0"/>
              </a:rPr>
              <a:t>–coverage</a:t>
            </a:r>
          </a:p>
          <a:p>
            <a:pPr lvl="1"/>
            <a:endParaRPr lang="en-US" dirty="0">
              <a:latin typeface="Consolas" panose="020B0609020204030204" pitchFamily="49" charset="0"/>
              <a:cs typeface="Consolas" panose="020B0609020204030204" pitchFamily="49" charset="0"/>
            </a:endParaRPr>
          </a:p>
          <a:p>
            <a:r>
              <a:rPr lang="en-US" dirty="0" smtClean="0"/>
              <a:t>Report </a:t>
            </a:r>
          </a:p>
          <a:p>
            <a:pPr lvl="1">
              <a:buFont typeface="Wingdings" panose="05000000000000000000" pitchFamily="2" charset="2"/>
              <a:buChar char="§"/>
            </a:pPr>
            <a:r>
              <a:rPr lang="en-US" dirty="0">
                <a:latin typeface="Consolas" panose="020B0609020204030204" pitchFamily="49" charset="0"/>
                <a:cs typeface="Consolas" panose="020B0609020204030204" pitchFamily="49" charset="0"/>
              </a:rPr>
              <a:t>&lt;</a:t>
            </a:r>
            <a:r>
              <a:rPr lang="en-US" dirty="0" err="1">
                <a:latin typeface="Consolas" panose="020B0609020204030204" pitchFamily="49" charset="0"/>
                <a:cs typeface="Consolas" panose="020B0609020204030204" pitchFamily="49" charset="0"/>
              </a:rPr>
              <a:t>rootDir</a:t>
            </a:r>
            <a:r>
              <a:rPr lang="en-US" dirty="0">
                <a:latin typeface="Consolas" panose="020B0609020204030204" pitchFamily="49" charset="0"/>
                <a:cs typeface="Consolas" panose="020B0609020204030204" pitchFamily="49" charset="0"/>
              </a:rPr>
              <a:t>&gt;/coverage/</a:t>
            </a:r>
            <a:r>
              <a:rPr lang="en-US" dirty="0" err="1">
                <a:latin typeface="Consolas" panose="020B0609020204030204" pitchFamily="49" charset="0"/>
                <a:cs typeface="Consolas" panose="020B0609020204030204" pitchFamily="49" charset="0"/>
              </a:rPr>
              <a:t>lcov</a:t>
            </a:r>
            <a:r>
              <a:rPr lang="en-US" dirty="0">
                <a:latin typeface="Consolas" panose="020B0609020204030204" pitchFamily="49" charset="0"/>
                <a:cs typeface="Consolas" panose="020B0609020204030204" pitchFamily="49" charset="0"/>
              </a:rPr>
              <a:t>-report/index.html</a:t>
            </a:r>
          </a:p>
          <a:p>
            <a:endParaRPr lang="en-US" dirty="0">
              <a:latin typeface="Consolas" panose="020B0609020204030204" pitchFamily="49" charset="0"/>
              <a:cs typeface="Consolas" panose="020B0609020204030204" pitchFamily="49" charset="0"/>
            </a:endParaRPr>
          </a:p>
        </p:txBody>
      </p:sp>
      <p:pic>
        <p:nvPicPr>
          <p:cNvPr id="6" name="Content Placeholder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00400" y="247226"/>
            <a:ext cx="597012" cy="530677"/>
          </a:xfrm>
          <a:prstGeom prst="rect">
            <a:avLst/>
          </a:prstGeom>
        </p:spPr>
      </p:pic>
      <p:grpSp>
        <p:nvGrpSpPr>
          <p:cNvPr id="9" name="Group 8"/>
          <p:cNvGrpSpPr/>
          <p:nvPr/>
        </p:nvGrpSpPr>
        <p:grpSpPr>
          <a:xfrm>
            <a:off x="342900" y="1067384"/>
            <a:ext cx="365760" cy="1275766"/>
            <a:chOff x="342900" y="1067384"/>
            <a:chExt cx="365760" cy="1275766"/>
          </a:xfrm>
        </p:grpSpPr>
        <p:pic>
          <p:nvPicPr>
            <p:cNvPr id="7" name="Picture 6"/>
            <p:cNvPicPr>
              <a:picLocks noChangeAspect="1"/>
            </p:cNvPicPr>
            <p:nvPr/>
          </p:nvPicPr>
          <p:blipFill rotWithShape="1">
            <a:blip r:embed="rId4" cstate="print">
              <a:extLst>
                <a:ext uri="{28A0092B-C50C-407E-A947-70E740481C1C}">
                  <a14:useLocalDpi xmlns:a14="http://schemas.microsoft.com/office/drawing/2010/main" val="0"/>
                </a:ext>
              </a:extLst>
            </a:blip>
            <a:srcRect r="65957"/>
            <a:stretch/>
          </p:blipFill>
          <p:spPr>
            <a:xfrm>
              <a:off x="342900" y="1067384"/>
              <a:ext cx="365760" cy="361366"/>
            </a:xfrm>
            <a:prstGeom prst="rect">
              <a:avLst/>
            </a:prstGeom>
          </p:spPr>
        </p:pic>
        <p:pic>
          <p:nvPicPr>
            <p:cNvPr id="8" name="Picture 7"/>
            <p:cNvPicPr>
              <a:picLocks noChangeAspect="1"/>
            </p:cNvPicPr>
            <p:nvPr/>
          </p:nvPicPr>
          <p:blipFill rotWithShape="1">
            <a:blip r:embed="rId5" cstate="print">
              <a:extLst>
                <a:ext uri="{28A0092B-C50C-407E-A947-70E740481C1C}">
                  <a14:useLocalDpi xmlns:a14="http://schemas.microsoft.com/office/drawing/2010/main" val="0"/>
                </a:ext>
              </a:extLst>
            </a:blip>
            <a:srcRect l="34043" t="-9042" r="32861" b="-1"/>
            <a:stretch/>
          </p:blipFill>
          <p:spPr>
            <a:xfrm>
              <a:off x="342900" y="1937848"/>
              <a:ext cx="365760" cy="405302"/>
            </a:xfrm>
            <a:prstGeom prst="rect">
              <a:avLst/>
            </a:prstGeom>
          </p:spPr>
        </p:pic>
      </p:grpSp>
      <p:pic>
        <p:nvPicPr>
          <p:cNvPr id="10" name="Picture 9"/>
          <p:cNvPicPr>
            <a:picLocks noChangeAspect="1"/>
          </p:cNvPicPr>
          <p:nvPr/>
        </p:nvPicPr>
        <p:blipFill>
          <a:blip r:embed="rId6"/>
          <a:stretch>
            <a:fillRect/>
          </a:stretch>
        </p:blipFill>
        <p:spPr>
          <a:xfrm>
            <a:off x="493123" y="2789655"/>
            <a:ext cx="5867400" cy="1569530"/>
          </a:xfrm>
          <a:prstGeom prst="rect">
            <a:avLst/>
          </a:prstGeom>
        </p:spPr>
      </p:pic>
    </p:spTree>
    <p:extLst>
      <p:ext uri="{BB962C8B-B14F-4D97-AF65-F5344CB8AC3E}">
        <p14:creationId xmlns:p14="http://schemas.microsoft.com/office/powerpoint/2010/main" val="209649022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t>How?</a:t>
            </a:r>
            <a:endParaRPr lang="en-US" i="1"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707750" y="1047750"/>
            <a:ext cx="3442500" cy="3429000"/>
          </a:xfrm>
        </p:spPr>
      </p:pic>
    </p:spTree>
    <p:extLst>
      <p:ext uri="{BB962C8B-B14F-4D97-AF65-F5344CB8AC3E}">
        <p14:creationId xmlns:p14="http://schemas.microsoft.com/office/powerpoint/2010/main" val="266393717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Tips </a:t>
            </a:r>
            <a:endParaRPr lang="en-US" dirty="0"/>
          </a:p>
        </p:txBody>
      </p:sp>
      <p:sp>
        <p:nvSpPr>
          <p:cNvPr id="3" name="Content Placeholder 2"/>
          <p:cNvSpPr>
            <a:spLocks noGrp="1"/>
          </p:cNvSpPr>
          <p:nvPr>
            <p:ph idx="1"/>
          </p:nvPr>
        </p:nvSpPr>
        <p:spPr>
          <a:xfrm>
            <a:off x="533400" y="1047751"/>
            <a:ext cx="6172200" cy="3429000"/>
          </a:xfrm>
        </p:spPr>
        <p:txBody>
          <a:bodyPr/>
          <a:lstStyle/>
          <a:p>
            <a:r>
              <a:rPr lang="en-US" dirty="0" smtClean="0"/>
              <a:t>Run single file:</a:t>
            </a:r>
          </a:p>
          <a:p>
            <a:pPr lvl="1"/>
            <a:r>
              <a:rPr lang="en-US" dirty="0" smtClean="0">
                <a:latin typeface="Consolas" panose="020B0609020204030204" pitchFamily="49" charset="0"/>
                <a:cs typeface="Consolas" panose="020B0609020204030204" pitchFamily="49" charset="0"/>
              </a:rPr>
              <a:t>npm test -- {matcher}</a:t>
            </a:r>
          </a:p>
          <a:p>
            <a:pPr lvl="1"/>
            <a:r>
              <a:rPr lang="en-US" dirty="0" smtClean="0">
                <a:latin typeface="Consolas" panose="020B0609020204030204" pitchFamily="49" charset="0"/>
                <a:cs typeface="Consolas" panose="020B0609020204030204" pitchFamily="49" charset="0"/>
              </a:rPr>
              <a:t>npm </a:t>
            </a:r>
            <a:r>
              <a:rPr lang="en-US" dirty="0">
                <a:latin typeface="Consolas" panose="020B0609020204030204" pitchFamily="49" charset="0"/>
                <a:cs typeface="Consolas" panose="020B0609020204030204" pitchFamily="49" charset="0"/>
              </a:rPr>
              <a:t>test -- </a:t>
            </a:r>
            <a:r>
              <a:rPr lang="en-US" dirty="0" smtClean="0">
                <a:latin typeface="Consolas" panose="020B0609020204030204" pitchFamily="49" charset="0"/>
                <a:cs typeface="Consolas" panose="020B0609020204030204" pitchFamily="49" charset="0"/>
              </a:rPr>
              <a:t>List-test</a:t>
            </a:r>
          </a:p>
          <a:p>
            <a:pPr lvl="1"/>
            <a:endParaRPr lang="en-US" dirty="0">
              <a:latin typeface="Consolas" panose="020B0609020204030204" pitchFamily="49" charset="0"/>
              <a:cs typeface="Consolas" panose="020B0609020204030204" pitchFamily="49" charset="0"/>
            </a:endParaRPr>
          </a:p>
          <a:p>
            <a:r>
              <a:rPr lang="en-US" dirty="0" smtClean="0"/>
              <a:t>Run </a:t>
            </a:r>
            <a:r>
              <a:rPr lang="en-US" dirty="0"/>
              <a:t>single spec</a:t>
            </a:r>
            <a:r>
              <a:rPr lang="en-US" dirty="0" smtClean="0"/>
              <a:t>:</a:t>
            </a:r>
          </a:p>
          <a:p>
            <a:pPr lvl="1"/>
            <a:r>
              <a:rPr lang="en-US" dirty="0" smtClean="0"/>
              <a:t>Change</a:t>
            </a:r>
            <a:r>
              <a:rPr lang="en-US" dirty="0" smtClean="0">
                <a:latin typeface="Consolas" panose="020B0609020204030204" pitchFamily="49" charset="0"/>
                <a:cs typeface="Consolas" panose="020B0609020204030204" pitchFamily="49" charset="0"/>
              </a:rPr>
              <a:t> </a:t>
            </a:r>
            <a:r>
              <a:rPr lang="en-US" b="1" dirty="0" smtClean="0">
                <a:latin typeface="Consolas" panose="020B0609020204030204" pitchFamily="49" charset="0"/>
                <a:cs typeface="Consolas" panose="020B0609020204030204" pitchFamily="49" charset="0"/>
              </a:rPr>
              <a:t>it</a:t>
            </a:r>
            <a:r>
              <a:rPr lang="en-US" dirty="0" smtClean="0">
                <a:latin typeface="Consolas" panose="020B0609020204030204" pitchFamily="49" charset="0"/>
                <a:cs typeface="Consolas" panose="020B0609020204030204" pitchFamily="49" charset="0"/>
              </a:rPr>
              <a:t> </a:t>
            </a:r>
            <a:r>
              <a:rPr lang="en-US" dirty="0" smtClean="0"/>
              <a:t>to</a:t>
            </a:r>
            <a:r>
              <a:rPr lang="en-US" dirty="0" smtClean="0">
                <a:latin typeface="Consolas" panose="020B0609020204030204" pitchFamily="49" charset="0"/>
                <a:cs typeface="Consolas" panose="020B0609020204030204" pitchFamily="49" charset="0"/>
              </a:rPr>
              <a:t> </a:t>
            </a:r>
            <a:r>
              <a:rPr lang="en-US" b="1" dirty="0" smtClean="0">
                <a:latin typeface="Consolas" panose="020B0609020204030204" pitchFamily="49" charset="0"/>
                <a:cs typeface="Consolas" panose="020B0609020204030204" pitchFamily="49" charset="0"/>
              </a:rPr>
              <a:t>fit</a:t>
            </a:r>
          </a:p>
          <a:p>
            <a:pPr lvl="1"/>
            <a:r>
              <a:rPr lang="en-US" dirty="0">
                <a:latin typeface="Consolas" panose="020B0609020204030204" pitchFamily="49" charset="0"/>
                <a:cs typeface="Consolas" panose="020B0609020204030204" pitchFamily="49" charset="0"/>
              </a:rPr>
              <a:t>npm test -- </a:t>
            </a:r>
            <a:r>
              <a:rPr lang="en-US" dirty="0" smtClean="0">
                <a:latin typeface="Consolas" panose="020B0609020204030204" pitchFamily="49" charset="0"/>
                <a:cs typeface="Consolas" panose="020B0609020204030204" pitchFamily="49" charset="0"/>
              </a:rPr>
              <a:t>{</a:t>
            </a:r>
            <a:r>
              <a:rPr lang="en-US" dirty="0">
                <a:latin typeface="Consolas" panose="020B0609020204030204" pitchFamily="49" charset="0"/>
                <a:cs typeface="Consolas" panose="020B0609020204030204" pitchFamily="49" charset="0"/>
              </a:rPr>
              <a:t>matcher</a:t>
            </a:r>
            <a:r>
              <a:rPr lang="en-US" dirty="0" smtClean="0">
                <a:latin typeface="Consolas" panose="020B0609020204030204" pitchFamily="49" charset="0"/>
                <a:cs typeface="Consolas" panose="020B0609020204030204" pitchFamily="49" charset="0"/>
              </a:rPr>
              <a:t>}</a:t>
            </a:r>
          </a:p>
          <a:p>
            <a:pPr lvl="1"/>
            <a:endParaRPr lang="en-US" b="1" dirty="0">
              <a:latin typeface="Consolas" panose="020B0609020204030204" pitchFamily="49" charset="0"/>
              <a:cs typeface="Consolas" panose="020B0609020204030204" pitchFamily="49" charset="0"/>
            </a:endParaRPr>
          </a:p>
          <a:p>
            <a:r>
              <a:rPr lang="en-US" dirty="0"/>
              <a:t>Skip test:</a:t>
            </a:r>
          </a:p>
          <a:p>
            <a:pPr lvl="1"/>
            <a:r>
              <a:rPr lang="en-US" dirty="0" smtClean="0">
                <a:latin typeface="Consolas" panose="020B0609020204030204" pitchFamily="49" charset="0"/>
                <a:cs typeface="Consolas" panose="020B0609020204030204" pitchFamily="49" charset="0"/>
              </a:rPr>
              <a:t>Put </a:t>
            </a:r>
            <a:r>
              <a:rPr lang="en-US" b="1" dirty="0" smtClean="0">
                <a:latin typeface="Consolas" panose="020B0609020204030204" pitchFamily="49" charset="0"/>
                <a:cs typeface="Consolas" panose="020B0609020204030204" pitchFamily="49" charset="0"/>
              </a:rPr>
              <a:t>x</a:t>
            </a:r>
            <a:r>
              <a:rPr lang="en-US" dirty="0" smtClean="0">
                <a:latin typeface="Consolas" panose="020B0609020204030204" pitchFamily="49" charset="0"/>
                <a:cs typeface="Consolas" panose="020B0609020204030204" pitchFamily="49" charset="0"/>
              </a:rPr>
              <a:t>: xdescribe, xit</a:t>
            </a:r>
          </a:p>
          <a:p>
            <a:pPr lvl="1"/>
            <a:endParaRPr lang="en-US" dirty="0">
              <a:latin typeface="Consolas" panose="020B0609020204030204" pitchFamily="49" charset="0"/>
              <a:cs typeface="Consolas" panose="020B0609020204030204" pitchFamily="49" charset="0"/>
            </a:endParaRPr>
          </a:p>
          <a:p>
            <a:pPr lvl="1"/>
            <a:endParaRPr lang="en-US" dirty="0">
              <a:latin typeface="Consolas" panose="020B0609020204030204" pitchFamily="49" charset="0"/>
              <a:cs typeface="Consolas" panose="020B0609020204030204" pitchFamily="49" charset="0"/>
            </a:endParaRP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2933" y="214789"/>
            <a:ext cx="795867" cy="604362"/>
          </a:xfrm>
          <a:prstGeom prst="rect">
            <a:avLst/>
          </a:prstGeom>
        </p:spPr>
      </p:pic>
      <p:pic>
        <p:nvPicPr>
          <p:cNvPr id="11" name="Picture 10"/>
          <p:cNvPicPr>
            <a:picLocks noChangeAspect="1"/>
          </p:cNvPicPr>
          <p:nvPr/>
        </p:nvPicPr>
        <p:blipFill rotWithShape="1">
          <a:blip r:embed="rId4" cstate="print">
            <a:extLst>
              <a:ext uri="{28A0092B-C50C-407E-A947-70E740481C1C}">
                <a14:useLocalDpi xmlns:a14="http://schemas.microsoft.com/office/drawing/2010/main" val="0"/>
              </a:ext>
            </a:extLst>
          </a:blip>
          <a:srcRect r="65398"/>
          <a:stretch/>
        </p:blipFill>
        <p:spPr>
          <a:xfrm>
            <a:off x="314325" y="1047751"/>
            <a:ext cx="447675" cy="457200"/>
          </a:xfrm>
          <a:prstGeom prst="rect">
            <a:avLst/>
          </a:prstGeom>
        </p:spPr>
      </p:pic>
      <p:pic>
        <p:nvPicPr>
          <p:cNvPr id="12" name="Picture 11"/>
          <p:cNvPicPr>
            <a:picLocks noChangeAspect="1"/>
          </p:cNvPicPr>
          <p:nvPr/>
        </p:nvPicPr>
        <p:blipFill rotWithShape="1">
          <a:blip r:embed="rId4" cstate="print">
            <a:extLst>
              <a:ext uri="{28A0092B-C50C-407E-A947-70E740481C1C}">
                <a14:useLocalDpi xmlns:a14="http://schemas.microsoft.com/office/drawing/2010/main" val="0"/>
              </a:ext>
            </a:extLst>
          </a:blip>
          <a:srcRect l="30859" r="33803"/>
          <a:stretch/>
        </p:blipFill>
        <p:spPr>
          <a:xfrm>
            <a:off x="304799" y="2190750"/>
            <a:ext cx="457201" cy="457200"/>
          </a:xfrm>
          <a:prstGeom prst="rect">
            <a:avLst/>
          </a:prstGeom>
        </p:spPr>
      </p:pic>
      <p:pic>
        <p:nvPicPr>
          <p:cNvPr id="13" name="Picture 12"/>
          <p:cNvPicPr>
            <a:picLocks noChangeAspect="1"/>
          </p:cNvPicPr>
          <p:nvPr/>
        </p:nvPicPr>
        <p:blipFill rotWithShape="1">
          <a:blip r:embed="rId4" cstate="print">
            <a:extLst>
              <a:ext uri="{28A0092B-C50C-407E-A947-70E740481C1C}">
                <a14:useLocalDpi xmlns:a14="http://schemas.microsoft.com/office/drawing/2010/main" val="0"/>
              </a:ext>
            </a:extLst>
          </a:blip>
          <a:srcRect l="64787"/>
          <a:stretch/>
        </p:blipFill>
        <p:spPr>
          <a:xfrm>
            <a:off x="352425" y="3333749"/>
            <a:ext cx="455579" cy="457200"/>
          </a:xfrm>
          <a:prstGeom prst="rect">
            <a:avLst/>
          </a:prstGeom>
        </p:spPr>
      </p:pic>
    </p:spTree>
    <p:extLst>
      <p:ext uri="{BB962C8B-B14F-4D97-AF65-F5344CB8AC3E}">
        <p14:creationId xmlns:p14="http://schemas.microsoft.com/office/powerpoint/2010/main" val="219495719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Hacking with React</a:t>
            </a:r>
            <a:endParaRPr lang="en-US" dirty="0"/>
          </a:p>
        </p:txBody>
      </p:sp>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2514600" y="1429840"/>
            <a:ext cx="1828800" cy="1828800"/>
          </a:xfrm>
        </p:spPr>
      </p:pic>
      <p:sp>
        <p:nvSpPr>
          <p:cNvPr id="5" name="TextBox 4"/>
          <p:cNvSpPr txBox="1"/>
          <p:nvPr/>
        </p:nvSpPr>
        <p:spPr>
          <a:xfrm>
            <a:off x="457202" y="1269145"/>
            <a:ext cx="1705275" cy="2308324"/>
          </a:xfrm>
          <a:prstGeom prst="rect">
            <a:avLst/>
          </a:prstGeom>
          <a:noFill/>
        </p:spPr>
        <p:txBody>
          <a:bodyPr wrap="none" rtlCol="0">
            <a:spAutoFit/>
          </a:bodyPr>
          <a:lstStyle/>
          <a:p>
            <a:pPr marL="285750" indent="-285750">
              <a:lnSpc>
                <a:spcPct val="200000"/>
              </a:lnSpc>
              <a:buFont typeface="Arial" panose="020B0604020202020204" pitchFamily="34" charset="0"/>
              <a:buChar char="•"/>
            </a:pPr>
            <a:r>
              <a:rPr lang="en-US" b="1" dirty="0" smtClean="0"/>
              <a:t>SuperAgent</a:t>
            </a:r>
          </a:p>
          <a:p>
            <a:pPr marL="285750" indent="-285750">
              <a:lnSpc>
                <a:spcPct val="200000"/>
              </a:lnSpc>
              <a:buFont typeface="Arial" panose="020B0604020202020204" pitchFamily="34" charset="0"/>
              <a:buChar char="•"/>
            </a:pPr>
            <a:r>
              <a:rPr lang="en-US" b="1" dirty="0" smtClean="0"/>
              <a:t>React Router</a:t>
            </a:r>
          </a:p>
          <a:p>
            <a:pPr marL="285750" indent="-285750">
              <a:lnSpc>
                <a:spcPct val="200000"/>
              </a:lnSpc>
              <a:buFont typeface="Arial" panose="020B0604020202020204" pitchFamily="34" charset="0"/>
              <a:buChar char="•"/>
            </a:pPr>
            <a:r>
              <a:rPr lang="en-US" b="1" dirty="0" smtClean="0"/>
              <a:t>Jest</a:t>
            </a:r>
          </a:p>
          <a:p>
            <a:pPr marL="285750" indent="-285750">
              <a:lnSpc>
                <a:spcPct val="200000"/>
              </a:lnSpc>
              <a:buFont typeface="Arial" panose="020B0604020202020204" pitchFamily="34" charset="0"/>
              <a:buChar char="•"/>
            </a:pPr>
            <a:r>
              <a:rPr lang="en-US" dirty="0" smtClean="0"/>
              <a:t>ESLint</a:t>
            </a:r>
            <a:endParaRPr lang="en-US" dirty="0"/>
          </a:p>
        </p:txBody>
      </p:sp>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7203" y="1491179"/>
            <a:ext cx="263979" cy="263979"/>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7203" y="2080261"/>
            <a:ext cx="263979" cy="263979"/>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7201" y="2624328"/>
            <a:ext cx="263979" cy="263979"/>
          </a:xfrm>
          <a:prstGeom prst="rect">
            <a:avLst/>
          </a:prstGeom>
        </p:spPr>
      </p:pic>
    </p:spTree>
    <p:extLst>
      <p:ext uri="{BB962C8B-B14F-4D97-AF65-F5344CB8AC3E}">
        <p14:creationId xmlns:p14="http://schemas.microsoft.com/office/powerpoint/2010/main" val="426873010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ESLint</a:t>
            </a:r>
            <a:endParaRPr lang="en-US" dirty="0"/>
          </a:p>
        </p:txBody>
      </p:sp>
      <p:sp>
        <p:nvSpPr>
          <p:cNvPr id="3" name="Content Placeholder 2"/>
          <p:cNvSpPr>
            <a:spLocks noGrp="1"/>
          </p:cNvSpPr>
          <p:nvPr>
            <p:ph idx="1"/>
          </p:nvPr>
        </p:nvSpPr>
        <p:spPr/>
        <p:txBody>
          <a:bodyPr/>
          <a:lstStyle/>
          <a:p>
            <a:r>
              <a:rPr lang="en-US" dirty="0" smtClean="0"/>
              <a:t>A </a:t>
            </a:r>
            <a:r>
              <a:rPr lang="en-US" dirty="0"/>
              <a:t>tool that allows you to automatically </a:t>
            </a:r>
            <a:r>
              <a:rPr lang="en-US" sz="1600" b="1" dirty="0"/>
              <a:t>detect incorrect patterns</a:t>
            </a:r>
            <a:r>
              <a:rPr lang="en-US" dirty="0"/>
              <a:t> </a:t>
            </a:r>
            <a:r>
              <a:rPr lang="en-US" dirty="0" smtClean="0"/>
              <a:t>and </a:t>
            </a:r>
            <a:r>
              <a:rPr lang="en-US" sz="1600" b="1" dirty="0"/>
              <a:t>inconsistent styles</a:t>
            </a:r>
            <a:r>
              <a:rPr lang="en-US" dirty="0"/>
              <a:t> </a:t>
            </a:r>
            <a:r>
              <a:rPr lang="en-US" dirty="0" smtClean="0"/>
              <a:t>in </a:t>
            </a:r>
            <a:r>
              <a:rPr lang="en-US" dirty="0"/>
              <a:t>JavaScript</a:t>
            </a:r>
            <a:r>
              <a:rPr lang="en-US" dirty="0" smtClean="0"/>
              <a:t>.</a:t>
            </a:r>
          </a:p>
          <a:p>
            <a:endParaRPr lang="en-US" dirty="0"/>
          </a:p>
          <a:p>
            <a:r>
              <a:rPr lang="en-US" dirty="0"/>
              <a:t>A good linting tool can also help make sure a project adheres to a </a:t>
            </a:r>
            <a:r>
              <a:rPr lang="en-US" sz="1600" b="1" dirty="0"/>
              <a:t>coding standard</a:t>
            </a:r>
            <a:r>
              <a:rPr lang="en-US" dirty="0"/>
              <a:t>.</a:t>
            </a:r>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76400" y="224791"/>
            <a:ext cx="594360" cy="594360"/>
          </a:xfrm>
          <a:prstGeom prst="rect">
            <a:avLst/>
          </a:prstGeom>
        </p:spPr>
      </p:pic>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44149" y="3288419"/>
            <a:ext cx="359501" cy="359501"/>
          </a:xfrm>
          <a:prstGeom prst="rect">
            <a:avLst/>
          </a:prstGeom>
        </p:spPr>
      </p:pic>
      <p:sp>
        <p:nvSpPr>
          <p:cNvPr id="10" name="TextBox 9"/>
          <p:cNvSpPr txBox="1"/>
          <p:nvPr/>
        </p:nvSpPr>
        <p:spPr>
          <a:xfrm>
            <a:off x="1023713" y="3940807"/>
            <a:ext cx="1838773" cy="369332"/>
          </a:xfrm>
          <a:prstGeom prst="rect">
            <a:avLst/>
          </a:prstGeom>
          <a:noFill/>
        </p:spPr>
        <p:txBody>
          <a:bodyPr wrap="none" rtlCol="0">
            <a:spAutoFit/>
          </a:bodyPr>
          <a:lstStyle/>
          <a:p>
            <a:r>
              <a:rPr lang="en-US" dirty="0">
                <a:hlinkClick r:id="rId5"/>
              </a:rPr>
              <a:t>http://eslint.org</a:t>
            </a:r>
            <a:r>
              <a:rPr lang="en-US" dirty="0" smtClean="0">
                <a:hlinkClick r:id="rId5"/>
              </a:rPr>
              <a:t>/</a:t>
            </a:r>
            <a:r>
              <a:rPr lang="en-US" dirty="0" smtClean="0"/>
              <a:t> </a:t>
            </a:r>
            <a:endParaRPr lang="en-US" dirty="0"/>
          </a:p>
        </p:txBody>
      </p:sp>
      <p:pic>
        <p:nvPicPr>
          <p:cNvPr id="12" name="Picture 1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02920" y="3901636"/>
            <a:ext cx="411480" cy="411480"/>
          </a:xfrm>
          <a:prstGeom prst="rect">
            <a:avLst/>
          </a:prstGeom>
        </p:spPr>
      </p:pic>
      <p:pic>
        <p:nvPicPr>
          <p:cNvPr id="15" name="Picture 14"/>
          <p:cNvPicPr>
            <a:picLocks noChangeAspect="1"/>
          </p:cNvPicPr>
          <p:nvPr/>
        </p:nvPicPr>
        <p:blipFill>
          <a:blip r:embed="rId7"/>
          <a:stretch>
            <a:fillRect/>
          </a:stretch>
        </p:blipFill>
        <p:spPr>
          <a:xfrm>
            <a:off x="1066800" y="3215758"/>
            <a:ext cx="5791200" cy="504825"/>
          </a:xfrm>
          <a:prstGeom prst="rect">
            <a:avLst/>
          </a:prstGeom>
        </p:spPr>
      </p:pic>
    </p:spTree>
    <p:extLst>
      <p:ext uri="{BB962C8B-B14F-4D97-AF65-F5344CB8AC3E}">
        <p14:creationId xmlns:p14="http://schemas.microsoft.com/office/powerpoint/2010/main" val="99917793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11"/>
          <p:cNvSpPr>
            <a:spLocks noGrp="1"/>
          </p:cNvSpPr>
          <p:nvPr>
            <p:ph idx="1"/>
          </p:nvPr>
        </p:nvSpPr>
        <p:spPr/>
        <p:txBody>
          <a:bodyPr/>
          <a:lstStyle/>
          <a:p>
            <a:pPr marL="342900" lvl="1" indent="0">
              <a:buNone/>
            </a:pPr>
            <a:r>
              <a:rPr lang="en-US" dirty="0"/>
              <a:t>	</a:t>
            </a:r>
            <a:r>
              <a:rPr lang="en-US" dirty="0" smtClean="0"/>
              <a:t>modify </a:t>
            </a:r>
            <a:r>
              <a:rPr lang="en-US" i="1" dirty="0" smtClean="0"/>
              <a:t>package.json</a:t>
            </a:r>
          </a:p>
          <a:p>
            <a:pPr marL="342900" lvl="1" indent="0">
              <a:buNone/>
            </a:pPr>
            <a:endParaRPr lang="en-US" dirty="0"/>
          </a:p>
          <a:p>
            <a:pPr marL="342900" lvl="1" indent="0">
              <a:buNone/>
            </a:pPr>
            <a:endParaRPr lang="en-US" dirty="0" smtClean="0"/>
          </a:p>
          <a:p>
            <a:pPr marL="342900" lvl="1" indent="0">
              <a:buNone/>
            </a:pPr>
            <a:endParaRPr lang="en-US" dirty="0"/>
          </a:p>
          <a:p>
            <a:pPr marL="342900" lvl="1" indent="0">
              <a:buNone/>
            </a:pPr>
            <a:r>
              <a:rPr lang="en-US" dirty="0"/>
              <a:t>	</a:t>
            </a:r>
            <a:r>
              <a:rPr lang="en-US" dirty="0" smtClean="0"/>
              <a:t>add </a:t>
            </a:r>
            <a:r>
              <a:rPr lang="en-US" i="1" dirty="0" smtClean="0"/>
              <a:t>.eslintrc</a:t>
            </a:r>
            <a:r>
              <a:rPr lang="en-US" dirty="0" smtClean="0"/>
              <a:t> file</a:t>
            </a:r>
          </a:p>
          <a:p>
            <a:pPr marL="342900" lvl="1" indent="0">
              <a:buNone/>
            </a:pPr>
            <a:endParaRPr lang="en-US" dirty="0"/>
          </a:p>
          <a:p>
            <a:pPr marL="342900" lvl="1" indent="0">
              <a:buNone/>
            </a:pPr>
            <a:endParaRPr lang="en-US" dirty="0" smtClean="0"/>
          </a:p>
          <a:p>
            <a:pPr marL="342900" lvl="1" indent="0">
              <a:buNone/>
            </a:pPr>
            <a:endParaRPr lang="en-US" dirty="0"/>
          </a:p>
          <a:p>
            <a:pPr marL="342900" lvl="1" indent="0">
              <a:buNone/>
            </a:pPr>
            <a:endParaRPr lang="en-US" dirty="0" smtClean="0"/>
          </a:p>
          <a:p>
            <a:pPr marL="342900" lvl="1" indent="0">
              <a:buNone/>
            </a:pPr>
            <a:endParaRPr lang="en-US" dirty="0"/>
          </a:p>
          <a:p>
            <a:pPr marL="342900" lvl="1" indent="0">
              <a:buNone/>
            </a:pPr>
            <a:endParaRPr lang="en-US" dirty="0" smtClean="0"/>
          </a:p>
          <a:p>
            <a:pPr marL="342900" lvl="1" indent="0">
              <a:buNone/>
            </a:pPr>
            <a:r>
              <a:rPr lang="en-US" dirty="0"/>
              <a:t>	</a:t>
            </a:r>
            <a:r>
              <a:rPr lang="en-US" dirty="0" smtClean="0"/>
              <a:t>npm run lint</a:t>
            </a:r>
            <a:endParaRPr lang="en-US" dirty="0"/>
          </a:p>
        </p:txBody>
      </p:sp>
      <p:sp>
        <p:nvSpPr>
          <p:cNvPr id="2" name="Title 1"/>
          <p:cNvSpPr>
            <a:spLocks noGrp="1"/>
          </p:cNvSpPr>
          <p:nvPr>
            <p:ph type="title"/>
          </p:nvPr>
        </p:nvSpPr>
        <p:spPr/>
        <p:txBody>
          <a:bodyPr/>
          <a:lstStyle/>
          <a:p>
            <a:r>
              <a:rPr lang="en-US" dirty="0" smtClean="0"/>
              <a:t>Configuration</a:t>
            </a:r>
            <a:endParaRPr lang="en-US" dirty="0"/>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64666" y="254817"/>
            <a:ext cx="459648" cy="459648"/>
          </a:xfrm>
          <a:prstGeom prst="rect">
            <a:avLst/>
          </a:prstGeom>
        </p:spPr>
      </p:pic>
      <p:pic>
        <p:nvPicPr>
          <p:cNvPr id="17" name="Picture 1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094490" y="474200"/>
            <a:ext cx="292608" cy="292608"/>
          </a:xfrm>
          <a:prstGeom prst="rect">
            <a:avLst/>
          </a:prstGeom>
        </p:spPr>
      </p:pic>
      <p:pic>
        <p:nvPicPr>
          <p:cNvPr id="4" name="Picture 3"/>
          <p:cNvPicPr>
            <a:picLocks noChangeAspect="1"/>
          </p:cNvPicPr>
          <p:nvPr/>
        </p:nvPicPr>
        <p:blipFill>
          <a:blip r:embed="rId5"/>
          <a:stretch>
            <a:fillRect/>
          </a:stretch>
        </p:blipFill>
        <p:spPr>
          <a:xfrm>
            <a:off x="1143000" y="1352554"/>
            <a:ext cx="1828800" cy="632262"/>
          </a:xfrm>
          <a:prstGeom prst="rect">
            <a:avLst/>
          </a:prstGeom>
        </p:spPr>
      </p:pic>
      <p:pic>
        <p:nvPicPr>
          <p:cNvPr id="18" name="Picture 17"/>
          <p:cNvPicPr>
            <a:picLocks noChangeAspect="1"/>
          </p:cNvPicPr>
          <p:nvPr/>
        </p:nvPicPr>
        <p:blipFill rotWithShape="1">
          <a:blip r:embed="rId6" cstate="print">
            <a:extLst>
              <a:ext uri="{28A0092B-C50C-407E-A947-70E740481C1C}">
                <a14:useLocalDpi xmlns:a14="http://schemas.microsoft.com/office/drawing/2010/main" val="0"/>
              </a:ext>
            </a:extLst>
          </a:blip>
          <a:srcRect r="65398"/>
          <a:stretch/>
        </p:blipFill>
        <p:spPr>
          <a:xfrm>
            <a:off x="619125" y="1005840"/>
            <a:ext cx="447675" cy="457200"/>
          </a:xfrm>
          <a:prstGeom prst="rect">
            <a:avLst/>
          </a:prstGeom>
        </p:spPr>
      </p:pic>
      <p:pic>
        <p:nvPicPr>
          <p:cNvPr id="19" name="Picture 18"/>
          <p:cNvPicPr>
            <a:picLocks noChangeAspect="1"/>
          </p:cNvPicPr>
          <p:nvPr/>
        </p:nvPicPr>
        <p:blipFill rotWithShape="1">
          <a:blip r:embed="rId6" cstate="print">
            <a:extLst>
              <a:ext uri="{28A0092B-C50C-407E-A947-70E740481C1C}">
                <a14:useLocalDpi xmlns:a14="http://schemas.microsoft.com/office/drawing/2010/main" val="0"/>
              </a:ext>
            </a:extLst>
          </a:blip>
          <a:srcRect l="30859" r="33803"/>
          <a:stretch/>
        </p:blipFill>
        <p:spPr>
          <a:xfrm>
            <a:off x="609599" y="2114550"/>
            <a:ext cx="457201" cy="457200"/>
          </a:xfrm>
          <a:prstGeom prst="rect">
            <a:avLst/>
          </a:prstGeom>
        </p:spPr>
      </p:pic>
      <p:pic>
        <p:nvPicPr>
          <p:cNvPr id="20" name="Picture 19"/>
          <p:cNvPicPr>
            <a:picLocks noChangeAspect="1"/>
          </p:cNvPicPr>
          <p:nvPr/>
        </p:nvPicPr>
        <p:blipFill rotWithShape="1">
          <a:blip r:embed="rId6" cstate="print">
            <a:extLst>
              <a:ext uri="{28A0092B-C50C-407E-A947-70E740481C1C}">
                <a14:useLocalDpi xmlns:a14="http://schemas.microsoft.com/office/drawing/2010/main" val="0"/>
              </a:ext>
            </a:extLst>
          </a:blip>
          <a:srcRect l="64787"/>
          <a:stretch/>
        </p:blipFill>
        <p:spPr>
          <a:xfrm>
            <a:off x="619125" y="4019551"/>
            <a:ext cx="455579" cy="457200"/>
          </a:xfrm>
          <a:prstGeom prst="rect">
            <a:avLst/>
          </a:prstGeom>
        </p:spPr>
      </p:pic>
      <p:pic>
        <p:nvPicPr>
          <p:cNvPr id="6" name="Picture 5"/>
          <p:cNvPicPr>
            <a:picLocks noChangeAspect="1"/>
          </p:cNvPicPr>
          <p:nvPr/>
        </p:nvPicPr>
        <p:blipFill>
          <a:blip r:embed="rId7"/>
          <a:stretch>
            <a:fillRect/>
          </a:stretch>
        </p:blipFill>
        <p:spPr>
          <a:xfrm>
            <a:off x="1143000" y="2423160"/>
            <a:ext cx="2743200" cy="1443465"/>
          </a:xfrm>
          <a:prstGeom prst="rect">
            <a:avLst/>
          </a:prstGeom>
        </p:spPr>
      </p:pic>
    </p:spTree>
    <p:extLst>
      <p:ext uri="{BB962C8B-B14F-4D97-AF65-F5344CB8AC3E}">
        <p14:creationId xmlns:p14="http://schemas.microsoft.com/office/powerpoint/2010/main" val="282866479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1026"/>
          <p:cNvSpPr>
            <a:spLocks noGrp="1" noChangeArrowheads="1"/>
          </p:cNvSpPr>
          <p:nvPr>
            <p:ph type="title"/>
          </p:nvPr>
        </p:nvSpPr>
        <p:spPr>
          <a:xfrm>
            <a:off x="342900" y="285750"/>
            <a:ext cx="6286500" cy="381000"/>
          </a:xfrm>
          <a:noFill/>
          <a:ln/>
        </p:spPr>
        <p:txBody>
          <a:bodyPr/>
          <a:lstStyle/>
          <a:p>
            <a:r>
              <a:rPr lang="en-US" altLang="en-US" dirty="0" smtClean="0"/>
              <a:t>{}</a:t>
            </a:r>
            <a:endParaRPr lang="en-US" alt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76400" y="1123950"/>
            <a:ext cx="3333393" cy="2666714"/>
          </a:xfrm>
          <a:prstGeom prst="rect">
            <a:avLst/>
          </a:prstGeom>
        </p:spPr>
      </p:pic>
    </p:spTree>
    <p:extLst>
      <p:ext uri="{BB962C8B-B14F-4D97-AF65-F5344CB8AC3E}">
        <p14:creationId xmlns:p14="http://schemas.microsoft.com/office/powerpoint/2010/main" val="776411040"/>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Hacking with React</a:t>
            </a:r>
            <a:endParaRPr lang="en-US" dirty="0"/>
          </a:p>
        </p:txBody>
      </p:sp>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2514600" y="1429840"/>
            <a:ext cx="1828800" cy="1828800"/>
          </a:xfrm>
        </p:spPr>
      </p:pic>
      <p:sp>
        <p:nvSpPr>
          <p:cNvPr id="5" name="TextBox 4"/>
          <p:cNvSpPr txBox="1"/>
          <p:nvPr/>
        </p:nvSpPr>
        <p:spPr>
          <a:xfrm>
            <a:off x="457202" y="1269145"/>
            <a:ext cx="1705275" cy="2308324"/>
          </a:xfrm>
          <a:prstGeom prst="rect">
            <a:avLst/>
          </a:prstGeom>
          <a:noFill/>
        </p:spPr>
        <p:txBody>
          <a:bodyPr wrap="none" rtlCol="0">
            <a:spAutoFit/>
          </a:bodyPr>
          <a:lstStyle/>
          <a:p>
            <a:pPr marL="285750" indent="-285750">
              <a:lnSpc>
                <a:spcPct val="200000"/>
              </a:lnSpc>
              <a:buFont typeface="Arial" panose="020B0604020202020204" pitchFamily="34" charset="0"/>
              <a:buChar char="•"/>
            </a:pPr>
            <a:r>
              <a:rPr lang="en-US" b="1" dirty="0" smtClean="0"/>
              <a:t>SuperAgent</a:t>
            </a:r>
          </a:p>
          <a:p>
            <a:pPr marL="285750" indent="-285750">
              <a:lnSpc>
                <a:spcPct val="200000"/>
              </a:lnSpc>
              <a:buFont typeface="Arial" panose="020B0604020202020204" pitchFamily="34" charset="0"/>
              <a:buChar char="•"/>
            </a:pPr>
            <a:r>
              <a:rPr lang="en-US" b="1" dirty="0" smtClean="0"/>
              <a:t>React Router</a:t>
            </a:r>
          </a:p>
          <a:p>
            <a:pPr marL="285750" indent="-285750">
              <a:lnSpc>
                <a:spcPct val="200000"/>
              </a:lnSpc>
              <a:buFont typeface="Arial" panose="020B0604020202020204" pitchFamily="34" charset="0"/>
              <a:buChar char="•"/>
            </a:pPr>
            <a:r>
              <a:rPr lang="en-US" dirty="0" smtClean="0"/>
              <a:t>Jest</a:t>
            </a:r>
          </a:p>
          <a:p>
            <a:pPr marL="285750" indent="-285750">
              <a:lnSpc>
                <a:spcPct val="200000"/>
              </a:lnSpc>
              <a:buFont typeface="Arial" panose="020B0604020202020204" pitchFamily="34" charset="0"/>
              <a:buChar char="•"/>
            </a:pPr>
            <a:r>
              <a:rPr lang="en-US" dirty="0" smtClean="0"/>
              <a:t>ESLint</a:t>
            </a:r>
            <a:endParaRPr lang="en-US" dirty="0"/>
          </a:p>
        </p:txBody>
      </p:sp>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7203" y="1491179"/>
            <a:ext cx="263979" cy="263979"/>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7203" y="2080261"/>
            <a:ext cx="263979" cy="263979"/>
          </a:xfrm>
          <a:prstGeom prst="rect">
            <a:avLst/>
          </a:prstGeom>
        </p:spPr>
      </p:pic>
    </p:spTree>
    <p:extLst>
      <p:ext uri="{BB962C8B-B14F-4D97-AF65-F5344CB8AC3E}">
        <p14:creationId xmlns:p14="http://schemas.microsoft.com/office/powerpoint/2010/main" val="26796476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Rules ...</a:t>
            </a:r>
            <a:endParaRPr lang="en-US" dirty="0"/>
          </a:p>
        </p:txBody>
      </p:sp>
      <p:sp>
        <p:nvSpPr>
          <p:cNvPr id="5" name="Content Placeholder 4"/>
          <p:cNvSpPr>
            <a:spLocks noGrp="1"/>
          </p:cNvSpPr>
          <p:nvPr>
            <p:ph idx="1"/>
          </p:nvPr>
        </p:nvSpPr>
        <p:spPr/>
        <p:txBody>
          <a:bodyPr>
            <a:normAutofit/>
          </a:bodyPr>
          <a:lstStyle/>
          <a:p>
            <a:r>
              <a:rPr lang="en-US" sz="1600" dirty="0"/>
              <a:t>Expected linebreaks to be 'LF' but found 'CRLF' </a:t>
            </a:r>
            <a:endParaRPr lang="en-US" sz="1600" dirty="0" smtClean="0"/>
          </a:p>
          <a:p>
            <a:endParaRPr lang="en-US" sz="1600" dirty="0" smtClean="0"/>
          </a:p>
          <a:p>
            <a:r>
              <a:rPr lang="en-US" sz="1600" dirty="0" smtClean="0"/>
              <a:t>JSX </a:t>
            </a:r>
            <a:r>
              <a:rPr lang="en-US" sz="1600" dirty="0"/>
              <a:t>not allowed in files with extension '.</a:t>
            </a:r>
            <a:r>
              <a:rPr lang="en-US" sz="1600" dirty="0" err="1" smtClean="0"/>
              <a:t>js</a:t>
            </a:r>
            <a:r>
              <a:rPr lang="en-US" sz="1600" dirty="0" smtClean="0"/>
              <a:t>'</a:t>
            </a:r>
          </a:p>
          <a:p>
            <a:endParaRPr lang="en-US" sz="1600" dirty="0" smtClean="0"/>
          </a:p>
          <a:p>
            <a:r>
              <a:rPr lang="en-US" sz="1600" dirty="0" smtClean="0">
                <a:latin typeface="Consolas" panose="020B0609020204030204" pitchFamily="49" charset="0"/>
                <a:cs typeface="Consolas" panose="020B0609020204030204" pitchFamily="49" charset="0"/>
              </a:rPr>
              <a:t>{</a:t>
            </a:r>
            <a:r>
              <a:rPr lang="en-US" sz="1600" dirty="0" err="1" smtClean="0">
                <a:latin typeface="Consolas" panose="020B0609020204030204" pitchFamily="49" charset="0"/>
                <a:cs typeface="Consolas" panose="020B0609020204030204" pitchFamily="49" charset="0"/>
              </a:rPr>
              <a:t>var</a:t>
            </a:r>
            <a:r>
              <a:rPr lang="en-US" sz="1600" dirty="0" smtClean="0">
                <a:latin typeface="Consolas" panose="020B0609020204030204" pitchFamily="49" charset="0"/>
                <a:cs typeface="Consolas" panose="020B0609020204030204" pitchFamily="49" charset="0"/>
              </a:rPr>
              <a:t>}</a:t>
            </a:r>
            <a:r>
              <a:rPr lang="en-US" sz="1600" dirty="0" smtClean="0"/>
              <a:t> is </a:t>
            </a:r>
            <a:r>
              <a:rPr lang="en-US" sz="1600" dirty="0"/>
              <a:t>defined but never </a:t>
            </a:r>
            <a:r>
              <a:rPr lang="en-US" sz="1600" dirty="0" smtClean="0"/>
              <a:t>used</a:t>
            </a:r>
          </a:p>
          <a:p>
            <a:endParaRPr lang="en-US" sz="1600" dirty="0" smtClean="0"/>
          </a:p>
          <a:p>
            <a:r>
              <a:rPr lang="en-US" sz="1600" dirty="0" smtClean="0"/>
              <a:t>Component </a:t>
            </a:r>
            <a:r>
              <a:rPr lang="en-US" sz="1600" dirty="0"/>
              <a:t>should be written as a pure function</a:t>
            </a:r>
            <a:endParaRPr lang="en-US" sz="1600" dirty="0" smtClean="0"/>
          </a:p>
        </p:txBody>
      </p:sp>
      <p:pic>
        <p:nvPicPr>
          <p:cNvPr id="7" name="Picture 6"/>
          <p:cNvPicPr>
            <a:picLocks noChangeAspect="1"/>
          </p:cNvPicPr>
          <p:nvPr/>
        </p:nvPicPr>
        <p:blipFill>
          <a:blip r:embed="rId3"/>
          <a:stretch>
            <a:fillRect/>
          </a:stretch>
        </p:blipFill>
        <p:spPr>
          <a:xfrm>
            <a:off x="4533900" y="3200400"/>
            <a:ext cx="2324100" cy="1470440"/>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063240" y="229366"/>
            <a:ext cx="594360" cy="594360"/>
          </a:xfrm>
          <a:prstGeom prst="rect">
            <a:avLst/>
          </a:prstGeom>
        </p:spPr>
      </p:pic>
      <p:sp>
        <p:nvSpPr>
          <p:cNvPr id="9" name="TextBox 8"/>
          <p:cNvSpPr txBox="1"/>
          <p:nvPr/>
        </p:nvSpPr>
        <p:spPr>
          <a:xfrm>
            <a:off x="1023713" y="3940807"/>
            <a:ext cx="2856679" cy="369332"/>
          </a:xfrm>
          <a:prstGeom prst="rect">
            <a:avLst/>
          </a:prstGeom>
          <a:noFill/>
        </p:spPr>
        <p:txBody>
          <a:bodyPr wrap="none" rtlCol="0">
            <a:spAutoFit/>
          </a:bodyPr>
          <a:lstStyle/>
          <a:p>
            <a:r>
              <a:rPr lang="en-US" dirty="0">
                <a:hlinkClick r:id="rId5"/>
              </a:rPr>
              <a:t>http://eslint.org/docs/rules</a:t>
            </a:r>
            <a:r>
              <a:rPr lang="en-US" dirty="0" smtClean="0">
                <a:hlinkClick r:id="rId5"/>
              </a:rPr>
              <a:t>/</a:t>
            </a:r>
            <a:endParaRPr lang="en-US" dirty="0"/>
          </a:p>
        </p:txBody>
      </p:sp>
      <p:pic>
        <p:nvPicPr>
          <p:cNvPr id="10" name="Picture 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02920" y="3901636"/>
            <a:ext cx="411480" cy="411480"/>
          </a:xfrm>
          <a:prstGeom prst="rect">
            <a:avLst/>
          </a:prstGeom>
        </p:spPr>
      </p:pic>
    </p:spTree>
    <p:extLst>
      <p:ext uri="{BB962C8B-B14F-4D97-AF65-F5344CB8AC3E}">
        <p14:creationId xmlns:p14="http://schemas.microsoft.com/office/powerpoint/2010/main" val="85196867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Tips </a:t>
            </a:r>
            <a:endParaRPr lang="en-US" dirty="0"/>
          </a:p>
        </p:txBody>
      </p:sp>
      <p:sp>
        <p:nvSpPr>
          <p:cNvPr id="3" name="Content Placeholder 2"/>
          <p:cNvSpPr>
            <a:spLocks noGrp="1"/>
          </p:cNvSpPr>
          <p:nvPr>
            <p:ph idx="1"/>
          </p:nvPr>
        </p:nvSpPr>
        <p:spPr>
          <a:xfrm>
            <a:off x="533400" y="1047751"/>
            <a:ext cx="6172200" cy="3429000"/>
          </a:xfrm>
        </p:spPr>
        <p:txBody>
          <a:bodyPr/>
          <a:lstStyle/>
          <a:p>
            <a:pPr>
              <a:buFont typeface="Verdana" panose="020B0604030504040204" pitchFamily="34" charset="0"/>
              <a:buChar char="›"/>
            </a:pPr>
            <a:r>
              <a:rPr lang="en-US" dirty="0" smtClean="0"/>
              <a:t>VS Code ESLint</a:t>
            </a:r>
            <a:r>
              <a:rPr lang="en-US" dirty="0"/>
              <a:t> extension</a:t>
            </a:r>
          </a:p>
          <a:p>
            <a:pPr lvl="1"/>
            <a:r>
              <a:rPr lang="en-US" dirty="0">
                <a:latin typeface="Consolas" panose="020B0609020204030204" pitchFamily="49" charset="0"/>
                <a:cs typeface="Consolas" panose="020B0609020204030204" pitchFamily="49" charset="0"/>
              </a:rPr>
              <a:t>Integrates ESLint into VS Code</a:t>
            </a:r>
            <a:r>
              <a:rPr lang="en-US" dirty="0" smtClean="0">
                <a:latin typeface="Consolas" panose="020B0609020204030204" pitchFamily="49" charset="0"/>
                <a:cs typeface="Consolas" panose="020B0609020204030204" pitchFamily="49" charset="0"/>
              </a:rPr>
              <a:t>.</a:t>
            </a:r>
          </a:p>
          <a:p>
            <a:pPr lvl="1"/>
            <a:endParaRPr lang="en-US" dirty="0" smtClean="0"/>
          </a:p>
          <a:p>
            <a:pPr>
              <a:buFont typeface="Verdana" panose="020B0604030504040204" pitchFamily="34" charset="0"/>
              <a:buChar char="›"/>
            </a:pPr>
            <a:r>
              <a:rPr lang="en-US" dirty="0" smtClean="0"/>
              <a:t>ESLint Ignore File</a:t>
            </a:r>
            <a:endParaRPr lang="en-US" dirty="0"/>
          </a:p>
          <a:p>
            <a:pPr lvl="1"/>
            <a:r>
              <a:rPr lang="en-US" dirty="0">
                <a:latin typeface="Consolas" panose="020B0609020204030204" pitchFamily="49" charset="0"/>
                <a:cs typeface="Consolas" panose="020B0609020204030204" pitchFamily="49" charset="0"/>
              </a:rPr>
              <a:t>Add .eslintignore</a:t>
            </a:r>
          </a:p>
          <a:p>
            <a:pPr>
              <a:buFont typeface="Verdana" panose="020B0604030504040204" pitchFamily="34" charset="0"/>
              <a:buChar char="›"/>
            </a:pPr>
            <a:endParaRPr lang="en-US"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2933" y="214789"/>
            <a:ext cx="795867" cy="604362"/>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91000" y="2419350"/>
            <a:ext cx="2177787" cy="2190946"/>
          </a:xfrm>
          <a:prstGeom prst="rect">
            <a:avLst/>
          </a:prstGeom>
        </p:spPr>
      </p:pic>
    </p:spTree>
    <p:extLst>
      <p:ext uri="{BB962C8B-B14F-4D97-AF65-F5344CB8AC3E}">
        <p14:creationId xmlns:p14="http://schemas.microsoft.com/office/powerpoint/2010/main" val="266120376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Hacking with React</a:t>
            </a:r>
            <a:endParaRPr lang="en-US" dirty="0"/>
          </a:p>
        </p:txBody>
      </p:sp>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2514600" y="1429840"/>
            <a:ext cx="1828800" cy="1828800"/>
          </a:xfrm>
        </p:spPr>
      </p:pic>
      <p:sp>
        <p:nvSpPr>
          <p:cNvPr id="5" name="TextBox 4"/>
          <p:cNvSpPr txBox="1"/>
          <p:nvPr/>
        </p:nvSpPr>
        <p:spPr>
          <a:xfrm>
            <a:off x="457202" y="1269145"/>
            <a:ext cx="1705275" cy="2308324"/>
          </a:xfrm>
          <a:prstGeom prst="rect">
            <a:avLst/>
          </a:prstGeom>
          <a:noFill/>
        </p:spPr>
        <p:txBody>
          <a:bodyPr wrap="none" rtlCol="0">
            <a:spAutoFit/>
          </a:bodyPr>
          <a:lstStyle/>
          <a:p>
            <a:pPr marL="285750" indent="-285750">
              <a:lnSpc>
                <a:spcPct val="200000"/>
              </a:lnSpc>
              <a:buFont typeface="Arial" panose="020B0604020202020204" pitchFamily="34" charset="0"/>
              <a:buChar char="•"/>
            </a:pPr>
            <a:r>
              <a:rPr lang="en-US" b="1" dirty="0" smtClean="0"/>
              <a:t>SuperAgent</a:t>
            </a:r>
          </a:p>
          <a:p>
            <a:pPr marL="285750" indent="-285750">
              <a:lnSpc>
                <a:spcPct val="200000"/>
              </a:lnSpc>
              <a:buFont typeface="Arial" panose="020B0604020202020204" pitchFamily="34" charset="0"/>
              <a:buChar char="•"/>
            </a:pPr>
            <a:r>
              <a:rPr lang="en-US" b="1" dirty="0" smtClean="0"/>
              <a:t>React Router</a:t>
            </a:r>
          </a:p>
          <a:p>
            <a:pPr marL="285750" indent="-285750">
              <a:lnSpc>
                <a:spcPct val="200000"/>
              </a:lnSpc>
              <a:buFont typeface="Arial" panose="020B0604020202020204" pitchFamily="34" charset="0"/>
              <a:buChar char="•"/>
            </a:pPr>
            <a:r>
              <a:rPr lang="en-US" b="1" dirty="0" smtClean="0"/>
              <a:t>Jest</a:t>
            </a:r>
          </a:p>
          <a:p>
            <a:pPr marL="285750" indent="-285750">
              <a:lnSpc>
                <a:spcPct val="200000"/>
              </a:lnSpc>
              <a:buFont typeface="Arial" panose="020B0604020202020204" pitchFamily="34" charset="0"/>
              <a:buChar char="•"/>
            </a:pPr>
            <a:r>
              <a:rPr lang="en-US" b="1" dirty="0" smtClean="0"/>
              <a:t>ESLint</a:t>
            </a:r>
            <a:endParaRPr lang="en-US" b="1" dirty="0"/>
          </a:p>
        </p:txBody>
      </p:sp>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7203" y="1491179"/>
            <a:ext cx="263979" cy="263979"/>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7203" y="2080261"/>
            <a:ext cx="263979" cy="263979"/>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7201" y="2624328"/>
            <a:ext cx="263979" cy="263979"/>
          </a:xfrm>
          <a:prstGeom prst="rect">
            <a:avLst/>
          </a:prstGeom>
        </p:spPr>
      </p:pic>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9924" y="3163824"/>
            <a:ext cx="263979" cy="263979"/>
          </a:xfrm>
          <a:prstGeom prst="rect">
            <a:avLst/>
          </a:prstGeom>
        </p:spPr>
      </p:pic>
    </p:spTree>
    <p:extLst>
      <p:ext uri="{BB962C8B-B14F-4D97-AF65-F5344CB8AC3E}">
        <p14:creationId xmlns:p14="http://schemas.microsoft.com/office/powerpoint/2010/main" val="339028414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noFill/>
          <a:ln/>
        </p:spPr>
        <p:txBody>
          <a:bodyPr/>
          <a:lstStyle/>
          <a:p>
            <a:r>
              <a:rPr lang="en-US" dirty="0" smtClean="0"/>
              <a:t>Jest</a:t>
            </a:r>
            <a:endParaRPr lang="en-US" altLang="en-US" dirty="0"/>
          </a:p>
        </p:txBody>
      </p:sp>
      <p:sp>
        <p:nvSpPr>
          <p:cNvPr id="5" name="Content Placeholder 4"/>
          <p:cNvSpPr>
            <a:spLocks noGrp="1"/>
          </p:cNvSpPr>
          <p:nvPr>
            <p:ph idx="1"/>
          </p:nvPr>
        </p:nvSpPr>
        <p:spPr/>
        <p:txBody>
          <a:bodyPr/>
          <a:lstStyle/>
          <a:p>
            <a:pPr algn="just"/>
            <a:r>
              <a:rPr lang="en-US" dirty="0"/>
              <a:t>Jest is a </a:t>
            </a:r>
            <a:r>
              <a:rPr lang="en-US" b="1" u="sng" dirty="0"/>
              <a:t>JavaScript testing framework</a:t>
            </a:r>
            <a:r>
              <a:rPr lang="en-US" dirty="0"/>
              <a:t>, used by Facebook to test all JavaScript code including React applications</a:t>
            </a:r>
            <a:r>
              <a:rPr lang="en-US" dirty="0" smtClean="0"/>
              <a:t>.</a:t>
            </a:r>
          </a:p>
          <a:p>
            <a:pPr algn="just"/>
            <a:endParaRPr lang="en-US" dirty="0"/>
          </a:p>
          <a:p>
            <a:pPr algn="just"/>
            <a:endParaRPr lang="en-US" dirty="0" smtClean="0"/>
          </a:p>
          <a:p>
            <a:pPr algn="just"/>
            <a:endParaRPr lang="en-US" dirty="0"/>
          </a:p>
          <a:p>
            <a:pPr algn="just"/>
            <a:endParaRPr lang="en-US" dirty="0" smtClean="0"/>
          </a:p>
          <a:p>
            <a:pPr algn="just"/>
            <a:endParaRPr lang="en-US" dirty="0"/>
          </a:p>
          <a:p>
            <a:pPr algn="just">
              <a:buFont typeface="Wingdings" panose="05000000000000000000" pitchFamily="2" charset="2"/>
              <a:buChar char="Ø"/>
            </a:pPr>
            <a:r>
              <a:rPr lang="en-US" i="1" dirty="0"/>
              <a:t> </a:t>
            </a:r>
            <a:r>
              <a:rPr lang="en-US" i="1" dirty="0" smtClean="0"/>
              <a:t> </a:t>
            </a:r>
            <a:r>
              <a:rPr lang="en-US" i="1" dirty="0" smtClean="0">
                <a:hlinkClick r:id="rId3"/>
              </a:rPr>
              <a:t>https</a:t>
            </a:r>
            <a:r>
              <a:rPr lang="en-US" i="1" dirty="0">
                <a:hlinkClick r:id="rId3"/>
              </a:rPr>
              <a:t>://facebook.github.io/jest</a:t>
            </a:r>
            <a:r>
              <a:rPr lang="en-US" i="1" dirty="0" smtClean="0">
                <a:hlinkClick r:id="rId3"/>
              </a:rPr>
              <a:t>/</a:t>
            </a:r>
            <a:r>
              <a:rPr lang="en-US" dirty="0" smtClean="0"/>
              <a:t> </a:t>
            </a:r>
          </a:p>
          <a:p>
            <a:pPr algn="just"/>
            <a:endParaRPr lang="en-US" dirty="0"/>
          </a:p>
          <a:p>
            <a:pPr algn="just"/>
            <a:endParaRPr lang="en-US" dirty="0"/>
          </a:p>
        </p:txBody>
      </p:sp>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219200" y="217379"/>
            <a:ext cx="590372" cy="590372"/>
          </a:xfrm>
          <a:prstGeom prst="rect">
            <a:avLst/>
          </a:prstGeom>
        </p:spPr>
      </p:pic>
      <p:pic>
        <p:nvPicPr>
          <p:cNvPr id="4" name="Picture 3"/>
          <p:cNvPicPr>
            <a:picLocks noChangeAspect="1"/>
          </p:cNvPicPr>
          <p:nvPr/>
        </p:nvPicPr>
        <p:blipFill>
          <a:blip r:embed="rId5"/>
          <a:stretch>
            <a:fillRect/>
          </a:stretch>
        </p:blipFill>
        <p:spPr>
          <a:xfrm>
            <a:off x="76200" y="2419350"/>
            <a:ext cx="6781800" cy="454451"/>
          </a:xfrm>
          <a:prstGeom prst="rect">
            <a:avLst/>
          </a:prstGeom>
        </p:spPr>
      </p:pic>
      <p:pic>
        <p:nvPicPr>
          <p:cNvPr id="6" name="Picture 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71475" y="3520440"/>
            <a:ext cx="411480" cy="411480"/>
          </a:xfrm>
          <a:prstGeom prst="rect">
            <a:avLst/>
          </a:prstGeom>
        </p:spPr>
      </p:pic>
    </p:spTree>
    <p:extLst>
      <p:ext uri="{BB962C8B-B14F-4D97-AF65-F5344CB8AC3E}">
        <p14:creationId xmlns:p14="http://schemas.microsoft.com/office/powerpoint/2010/main" val="3841766143"/>
      </p:ext>
    </p:extLst>
  </p:cSld>
  <p:clrMapOvr>
    <a:masterClrMapping/>
  </p:clrMapOvr>
  <p:transition spd="slow"/>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11"/>
          <p:cNvSpPr>
            <a:spLocks noGrp="1"/>
          </p:cNvSpPr>
          <p:nvPr>
            <p:ph idx="1"/>
          </p:nvPr>
        </p:nvSpPr>
        <p:spPr/>
        <p:txBody>
          <a:bodyPr/>
          <a:lstStyle/>
          <a:p>
            <a:pPr lvl="1"/>
            <a:endParaRPr lang="en-US" dirty="0" smtClean="0"/>
          </a:p>
          <a:p>
            <a:pPr marL="342900" lvl="1" indent="0">
              <a:buNone/>
            </a:pPr>
            <a:r>
              <a:rPr lang="en-US" dirty="0" smtClean="0"/>
              <a:t>	mkdir __tests__</a:t>
            </a:r>
          </a:p>
          <a:p>
            <a:pPr marL="342900" lvl="1" indent="0">
              <a:buNone/>
            </a:pPr>
            <a:endParaRPr lang="en-US" dirty="0"/>
          </a:p>
          <a:p>
            <a:pPr marL="342900" lvl="1" indent="0">
              <a:buNone/>
            </a:pPr>
            <a:r>
              <a:rPr lang="en-US" dirty="0"/>
              <a:t>	</a:t>
            </a:r>
            <a:r>
              <a:rPr lang="en-US" dirty="0" smtClean="0"/>
              <a:t>modify package.json</a:t>
            </a:r>
          </a:p>
          <a:p>
            <a:pPr marL="342900" lvl="1" indent="0">
              <a:buNone/>
            </a:pPr>
            <a:endParaRPr lang="en-US" dirty="0"/>
          </a:p>
          <a:p>
            <a:pPr marL="342900" lvl="1" indent="0">
              <a:buNone/>
            </a:pPr>
            <a:endParaRPr lang="en-US" dirty="0" smtClean="0"/>
          </a:p>
          <a:p>
            <a:pPr marL="342900" lvl="1" indent="0">
              <a:buNone/>
            </a:pPr>
            <a:endParaRPr lang="en-US" dirty="0"/>
          </a:p>
          <a:p>
            <a:pPr marL="342900" lvl="1" indent="0">
              <a:buNone/>
            </a:pPr>
            <a:endParaRPr lang="en-US" dirty="0" smtClean="0"/>
          </a:p>
          <a:p>
            <a:pPr marL="342900" lvl="1" indent="0">
              <a:buNone/>
            </a:pPr>
            <a:endParaRPr lang="en-US" dirty="0"/>
          </a:p>
          <a:p>
            <a:pPr marL="342900" lvl="1" indent="0">
              <a:buNone/>
            </a:pPr>
            <a:endParaRPr lang="en-US" dirty="0" smtClean="0"/>
          </a:p>
          <a:p>
            <a:pPr marL="342900" lvl="1" indent="0">
              <a:buNone/>
            </a:pPr>
            <a:r>
              <a:rPr lang="en-US" dirty="0"/>
              <a:t>	npm </a:t>
            </a:r>
            <a:r>
              <a:rPr lang="en-US" dirty="0" smtClean="0"/>
              <a:t>test</a:t>
            </a:r>
            <a:endParaRPr lang="en-US" dirty="0"/>
          </a:p>
        </p:txBody>
      </p:sp>
      <p:sp>
        <p:nvSpPr>
          <p:cNvPr id="2" name="Title 1"/>
          <p:cNvSpPr>
            <a:spLocks noGrp="1"/>
          </p:cNvSpPr>
          <p:nvPr>
            <p:ph type="title"/>
          </p:nvPr>
        </p:nvSpPr>
        <p:spPr/>
        <p:txBody>
          <a:bodyPr/>
          <a:lstStyle/>
          <a:p>
            <a:r>
              <a:rPr lang="en-US" dirty="0" smtClean="0"/>
              <a:t>Configuration</a:t>
            </a:r>
            <a:endParaRPr lang="en-US" dirty="0"/>
          </a:p>
        </p:txBody>
      </p:sp>
      <p:grpSp>
        <p:nvGrpSpPr>
          <p:cNvPr id="7" name="Group 6"/>
          <p:cNvGrpSpPr/>
          <p:nvPr/>
        </p:nvGrpSpPr>
        <p:grpSpPr>
          <a:xfrm>
            <a:off x="2864666" y="254817"/>
            <a:ext cx="564334" cy="564334"/>
            <a:chOff x="4567104" y="3100254"/>
            <a:chExt cx="1128668" cy="1128668"/>
          </a:xfrm>
        </p:grpSpPr>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67104" y="3100254"/>
              <a:ext cx="919296" cy="919296"/>
            </a:xfrm>
            <a:prstGeom prst="rect">
              <a:avLst/>
            </a:prstGeom>
          </p:spPr>
        </p:pic>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105400" y="3638550"/>
              <a:ext cx="590372" cy="590372"/>
            </a:xfrm>
            <a:prstGeom prst="rect">
              <a:avLst/>
            </a:prstGeom>
          </p:spPr>
        </p:pic>
      </p:grpSp>
      <p:pic>
        <p:nvPicPr>
          <p:cNvPr id="11" name="Picture 10"/>
          <p:cNvPicPr>
            <a:picLocks noChangeAspect="1"/>
          </p:cNvPicPr>
          <p:nvPr/>
        </p:nvPicPr>
        <p:blipFill rotWithShape="1">
          <a:blip r:embed="rId5" cstate="print">
            <a:extLst>
              <a:ext uri="{28A0092B-C50C-407E-A947-70E740481C1C}">
                <a14:useLocalDpi xmlns:a14="http://schemas.microsoft.com/office/drawing/2010/main" val="0"/>
              </a:ext>
            </a:extLst>
          </a:blip>
          <a:srcRect r="65957"/>
          <a:stretch/>
        </p:blipFill>
        <p:spPr>
          <a:xfrm>
            <a:off x="546101" y="1276350"/>
            <a:ext cx="457200" cy="451708"/>
          </a:xfrm>
          <a:prstGeom prst="rect">
            <a:avLst/>
          </a:prstGeom>
        </p:spPr>
      </p:pic>
      <p:pic>
        <p:nvPicPr>
          <p:cNvPr id="13" name="Picture 12"/>
          <p:cNvPicPr>
            <a:picLocks noChangeAspect="1"/>
          </p:cNvPicPr>
          <p:nvPr/>
        </p:nvPicPr>
        <p:blipFill rotWithShape="1">
          <a:blip r:embed="rId5" cstate="print">
            <a:extLst>
              <a:ext uri="{28A0092B-C50C-407E-A947-70E740481C1C}">
                <a14:useLocalDpi xmlns:a14="http://schemas.microsoft.com/office/drawing/2010/main" val="0"/>
              </a:ext>
            </a:extLst>
          </a:blip>
          <a:srcRect l="34043" t="-9042" r="32861" b="-1"/>
          <a:stretch/>
        </p:blipFill>
        <p:spPr>
          <a:xfrm>
            <a:off x="546101" y="1774396"/>
            <a:ext cx="444499" cy="492554"/>
          </a:xfrm>
          <a:prstGeom prst="rect">
            <a:avLst/>
          </a:prstGeom>
        </p:spPr>
      </p:pic>
      <p:pic>
        <p:nvPicPr>
          <p:cNvPr id="14" name="Picture 13"/>
          <p:cNvPicPr>
            <a:picLocks noChangeAspect="1"/>
          </p:cNvPicPr>
          <p:nvPr/>
        </p:nvPicPr>
        <p:blipFill rotWithShape="1">
          <a:blip r:embed="rId5" cstate="print">
            <a:extLst>
              <a:ext uri="{28A0092B-C50C-407E-A947-70E740481C1C}">
                <a14:useLocalDpi xmlns:a14="http://schemas.microsoft.com/office/drawing/2010/main" val="0"/>
              </a:ext>
            </a:extLst>
          </a:blip>
          <a:srcRect l="67021"/>
          <a:stretch/>
        </p:blipFill>
        <p:spPr>
          <a:xfrm>
            <a:off x="547688" y="3714750"/>
            <a:ext cx="442912" cy="451708"/>
          </a:xfrm>
          <a:prstGeom prst="rect">
            <a:avLst/>
          </a:prstGeom>
        </p:spPr>
      </p:pic>
      <p:pic>
        <p:nvPicPr>
          <p:cNvPr id="16" name="Picture 15"/>
          <p:cNvPicPr>
            <a:picLocks noChangeAspect="1"/>
          </p:cNvPicPr>
          <p:nvPr/>
        </p:nvPicPr>
        <p:blipFill>
          <a:blip r:embed="rId6"/>
          <a:stretch>
            <a:fillRect/>
          </a:stretch>
        </p:blipFill>
        <p:spPr>
          <a:xfrm>
            <a:off x="1114424" y="2244650"/>
            <a:ext cx="2434880" cy="1317700"/>
          </a:xfrm>
          <a:prstGeom prst="rect">
            <a:avLst/>
          </a:prstGeom>
        </p:spPr>
      </p:pic>
    </p:spTree>
    <p:extLst>
      <p:ext uri="{BB962C8B-B14F-4D97-AF65-F5344CB8AC3E}">
        <p14:creationId xmlns:p14="http://schemas.microsoft.com/office/powerpoint/2010/main" val="108562614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--verbose</a:t>
            </a:r>
            <a:endParaRPr lang="en-US" dirty="0"/>
          </a:p>
        </p:txBody>
      </p:sp>
      <p:pic>
        <p:nvPicPr>
          <p:cNvPr id="12" name="Picture 11"/>
          <p:cNvPicPr>
            <a:picLocks noChangeAspect="1"/>
          </p:cNvPicPr>
          <p:nvPr/>
        </p:nvPicPr>
        <p:blipFill>
          <a:blip r:embed="rId3"/>
          <a:stretch>
            <a:fillRect/>
          </a:stretch>
        </p:blipFill>
        <p:spPr>
          <a:xfrm>
            <a:off x="390970" y="971550"/>
            <a:ext cx="5857430" cy="3581400"/>
          </a:xfrm>
          <a:prstGeom prst="rect">
            <a:avLst/>
          </a:prstGeom>
        </p:spPr>
      </p:pic>
    </p:spTree>
    <p:extLst>
      <p:ext uri="{BB962C8B-B14F-4D97-AF65-F5344CB8AC3E}">
        <p14:creationId xmlns:p14="http://schemas.microsoft.com/office/powerpoint/2010/main" val="278581009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Beginner's </a:t>
            </a:r>
            <a:r>
              <a:rPr lang="en-US" dirty="0" smtClean="0"/>
              <a:t>explanation</a:t>
            </a:r>
            <a:endParaRPr lang="en-US" dirty="0"/>
          </a:p>
        </p:txBody>
      </p:sp>
      <p:pic>
        <p:nvPicPr>
          <p:cNvPr id="4" name="Content Placeholder 3"/>
          <p:cNvPicPr>
            <a:picLocks noGrp="1" noChangeAspect="1"/>
          </p:cNvPicPr>
          <p:nvPr>
            <p:ph idx="1"/>
          </p:nvPr>
        </p:nvPicPr>
        <p:blipFill>
          <a:blip r:embed="rId3"/>
          <a:stretch>
            <a:fillRect/>
          </a:stretch>
        </p:blipFill>
        <p:spPr>
          <a:xfrm>
            <a:off x="4495800" y="292537"/>
            <a:ext cx="457200" cy="440055"/>
          </a:xfrm>
          <a:prstGeom prst="rect">
            <a:avLst/>
          </a:prstGeom>
        </p:spPr>
      </p:pic>
      <p:pic>
        <p:nvPicPr>
          <p:cNvPr id="6" name="Picture 5"/>
          <p:cNvPicPr>
            <a:picLocks noChangeAspect="1"/>
          </p:cNvPicPr>
          <p:nvPr/>
        </p:nvPicPr>
        <p:blipFill>
          <a:blip r:embed="rId4"/>
          <a:stretch>
            <a:fillRect/>
          </a:stretch>
        </p:blipFill>
        <p:spPr>
          <a:xfrm>
            <a:off x="1685925" y="1657350"/>
            <a:ext cx="3486150" cy="2000250"/>
          </a:xfrm>
          <a:prstGeom prst="rect">
            <a:avLst/>
          </a:prstGeom>
        </p:spPr>
      </p:pic>
      <p:grpSp>
        <p:nvGrpSpPr>
          <p:cNvPr id="11" name="Group 10"/>
          <p:cNvGrpSpPr/>
          <p:nvPr/>
        </p:nvGrpSpPr>
        <p:grpSpPr>
          <a:xfrm>
            <a:off x="716549" y="1753862"/>
            <a:ext cx="1112251" cy="369332"/>
            <a:chOff x="716549" y="1753862"/>
            <a:chExt cx="1112251" cy="369332"/>
          </a:xfrm>
        </p:grpSpPr>
        <p:cxnSp>
          <p:nvCxnSpPr>
            <p:cNvPr id="8" name="Straight Arrow Connector 7"/>
            <p:cNvCxnSpPr/>
            <p:nvPr/>
          </p:nvCxnSpPr>
          <p:spPr>
            <a:xfrm flipH="1">
              <a:off x="1371600" y="1938528"/>
              <a:ext cx="457200"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716549" y="1753862"/>
              <a:ext cx="655051" cy="369332"/>
            </a:xfrm>
            <a:prstGeom prst="rect">
              <a:avLst/>
            </a:prstGeom>
            <a:noFill/>
          </p:spPr>
          <p:txBody>
            <a:bodyPr wrap="none" rtlCol="0">
              <a:spAutoFit/>
            </a:bodyPr>
            <a:lstStyle/>
            <a:p>
              <a:r>
                <a:rPr lang="en-US" i="1" dirty="0" smtClean="0"/>
                <a:t>Suite</a:t>
              </a:r>
              <a:endParaRPr lang="en-US" i="1" dirty="0"/>
            </a:p>
          </p:txBody>
        </p:sp>
      </p:grpSp>
      <p:cxnSp>
        <p:nvCxnSpPr>
          <p:cNvPr id="13" name="Straight Arrow Connector 12"/>
          <p:cNvCxnSpPr/>
          <p:nvPr/>
        </p:nvCxnSpPr>
        <p:spPr>
          <a:xfrm flipH="1">
            <a:off x="1470525" y="2532888"/>
            <a:ext cx="457200"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838200" y="2338697"/>
            <a:ext cx="614271" cy="369332"/>
          </a:xfrm>
          <a:prstGeom prst="rect">
            <a:avLst/>
          </a:prstGeom>
          <a:noFill/>
        </p:spPr>
        <p:txBody>
          <a:bodyPr wrap="none" rtlCol="0">
            <a:spAutoFit/>
          </a:bodyPr>
          <a:lstStyle/>
          <a:p>
            <a:r>
              <a:rPr lang="en-US" i="1" dirty="0" smtClean="0"/>
              <a:t>Spec</a:t>
            </a:r>
            <a:endParaRPr lang="en-US" i="1" dirty="0"/>
          </a:p>
        </p:txBody>
      </p:sp>
      <p:cxnSp>
        <p:nvCxnSpPr>
          <p:cNvPr id="15" name="Straight Arrow Connector 14"/>
          <p:cNvCxnSpPr/>
          <p:nvPr/>
        </p:nvCxnSpPr>
        <p:spPr>
          <a:xfrm flipH="1">
            <a:off x="1524000" y="3127248"/>
            <a:ext cx="548640"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57200" y="2933057"/>
            <a:ext cx="1080745" cy="646331"/>
          </a:xfrm>
          <a:prstGeom prst="rect">
            <a:avLst/>
          </a:prstGeom>
          <a:noFill/>
        </p:spPr>
        <p:txBody>
          <a:bodyPr wrap="none" rtlCol="0">
            <a:spAutoFit/>
          </a:bodyPr>
          <a:lstStyle/>
          <a:p>
            <a:r>
              <a:rPr lang="en-US" i="1" dirty="0" smtClean="0"/>
              <a:t>A</a:t>
            </a:r>
            <a:r>
              <a:rPr lang="en-US" i="1" dirty="0"/>
              <a:t>ssertion</a:t>
            </a:r>
          </a:p>
          <a:p>
            <a:endParaRPr lang="en-US" i="1" dirty="0"/>
          </a:p>
        </p:txBody>
      </p:sp>
      <p:cxnSp>
        <p:nvCxnSpPr>
          <p:cNvPr id="19" name="Straight Arrow Connector 18"/>
          <p:cNvCxnSpPr/>
          <p:nvPr/>
        </p:nvCxnSpPr>
        <p:spPr>
          <a:xfrm>
            <a:off x="2895600" y="3127248"/>
            <a:ext cx="914400" cy="91440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3810000" y="3856982"/>
            <a:ext cx="978794" cy="369332"/>
          </a:xfrm>
          <a:prstGeom prst="rect">
            <a:avLst/>
          </a:prstGeom>
          <a:noFill/>
        </p:spPr>
        <p:txBody>
          <a:bodyPr wrap="none" rtlCol="0">
            <a:spAutoFit/>
          </a:bodyPr>
          <a:lstStyle/>
          <a:p>
            <a:r>
              <a:rPr lang="en-US" i="1" dirty="0" smtClean="0"/>
              <a:t>Matcher</a:t>
            </a:r>
            <a:endParaRPr lang="en-US" i="1" dirty="0"/>
          </a:p>
        </p:txBody>
      </p:sp>
    </p:spTree>
    <p:extLst>
      <p:ext uri="{BB962C8B-B14F-4D97-AF65-F5344CB8AC3E}">
        <p14:creationId xmlns:p14="http://schemas.microsoft.com/office/powerpoint/2010/main" val="383540889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Beginner's </a:t>
            </a:r>
            <a:r>
              <a:rPr lang="en-US" dirty="0" smtClean="0"/>
              <a:t>example</a:t>
            </a:r>
            <a:endParaRPr lang="en-US" dirty="0"/>
          </a:p>
        </p:txBody>
      </p:sp>
      <p:pic>
        <p:nvPicPr>
          <p:cNvPr id="4" name="Content Placeholder 3"/>
          <p:cNvPicPr>
            <a:picLocks noGrp="1" noChangeAspect="1"/>
          </p:cNvPicPr>
          <p:nvPr>
            <p:ph idx="1"/>
          </p:nvPr>
        </p:nvPicPr>
        <p:blipFill>
          <a:blip r:embed="rId3"/>
          <a:stretch>
            <a:fillRect/>
          </a:stretch>
        </p:blipFill>
        <p:spPr>
          <a:xfrm>
            <a:off x="3962400" y="292537"/>
            <a:ext cx="457200" cy="440055"/>
          </a:xfrm>
          <a:prstGeom prst="rect">
            <a:avLst/>
          </a:prstGeom>
        </p:spPr>
      </p:pic>
      <p:grpSp>
        <p:nvGrpSpPr>
          <p:cNvPr id="6" name="Group 5"/>
          <p:cNvGrpSpPr/>
          <p:nvPr/>
        </p:nvGrpSpPr>
        <p:grpSpPr>
          <a:xfrm>
            <a:off x="1600200" y="1428750"/>
            <a:ext cx="3657600" cy="2438400"/>
            <a:chOff x="1143000" y="1352550"/>
            <a:chExt cx="3657600" cy="2438400"/>
          </a:xfrm>
        </p:grpSpPr>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371600" y="1352550"/>
              <a:ext cx="3429000" cy="980792"/>
            </a:xfrm>
            <a:prstGeom prst="rect">
              <a:avLst/>
            </a:prstGeom>
          </p:spPr>
        </p:pic>
        <p:pic>
          <p:nvPicPr>
            <p:cNvPr id="3" name="Picture 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43000" y="2190484"/>
              <a:ext cx="1064310" cy="1600466"/>
            </a:xfrm>
            <a:prstGeom prst="rect">
              <a:avLst/>
            </a:prstGeom>
          </p:spPr>
        </p:pic>
      </p:grpSp>
    </p:spTree>
    <p:extLst>
      <p:ext uri="{BB962C8B-B14F-4D97-AF65-F5344CB8AC3E}">
        <p14:creationId xmlns:p14="http://schemas.microsoft.com/office/powerpoint/2010/main" val="46356815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905000" y="1234440"/>
            <a:ext cx="2906736" cy="3429000"/>
          </a:xfrm>
        </p:spPr>
      </p:pic>
      <p:sp>
        <p:nvSpPr>
          <p:cNvPr id="2" name="Title 1"/>
          <p:cNvSpPr>
            <a:spLocks noGrp="1"/>
          </p:cNvSpPr>
          <p:nvPr>
            <p:ph type="title"/>
          </p:nvPr>
        </p:nvSpPr>
        <p:spPr/>
        <p:txBody>
          <a:bodyPr/>
          <a:lstStyle/>
          <a:p>
            <a:r>
              <a:rPr lang="en-US" dirty="0" smtClean="0"/>
              <a:t>React + Jest </a:t>
            </a:r>
            <a:endParaRPr lang="en-US" dirty="0"/>
          </a:p>
        </p:txBody>
      </p:sp>
      <p:grpSp>
        <p:nvGrpSpPr>
          <p:cNvPr id="7" name="Group 6"/>
          <p:cNvGrpSpPr>
            <a:grpSpLocks noChangeAspect="1"/>
          </p:cNvGrpSpPr>
          <p:nvPr/>
        </p:nvGrpSpPr>
        <p:grpSpPr>
          <a:xfrm>
            <a:off x="2743200" y="243275"/>
            <a:ext cx="548640" cy="548640"/>
            <a:chOff x="3033579" y="199937"/>
            <a:chExt cx="685800" cy="685800"/>
          </a:xfrm>
        </p:grpSpPr>
        <p:pic>
          <p:nvPicPr>
            <p:cNvPr id="6" name="Picture 5"/>
            <p:cNvPicPr>
              <a:picLocks noChangeAspect="1"/>
            </p:cNvPicPr>
            <p:nvPr/>
          </p:nvPicPr>
          <p:blipFill>
            <a:blip r:embed="rId4"/>
            <a:stretch>
              <a:fillRect/>
            </a:stretch>
          </p:blipFill>
          <p:spPr>
            <a:xfrm>
              <a:off x="3033579" y="199937"/>
              <a:ext cx="685800" cy="685800"/>
            </a:xfrm>
            <a:prstGeom prst="rect">
              <a:avLst/>
            </a:prstGeom>
          </p:spPr>
        </p:pic>
        <p:pic>
          <p:nvPicPr>
            <p:cNvPr id="4" name="Picture 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147879" y="295099"/>
              <a:ext cx="457200" cy="457200"/>
            </a:xfrm>
            <a:prstGeom prst="rect">
              <a:avLst/>
            </a:prstGeom>
          </p:spPr>
        </p:pic>
      </p:grpSp>
      <p:sp>
        <p:nvSpPr>
          <p:cNvPr id="10" name="TextBox 9"/>
          <p:cNvSpPr txBox="1"/>
          <p:nvPr/>
        </p:nvSpPr>
        <p:spPr>
          <a:xfrm>
            <a:off x="2209800" y="1608951"/>
            <a:ext cx="1199687" cy="707886"/>
          </a:xfrm>
          <a:prstGeom prst="rect">
            <a:avLst/>
          </a:prstGeom>
          <a:noFill/>
        </p:spPr>
        <p:txBody>
          <a:bodyPr wrap="none" rtlCol="0">
            <a:spAutoFit/>
          </a:bodyPr>
          <a:lstStyle/>
          <a:p>
            <a:pPr algn="ctr"/>
            <a:r>
              <a:rPr lang="en-US" sz="2000" i="1" dirty="0">
                <a:solidFill>
                  <a:srgbClr val="CA461A"/>
                </a:solidFill>
              </a:rPr>
              <a:t>Snapshot</a:t>
            </a:r>
            <a:r>
              <a:rPr lang="en-US" sz="2000" i="1" dirty="0"/>
              <a:t> </a:t>
            </a:r>
            <a:endParaRPr lang="en-US" sz="2000" i="1" dirty="0" smtClean="0"/>
          </a:p>
          <a:p>
            <a:pPr algn="ctr"/>
            <a:r>
              <a:rPr lang="en-US" sz="2000" i="1" dirty="0" smtClean="0">
                <a:solidFill>
                  <a:srgbClr val="CA461A"/>
                </a:solidFill>
              </a:rPr>
              <a:t>Testing?</a:t>
            </a:r>
            <a:endParaRPr lang="en-US" sz="2000" i="1" dirty="0">
              <a:solidFill>
                <a:srgbClr val="CA461A"/>
              </a:solidFill>
            </a:endParaRPr>
          </a:p>
        </p:txBody>
      </p:sp>
      <p:grpSp>
        <p:nvGrpSpPr>
          <p:cNvPr id="20" name="Group 19"/>
          <p:cNvGrpSpPr/>
          <p:nvPr/>
        </p:nvGrpSpPr>
        <p:grpSpPr>
          <a:xfrm>
            <a:off x="342900" y="3409950"/>
            <a:ext cx="2192729" cy="304800"/>
            <a:chOff x="342900" y="3409950"/>
            <a:chExt cx="2192729" cy="304800"/>
          </a:xfrm>
        </p:grpSpPr>
        <p:pic>
          <p:nvPicPr>
            <p:cNvPr id="14" name="Picture 13"/>
            <p:cNvPicPr>
              <a:picLocks noChangeAspect="1"/>
            </p:cNvPicPr>
            <p:nvPr/>
          </p:nvPicPr>
          <p:blipFill rotWithShape="1">
            <a:blip r:embed="rId6"/>
            <a:srcRect l="51245" t="1594" b="-1"/>
            <a:stretch/>
          </p:blipFill>
          <p:spPr>
            <a:xfrm>
              <a:off x="1866900" y="3409950"/>
              <a:ext cx="668729" cy="290714"/>
            </a:xfrm>
            <a:prstGeom prst="rect">
              <a:avLst/>
            </a:prstGeom>
          </p:spPr>
        </p:pic>
        <p:pic>
          <p:nvPicPr>
            <p:cNvPr id="12" name="Picture 11"/>
            <p:cNvPicPr>
              <a:picLocks noChangeAspect="1"/>
            </p:cNvPicPr>
            <p:nvPr/>
          </p:nvPicPr>
          <p:blipFill rotWithShape="1">
            <a:blip r:embed="rId6"/>
            <a:srcRect t="1" r="54861" b="-2878"/>
            <a:stretch/>
          </p:blipFill>
          <p:spPr>
            <a:xfrm>
              <a:off x="342900" y="3410829"/>
              <a:ext cx="619125" cy="303921"/>
            </a:xfrm>
            <a:prstGeom prst="rect">
              <a:avLst/>
            </a:prstGeom>
          </p:spPr>
        </p:pic>
        <p:sp>
          <p:nvSpPr>
            <p:cNvPr id="13" name="TextBox 12"/>
            <p:cNvSpPr txBox="1"/>
            <p:nvPr/>
          </p:nvSpPr>
          <p:spPr>
            <a:xfrm>
              <a:off x="754332" y="3437751"/>
              <a:ext cx="1367490" cy="276999"/>
            </a:xfrm>
            <a:prstGeom prst="rect">
              <a:avLst/>
            </a:prstGeom>
            <a:noFill/>
          </p:spPr>
          <p:txBody>
            <a:bodyPr wrap="none" rtlCol="0">
              <a:spAutoFit/>
            </a:bodyPr>
            <a:lstStyle/>
            <a:p>
              <a:pPr algn="ctr"/>
              <a:r>
                <a:rPr lang="en-US" sz="1200" i="1" dirty="0">
                  <a:solidFill>
                    <a:srgbClr val="CA461A"/>
                  </a:solidFill>
                </a:rPr>
                <a:t>react-test-renderer</a:t>
              </a:r>
            </a:p>
          </p:txBody>
        </p:sp>
      </p:grpSp>
      <p:grpSp>
        <p:nvGrpSpPr>
          <p:cNvPr id="22" name="Group 21"/>
          <p:cNvGrpSpPr/>
          <p:nvPr/>
        </p:nvGrpSpPr>
        <p:grpSpPr>
          <a:xfrm>
            <a:off x="4648200" y="2164437"/>
            <a:ext cx="2037128" cy="304800"/>
            <a:chOff x="4648200" y="2164437"/>
            <a:chExt cx="2037128" cy="304800"/>
          </a:xfrm>
        </p:grpSpPr>
        <p:pic>
          <p:nvPicPr>
            <p:cNvPr id="17" name="Picture 16"/>
            <p:cNvPicPr>
              <a:picLocks noChangeAspect="1"/>
            </p:cNvPicPr>
            <p:nvPr/>
          </p:nvPicPr>
          <p:blipFill rotWithShape="1">
            <a:blip r:embed="rId6"/>
            <a:srcRect l="51245" t="1594" b="-1"/>
            <a:stretch/>
          </p:blipFill>
          <p:spPr>
            <a:xfrm>
              <a:off x="6016599" y="2164437"/>
              <a:ext cx="668729" cy="290714"/>
            </a:xfrm>
            <a:prstGeom prst="rect">
              <a:avLst/>
            </a:prstGeom>
          </p:spPr>
        </p:pic>
        <p:pic>
          <p:nvPicPr>
            <p:cNvPr id="18" name="Picture 17"/>
            <p:cNvPicPr>
              <a:picLocks noChangeAspect="1"/>
            </p:cNvPicPr>
            <p:nvPr/>
          </p:nvPicPr>
          <p:blipFill rotWithShape="1">
            <a:blip r:embed="rId6"/>
            <a:srcRect t="1" r="54861" b="-2878"/>
            <a:stretch/>
          </p:blipFill>
          <p:spPr>
            <a:xfrm>
              <a:off x="4648200" y="2165316"/>
              <a:ext cx="619125" cy="303921"/>
            </a:xfrm>
            <a:prstGeom prst="rect">
              <a:avLst/>
            </a:prstGeom>
          </p:spPr>
        </p:pic>
      </p:grpSp>
      <p:sp>
        <p:nvSpPr>
          <p:cNvPr id="19" name="TextBox 18"/>
          <p:cNvSpPr txBox="1"/>
          <p:nvPr/>
        </p:nvSpPr>
        <p:spPr>
          <a:xfrm>
            <a:off x="5025999" y="2194560"/>
            <a:ext cx="1286378" cy="276999"/>
          </a:xfrm>
          <a:prstGeom prst="rect">
            <a:avLst/>
          </a:prstGeom>
          <a:noFill/>
        </p:spPr>
        <p:txBody>
          <a:bodyPr wrap="none" rtlCol="0">
            <a:spAutoFit/>
          </a:bodyPr>
          <a:lstStyle/>
          <a:p>
            <a:pPr algn="ctr"/>
            <a:r>
              <a:rPr lang="en-US" sz="1200" i="1" dirty="0" smtClean="0">
                <a:solidFill>
                  <a:srgbClr val="CA461A"/>
                </a:solidFill>
              </a:rPr>
              <a:t>toMatchSnapshot</a:t>
            </a:r>
            <a:endParaRPr lang="en-US" sz="1200" i="1" dirty="0">
              <a:solidFill>
                <a:srgbClr val="CA461A"/>
              </a:solidFill>
            </a:endParaRPr>
          </a:p>
        </p:txBody>
      </p:sp>
    </p:spTree>
    <p:extLst>
      <p:ext uri="{BB962C8B-B14F-4D97-AF65-F5344CB8AC3E}">
        <p14:creationId xmlns:p14="http://schemas.microsoft.com/office/powerpoint/2010/main" val="293635303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Jest: List-test.js</a:t>
            </a:r>
            <a:endParaRPr lang="en-US" dirty="0"/>
          </a:p>
        </p:txBody>
      </p:sp>
      <p:pic>
        <p:nvPicPr>
          <p:cNvPr id="5" name="Content Placeholder 4"/>
          <p:cNvPicPr>
            <a:picLocks noGrp="1" noChangeAspect="1"/>
          </p:cNvPicPr>
          <p:nvPr>
            <p:ph idx="1"/>
          </p:nvPr>
        </p:nvPicPr>
        <p:blipFill>
          <a:blip r:embed="rId3"/>
          <a:stretch>
            <a:fillRect/>
          </a:stretch>
        </p:blipFill>
        <p:spPr>
          <a:xfrm>
            <a:off x="381000" y="971550"/>
            <a:ext cx="4476750" cy="3209925"/>
          </a:xfrm>
          <a:prstGeom prst="rect">
            <a:avLst/>
          </a:prstGeom>
        </p:spPr>
      </p:pic>
      <p:grpSp>
        <p:nvGrpSpPr>
          <p:cNvPr id="6" name="Group 5"/>
          <p:cNvGrpSpPr>
            <a:grpSpLocks noChangeAspect="1"/>
          </p:cNvGrpSpPr>
          <p:nvPr/>
        </p:nvGrpSpPr>
        <p:grpSpPr>
          <a:xfrm>
            <a:off x="3429000" y="234555"/>
            <a:ext cx="548640" cy="548640"/>
            <a:chOff x="3033579" y="199937"/>
            <a:chExt cx="685800" cy="685800"/>
          </a:xfrm>
        </p:grpSpPr>
        <p:pic>
          <p:nvPicPr>
            <p:cNvPr id="7" name="Picture 6"/>
            <p:cNvPicPr>
              <a:picLocks noChangeAspect="1"/>
            </p:cNvPicPr>
            <p:nvPr/>
          </p:nvPicPr>
          <p:blipFill>
            <a:blip r:embed="rId4"/>
            <a:stretch>
              <a:fillRect/>
            </a:stretch>
          </p:blipFill>
          <p:spPr>
            <a:xfrm>
              <a:off x="3033579" y="199937"/>
              <a:ext cx="685800" cy="685800"/>
            </a:xfrm>
            <a:prstGeom prst="rect">
              <a:avLst/>
            </a:prstGeom>
          </p:spPr>
        </p:pic>
        <p:pic>
          <p:nvPicPr>
            <p:cNvPr id="8" name="Picture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147879" y="295099"/>
              <a:ext cx="457200" cy="457200"/>
            </a:xfrm>
            <a:prstGeom prst="rect">
              <a:avLst/>
            </a:prstGeom>
          </p:spPr>
        </p:pic>
      </p:grpSp>
    </p:spTree>
    <p:extLst>
      <p:ext uri="{BB962C8B-B14F-4D97-AF65-F5344CB8AC3E}">
        <p14:creationId xmlns:p14="http://schemas.microsoft.com/office/powerpoint/2010/main" val="337393483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Software Process-Process Writing" id="{484DCFE3-C6F9-45D9-885E-D855416912FB}" vid="{6061A027-64DD-4555-AA55-172381E02F7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684E481DE84C9499EF0F81972D7EF96" ma:contentTypeVersion="0" ma:contentTypeDescription="Create a new document." ma:contentTypeScope="" ma:versionID="1082b6f87e9a9efb3f4dd16ca55e9303">
  <xsd:schema xmlns:xsd="http://www.w3.org/2001/XMLSchema" xmlns:xs="http://www.w3.org/2001/XMLSchema" xmlns:p="http://schemas.microsoft.com/office/2006/metadata/properties" targetNamespace="http://schemas.microsoft.com/office/2006/metadata/properties" ma:root="true" ma:fieldsID="1b05d82d297216baf5b26c55225140df">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B82694F-752F-4827-A348-4AA5A968F42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12B43294-76B4-4246-849F-628E6870A5FD}">
  <ds:schemaRefs>
    <ds:schemaRef ds:uri="http://schemas.microsoft.com/office/infopath/2007/PartnerControls"/>
    <ds:schemaRef ds:uri="http://schemas.microsoft.com/office/2006/documentManagement/types"/>
    <ds:schemaRef ds:uri="http://purl.org/dc/terms/"/>
    <ds:schemaRef ds:uri="http://www.w3.org/XML/1998/namespace"/>
    <ds:schemaRef ds:uri="http://purl.org/dc/dcmitype/"/>
    <ds:schemaRef ds:uri="http://purl.org/dc/elements/1.1/"/>
    <ds:schemaRef ds:uri="http://schemas.microsoft.com/office/2006/metadata/properties"/>
    <ds:schemaRef ds:uri="http://schemas.openxmlformats.org/package/2006/metadata/core-properties"/>
  </ds:schemaRefs>
</ds:datastoreItem>
</file>

<file path=customXml/itemProps3.xml><?xml version="1.0" encoding="utf-8"?>
<ds:datastoreItem xmlns:ds="http://schemas.openxmlformats.org/officeDocument/2006/customXml" ds:itemID="{DB5E681D-860B-4D22-80CF-C7472F8C312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Software Process-Process Writing</Template>
  <TotalTime>2952</TotalTime>
  <Words>1014</Words>
  <Application>Microsoft Office PowerPoint</Application>
  <PresentationFormat>Custom</PresentationFormat>
  <Paragraphs>441</Paragraphs>
  <Slides>22</Slides>
  <Notes>22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Calibri</vt:lpstr>
      <vt:lpstr>Consolas</vt:lpstr>
      <vt:lpstr>CordiaUPC</vt:lpstr>
      <vt:lpstr>Verdana</vt:lpstr>
      <vt:lpstr>Wingdings</vt:lpstr>
      <vt:lpstr>Office Theme</vt:lpstr>
      <vt:lpstr>Hacking with React</vt:lpstr>
      <vt:lpstr>Hacking with React</vt:lpstr>
      <vt:lpstr>Jest</vt:lpstr>
      <vt:lpstr>Configuration</vt:lpstr>
      <vt:lpstr>--verbose</vt:lpstr>
      <vt:lpstr>Beginner's explanation</vt:lpstr>
      <vt:lpstr>Beginner's example</vt:lpstr>
      <vt:lpstr>React + Jest </vt:lpstr>
      <vt:lpstr>Jest: List-test.js</vt:lpstr>
      <vt:lpstr>React + Jest </vt:lpstr>
      <vt:lpstr>Jest: Detail-test.js</vt:lpstr>
      <vt:lpstr>Jest: Detail-test.js</vt:lpstr>
      <vt:lpstr>Code Coverage</vt:lpstr>
      <vt:lpstr>How?</vt:lpstr>
      <vt:lpstr>Tips </vt:lpstr>
      <vt:lpstr>Hacking with React</vt:lpstr>
      <vt:lpstr>ESLint</vt:lpstr>
      <vt:lpstr>Configuration</vt:lpstr>
      <vt:lpstr>{}</vt:lpstr>
      <vt:lpstr>Some Rules ...</vt:lpstr>
      <vt:lpstr>Tips </vt:lpstr>
      <vt:lpstr>Hacking with React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Process</dc:title>
  <dc:creator>Agus Winarta</dc:creator>
  <cp:lastModifiedBy>Havit Choirul Rovik</cp:lastModifiedBy>
  <cp:revision>553</cp:revision>
  <dcterms:created xsi:type="dcterms:W3CDTF">2016-07-26T05:38:36Z</dcterms:created>
  <dcterms:modified xsi:type="dcterms:W3CDTF">2016-12-02T05:41:42Z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0x0101003684E481DE84C9499EF0F81972D7EF96</vt:lpwstr>
  </property>
</Properties>
</file>