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335" r:id="rId7"/>
    <p:sldId id="336" r:id="rId8"/>
    <p:sldId id="261" r:id="rId9"/>
    <p:sldId id="304" r:id="rId10"/>
    <p:sldId id="305" r:id="rId11"/>
    <p:sldId id="329" r:id="rId12"/>
    <p:sldId id="308" r:id="rId13"/>
    <p:sldId id="306" r:id="rId14"/>
    <p:sldId id="307" r:id="rId15"/>
    <p:sldId id="318" r:id="rId16"/>
    <p:sldId id="337" r:id="rId17"/>
    <p:sldId id="319" r:id="rId18"/>
    <p:sldId id="310" r:id="rId19"/>
    <p:sldId id="286" r:id="rId20"/>
    <p:sldId id="313" r:id="rId21"/>
    <p:sldId id="312" r:id="rId22"/>
    <p:sldId id="320" r:id="rId23"/>
    <p:sldId id="314" r:id="rId24"/>
    <p:sldId id="315" r:id="rId25"/>
    <p:sldId id="316" r:id="rId26"/>
    <p:sldId id="321" r:id="rId27"/>
    <p:sldId id="322" r:id="rId28"/>
    <p:sldId id="324" r:id="rId29"/>
    <p:sldId id="323" r:id="rId30"/>
    <p:sldId id="330" r:id="rId31"/>
    <p:sldId id="325" r:id="rId32"/>
    <p:sldId id="326" r:id="rId33"/>
    <p:sldId id="327" r:id="rId34"/>
    <p:sldId id="331" r:id="rId35"/>
    <p:sldId id="332" r:id="rId36"/>
    <p:sldId id="333" r:id="rId37"/>
    <p:sldId id="334" r:id="rId38"/>
    <p:sldId id="328" r:id="rId39"/>
    <p:sldId id="271" r:id="rId4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B0C5E1"/>
    <a:srgbClr val="00909A"/>
    <a:srgbClr val="EDEAF0"/>
    <a:srgbClr val="D8D3E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>
      <p:cViewPr>
        <p:scale>
          <a:sx n="75" d="100"/>
          <a:sy n="75" d="100"/>
        </p:scale>
        <p:origin x="1266" y="102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CAB53-69F5-4A09-8E2F-C204B42EC11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D2F2-61FE-45DE-8A88-43D467C52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8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8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42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5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7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3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array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bool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</a:t>
            </a:r>
            <a:r>
              <a:rPr lang="en-AU" sz="3200" dirty="0" err="1" smtClean="0"/>
              <a:t>func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number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object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string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node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element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any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</a:t>
            </a:r>
            <a:r>
              <a:rPr lang="en-AU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instanceOf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AU" sz="3200" dirty="0" smtClean="0"/>
              <a:t>Message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AU" sz="3200" dirty="0" smtClean="0"/>
              <a:t> </a:t>
            </a:r>
            <a:r>
              <a:rPr lang="en-AU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oneOf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(['News',</a:t>
            </a:r>
            <a:r>
              <a:rPr lang="en-AU" sz="3200" dirty="0" smtClean="0"/>
              <a:t> 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'Photos']),</a:t>
            </a:r>
            <a:r>
              <a:rPr lang="en-AU" sz="3200" dirty="0" smtClean="0"/>
              <a:t> </a:t>
            </a:r>
            <a:r>
              <a:rPr lang="en-AU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oneOfType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([]),</a:t>
            </a:r>
            <a:r>
              <a:rPr lang="en-AU" sz="3200" dirty="0" smtClean="0"/>
              <a:t> </a:t>
            </a:r>
            <a:r>
              <a:rPr lang="en-AU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arrayOf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AU" sz="3200" dirty="0" smtClean="0"/>
              <a:t>number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AU" sz="3200" dirty="0" smtClean="0"/>
              <a:t> </a:t>
            </a:r>
            <a:r>
              <a:rPr lang="en-AU" sz="3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objectOf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AU" sz="3200" dirty="0" smtClean="0"/>
              <a:t>number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AU" sz="3200" dirty="0" smtClean="0"/>
              <a:t> 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shape({}),</a:t>
            </a:r>
            <a:r>
              <a:rPr lang="en-AU" sz="3200" dirty="0" smtClean="0"/>
              <a:t> </a:t>
            </a:r>
            <a:r>
              <a:rPr lang="en-AU" sz="3200" dirty="0" err="1" smtClean="0"/>
              <a:t>customProp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AU" sz="3200" dirty="0" smtClean="0"/>
              <a:t> 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function(</a:t>
            </a:r>
            <a:r>
              <a:rPr lang="en-AU" sz="3200" dirty="0" smtClean="0"/>
              <a:t>props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name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AU" sz="3200" dirty="0" smtClean="0"/>
              <a:t> _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AU" sz="3200" dirty="0" smtClean="0"/>
              <a:t> </a:t>
            </a:r>
            <a:r>
              <a:rPr lang="en-AU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1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6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9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3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3200" dirty="0" smtClean="0"/>
              <a:t>https://chrome.google.com/webstore/detail/react-developer-tools/fmkadmapgofadopljbjfkapdkoienihi</a:t>
            </a:r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8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10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3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3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0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2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7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8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8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danabramov/components-react-flux-wip" TargetMode="External"/><Relationship Id="rId2" Type="http://schemas.openxmlformats.org/officeDocument/2006/relationships/hyperlink" Target="http://elijahmanor.com/talks/react-to-the-futur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jpeg"/><Relationship Id="rId4" Type="http://schemas.openxmlformats.org/officeDocument/2006/relationships/hyperlink" Target="https://staminaloops.github.io/undefinedisnotafunction/understanding-reac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ra.com/Pete-Hunt/Posts/Facebooks-React-vs-AngularJS-A-Closer-L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00350"/>
            <a:ext cx="6096000" cy="571500"/>
          </a:xfrm>
        </p:spPr>
        <p:txBody>
          <a:bodyPr>
            <a:normAutofit/>
          </a:bodyPr>
          <a:lstStyle/>
          <a:p>
            <a:pPr algn="l"/>
            <a:r>
              <a:rPr lang="en-AU" sz="27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ReactJs</a:t>
            </a:r>
            <a:r>
              <a:rPr lang="en-AU" sz="2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Intro</a:t>
            </a: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71850"/>
            <a:ext cx="6096000" cy="342900"/>
          </a:xfrm>
        </p:spPr>
        <p:txBody>
          <a:bodyPr>
            <a:noAutofit/>
          </a:bodyPr>
          <a:lstStyle/>
          <a:p>
            <a:pPr algn="l"/>
            <a:r>
              <a:rPr lang="en-AU" dirty="0" smtClean="0"/>
              <a:t>Nov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Rendering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2676127"/>
          </a:xfrm>
        </p:spPr>
        <p:txBody>
          <a:bodyPr>
            <a:normAutofit/>
          </a:bodyPr>
          <a:lstStyle/>
          <a:p>
            <a:r>
              <a:rPr lang="en-AU" dirty="0" smtClean="0"/>
              <a:t>Server </a:t>
            </a:r>
            <a:r>
              <a:rPr lang="en-AU" dirty="0"/>
              <a:t>side </a:t>
            </a:r>
            <a:r>
              <a:rPr lang="en-AU" dirty="0" smtClean="0"/>
              <a:t>rendering - the </a:t>
            </a:r>
            <a:r>
              <a:rPr lang="en-AU" dirty="0"/>
              <a:t>same code runs on the client and on the server </a:t>
            </a:r>
            <a:endParaRPr lang="en-AU" dirty="0" smtClean="0"/>
          </a:p>
          <a:p>
            <a:r>
              <a:rPr lang="en-AU" dirty="0" smtClean="0"/>
              <a:t>Power native </a:t>
            </a:r>
            <a:r>
              <a:rPr lang="en-AU" dirty="0"/>
              <a:t>apps using React Native.</a:t>
            </a:r>
          </a:p>
        </p:txBody>
      </p:sp>
      <p:pic>
        <p:nvPicPr>
          <p:cNvPr id="3074" name="Picture 2" descr="Hasil gam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1990204"/>
            <a:ext cx="5246356" cy="31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Declarative vs Imperative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947935"/>
          </a:xfrm>
        </p:spPr>
        <p:txBody>
          <a:bodyPr>
            <a:normAutofit/>
          </a:bodyPr>
          <a:lstStyle/>
          <a:p>
            <a:r>
              <a:rPr lang="en-AU" dirty="0" smtClean="0"/>
              <a:t>Declarative </a:t>
            </a:r>
            <a:r>
              <a:rPr lang="en-AU" dirty="0"/>
              <a:t>as </a:t>
            </a:r>
            <a:r>
              <a:rPr lang="en-AU" b="1" dirty="0"/>
              <a:t>“</a:t>
            </a:r>
            <a:r>
              <a:rPr lang="en-AU" b="1" i="1" dirty="0"/>
              <a:t>what to do</a:t>
            </a:r>
            <a:r>
              <a:rPr lang="en-AU" b="1" dirty="0"/>
              <a:t>”</a:t>
            </a:r>
            <a:r>
              <a:rPr lang="en-AU" dirty="0"/>
              <a:t> and imperative as </a:t>
            </a:r>
            <a:r>
              <a:rPr lang="en-AU" b="1" dirty="0"/>
              <a:t>“</a:t>
            </a:r>
            <a:r>
              <a:rPr lang="en-AU" b="1" i="1" dirty="0"/>
              <a:t>how to do</a:t>
            </a:r>
            <a:r>
              <a:rPr lang="en-AU" b="1" dirty="0"/>
              <a:t>”</a:t>
            </a:r>
            <a:r>
              <a:rPr lang="en-AU" dirty="0"/>
              <a:t>. 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646"/>
            <a:ext cx="683697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One-Way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947935"/>
          </a:xfrm>
        </p:spPr>
        <p:txBody>
          <a:bodyPr>
            <a:noAutofit/>
          </a:bodyPr>
          <a:lstStyle/>
          <a:p>
            <a:r>
              <a:rPr lang="en-AU" dirty="0"/>
              <a:t>Most important React principle</a:t>
            </a:r>
          </a:p>
          <a:p>
            <a:r>
              <a:rPr lang="en-AU" dirty="0" smtClean="0"/>
              <a:t>Single </a:t>
            </a:r>
            <a:r>
              <a:rPr lang="en-AU" dirty="0"/>
              <a:t>source of truth</a:t>
            </a:r>
          </a:p>
          <a:p>
            <a:r>
              <a:rPr lang="en-AU" dirty="0"/>
              <a:t>Data flows from top components to bottom components</a:t>
            </a:r>
          </a:p>
          <a:p>
            <a:r>
              <a:rPr lang="en-AU" dirty="0" smtClean="0"/>
              <a:t>Move </a:t>
            </a:r>
            <a:r>
              <a:rPr lang="en-AU" dirty="0"/>
              <a:t>state up the tree!</a:t>
            </a:r>
          </a:p>
          <a:p>
            <a:r>
              <a:rPr lang="en-AU" dirty="0"/>
              <a:t>Keep components stupid!</a:t>
            </a:r>
          </a:p>
        </p:txBody>
      </p:sp>
    </p:spTree>
    <p:extLst>
      <p:ext uri="{BB962C8B-B14F-4D97-AF65-F5344CB8AC3E}">
        <p14:creationId xmlns:p14="http://schemas.microsoft.com/office/powerpoint/2010/main" val="2826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One-Way Data Flow</a:t>
            </a:r>
            <a:endParaRPr lang="en-US" dirty="0"/>
          </a:p>
        </p:txBody>
      </p:sp>
      <p:pic>
        <p:nvPicPr>
          <p:cNvPr id="1028" name="Picture 4" descr="http://banderson.github.io/reactive-component-ui-presentation/img/data-event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0" y="915566"/>
            <a:ext cx="6381328" cy="37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One-Way Data </a:t>
            </a:r>
            <a:r>
              <a:rPr lang="en-AU" dirty="0" smtClean="0"/>
              <a:t>Flow is Fast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947935"/>
          </a:xfrm>
        </p:spPr>
        <p:txBody>
          <a:bodyPr>
            <a:noAutofit/>
          </a:bodyPr>
          <a:lstStyle/>
          <a:p>
            <a:r>
              <a:rPr lang="en-AU" dirty="0" smtClean="0"/>
              <a:t>No </a:t>
            </a:r>
            <a:r>
              <a:rPr lang="en-AU" dirty="0"/>
              <a:t>watching or dirty-checking objects</a:t>
            </a:r>
          </a:p>
          <a:p>
            <a:r>
              <a:rPr lang="en-AU" dirty="0"/>
              <a:t>DOM updates are slow, not JS itself</a:t>
            </a:r>
          </a:p>
          <a:p>
            <a:r>
              <a:rPr lang="en-AU" dirty="0"/>
              <a:t>React does minimal DOM updates possible</a:t>
            </a:r>
          </a:p>
          <a:p>
            <a:r>
              <a:rPr lang="en-AU" dirty="0"/>
              <a:t>React batches reads and writes, it's hard to do this manually</a:t>
            </a:r>
          </a:p>
          <a:p>
            <a:r>
              <a:rPr lang="en-AU" dirty="0" smtClean="0"/>
              <a:t>Can </a:t>
            </a:r>
            <a:r>
              <a:rPr lang="en-AU" dirty="0"/>
              <a:t>do this all at </a:t>
            </a:r>
            <a:r>
              <a:rPr lang="en-AU" dirty="0" smtClean="0"/>
              <a:t>60fps on React Native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22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Angular Directive vs React Component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4" y="1707654"/>
            <a:ext cx="6644891" cy="22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Component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92" y="987574"/>
            <a:ext cx="5544616" cy="36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5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Normally you embed the JavaScript into the HTML, that is the way most JavaScript libraries work.</a:t>
            </a:r>
            <a:endParaRPr lang="en-AU" b="1" dirty="0" smtClean="0"/>
          </a:p>
          <a:p>
            <a:r>
              <a:rPr lang="en-AU" b="1" dirty="0" smtClean="0"/>
              <a:t>ANGULAR</a:t>
            </a:r>
            <a:r>
              <a:rPr lang="en-AU" b="1" dirty="0"/>
              <a:t>, EMBER AND KNOCKOUT PUT “JS” IN </a:t>
            </a:r>
            <a:r>
              <a:rPr lang="en-AU" b="1" dirty="0" smtClean="0"/>
              <a:t>YOUR HTML.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b="1" dirty="0"/>
              <a:t>REACT PUTS “HTML” IN YOUR </a:t>
            </a:r>
            <a:r>
              <a:rPr lang="en-AU" b="1" dirty="0" smtClean="0"/>
              <a:t>JS</a:t>
            </a:r>
          </a:p>
          <a:p>
            <a:endParaRPr lang="en-AU" b="1" dirty="0"/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07" y="3284430"/>
            <a:ext cx="6158955" cy="11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They need to be named.</a:t>
            </a:r>
          </a:p>
          <a:p>
            <a:r>
              <a:rPr lang="en-AU" dirty="0"/>
              <a:t>They have only one root node.</a:t>
            </a:r>
          </a:p>
          <a:p>
            <a:r>
              <a:rPr lang="en-AU" dirty="0"/>
              <a:t>There are different types of Components and they can be created </a:t>
            </a:r>
            <a:r>
              <a:rPr lang="en-AU" dirty="0" smtClean="0"/>
              <a:t>in different </a:t>
            </a:r>
            <a:r>
              <a:rPr lang="en-AU" dirty="0"/>
              <a:t>ways.</a:t>
            </a:r>
          </a:p>
          <a:p>
            <a:r>
              <a:rPr lang="en-AU" dirty="0"/>
              <a:t>They must be rendered into a target element in the DOM.</a:t>
            </a:r>
          </a:p>
          <a:p>
            <a:r>
              <a:rPr lang="en-AU" dirty="0"/>
              <a:t>They can contain other components (Composition).</a:t>
            </a:r>
          </a:p>
          <a:p>
            <a:r>
              <a:rPr lang="en-AU" dirty="0"/>
              <a:t>They can accept input data through </a:t>
            </a:r>
            <a:r>
              <a:rPr lang="en-AU" dirty="0" smtClean="0"/>
              <a:t>(</a:t>
            </a:r>
            <a:r>
              <a:rPr lang="en-AU" b="1" dirty="0" smtClean="0"/>
              <a:t>prop</a:t>
            </a:r>
            <a:r>
              <a:rPr lang="en-AU" dirty="0" smtClean="0"/>
              <a:t> / properties</a:t>
            </a:r>
            <a:r>
              <a:rPr lang="en-AU" dirty="0"/>
              <a:t>).</a:t>
            </a:r>
          </a:p>
          <a:p>
            <a:r>
              <a:rPr lang="en-AU" dirty="0"/>
              <a:t>They can store their own data (</a:t>
            </a:r>
            <a:r>
              <a:rPr lang="en-AU" b="1" dirty="0"/>
              <a:t>states</a:t>
            </a:r>
            <a:r>
              <a:rPr lang="en-AU" dirty="0"/>
              <a:t>) and they REACT when this </a:t>
            </a:r>
            <a:r>
              <a:rPr lang="en-AU" dirty="0" smtClean="0"/>
              <a:t>data changes</a:t>
            </a:r>
            <a:r>
              <a:rPr lang="en-AU" dirty="0"/>
              <a:t>.</a:t>
            </a:r>
          </a:p>
          <a:p>
            <a:r>
              <a:rPr lang="en-AU" dirty="0"/>
              <a:t>They respond to events.</a:t>
            </a:r>
          </a:p>
        </p:txBody>
      </p:sp>
    </p:spTree>
    <p:extLst>
      <p:ext uri="{BB962C8B-B14F-4D97-AF65-F5344CB8AC3E}">
        <p14:creationId xmlns:p14="http://schemas.microsoft.com/office/powerpoint/2010/main" val="28902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 vs State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947935"/>
          </a:xfrm>
        </p:spPr>
        <p:txBody>
          <a:bodyPr>
            <a:normAutofit fontScale="25000" lnSpcReduction="20000"/>
          </a:bodyPr>
          <a:lstStyle/>
          <a:p>
            <a:r>
              <a:rPr lang="en-AU" sz="6400" i="1" dirty="0"/>
              <a:t>props</a:t>
            </a:r>
            <a:r>
              <a:rPr lang="en-AU" sz="6400" dirty="0"/>
              <a:t> (short for </a:t>
            </a:r>
            <a:r>
              <a:rPr lang="en-AU" sz="6400" i="1" dirty="0"/>
              <a:t>properties</a:t>
            </a:r>
            <a:r>
              <a:rPr lang="en-AU" sz="6400" dirty="0"/>
              <a:t>) are a Component's </a:t>
            </a:r>
            <a:r>
              <a:rPr lang="en-AU" sz="6400" b="1" dirty="0"/>
              <a:t>configuration,</a:t>
            </a:r>
            <a:r>
              <a:rPr lang="en-AU" sz="6400" dirty="0"/>
              <a:t> its </a:t>
            </a:r>
            <a:r>
              <a:rPr lang="en-AU" sz="6400" i="1" dirty="0"/>
              <a:t>options</a:t>
            </a:r>
            <a:r>
              <a:rPr lang="en-AU" sz="6400" dirty="0"/>
              <a:t> if you may. They are received from above and </a:t>
            </a:r>
            <a:r>
              <a:rPr lang="en-AU" sz="6400" b="1" dirty="0"/>
              <a:t>immutable</a:t>
            </a:r>
            <a:r>
              <a:rPr lang="en-AU" sz="6400" dirty="0"/>
              <a:t> as far as the Component receiving them is concerned</a:t>
            </a:r>
            <a:r>
              <a:rPr lang="en-AU" sz="6400" dirty="0" smtClean="0"/>
              <a:t>.</a:t>
            </a:r>
          </a:p>
          <a:p>
            <a:r>
              <a:rPr lang="en-AU" sz="6400" dirty="0"/>
              <a:t>The </a:t>
            </a:r>
            <a:r>
              <a:rPr lang="en-AU" sz="6400" i="1" dirty="0"/>
              <a:t>state</a:t>
            </a:r>
            <a:r>
              <a:rPr lang="en-AU" sz="6400" dirty="0"/>
              <a:t> starts with a default value when a Component mounts and then </a:t>
            </a:r>
            <a:r>
              <a:rPr lang="en-AU" sz="6400" b="1" dirty="0"/>
              <a:t>suffers from mutations in time (mostly generated from user events).</a:t>
            </a:r>
            <a:endParaRPr lang="en-AU" sz="6400" dirty="0" smtClean="0"/>
          </a:p>
          <a:p>
            <a:endParaRPr lang="en-AU" sz="6400" dirty="0"/>
          </a:p>
          <a:p>
            <a:r>
              <a:rPr lang="en-AU" sz="6400" dirty="0"/>
              <a:t>Simply ask three questions about each piece of data:</a:t>
            </a:r>
            <a:endParaRPr lang="en-AU" sz="6400" dirty="0" smtClean="0"/>
          </a:p>
          <a:p>
            <a:pPr lvl="1"/>
            <a:r>
              <a:rPr lang="en-AU" sz="6100" dirty="0"/>
              <a:t>Is it passed in from a parent via props? If so, it probably isn't state.</a:t>
            </a:r>
          </a:p>
          <a:p>
            <a:pPr lvl="1"/>
            <a:r>
              <a:rPr lang="en-AU" sz="6100" dirty="0"/>
              <a:t>Does it remain unchanged over time? If so, it probably isn't state.</a:t>
            </a:r>
          </a:p>
          <a:p>
            <a:pPr lvl="1"/>
            <a:r>
              <a:rPr lang="en-AU" sz="6100" dirty="0"/>
              <a:t>Can you compute it based on any other state or props in your component? If so, it isn't state.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36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>
            <a:normAutofit/>
          </a:bodyPr>
          <a:lstStyle/>
          <a:p>
            <a:pPr lvl="0"/>
            <a:r>
              <a:rPr lang="en-AU" sz="2800" dirty="0" smtClean="0"/>
              <a:t>What is React</a:t>
            </a:r>
          </a:p>
          <a:p>
            <a:pPr lvl="0"/>
            <a:r>
              <a:rPr lang="en-AU" sz="2800" dirty="0" smtClean="0"/>
              <a:t>Component</a:t>
            </a:r>
            <a:endParaRPr lang="en-AU" sz="2800" dirty="0"/>
          </a:p>
          <a:p>
            <a:pPr lvl="0"/>
            <a:r>
              <a:rPr lang="en-AU" sz="2800" dirty="0" smtClean="0"/>
              <a:t>Props</a:t>
            </a:r>
          </a:p>
          <a:p>
            <a:pPr lvl="0"/>
            <a:r>
              <a:rPr lang="en-AU" sz="2800" dirty="0" smtClean="0"/>
              <a:t>State</a:t>
            </a:r>
          </a:p>
          <a:p>
            <a:pPr lvl="0"/>
            <a:r>
              <a:rPr lang="en-AU" sz="2800" dirty="0" smtClean="0"/>
              <a:t>Component life </a:t>
            </a:r>
            <a:r>
              <a:rPr lang="en-AU" sz="2800" dirty="0" smtClean="0"/>
              <a:t>cycle</a:t>
            </a:r>
          </a:p>
          <a:p>
            <a:pPr lvl="0"/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91" y="1330616"/>
            <a:ext cx="6744000" cy="19442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72816" y="3557698"/>
            <a:ext cx="333677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dirty="0" smtClean="0"/>
              <a:t>Result:</a:t>
            </a:r>
          </a:p>
          <a:p>
            <a:r>
              <a:rPr lang="en-AU" dirty="0" smtClean="0">
                <a:solidFill>
                  <a:srgbClr val="0070C0"/>
                </a:solidFill>
              </a:rPr>
              <a:t>Car</a:t>
            </a:r>
            <a:r>
              <a:rPr lang="en-AU" dirty="0">
                <a:solidFill>
                  <a:srgbClr val="0070C0"/>
                </a:solidFill>
              </a:rPr>
              <a:t>: Citroen Dianne</a:t>
            </a:r>
          </a:p>
        </p:txBody>
      </p:sp>
    </p:spTree>
    <p:extLst>
      <p:ext uri="{BB962C8B-B14F-4D97-AF65-F5344CB8AC3E}">
        <p14:creationId xmlns:p14="http://schemas.microsoft.com/office/powerpoint/2010/main" val="25422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PropsTypes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881298"/>
            <a:ext cx="5495238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PropsTypes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600" dirty="0"/>
              <a:t>So what happens if you do not conform to the defined </a:t>
            </a:r>
            <a:r>
              <a:rPr lang="en-AU" sz="1600" i="1" dirty="0" err="1"/>
              <a:t>propTypes</a:t>
            </a:r>
            <a:r>
              <a:rPr lang="en-AU" sz="1600" dirty="0"/>
              <a:t>? </a:t>
            </a:r>
            <a:endParaRPr lang="en-AU" sz="1600" dirty="0" smtClean="0"/>
          </a:p>
          <a:p>
            <a:r>
              <a:rPr lang="en-AU" sz="1600" dirty="0" smtClean="0"/>
              <a:t>React </a:t>
            </a:r>
            <a:r>
              <a:rPr lang="en-AU" sz="1600" dirty="0"/>
              <a:t>will log a warning to the console at runtime. </a:t>
            </a:r>
            <a:endParaRPr lang="en-AU" sz="1600" dirty="0" smtClean="0"/>
          </a:p>
          <a:p>
            <a:r>
              <a:rPr lang="en-AU" sz="1600" dirty="0" smtClean="0"/>
              <a:t>React </a:t>
            </a:r>
            <a:r>
              <a:rPr lang="en-AU" sz="1600" dirty="0"/>
              <a:t>will only do this when you are in a development environment (defined by the global </a:t>
            </a:r>
            <a:r>
              <a:rPr lang="en-AU" sz="1600" i="1" dirty="0"/>
              <a:t>NODE_ENV</a:t>
            </a:r>
            <a:r>
              <a:rPr lang="en-AU" sz="1600" dirty="0"/>
              <a:t> variable) to save performance in production.</a:t>
            </a:r>
            <a:endParaRPr lang="en-AU" sz="1600" b="1" dirty="0"/>
          </a:p>
          <a:p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" y="2724399"/>
            <a:ext cx="6723809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7" y="3147814"/>
            <a:ext cx="1952381" cy="6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7" y="1335410"/>
            <a:ext cx="2027044" cy="73228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005" y="21709"/>
            <a:ext cx="5180995" cy="46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1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However</a:t>
            </a:r>
            <a:r>
              <a:rPr lang="en-AU" dirty="0"/>
              <a:t>, you cannot just do this</a:t>
            </a:r>
            <a:r>
              <a:rPr lang="en-AU" dirty="0" smtClean="0"/>
              <a:t>:</a:t>
            </a:r>
          </a:p>
          <a:p>
            <a:pPr marL="342900" lvl="1" indent="0">
              <a:buNone/>
            </a:pP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this.state.make</a:t>
            </a:r>
            <a:r>
              <a:rPr lang="en-A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= 'Lamborghini';</a:t>
            </a:r>
          </a:p>
          <a:p>
            <a:endParaRPr lang="en-AU" dirty="0"/>
          </a:p>
          <a:p>
            <a:r>
              <a:rPr lang="en-AU" dirty="0"/>
              <a:t>You have to call </a:t>
            </a:r>
            <a:r>
              <a:rPr lang="en-AU" b="1" dirty="0" err="1" smtClean="0"/>
              <a:t>setState</a:t>
            </a:r>
            <a:r>
              <a:rPr lang="en-AU" dirty="0"/>
              <a:t> </a:t>
            </a:r>
            <a:r>
              <a:rPr lang="en-AU" dirty="0" smtClean="0"/>
              <a:t>instead.	</a:t>
            </a:r>
            <a:r>
              <a:rPr lang="en-A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this.setState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({make: 'Lamborghini', model: 'Gallardo'});</a:t>
            </a:r>
          </a:p>
          <a:p>
            <a:endParaRPr lang="en-AU" dirty="0"/>
          </a:p>
          <a:p>
            <a:r>
              <a:rPr lang="en-AU" dirty="0"/>
              <a:t>This function is used to update the state of a Component. It will cause a </a:t>
            </a:r>
            <a:r>
              <a:rPr lang="en-AU" dirty="0" smtClean="0"/>
              <a:t>Component to </a:t>
            </a:r>
            <a:r>
              <a:rPr lang="en-AU" dirty="0"/>
              <a:t>be re-rendered.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42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Tools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764" y="0"/>
            <a:ext cx="4310236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6672" y="1779662"/>
            <a:ext cx="1944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React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35465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2656" y="195486"/>
            <a:ext cx="6172200" cy="613171"/>
          </a:xfrm>
        </p:spPr>
        <p:txBody>
          <a:bodyPr/>
          <a:lstStyle/>
          <a:p>
            <a:r>
              <a:rPr lang="en-US" sz="2400" dirty="0" smtClean="0"/>
              <a:t>Component</a:t>
            </a:r>
            <a:br>
              <a:rPr lang="en-US" sz="2400" dirty="0" smtClean="0"/>
            </a:br>
            <a:r>
              <a:rPr lang="en-US" sz="2400" dirty="0" smtClean="0"/>
              <a:t>Lifecycle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64" y="13159"/>
            <a:ext cx="4653136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Component Lifecycle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42900" y="1059582"/>
            <a:ext cx="6172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Mounting</a:t>
            </a:r>
            <a:r>
              <a:rPr lang="en-AU" sz="2800" dirty="0"/>
              <a:t>: A component is being inserted into the DOM.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Updating</a:t>
            </a:r>
            <a:r>
              <a:rPr lang="en-AU" sz="2800" dirty="0"/>
              <a:t>: A component is being re-rendered to determine if the DOM should be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Unmounting</a:t>
            </a:r>
            <a:r>
              <a:rPr lang="en-AU" sz="2800" dirty="0"/>
              <a:t>: A component is being removed from the DOM.</a:t>
            </a:r>
          </a:p>
        </p:txBody>
      </p:sp>
    </p:spTree>
    <p:extLst>
      <p:ext uri="{BB962C8B-B14F-4D97-AF65-F5344CB8AC3E}">
        <p14:creationId xmlns:p14="http://schemas.microsoft.com/office/powerpoint/2010/main" val="37093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Component Mounting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68215"/>
          </a:xfrm>
        </p:spPr>
        <p:txBody>
          <a:bodyPr>
            <a:normAutofit fontScale="40000" lnSpcReduction="20000"/>
          </a:bodyPr>
          <a:lstStyle/>
          <a:p>
            <a:r>
              <a:rPr lang="en-AU" sz="6400" b="1" dirty="0" err="1" smtClean="0"/>
              <a:t>componentWillMount</a:t>
            </a:r>
            <a:endParaRPr lang="en-AU" sz="6400" i="1" dirty="0" smtClean="0"/>
          </a:p>
          <a:p>
            <a:pPr lvl="1"/>
            <a:r>
              <a:rPr lang="en-AU" sz="6100" dirty="0" smtClean="0"/>
              <a:t>Fired </a:t>
            </a:r>
            <a:r>
              <a:rPr lang="en-AU" sz="6100" dirty="0"/>
              <a:t>once, before initial rendering </a:t>
            </a:r>
            <a:r>
              <a:rPr lang="en-AU" sz="6100" dirty="0" smtClean="0"/>
              <a:t>occurs.</a:t>
            </a:r>
          </a:p>
          <a:p>
            <a:pPr lvl="1"/>
            <a:r>
              <a:rPr lang="en-AU" sz="6100" dirty="0" smtClean="0"/>
              <a:t>Good </a:t>
            </a:r>
            <a:r>
              <a:rPr lang="en-AU" sz="6100" dirty="0"/>
              <a:t>place to wire-up message </a:t>
            </a:r>
            <a:r>
              <a:rPr lang="en-AU" sz="6100" dirty="0" smtClean="0"/>
              <a:t>listeners.</a:t>
            </a:r>
          </a:p>
          <a:p>
            <a:pPr lvl="1"/>
            <a:r>
              <a:rPr lang="en-AU" sz="6100" i="1" dirty="0" err="1" smtClean="0"/>
              <a:t>this.setState</a:t>
            </a:r>
            <a:r>
              <a:rPr lang="en-AU" sz="6100" dirty="0" smtClean="0"/>
              <a:t> </a:t>
            </a:r>
            <a:r>
              <a:rPr lang="en-AU" sz="6100" dirty="0"/>
              <a:t>doesn't work here.</a:t>
            </a:r>
          </a:p>
          <a:p>
            <a:r>
              <a:rPr lang="en-AU" sz="6400" b="1" dirty="0" err="1" smtClean="0"/>
              <a:t>componentDidMount</a:t>
            </a:r>
            <a:endParaRPr lang="en-AU" sz="6400" b="1" dirty="0" smtClean="0"/>
          </a:p>
          <a:p>
            <a:pPr lvl="1"/>
            <a:r>
              <a:rPr lang="en-AU" sz="6100" dirty="0" smtClean="0"/>
              <a:t>Fired </a:t>
            </a:r>
            <a:r>
              <a:rPr lang="en-AU" sz="6100" dirty="0"/>
              <a:t>once, after initial rendering occurs.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</a:t>
            </a:r>
            <a:r>
              <a:rPr lang="en-AU" dirty="0" smtClean="0"/>
              <a:t>Updating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68215"/>
          </a:xfrm>
        </p:spPr>
        <p:txBody>
          <a:bodyPr>
            <a:normAutofit fontScale="40000" lnSpcReduction="20000"/>
          </a:bodyPr>
          <a:lstStyle/>
          <a:p>
            <a:r>
              <a:rPr lang="en-AU" sz="6400" b="1" dirty="0" err="1"/>
              <a:t>componentWillReceiveProps</a:t>
            </a:r>
            <a:endParaRPr lang="en-AU" sz="6400" i="1" dirty="0" smtClean="0"/>
          </a:p>
          <a:p>
            <a:pPr lvl="1"/>
            <a:r>
              <a:rPr lang="en-AU" sz="6100" dirty="0"/>
              <a:t>Fired when a component is receiving new </a:t>
            </a:r>
            <a:r>
              <a:rPr lang="en-AU" sz="6100" dirty="0" smtClean="0"/>
              <a:t>props.</a:t>
            </a:r>
          </a:p>
          <a:p>
            <a:pPr lvl="1"/>
            <a:r>
              <a:rPr lang="en-AU" sz="6100" dirty="0" smtClean="0"/>
              <a:t>You </a:t>
            </a:r>
            <a:r>
              <a:rPr lang="en-AU" sz="6100" dirty="0"/>
              <a:t>might want to </a:t>
            </a:r>
            <a:r>
              <a:rPr lang="en-AU" sz="6100" i="1" dirty="0" err="1"/>
              <a:t>this.setState</a:t>
            </a:r>
            <a:r>
              <a:rPr lang="en-AU" sz="6100" dirty="0"/>
              <a:t> depending on the </a:t>
            </a:r>
            <a:r>
              <a:rPr lang="en-AU" sz="6100" dirty="0" smtClean="0"/>
              <a:t>props.</a:t>
            </a:r>
          </a:p>
          <a:p>
            <a:r>
              <a:rPr lang="en-AU" sz="6400" b="1" dirty="0" err="1"/>
              <a:t>shouldComponentUpdate</a:t>
            </a:r>
            <a:endParaRPr lang="en-AU" sz="6400" b="1" dirty="0"/>
          </a:p>
          <a:p>
            <a:pPr lvl="1"/>
            <a:r>
              <a:rPr lang="en-AU" sz="6100" dirty="0"/>
              <a:t>Fired before rendering when new props or state are </a:t>
            </a:r>
            <a:r>
              <a:rPr lang="en-AU" sz="6100" dirty="0" smtClean="0"/>
              <a:t>received.</a:t>
            </a:r>
          </a:p>
          <a:p>
            <a:pPr lvl="1"/>
            <a:r>
              <a:rPr lang="en-AU" sz="6100" i="1" dirty="0" smtClean="0"/>
              <a:t>return</a:t>
            </a:r>
            <a:r>
              <a:rPr lang="en-AU" sz="6100" dirty="0" smtClean="0"/>
              <a:t> </a:t>
            </a:r>
            <a:r>
              <a:rPr lang="en-AU" sz="6100" i="1" dirty="0"/>
              <a:t>false</a:t>
            </a:r>
            <a:r>
              <a:rPr lang="en-AU" sz="6100" dirty="0"/>
              <a:t> if you know an update isn't needed.</a:t>
            </a:r>
          </a:p>
        </p:txBody>
      </p:sp>
    </p:spTree>
    <p:extLst>
      <p:ext uri="{BB962C8B-B14F-4D97-AF65-F5344CB8AC3E}">
        <p14:creationId xmlns:p14="http://schemas.microsoft.com/office/powerpoint/2010/main" val="5462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0"/>
            <a:ext cx="6772275" cy="4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</a:t>
            </a:r>
            <a:r>
              <a:rPr lang="en-AU" dirty="0" smtClean="0"/>
              <a:t>Unmounting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68215"/>
          </a:xfrm>
        </p:spPr>
        <p:txBody>
          <a:bodyPr>
            <a:normAutofit fontScale="47500" lnSpcReduction="20000"/>
          </a:bodyPr>
          <a:lstStyle/>
          <a:p>
            <a:r>
              <a:rPr lang="en-AU" sz="6400" b="1" dirty="0" err="1"/>
              <a:t>componentWillUnmount</a:t>
            </a:r>
            <a:endParaRPr lang="en-AU" sz="6400" i="1" dirty="0" smtClean="0"/>
          </a:p>
          <a:p>
            <a:pPr lvl="1"/>
            <a:r>
              <a:rPr lang="en-AU" sz="6100" dirty="0"/>
              <a:t>Fired immediately before a component is unmounted from the </a:t>
            </a:r>
            <a:r>
              <a:rPr lang="en-AU" sz="6100" dirty="0" smtClean="0"/>
              <a:t>DOM.</a:t>
            </a:r>
          </a:p>
          <a:p>
            <a:pPr lvl="1"/>
            <a:r>
              <a:rPr lang="en-AU" sz="6100" dirty="0" smtClean="0"/>
              <a:t>Good </a:t>
            </a:r>
            <a:r>
              <a:rPr lang="en-AU" sz="6100" dirty="0"/>
              <a:t>place to remove message listeners or general clean up.</a:t>
            </a:r>
          </a:p>
        </p:txBody>
      </p:sp>
    </p:spTree>
    <p:extLst>
      <p:ext uri="{BB962C8B-B14F-4D97-AF65-F5344CB8AC3E}">
        <p14:creationId xmlns:p14="http://schemas.microsoft.com/office/powerpoint/2010/main" val="11951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Initial Render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04" y="-92546"/>
            <a:ext cx="3627784" cy="47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Props Change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24" y="0"/>
            <a:ext cx="3533376" cy="46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State Change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52" y="25885"/>
            <a:ext cx="4032448" cy="45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Unmount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76" y="1635646"/>
            <a:ext cx="437448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2400" dirty="0"/>
              <a:t>Looking forward…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6821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Event handler</a:t>
            </a:r>
          </a:p>
          <a:p>
            <a:r>
              <a:rPr lang="en-AU" sz="2000" dirty="0" smtClean="0"/>
              <a:t>CSS</a:t>
            </a:r>
          </a:p>
          <a:p>
            <a:r>
              <a:rPr lang="en-AU" sz="2000" dirty="0" smtClean="0"/>
              <a:t>AJAX</a:t>
            </a:r>
          </a:p>
          <a:p>
            <a:r>
              <a:rPr lang="en-AU" sz="2000" dirty="0" smtClean="0"/>
              <a:t>Routing</a:t>
            </a:r>
          </a:p>
          <a:p>
            <a:r>
              <a:rPr lang="en-AU" sz="2000" dirty="0" smtClean="0"/>
              <a:t>Forms</a:t>
            </a:r>
          </a:p>
          <a:p>
            <a:r>
              <a:rPr lang="en-AU" sz="2000" dirty="0" smtClean="0"/>
              <a:t>Testing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161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://elijahmanor.com/talks/react-to-the-future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slides.com/danabramov/components-react-flux-wip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>
                <a:hlinkClick r:id="rId4"/>
              </a:rPr>
              <a:t>https://staminaloops.github.io/undefinedisnotafunction/understanding-react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r>
              <a:rPr lang="en-US" dirty="0" smtClean="0"/>
              <a:t>Mark </a:t>
            </a:r>
            <a:r>
              <a:rPr lang="en-US" dirty="0" err="1" smtClean="0"/>
              <a:t>Clow</a:t>
            </a:r>
            <a:r>
              <a:rPr lang="en-US" dirty="0" smtClean="0"/>
              <a:t>, </a:t>
            </a:r>
            <a:r>
              <a:rPr lang="en-US" i="1" dirty="0" smtClean="0"/>
              <a:t>Learn </a:t>
            </a:r>
            <a:r>
              <a:rPr lang="en-US" i="1" dirty="0"/>
              <a:t>React </a:t>
            </a:r>
            <a:r>
              <a:rPr lang="en-US" i="1" dirty="0" smtClean="0"/>
              <a:t>Fast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129"/>
            <a:ext cx="2911503" cy="2907991"/>
          </a:xfrm>
        </p:spPr>
      </p:pic>
    </p:spTree>
    <p:extLst>
      <p:ext uri="{BB962C8B-B14F-4D97-AF65-F5344CB8AC3E}">
        <p14:creationId xmlns:p14="http://schemas.microsoft.com/office/powerpoint/2010/main" val="701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Timeline</a:t>
            </a:r>
            <a:endParaRPr lang="en-US" dirty="0"/>
          </a:p>
        </p:txBody>
      </p:sp>
      <p:pic>
        <p:nvPicPr>
          <p:cNvPr id="1026" name="Picture 2" descr="Hasil gam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36" y="-51187"/>
            <a:ext cx="4005064" cy="5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7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React?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664" y="1599358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>
                <a:solidFill>
                  <a:srgbClr val="484848"/>
                </a:solidFill>
                <a:latin typeface="Arial" panose="020B0604020202020204" pitchFamily="34" charset="0"/>
              </a:rPr>
              <a:t>"A JavaScript Library for Building User Interfaces" </a:t>
            </a:r>
            <a:r>
              <a:rPr lang="en-AU" dirty="0">
                <a:solidFill>
                  <a:srgbClr val="484848"/>
                </a:solidFill>
                <a:latin typeface="Arial" panose="020B0604020202020204" pitchFamily="34" charset="0"/>
              </a:rPr>
              <a:t>-- </a:t>
            </a:r>
            <a:r>
              <a:rPr lang="en-AU" dirty="0">
                <a:solidFill>
                  <a:srgbClr val="CC7A6F"/>
                </a:solidFill>
                <a:latin typeface="Arial" panose="020B0604020202020204" pitchFamily="34" charset="0"/>
                <a:hlinkClick r:id="rId3"/>
              </a:rPr>
              <a:t>React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06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So, It's like Angular or Ember?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540" y="2139702"/>
            <a:ext cx="6480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 smtClean="0"/>
              <a:t>“People use </a:t>
            </a:r>
            <a:r>
              <a:rPr lang="en-AU" sz="2800" i="1" dirty="0"/>
              <a:t>React as the V in MVC." </a:t>
            </a:r>
            <a:r>
              <a:rPr lang="en-AU" sz="2800" dirty="0"/>
              <a:t>-- </a:t>
            </a:r>
            <a:r>
              <a:rPr lang="en-AU" sz="2800" dirty="0">
                <a:hlinkClick r:id="rId3"/>
              </a:rPr>
              <a:t>React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0928" y="1347614"/>
            <a:ext cx="864096" cy="5521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AU" sz="3200" dirty="0" smtClean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0017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So, It's a Template Library?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540" y="2139702"/>
            <a:ext cx="64807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/>
              <a:t>"React components are far more powerful than Angular templates; they should be compared with </a:t>
            </a:r>
            <a:r>
              <a:rPr lang="en-AU" sz="2800" i="1" dirty="0" err="1"/>
              <a:t>Angular's</a:t>
            </a:r>
            <a:r>
              <a:rPr lang="en-AU" sz="2800" i="1" dirty="0"/>
              <a:t> directives instead" --Pete Hunt </a:t>
            </a:r>
            <a:r>
              <a:rPr lang="en-AU" sz="2800" dirty="0"/>
              <a:t>(</a:t>
            </a:r>
            <a:r>
              <a:rPr lang="en-AU" sz="2800" dirty="0" err="1">
                <a:hlinkClick r:id="rId3"/>
              </a:rPr>
              <a:t>Quora</a:t>
            </a:r>
            <a:r>
              <a:rPr lang="en-AU" sz="2800" dirty="0"/>
              <a:t>)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80928" y="1347614"/>
            <a:ext cx="864096" cy="55217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AU" sz="3200" dirty="0" smtClean="0">
                <a:solidFill>
                  <a:srgbClr val="FF0000"/>
                </a:solidFill>
              </a:rPr>
              <a:t>No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60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it Compelling?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2676127"/>
          </a:xfrm>
        </p:spPr>
        <p:txBody>
          <a:bodyPr>
            <a:normAutofit/>
          </a:bodyPr>
          <a:lstStyle/>
          <a:p>
            <a:r>
              <a:rPr lang="en-AU" dirty="0"/>
              <a:t>Virtual DOM</a:t>
            </a:r>
          </a:p>
          <a:p>
            <a:r>
              <a:rPr lang="en-AU" dirty="0" smtClean="0"/>
              <a:t>Declarative</a:t>
            </a:r>
          </a:p>
          <a:p>
            <a:r>
              <a:rPr lang="en-AU" dirty="0" smtClean="0"/>
              <a:t>Modular</a:t>
            </a:r>
            <a:endParaRPr lang="en-AU" dirty="0"/>
          </a:p>
          <a:p>
            <a:r>
              <a:rPr lang="en-AU" dirty="0" smtClean="0"/>
              <a:t>One-Way </a:t>
            </a:r>
            <a:r>
              <a:rPr lang="en-AU" dirty="0"/>
              <a:t>Data </a:t>
            </a:r>
            <a:r>
              <a:rPr lang="en-AU" dirty="0" smtClean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631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540223"/>
          </a:xfrm>
        </p:spPr>
        <p:txBody>
          <a:bodyPr>
            <a:normAutofit/>
          </a:bodyPr>
          <a:lstStyle/>
          <a:p>
            <a:r>
              <a:rPr lang="en-AU" dirty="0"/>
              <a:t>React abstracts away the DOM from you, giving better </a:t>
            </a:r>
            <a:r>
              <a:rPr lang="en-AU" dirty="0" smtClean="0"/>
              <a:t>performance.</a:t>
            </a:r>
          </a:p>
          <a:p>
            <a:r>
              <a:rPr lang="en-AU" dirty="0" smtClean="0"/>
              <a:t>Re-rendering </a:t>
            </a:r>
            <a:r>
              <a:rPr lang="en-AU" dirty="0"/>
              <a:t>the whole app on every update is not efficient</a:t>
            </a:r>
          </a:p>
          <a:p>
            <a:r>
              <a:rPr lang="en-AU" dirty="0"/>
              <a:t>The Virtual DOM will only update what is necessary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1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" id="{DA2471E6-F9B6-4E67-8500-F9B159BB5599}" vid="{51670C6C-8F8B-4C83-8872-1C0B0D240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2135</TotalTime>
  <Words>818</Words>
  <Application>Microsoft Office PowerPoint</Application>
  <PresentationFormat>Custom</PresentationFormat>
  <Paragraphs>162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Office Theme</vt:lpstr>
      <vt:lpstr>ReactJs Intro</vt:lpstr>
      <vt:lpstr>Agenda</vt:lpstr>
      <vt:lpstr>PowerPoint Presentation</vt:lpstr>
      <vt:lpstr>Timeline</vt:lpstr>
      <vt:lpstr>What is React?</vt:lpstr>
      <vt:lpstr>So, It's like Angular or Ember?</vt:lpstr>
      <vt:lpstr>So, It's a Template Library?</vt:lpstr>
      <vt:lpstr>Why is it Compelling?</vt:lpstr>
      <vt:lpstr>Virtual DOM</vt:lpstr>
      <vt:lpstr>Rendering</vt:lpstr>
      <vt:lpstr>Declarative vs Imperative</vt:lpstr>
      <vt:lpstr>One-Way Data Flow</vt:lpstr>
      <vt:lpstr>One-Way Data Flow</vt:lpstr>
      <vt:lpstr>One-Way Data Flow is Fast</vt:lpstr>
      <vt:lpstr>Angular Directive vs React Component</vt:lpstr>
      <vt:lpstr>Hello World Component</vt:lpstr>
      <vt:lpstr>JSX</vt:lpstr>
      <vt:lpstr>Component</vt:lpstr>
      <vt:lpstr>Prop vs State</vt:lpstr>
      <vt:lpstr>Props</vt:lpstr>
      <vt:lpstr>PropsTypes</vt:lpstr>
      <vt:lpstr>PropsTypes</vt:lpstr>
      <vt:lpstr>State</vt:lpstr>
      <vt:lpstr>State</vt:lpstr>
      <vt:lpstr>Tools</vt:lpstr>
      <vt:lpstr>Component Lifecycle</vt:lpstr>
      <vt:lpstr>Component Lifecycle</vt:lpstr>
      <vt:lpstr>Component Mounting</vt:lpstr>
      <vt:lpstr>Component Updating</vt:lpstr>
      <vt:lpstr>Component Unmounting</vt:lpstr>
      <vt:lpstr>Initial Render</vt:lpstr>
      <vt:lpstr>Props Change</vt:lpstr>
      <vt:lpstr>State Change</vt:lpstr>
      <vt:lpstr>Unmount</vt:lpstr>
      <vt:lpstr>Looking forward…</vt:lpstr>
      <vt:lpstr>Special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Ardhio Wibowo Sutjipto</dc:creator>
  <cp:lastModifiedBy>Andry Baka</cp:lastModifiedBy>
  <cp:revision>153</cp:revision>
  <dcterms:created xsi:type="dcterms:W3CDTF">2016-01-22T00:42:27Z</dcterms:created>
  <dcterms:modified xsi:type="dcterms:W3CDTF">2016-11-07T07:35:32Z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