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snapToObjects="1">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4/22/22</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446655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4/22/22</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752607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4/22/22</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783417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4/22/22</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455069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4/22/22</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599628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4/22/22</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649107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4/22/22</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527194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4/22/22</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07093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4/22/22</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24817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4/22/22</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73505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4/22/22</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402320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4/22/22</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2440151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8">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5" name="Group 10">
            <a:extLst>
              <a:ext uri="{FF2B5EF4-FFF2-40B4-BE49-F238E27FC236}">
                <a16:creationId xmlns:a16="http://schemas.microsoft.com/office/drawing/2014/main" id="{7CC099DD-8E7F-4878-A418-76859A85E9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3DEBDB6E-6E9D-48C5-8C66-EC8D1AC84F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B1C1573-D299-448C-8A04-C9E2270469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D0AE86A-F86F-4CBE-9CAD-B508CD66DF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37F07FB-5D28-409C-BEFF-56E4E0470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F314C2B-7573-4DB8-AD6D-D07CE831E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B0E5B9-7A69-4C8F-832C-385E34CF94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3EE5250-5184-40BF-9DF2-E25C8ED2F7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45F0B04-CD2F-4DFA-BC25-7CD1B4723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120A221-52E9-45D0-A6EA-2E4B7BA91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F69602-360C-4C8D-A2EC-558B20F58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20FAB78-4165-4488-A328-3396610F0F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FECEB49-DD6B-46B0-96F6-9B56A3AA9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9BB7828-91C2-45AB-B2EB-A77E93E5D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58D9842-FFBE-40DA-AD41-4067978A6A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A9D92EE-93D9-42DE-9645-2C81E20E04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18C150F-1B6F-4BD1-9052-EA20D0294B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CCDB6DC-96CE-4D4A-917E-DAC5774837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1C4B445-E267-49A6-AB25-07B1822112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58BDCEC-CCF4-470A-A624-152E41F988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55D99E0-6D1B-4979-BC1C-0F54F485AA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8BFEC78-630A-4A9D-B4BF-92B08A1588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DFC065A-13A3-45D2-ACB7-1068F4A69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2551881-1E40-4ABC-A1FC-686D1B2D2D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445FBD3-DA73-4FF1-8388-AED59D7678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B492AB2-E246-471D-A23E-7A279EDAED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5DDB3BB-3E22-49A4-B920-BBC68FD6D1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44814FE-01E1-4C6F-AE3A-46BDA527BB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90DA665-0CFA-4ADB-89FF-9F79AC2937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249E6A0-5BFC-4622-B59D-F5082F67BD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BD83E7E-1DA8-4060-9D1A-803D065427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94C0F59-9A0F-4340-BCD2-20B5BBBE5E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Freeform: Shape 43">
            <a:extLst>
              <a:ext uri="{FF2B5EF4-FFF2-40B4-BE49-F238E27FC236}">
                <a16:creationId xmlns:a16="http://schemas.microsoft.com/office/drawing/2014/main" id="{A7050958-138C-4DA8-9DF5-1A9D65C19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133265" y="-2152219"/>
            <a:ext cx="6858000" cy="11162439"/>
          </a:xfrm>
          <a:custGeom>
            <a:avLst/>
            <a:gdLst>
              <a:gd name="connsiteX0" fmla="*/ 6858000 w 6858000"/>
              <a:gd name="connsiteY0" fmla="*/ 0 h 11162439"/>
              <a:gd name="connsiteX1" fmla="*/ 6858000 w 6858000"/>
              <a:gd name="connsiteY1" fmla="*/ 7095240 h 11162439"/>
              <a:gd name="connsiteX2" fmla="*/ 6857998 w 6858000"/>
              <a:gd name="connsiteY2" fmla="*/ 7095240 h 11162439"/>
              <a:gd name="connsiteX3" fmla="*/ 6857998 w 6858000"/>
              <a:gd name="connsiteY3" fmla="*/ 10339528 h 11162439"/>
              <a:gd name="connsiteX4" fmla="*/ 0 w 6858000"/>
              <a:gd name="connsiteY4" fmla="*/ 10925458 h 11162439"/>
              <a:gd name="connsiteX5" fmla="*/ 0 w 6858000"/>
              <a:gd name="connsiteY5" fmla="*/ 7095240 h 11162439"/>
              <a:gd name="connsiteX6" fmla="*/ 0 w 6858000"/>
              <a:gd name="connsiteY6" fmla="*/ 6778313 h 11162439"/>
              <a:gd name="connsiteX7" fmla="*/ 0 w 6858000"/>
              <a:gd name="connsiteY7" fmla="*/ 0 h 11162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11162439">
                <a:moveTo>
                  <a:pt x="6858000" y="0"/>
                </a:moveTo>
                <a:lnTo>
                  <a:pt x="6858000" y="7095240"/>
                </a:lnTo>
                <a:lnTo>
                  <a:pt x="6857998" y="7095240"/>
                </a:lnTo>
                <a:lnTo>
                  <a:pt x="6857998" y="10339528"/>
                </a:lnTo>
                <a:cubicBezTo>
                  <a:pt x="3428999" y="10339528"/>
                  <a:pt x="3428999" y="11696417"/>
                  <a:pt x="0" y="10925458"/>
                </a:cubicBezTo>
                <a:lnTo>
                  <a:pt x="0" y="7095240"/>
                </a:lnTo>
                <a:lnTo>
                  <a:pt x="0" y="6778313"/>
                </a:lnTo>
                <a:lnTo>
                  <a:pt x="0" y="0"/>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6" name="Picture 3" descr="Top view of the earth from outer space">
            <a:extLst>
              <a:ext uri="{FF2B5EF4-FFF2-40B4-BE49-F238E27FC236}">
                <a16:creationId xmlns:a16="http://schemas.microsoft.com/office/drawing/2014/main" id="{AEA3E67C-BE91-7440-A349-6BDDF0AE8508}"/>
              </a:ext>
            </a:extLst>
          </p:cNvPr>
          <p:cNvPicPr>
            <a:picLocks noChangeAspect="1"/>
          </p:cNvPicPr>
          <p:nvPr/>
        </p:nvPicPr>
        <p:blipFill rotWithShape="1">
          <a:blip r:embed="rId2">
            <a:alphaModFix amt="60000"/>
          </a:blip>
          <a:srcRect l="389" r="8015"/>
          <a:stretch/>
        </p:blipFill>
        <p:spPr>
          <a:xfrm>
            <a:off x="-6214" y="245332"/>
            <a:ext cx="11167367" cy="6857990"/>
          </a:xfrm>
          <a:custGeom>
            <a:avLst/>
            <a:gdLst/>
            <a:ahLst/>
            <a:cxnLst/>
            <a:rect l="l" t="t" r="r" b="b"/>
            <a:pathLst>
              <a:path w="12142767" h="6858000">
                <a:moveTo>
                  <a:pt x="0" y="0"/>
                </a:moveTo>
                <a:lnTo>
                  <a:pt x="11251490" y="0"/>
                </a:lnTo>
                <a:lnTo>
                  <a:pt x="11255634" y="308191"/>
                </a:lnTo>
                <a:cubicBezTo>
                  <a:pt x="11341049" y="3428907"/>
                  <a:pt x="12695043" y="3532715"/>
                  <a:pt x="11886084" y="6854559"/>
                </a:cubicBezTo>
                <a:lnTo>
                  <a:pt x="7539784" y="6854559"/>
                </a:lnTo>
                <a:lnTo>
                  <a:pt x="7539784" y="6858000"/>
                </a:lnTo>
                <a:lnTo>
                  <a:pt x="0" y="6858000"/>
                </a:lnTo>
                <a:close/>
              </a:path>
            </a:pathLst>
          </a:custGeom>
        </p:spPr>
      </p:pic>
      <p:sp>
        <p:nvSpPr>
          <p:cNvPr id="2" name="Title 1">
            <a:extLst>
              <a:ext uri="{FF2B5EF4-FFF2-40B4-BE49-F238E27FC236}">
                <a16:creationId xmlns:a16="http://schemas.microsoft.com/office/drawing/2014/main" id="{C4D7B7D5-424E-445A-BEFB-5A57F7983A8E}"/>
              </a:ext>
            </a:extLst>
          </p:cNvPr>
          <p:cNvSpPr>
            <a:spLocks noGrp="1"/>
          </p:cNvSpPr>
          <p:nvPr>
            <p:ph type="ctrTitle"/>
          </p:nvPr>
        </p:nvSpPr>
        <p:spPr>
          <a:xfrm>
            <a:off x="684225" y="746841"/>
            <a:ext cx="9339075" cy="2682160"/>
          </a:xfrm>
        </p:spPr>
        <p:txBody>
          <a:bodyPr>
            <a:normAutofit/>
          </a:bodyPr>
          <a:lstStyle/>
          <a:p>
            <a:pPr algn="ctr"/>
            <a:r>
              <a:rPr lang="en-US" dirty="0">
                <a:solidFill>
                  <a:srgbClr val="FFFFFF"/>
                </a:solidFill>
              </a:rPr>
              <a:t>5G Network Slicing Simulation</a:t>
            </a:r>
          </a:p>
        </p:txBody>
      </p:sp>
      <p:sp>
        <p:nvSpPr>
          <p:cNvPr id="3" name="Subtitle 2">
            <a:extLst>
              <a:ext uri="{FF2B5EF4-FFF2-40B4-BE49-F238E27FC236}">
                <a16:creationId xmlns:a16="http://schemas.microsoft.com/office/drawing/2014/main" id="{A7FC3599-E289-98C8-9916-000024D3647B}"/>
              </a:ext>
            </a:extLst>
          </p:cNvPr>
          <p:cNvSpPr>
            <a:spLocks noGrp="1"/>
          </p:cNvSpPr>
          <p:nvPr>
            <p:ph type="subTitle" idx="1"/>
          </p:nvPr>
        </p:nvSpPr>
        <p:spPr>
          <a:xfrm>
            <a:off x="684225" y="3674327"/>
            <a:ext cx="9339075" cy="1380213"/>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692504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17CCA-B170-C026-3511-1D6F65432152}"/>
              </a:ext>
            </a:extLst>
          </p:cNvPr>
          <p:cNvSpPr>
            <a:spLocks noGrp="1"/>
          </p:cNvSpPr>
          <p:nvPr>
            <p:ph type="title"/>
          </p:nvPr>
        </p:nvSpPr>
        <p:spPr>
          <a:xfrm>
            <a:off x="659180" y="2728384"/>
            <a:ext cx="10501177" cy="1401231"/>
          </a:xfrm>
        </p:spPr>
        <p:txBody>
          <a:bodyPr/>
          <a:lstStyle/>
          <a:p>
            <a:r>
              <a:rPr lang="en-US" dirty="0"/>
              <a:t>Thank You</a:t>
            </a:r>
          </a:p>
        </p:txBody>
      </p:sp>
    </p:spTree>
    <p:extLst>
      <p:ext uri="{BB962C8B-B14F-4D97-AF65-F5344CB8AC3E}">
        <p14:creationId xmlns:p14="http://schemas.microsoft.com/office/powerpoint/2010/main" val="2671941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24170-F3E8-5A77-F625-63BA9481E37C}"/>
              </a:ext>
            </a:extLst>
          </p:cNvPr>
          <p:cNvSpPr>
            <a:spLocks noGrp="1"/>
          </p:cNvSpPr>
          <p:nvPr>
            <p:ph type="title"/>
          </p:nvPr>
        </p:nvSpPr>
        <p:spPr>
          <a:xfrm>
            <a:off x="691079" y="232201"/>
            <a:ext cx="10325000" cy="1442463"/>
          </a:xfrm>
        </p:spPr>
        <p:txBody>
          <a:bodyPr/>
          <a:lstStyle/>
          <a:p>
            <a:r>
              <a:rPr lang="en-US" dirty="0"/>
              <a:t>Why 5G?</a:t>
            </a:r>
          </a:p>
        </p:txBody>
      </p:sp>
      <p:sp>
        <p:nvSpPr>
          <p:cNvPr id="3" name="Content Placeholder 2">
            <a:extLst>
              <a:ext uri="{FF2B5EF4-FFF2-40B4-BE49-F238E27FC236}">
                <a16:creationId xmlns:a16="http://schemas.microsoft.com/office/drawing/2014/main" id="{52F7CB4B-5E10-2636-3B83-6C9CFB2ABC6E}"/>
              </a:ext>
            </a:extLst>
          </p:cNvPr>
          <p:cNvSpPr>
            <a:spLocks noGrp="1"/>
          </p:cNvSpPr>
          <p:nvPr>
            <p:ph idx="1"/>
          </p:nvPr>
        </p:nvSpPr>
        <p:spPr/>
        <p:txBody>
          <a:bodyPr/>
          <a:lstStyle/>
          <a:p>
            <a:r>
              <a:rPr lang="en-US" dirty="0"/>
              <a:t>5G wireless networks are envisioned to meet the rising demand for network services from users. User devices have evolved and demand different services from the network. The user demands can be categorized based on latency, reliability and bandwidth required.</a:t>
            </a:r>
          </a:p>
        </p:txBody>
      </p:sp>
    </p:spTree>
    <p:extLst>
      <p:ext uri="{BB962C8B-B14F-4D97-AF65-F5344CB8AC3E}">
        <p14:creationId xmlns:p14="http://schemas.microsoft.com/office/powerpoint/2010/main" val="855248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08C16-8A09-BE65-0CBF-97C51BE3C016}"/>
              </a:ext>
            </a:extLst>
          </p:cNvPr>
          <p:cNvSpPr>
            <a:spLocks noGrp="1"/>
          </p:cNvSpPr>
          <p:nvPr>
            <p:ph type="title"/>
          </p:nvPr>
        </p:nvSpPr>
        <p:spPr/>
        <p:txBody>
          <a:bodyPr/>
          <a:lstStyle/>
          <a:p>
            <a:r>
              <a:rPr lang="en-US" dirty="0"/>
              <a:t>What slicing simulation aims to do?</a:t>
            </a:r>
          </a:p>
        </p:txBody>
      </p:sp>
      <p:sp>
        <p:nvSpPr>
          <p:cNvPr id="3" name="Content Placeholder 2">
            <a:extLst>
              <a:ext uri="{FF2B5EF4-FFF2-40B4-BE49-F238E27FC236}">
                <a16:creationId xmlns:a16="http://schemas.microsoft.com/office/drawing/2014/main" id="{ED020C9E-A12D-C81D-149D-82AAE40D31E7}"/>
              </a:ext>
            </a:extLst>
          </p:cNvPr>
          <p:cNvSpPr>
            <a:spLocks noGrp="1"/>
          </p:cNvSpPr>
          <p:nvPr>
            <p:ph idx="1"/>
          </p:nvPr>
        </p:nvSpPr>
        <p:spPr/>
        <p:txBody>
          <a:bodyPr/>
          <a:lstStyle/>
          <a:p>
            <a:pPr marL="0" indent="0">
              <a:buNone/>
            </a:pPr>
            <a:endParaRPr lang="en-IN" dirty="0"/>
          </a:p>
          <a:p>
            <a:r>
              <a:rPr lang="en-IN" dirty="0"/>
              <a:t> 5G widely defines network slicing concept which provides different and separate dedicated logical networks that can be customised to respective services. </a:t>
            </a:r>
            <a:endParaRPr lang="en-US" dirty="0"/>
          </a:p>
        </p:txBody>
      </p:sp>
    </p:spTree>
    <p:extLst>
      <p:ext uri="{BB962C8B-B14F-4D97-AF65-F5344CB8AC3E}">
        <p14:creationId xmlns:p14="http://schemas.microsoft.com/office/powerpoint/2010/main" val="1167411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F96ED-049D-E9D0-F988-ADCE7FC173D4}"/>
              </a:ext>
            </a:extLst>
          </p:cNvPr>
          <p:cNvSpPr>
            <a:spLocks noGrp="1"/>
          </p:cNvSpPr>
          <p:nvPr>
            <p:ph type="title"/>
          </p:nvPr>
        </p:nvSpPr>
        <p:spPr/>
        <p:txBody>
          <a:bodyPr/>
          <a:lstStyle/>
          <a:p>
            <a:r>
              <a:rPr lang="en-US" dirty="0"/>
              <a:t>Mobility Management</a:t>
            </a:r>
          </a:p>
        </p:txBody>
      </p:sp>
      <p:sp>
        <p:nvSpPr>
          <p:cNvPr id="3" name="Content Placeholder 2">
            <a:extLst>
              <a:ext uri="{FF2B5EF4-FFF2-40B4-BE49-F238E27FC236}">
                <a16:creationId xmlns:a16="http://schemas.microsoft.com/office/drawing/2014/main" id="{30A24A21-27E2-E782-0D75-7F35A1CEF7FF}"/>
              </a:ext>
            </a:extLst>
          </p:cNvPr>
          <p:cNvSpPr>
            <a:spLocks noGrp="1"/>
          </p:cNvSpPr>
          <p:nvPr>
            <p:ph idx="1"/>
          </p:nvPr>
        </p:nvSpPr>
        <p:spPr/>
        <p:txBody>
          <a:bodyPr/>
          <a:lstStyle/>
          <a:p>
            <a:r>
              <a:rPr lang="en-US" dirty="0"/>
              <a:t>With the introduction of diverse 5G application scenarios, new mobility management schemes must be implemented in Sliced 5G networks in order to guarantee seamless handover between network slices. Mobility management allows users to move from one coverage area to another without losing network connection.</a:t>
            </a:r>
          </a:p>
        </p:txBody>
      </p:sp>
    </p:spTree>
    <p:extLst>
      <p:ext uri="{BB962C8B-B14F-4D97-AF65-F5344CB8AC3E}">
        <p14:creationId xmlns:p14="http://schemas.microsoft.com/office/powerpoint/2010/main" val="3639386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7831-6A86-C481-584E-19CB9860070D}"/>
              </a:ext>
            </a:extLst>
          </p:cNvPr>
          <p:cNvSpPr>
            <a:spLocks noGrp="1"/>
          </p:cNvSpPr>
          <p:nvPr>
            <p:ph type="title"/>
          </p:nvPr>
        </p:nvSpPr>
        <p:spPr/>
        <p:txBody>
          <a:bodyPr/>
          <a:lstStyle/>
          <a:p>
            <a:endParaRPr lang="en-US" dirty="0"/>
          </a:p>
        </p:txBody>
      </p:sp>
      <p:pic>
        <p:nvPicPr>
          <p:cNvPr id="5" name="Content Placeholder 4" descr="A picture containing graphical user interface&#10;&#10;Description automatically generated">
            <a:extLst>
              <a:ext uri="{FF2B5EF4-FFF2-40B4-BE49-F238E27FC236}">
                <a16:creationId xmlns:a16="http://schemas.microsoft.com/office/drawing/2014/main" id="{D5D3EE59-2821-415D-0450-65479E22A41E}"/>
              </a:ext>
            </a:extLst>
          </p:cNvPr>
          <p:cNvPicPr>
            <a:picLocks noGrp="1" noChangeAspect="1"/>
          </p:cNvPicPr>
          <p:nvPr>
            <p:ph idx="1"/>
          </p:nvPr>
        </p:nvPicPr>
        <p:blipFill>
          <a:blip r:embed="rId2"/>
          <a:stretch>
            <a:fillRect/>
          </a:stretch>
        </p:blipFill>
        <p:spPr>
          <a:xfrm>
            <a:off x="3560474" y="725952"/>
            <a:ext cx="4778488" cy="5146064"/>
          </a:xfrm>
        </p:spPr>
      </p:pic>
    </p:spTree>
    <p:extLst>
      <p:ext uri="{BB962C8B-B14F-4D97-AF65-F5344CB8AC3E}">
        <p14:creationId xmlns:p14="http://schemas.microsoft.com/office/powerpoint/2010/main" val="13331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3D04D-50FF-B0FE-439B-5E152E93478D}"/>
              </a:ext>
            </a:extLst>
          </p:cNvPr>
          <p:cNvSpPr>
            <a:spLocks noGrp="1"/>
          </p:cNvSpPr>
          <p:nvPr>
            <p:ph type="title"/>
          </p:nvPr>
        </p:nvSpPr>
        <p:spPr/>
        <p:txBody>
          <a:bodyPr/>
          <a:lstStyle/>
          <a:p>
            <a:endParaRPr lang="en-US"/>
          </a:p>
        </p:txBody>
      </p:sp>
      <p:pic>
        <p:nvPicPr>
          <p:cNvPr id="5" name="Content Placeholder 4" descr="Table&#10;&#10;Description automatically generated">
            <a:extLst>
              <a:ext uri="{FF2B5EF4-FFF2-40B4-BE49-F238E27FC236}">
                <a16:creationId xmlns:a16="http://schemas.microsoft.com/office/drawing/2014/main" id="{13DC398A-BDAD-2B6C-BE94-50FB8C2C59AA}"/>
              </a:ext>
            </a:extLst>
          </p:cNvPr>
          <p:cNvPicPr>
            <a:picLocks noGrp="1" noChangeAspect="1"/>
          </p:cNvPicPr>
          <p:nvPr>
            <p:ph idx="1"/>
          </p:nvPr>
        </p:nvPicPr>
        <p:blipFill>
          <a:blip r:embed="rId2"/>
          <a:stretch>
            <a:fillRect/>
          </a:stretch>
        </p:blipFill>
        <p:spPr>
          <a:xfrm>
            <a:off x="3535362" y="725951"/>
            <a:ext cx="5402139" cy="5097793"/>
          </a:xfrm>
        </p:spPr>
      </p:pic>
    </p:spTree>
    <p:extLst>
      <p:ext uri="{BB962C8B-B14F-4D97-AF65-F5344CB8AC3E}">
        <p14:creationId xmlns:p14="http://schemas.microsoft.com/office/powerpoint/2010/main" val="4039699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3506E-FF0B-A36C-CC1C-8D4FFFEF2215}"/>
              </a:ext>
            </a:extLst>
          </p:cNvPr>
          <p:cNvSpPr>
            <a:spLocks noGrp="1"/>
          </p:cNvSpPr>
          <p:nvPr>
            <p:ph type="title"/>
          </p:nvPr>
        </p:nvSpPr>
        <p:spPr/>
        <p:txBody>
          <a:bodyPr/>
          <a:lstStyle/>
          <a:p>
            <a:endParaRPr lang="en-US"/>
          </a:p>
        </p:txBody>
      </p:sp>
      <p:pic>
        <p:nvPicPr>
          <p:cNvPr id="5" name="Content Placeholder 4" descr="Table&#10;&#10;Description automatically generated">
            <a:extLst>
              <a:ext uri="{FF2B5EF4-FFF2-40B4-BE49-F238E27FC236}">
                <a16:creationId xmlns:a16="http://schemas.microsoft.com/office/drawing/2014/main" id="{662FBB5D-364F-A802-C9EF-54843EE9F5B1}"/>
              </a:ext>
            </a:extLst>
          </p:cNvPr>
          <p:cNvPicPr>
            <a:picLocks noGrp="1" noChangeAspect="1"/>
          </p:cNvPicPr>
          <p:nvPr>
            <p:ph idx="1"/>
          </p:nvPr>
        </p:nvPicPr>
        <p:blipFill>
          <a:blip r:embed="rId2"/>
          <a:stretch>
            <a:fillRect/>
          </a:stretch>
        </p:blipFill>
        <p:spPr>
          <a:xfrm>
            <a:off x="2814637" y="725951"/>
            <a:ext cx="6791815" cy="4577093"/>
          </a:xfrm>
        </p:spPr>
      </p:pic>
    </p:spTree>
    <p:extLst>
      <p:ext uri="{BB962C8B-B14F-4D97-AF65-F5344CB8AC3E}">
        <p14:creationId xmlns:p14="http://schemas.microsoft.com/office/powerpoint/2010/main" val="3506476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0C685-A809-81E0-07E7-4B2C557342A0}"/>
              </a:ext>
            </a:extLst>
          </p:cNvPr>
          <p:cNvSpPr>
            <a:spLocks noGrp="1"/>
          </p:cNvSpPr>
          <p:nvPr>
            <p:ph type="title"/>
          </p:nvPr>
        </p:nvSpPr>
        <p:spPr/>
        <p:txBody>
          <a:bodyPr/>
          <a:lstStyle/>
          <a:p>
            <a:endParaRPr lang="en-US"/>
          </a:p>
        </p:txBody>
      </p:sp>
      <p:pic>
        <p:nvPicPr>
          <p:cNvPr id="13" name="Content Placeholder 12" descr="Text&#10;&#10;Description automatically generated">
            <a:extLst>
              <a:ext uri="{FF2B5EF4-FFF2-40B4-BE49-F238E27FC236}">
                <a16:creationId xmlns:a16="http://schemas.microsoft.com/office/drawing/2014/main" id="{29C11648-EA0C-2291-8B3F-CF2B3C92D48A}"/>
              </a:ext>
            </a:extLst>
          </p:cNvPr>
          <p:cNvPicPr>
            <a:picLocks noGrp="1" noChangeAspect="1"/>
          </p:cNvPicPr>
          <p:nvPr>
            <p:ph idx="1"/>
          </p:nvPr>
        </p:nvPicPr>
        <p:blipFill>
          <a:blip r:embed="rId2"/>
          <a:stretch>
            <a:fillRect/>
          </a:stretch>
        </p:blipFill>
        <p:spPr>
          <a:xfrm>
            <a:off x="3209636" y="722665"/>
            <a:ext cx="5772728" cy="5177962"/>
          </a:xfrm>
        </p:spPr>
      </p:pic>
    </p:spTree>
    <p:extLst>
      <p:ext uri="{BB962C8B-B14F-4D97-AF65-F5344CB8AC3E}">
        <p14:creationId xmlns:p14="http://schemas.microsoft.com/office/powerpoint/2010/main" val="2466537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4C16A-62C0-9024-A4F8-76C13DCA5B09}"/>
              </a:ext>
            </a:extLst>
          </p:cNvPr>
          <p:cNvSpPr>
            <a:spLocks noGrp="1"/>
          </p:cNvSpPr>
          <p:nvPr>
            <p:ph type="title"/>
          </p:nvPr>
        </p:nvSpPr>
        <p:spPr/>
        <p:txBody>
          <a:bodyPr/>
          <a:lstStyle/>
          <a:p>
            <a:endParaRPr lang="en-US"/>
          </a:p>
        </p:txBody>
      </p:sp>
      <p:pic>
        <p:nvPicPr>
          <p:cNvPr id="5" name="Content Placeholder 4" descr="Graphical user interface, text, application&#10;&#10;Description automatically generated">
            <a:extLst>
              <a:ext uri="{FF2B5EF4-FFF2-40B4-BE49-F238E27FC236}">
                <a16:creationId xmlns:a16="http://schemas.microsoft.com/office/drawing/2014/main" id="{D712272B-FAF3-DF67-98CE-18A6876B67EA}"/>
              </a:ext>
            </a:extLst>
          </p:cNvPr>
          <p:cNvPicPr>
            <a:picLocks noGrp="1" noChangeAspect="1"/>
          </p:cNvPicPr>
          <p:nvPr>
            <p:ph idx="1"/>
          </p:nvPr>
        </p:nvPicPr>
        <p:blipFill>
          <a:blip r:embed="rId2"/>
          <a:stretch>
            <a:fillRect/>
          </a:stretch>
        </p:blipFill>
        <p:spPr>
          <a:xfrm>
            <a:off x="2299631" y="725951"/>
            <a:ext cx="8716448" cy="4297693"/>
          </a:xfrm>
        </p:spPr>
      </p:pic>
    </p:spTree>
    <p:extLst>
      <p:ext uri="{BB962C8B-B14F-4D97-AF65-F5344CB8AC3E}">
        <p14:creationId xmlns:p14="http://schemas.microsoft.com/office/powerpoint/2010/main" val="2556754759"/>
      </p:ext>
    </p:extLst>
  </p:cSld>
  <p:clrMapOvr>
    <a:masterClrMapping/>
  </p:clrMapOvr>
</p:sld>
</file>

<file path=ppt/theme/theme1.xml><?xml version="1.0" encoding="utf-8"?>
<a:theme xmlns:a="http://schemas.openxmlformats.org/drawingml/2006/main" name="CosineVTI">
  <a:themeElements>
    <a:clrScheme name="AnalogousFromDarkSeedLeftStep">
      <a:dk1>
        <a:srgbClr val="000000"/>
      </a:dk1>
      <a:lt1>
        <a:srgbClr val="FFFFFF"/>
      </a:lt1>
      <a:dk2>
        <a:srgbClr val="242B41"/>
      </a:dk2>
      <a:lt2>
        <a:srgbClr val="E2E8E2"/>
      </a:lt2>
      <a:accent1>
        <a:srgbClr val="C34DBF"/>
      </a:accent1>
      <a:accent2>
        <a:srgbClr val="843BB1"/>
      </a:accent2>
      <a:accent3>
        <a:srgbClr val="644DC3"/>
      </a:accent3>
      <a:accent4>
        <a:srgbClr val="3B54B1"/>
      </a:accent4>
      <a:accent5>
        <a:srgbClr val="4D98C3"/>
      </a:accent5>
      <a:accent6>
        <a:srgbClr val="3BB1AC"/>
      </a:accent6>
      <a:hlink>
        <a:srgbClr val="3F7BBF"/>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15</TotalTime>
  <Words>131</Words>
  <Application>Microsoft Macintosh PowerPoint</Application>
  <PresentationFormat>Widescreen</PresentationFormat>
  <Paragraphs>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Grandview</vt:lpstr>
      <vt:lpstr>Wingdings</vt:lpstr>
      <vt:lpstr>CosineVTI</vt:lpstr>
      <vt:lpstr>5G Network Slicing Simulation</vt:lpstr>
      <vt:lpstr>Why 5G?</vt:lpstr>
      <vt:lpstr>What slicing simulation aims to do?</vt:lpstr>
      <vt:lpstr>Mobility Management</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5G Network Slicing Simulation</dc:title>
  <dc:creator>Rohan Chandrashekar</dc:creator>
  <cp:lastModifiedBy>Rohan Chandrashekar</cp:lastModifiedBy>
  <cp:revision>1</cp:revision>
  <dcterms:created xsi:type="dcterms:W3CDTF">2022-04-22T04:03:48Z</dcterms:created>
  <dcterms:modified xsi:type="dcterms:W3CDTF">2022-04-22T04:18:57Z</dcterms:modified>
</cp:coreProperties>
</file>