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8" r:id="rId5"/>
    <p:sldId id="258" r:id="rId6"/>
    <p:sldId id="269" r:id="rId7"/>
    <p:sldId id="259" r:id="rId8"/>
    <p:sldId id="262" r:id="rId9"/>
    <p:sldId id="260" r:id="rId10"/>
    <p:sldId id="263" r:id="rId11"/>
    <p:sldId id="264" r:id="rId12"/>
    <p:sldId id="267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CE825B-8724-CA47-ABD0-BF4F15C430F0}">
          <p14:sldIdLst>
            <p14:sldId id="256"/>
            <p14:sldId id="257"/>
            <p14:sldId id="261"/>
            <p14:sldId id="268"/>
            <p14:sldId id="258"/>
            <p14:sldId id="269"/>
            <p14:sldId id="259"/>
            <p14:sldId id="262"/>
            <p14:sldId id="260"/>
            <p14:sldId id="263"/>
            <p14:sldId id="264"/>
            <p14:sldId id="267"/>
            <p14:sldId id="265"/>
            <p14:sldId id="266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37" autoAdjust="0"/>
  </p:normalViewPr>
  <p:slideViewPr>
    <p:cSldViewPr snapToGrid="0" snapToObjects="1">
      <p:cViewPr varScale="1">
        <p:scale>
          <a:sx n="93" d="100"/>
          <a:sy n="93" d="100"/>
        </p:scale>
        <p:origin x="-3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5D70-6A39-E24A-87F9-930E5C1FDBBA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1FC44-D195-F048-9AC5-618CDE62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1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chain of </a:t>
            </a:r>
            <a:r>
              <a:rPr lang="en-US" dirty="0" err="1" smtClean="0"/>
              <a:t>synchronisers</a:t>
            </a:r>
            <a:r>
              <a:rPr lang="en-US" baseline="0" dirty="0" smtClean="0"/>
              <a:t> that check the fixed-point condition defined by every </a:t>
            </a:r>
            <a:r>
              <a:rPr lang="en-US" baseline="0" dirty="0" err="1" smtClean="0"/>
              <a:t>synchroniser</a:t>
            </a:r>
            <a:r>
              <a:rPr lang="en-US" baseline="0" dirty="0" smtClean="0"/>
              <a:t> </a:t>
            </a:r>
            <a:r>
              <a:rPr lang="en-US" dirty="0" smtClean="0"/>
              <a:t>in the fixed-point path is</a:t>
            </a:r>
            <a:r>
              <a:rPr lang="en-US" baseline="0" dirty="0" smtClean="0"/>
              <a:t> inserted in front of every replica.</a:t>
            </a:r>
          </a:p>
          <a:p>
            <a:r>
              <a:rPr lang="en-US" baseline="0" dirty="0" smtClean="0"/>
              <a:t>The wiring is as shown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6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Analysis showed that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construction of an operand network with a complex fixed point condition can be quite complicated.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approach based on a special port wiring primitive P that transmits messages immediately from one port to another without storing them.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P-P-P-…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single channel that goes thru all the replicas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7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synchroniser</a:t>
            </a:r>
            <a:r>
              <a:rPr lang="en-US" dirty="0" smtClean="0"/>
              <a:t> can be in reverse fixed point</a:t>
            </a:r>
          </a:p>
          <a:p>
            <a:r>
              <a:rPr lang="en-US" dirty="0" smtClean="0"/>
              <a:t>Replica can have a path of such </a:t>
            </a:r>
            <a:r>
              <a:rPr lang="en-US" dirty="0" err="1" smtClean="0"/>
              <a:t>symchronisers</a:t>
            </a:r>
            <a:endParaRPr lang="en-US" dirty="0" smtClean="0"/>
          </a:p>
          <a:p>
            <a:r>
              <a:rPr lang="en-US" dirty="0" smtClean="0"/>
              <a:t>=&gt;replica in</a:t>
            </a:r>
            <a:r>
              <a:rPr lang="en-US" baseline="0" dirty="0" smtClean="0"/>
              <a:t> reverse fixed point state</a:t>
            </a:r>
          </a:p>
          <a:p>
            <a:r>
              <a:rPr lang="en-US" baseline="0" dirty="0" smtClean="0"/>
              <a:t>=&gt; here’s unnecessary cascade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2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Boxes </a:t>
            </a:r>
            <a:r>
              <a:rPr lang="en-US" baseline="0" dirty="0" smtClean="0"/>
              <a:t>perform computation (</a:t>
            </a:r>
            <a:r>
              <a:rPr lang="en-US" baseline="0" dirty="0" err="1" smtClean="0"/>
              <a:t>unanalysable</a:t>
            </a:r>
            <a:r>
              <a:rPr lang="en-US" baseline="0" dirty="0" smtClean="0"/>
              <a:t>) do not say about types and categories!</a:t>
            </a:r>
          </a:p>
          <a:p>
            <a:r>
              <a:rPr lang="en-US" baseline="0" dirty="0" smtClean="0"/>
              <a:t>Stream </a:t>
            </a:r>
            <a:r>
              <a:rPr lang="en-US" baseline="0" dirty="0" err="1" smtClean="0"/>
              <a:t>synchronisers</a:t>
            </a:r>
            <a:r>
              <a:rPr lang="en-US" baseline="0" dirty="0" smtClean="0"/>
              <a:t> are non-deterministic finite state machines for splitting and joining messages (fully </a:t>
            </a:r>
            <a:r>
              <a:rPr lang="en-US" baseline="0" dirty="0" err="1" smtClean="0"/>
              <a:t>analysable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FIFO channels with finite capacity store messages that cannot be consumed right now</a:t>
            </a:r>
          </a:p>
          <a:p>
            <a:r>
              <a:rPr lang="en-US" baseline="0" dirty="0" smtClean="0"/>
              <a:t>4 wiring patterns include serial connection, parallel connection, wrap-around connection and serial replication (infinite and requires a pattern to match messages to be sent to the output of a serial replication pipeline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Draw a picture! Small network with box, synch, serial replication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Synchronisers</a:t>
            </a:r>
            <a:r>
              <a:rPr lang="en-US" dirty="0" smtClean="0"/>
              <a:t> are programmed in a dedicated language =&gt;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Implement the core component of AK – a </a:t>
            </a:r>
            <a:r>
              <a:rPr lang="en-US" dirty="0" err="1" smtClean="0"/>
              <a:t>synchroniser</a:t>
            </a:r>
            <a:r>
              <a:rPr lang="en-US" baseline="0" dirty="0" smtClean="0"/>
              <a:t> compiler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 AK, the pattern that matches messages to be sent to the output of the serial replication pipeline, can be embedded into the operand network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Analyse</a:t>
            </a:r>
            <a:r>
              <a:rPr lang="en-US" baseline="0" dirty="0" smtClean="0"/>
              <a:t> how it is done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Provide </a:t>
            </a:r>
            <a:r>
              <a:rPr lang="en-US" baseline="0" dirty="0" err="1" smtClean="0"/>
              <a:t>synchroniser</a:t>
            </a:r>
            <a:r>
              <a:rPr lang="en-US" baseline="0" dirty="0" smtClean="0"/>
              <a:t> analysis needed for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44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(Explain the language on the two examples)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Input and output channels are declared in the channel signature</a:t>
            </a:r>
          </a:p>
          <a:p>
            <a:r>
              <a:rPr lang="en-US" dirty="0" smtClean="0"/>
              <a:t>- Synch</a:t>
            </a:r>
            <a:r>
              <a:rPr lang="en-US" baseline="0" dirty="0" smtClean="0"/>
              <a:t> also declares state (to save messages) and store variables (to describe regular structures in a compact way)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building blocks of the </a:t>
            </a:r>
            <a:r>
              <a:rPr lang="en-US" baseline="0" dirty="0" err="1" smtClean="0"/>
              <a:t>synchroniser</a:t>
            </a:r>
            <a:r>
              <a:rPr lang="en-US" baseline="0" dirty="0" smtClean="0"/>
              <a:t> language are states and transitions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Triggering a transition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Corresponding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Synchronisers</a:t>
            </a:r>
            <a:r>
              <a:rPr lang="en-US" baseline="0" dirty="0" smtClean="0"/>
              <a:t> define some relations between its input and output messages.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In counter the output message type is the same as the input message type.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Because one node is AK network is a producer for another node, AK needs to make sure the connection is statically correct.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In order to do so, AK uses a term system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4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Constraint system (do not say type system!)</a:t>
            </a:r>
          </a:p>
          <a:p>
            <a:endParaRPr lang="en-US" dirty="0" smtClean="0"/>
          </a:p>
          <a:p>
            <a:r>
              <a:rPr lang="en-US" baseline="0" dirty="0" smtClean="0"/>
              <a:t>AK tern system is based on the language of abstract terms that are built recursively from the ground 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on streams are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sequences of messages defined by a choice (extensible collection of alternative labeled terms) of records.</a:t>
            </a:r>
            <a:endParaRPr lang="en-US" dirty="0" smtClean="0"/>
          </a:p>
          <a:p>
            <a:r>
              <a:rPr lang="en-US" dirty="0" smtClean="0"/>
              <a:t>Pascal-style</a:t>
            </a:r>
            <a:r>
              <a:rPr lang="en-US" baseline="0" dirty="0" smtClean="0"/>
              <a:t> variant records (except they are </a:t>
            </a:r>
            <a:r>
              <a:rPr lang="en-US" baseline="0" dirty="0" err="1" smtClean="0"/>
              <a:t>extensibe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Variable term (it can be any term, start from $)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 on slide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Record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Choice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Term </a:t>
            </a:r>
            <a:r>
              <a:rPr lang="en-US" baseline="0" dirty="0" err="1" smtClean="0"/>
              <a:t>var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shall return to</a:t>
            </a:r>
            <a:r>
              <a:rPr lang="en-US" baseline="0" dirty="0" smtClean="0"/>
              <a:t> the data dependencies a </a:t>
            </a:r>
            <a:r>
              <a:rPr lang="en-US" baseline="0" dirty="0" err="1" smtClean="0"/>
              <a:t>synchroniser</a:t>
            </a:r>
            <a:r>
              <a:rPr lang="en-US" baseline="0" dirty="0" smtClean="0"/>
              <a:t> on its output streams.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Static correctness of a connection between two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neighbouring</a:t>
            </a:r>
            <a:r>
              <a:rPr lang="en-US" baseline="0" dirty="0" smtClean="0"/>
              <a:t> vertices in AK network</a:t>
            </a:r>
          </a:p>
          <a:p>
            <a:r>
              <a:rPr lang="en-US" baseline="0" dirty="0" smtClean="0"/>
              <a:t>The subtyping relation between consumer’s input and producer’s output must be satisfied.</a:t>
            </a:r>
          </a:p>
          <a:p>
            <a:r>
              <a:rPr lang="en-US" baseline="0" dirty="0" smtClean="0"/>
              <a:t>A component can be abstracted </a:t>
            </a:r>
            <a:r>
              <a:rPr lang="en-US" baseline="0" dirty="0" err="1" smtClean="0"/>
              <a:t>w.r.t</a:t>
            </a:r>
            <a:r>
              <a:rPr lang="en-US" baseline="0" dirty="0" smtClean="0"/>
              <a:t> to its data-transformation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as an implicative statement p =&gt;P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synchroniser</a:t>
            </a:r>
            <a:r>
              <a:rPr lang="en-US" baseline="0" dirty="0" smtClean="0"/>
              <a:t> can read a single record from a channel at a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Passport is derived exclusively by program analysis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variant is unique, it has no 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-semantics – constraints such as an identifier is declared at most once in a scope</a:t>
            </a:r>
          </a:p>
          <a:p>
            <a:r>
              <a:rPr lang="en-US" dirty="0" smtClean="0"/>
              <a:t>-type checking – an operator</a:t>
            </a:r>
            <a:r>
              <a:rPr lang="en-US" baseline="0" dirty="0" smtClean="0"/>
              <a:t> is applied to the right type of operands.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Re-draw to make the inactive tail in another direction</a:t>
            </a:r>
          </a:p>
          <a:p>
            <a:endParaRPr lang="en-US" dirty="0" smtClean="0"/>
          </a:p>
          <a:p>
            <a:r>
              <a:rPr lang="en-US" dirty="0" smtClean="0"/>
              <a:t>Fixed</a:t>
            </a:r>
            <a:r>
              <a:rPr lang="en-US" baseline="0" dirty="0" smtClean="0"/>
              <a:t> point is a property of f equivalent to passing thru the infinite chain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Fp</a:t>
            </a:r>
            <a:r>
              <a:rPr lang="en-US" baseline="0" dirty="0" smtClean="0"/>
              <a:t> is defined as a path (state it!)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FC44-D195-F048-9AC5-618CDE62D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9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3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6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A045-49A0-E449-B528-14A93E9A6907}" type="datetimeFigureOut">
              <a:rPr lang="en-US" smtClean="0"/>
              <a:t>27/01/15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49D6-668E-314E-9308-F6C96FA8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9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3" y="1508125"/>
            <a:ext cx="8601075" cy="2092325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Synchronisation</a:t>
            </a:r>
            <a:r>
              <a:rPr lang="en-US" dirty="0"/>
              <a:t> Facility </a:t>
            </a:r>
            <a:r>
              <a:rPr lang="en-US" dirty="0" smtClean="0"/>
              <a:t>for a </a:t>
            </a:r>
            <a:r>
              <a:rPr lang="en-US" dirty="0"/>
              <a:t>Stream Processing Coordination Language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Anna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</a:rPr>
              <a:t>Tikhonova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9603" y="5905854"/>
            <a:ext cx="182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 January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Fixed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36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 smtClean="0"/>
              <a:t>Every </a:t>
            </a:r>
            <a:r>
              <a:rPr lang="en-US" sz="2400" dirty="0" err="1" smtClean="0"/>
              <a:t>synchroniser</a:t>
            </a:r>
            <a:r>
              <a:rPr lang="en-US" sz="2400" dirty="0" smtClean="0"/>
              <a:t> on the fixed-point path transmits</a:t>
            </a:r>
          </a:p>
          <a:p>
            <a:pPr marL="0" indent="0" algn="ctr">
              <a:buNone/>
            </a:pPr>
            <a:r>
              <a:rPr lang="en-US" sz="2400" dirty="0" smtClean="0"/>
              <a:t>the fixed-point message without change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200" dirty="0" smtClean="0"/>
          </a:p>
          <a:p>
            <a:pPr marL="0" indent="0" algn="ctr">
              <a:buNone/>
            </a:pPr>
            <a:endParaRPr lang="en-US" sz="22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The fixed-point condition of </a:t>
            </a:r>
            <a:r>
              <a:rPr lang="en-US" sz="2400" b="1" dirty="0" smtClean="0"/>
              <a:t>N</a:t>
            </a:r>
            <a:r>
              <a:rPr lang="en-US" sz="2400" dirty="0" smtClean="0"/>
              <a:t> is</a:t>
            </a:r>
          </a:p>
          <a:p>
            <a:pPr marL="0" indent="0" algn="ctr">
              <a:buNone/>
            </a:pPr>
            <a:r>
              <a:rPr lang="en-US" sz="2400" dirty="0" smtClean="0">
                <a:cs typeface="Times New Roman"/>
              </a:rPr>
              <a:t>p</a:t>
            </a:r>
            <a:r>
              <a:rPr lang="en-US" sz="2400" baseline="-25000" dirty="0" smtClean="0">
                <a:cs typeface="Times New Roman"/>
              </a:rPr>
              <a:t>1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 smtClean="0">
                <a:cs typeface="Times New Roman"/>
              </a:rPr>
              <a:t> (p</a:t>
            </a:r>
            <a:r>
              <a:rPr lang="en-US" sz="2400" baseline="-25000" dirty="0" smtClean="0">
                <a:cs typeface="Times New Roman"/>
              </a:rPr>
              <a:t>2</a:t>
            </a:r>
            <a:r>
              <a:rPr lang="en-US" sz="2400" baseline="30000" dirty="0" smtClean="0">
                <a:cs typeface="Times New Roman"/>
              </a:rPr>
              <a:t>1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cs typeface="Times New Roman"/>
              </a:rPr>
              <a:t> p</a:t>
            </a:r>
            <a:r>
              <a:rPr lang="en-US" sz="2400" baseline="-25000" dirty="0" smtClean="0">
                <a:cs typeface="Times New Roman"/>
              </a:rPr>
              <a:t>2</a:t>
            </a:r>
            <a:r>
              <a:rPr lang="en-US" sz="2400" baseline="30000" dirty="0" smtClean="0">
                <a:cs typeface="Times New Roman"/>
              </a:rPr>
              <a:t>1</a:t>
            </a:r>
            <a:r>
              <a:rPr lang="en-US" sz="2400" dirty="0" smtClean="0">
                <a:cs typeface="Times New Roman"/>
              </a:rPr>
              <a:t>)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 smtClean="0">
                <a:cs typeface="Times New Roman"/>
              </a:rPr>
              <a:t> p</a:t>
            </a:r>
            <a:r>
              <a:rPr lang="en-US" sz="2400" baseline="-25000" dirty="0" smtClean="0">
                <a:cs typeface="Times New Roman"/>
              </a:rPr>
              <a:t>3</a:t>
            </a:r>
            <a:endParaRPr lang="en-US" sz="2400" dirty="0" smtClean="0">
              <a:cs typeface="Times New Roman"/>
            </a:endParaRPr>
          </a:p>
        </p:txBody>
      </p:sp>
      <p:pic>
        <p:nvPicPr>
          <p:cNvPr id="4" name="Picture 3" descr="chapter_04_ff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16" y="2485330"/>
            <a:ext cx="4135569" cy="26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2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from the Serial Replication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035" y="4820818"/>
            <a:ext cx="7897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Synchroniser</a:t>
            </a:r>
            <a:r>
              <a:rPr lang="en-US" sz="2200" dirty="0" smtClean="0"/>
              <a:t> </a:t>
            </a:r>
            <a:r>
              <a:rPr lang="en-US" sz="2200" b="1" dirty="0" smtClean="0"/>
              <a:t>S</a:t>
            </a:r>
            <a:r>
              <a:rPr lang="en-US" sz="2200" b="1" baseline="30000" dirty="0" smtClean="0"/>
              <a:t>(</a:t>
            </a:r>
            <a:r>
              <a:rPr lang="en-US" sz="2200" b="1" baseline="30000" dirty="0"/>
              <a:t>j</a:t>
            </a:r>
            <a:r>
              <a:rPr lang="en-US" sz="2200" b="1" baseline="30000" dirty="0" smtClean="0"/>
              <a:t>)</a:t>
            </a:r>
            <a:r>
              <a:rPr lang="en-US" sz="2200" dirty="0" smtClean="0"/>
              <a:t>, </a:t>
            </a:r>
            <a:r>
              <a:rPr lang="en-US" sz="2200" dirty="0"/>
              <a:t>j</a:t>
            </a:r>
            <a:r>
              <a:rPr lang="en-US" sz="2200" dirty="0" smtClean="0"/>
              <a:t>=0,m</a:t>
            </a:r>
            <a:r>
              <a:rPr lang="en-US" sz="2200" b="1" dirty="0"/>
              <a:t> </a:t>
            </a:r>
            <a:r>
              <a:rPr lang="en-US" sz="2200" dirty="0" smtClean="0"/>
              <a:t>checks if the fixed point condition extracted</a:t>
            </a:r>
          </a:p>
          <a:p>
            <a:r>
              <a:rPr lang="en-US" sz="2200" dirty="0" smtClean="0"/>
              <a:t>from</a:t>
            </a:r>
            <a:r>
              <a:rPr lang="en-US" sz="2200" dirty="0"/>
              <a:t> </a:t>
            </a:r>
            <a:r>
              <a:rPr lang="en-US" sz="2200" dirty="0" smtClean="0"/>
              <a:t>the </a:t>
            </a:r>
            <a:r>
              <a:rPr lang="en-US" sz="2200" b="1" dirty="0"/>
              <a:t>j</a:t>
            </a:r>
            <a:r>
              <a:rPr lang="en-US" sz="2200" dirty="0" smtClean="0"/>
              <a:t>-</a:t>
            </a:r>
            <a:r>
              <a:rPr lang="en-US" sz="2200" dirty="0" err="1" smtClean="0"/>
              <a:t>th</a:t>
            </a:r>
            <a:r>
              <a:rPr lang="en-US" sz="2200" dirty="0" smtClean="0"/>
              <a:t> </a:t>
            </a:r>
            <a:r>
              <a:rPr lang="en-US" sz="2200" dirty="0" err="1" smtClean="0"/>
              <a:t>synchroniser</a:t>
            </a:r>
            <a:r>
              <a:rPr lang="en-US" sz="2200" dirty="0" smtClean="0"/>
              <a:t> on the fixed point path is satisfied:</a:t>
            </a:r>
          </a:p>
          <a:p>
            <a:pPr marL="342900" indent="-342900">
              <a:buFont typeface="Arial"/>
              <a:buChar char="•"/>
            </a:pPr>
            <a:r>
              <a:rPr lang="en-US" sz="2200" b="1" dirty="0" smtClean="0"/>
              <a:t>Yes</a:t>
            </a:r>
            <a:r>
              <a:rPr lang="en-US" sz="2200" dirty="0"/>
              <a:t> </a:t>
            </a:r>
            <a:r>
              <a:rPr lang="en-US" sz="2200" dirty="0" smtClean="0"/>
              <a:t>– the message is sent to </a:t>
            </a:r>
            <a:r>
              <a:rPr lang="en-US" sz="2200" b="1" dirty="0" smtClean="0"/>
              <a:t>S</a:t>
            </a:r>
            <a:r>
              <a:rPr lang="en-US" sz="2200" b="1" baseline="30000" dirty="0" smtClean="0"/>
              <a:t>(</a:t>
            </a:r>
            <a:r>
              <a:rPr lang="en-US" sz="2200" b="1" baseline="30000" dirty="0"/>
              <a:t>j</a:t>
            </a:r>
            <a:r>
              <a:rPr lang="en-US" sz="2200" b="1" baseline="30000" dirty="0" smtClean="0"/>
              <a:t>+1)</a:t>
            </a:r>
          </a:p>
          <a:p>
            <a:pPr marL="342900" indent="-342900">
              <a:buFont typeface="Arial"/>
              <a:buChar char="•"/>
            </a:pPr>
            <a:r>
              <a:rPr lang="en-US" sz="2200" b="1" dirty="0" smtClean="0"/>
              <a:t>No</a:t>
            </a:r>
            <a:r>
              <a:rPr lang="en-US" sz="2200" dirty="0" smtClean="0"/>
              <a:t>  – the message is sent to the next replica of </a:t>
            </a:r>
            <a:r>
              <a:rPr lang="en-US" sz="2200" b="1" dirty="0" smtClean="0"/>
              <a:t>N</a:t>
            </a:r>
          </a:p>
        </p:txBody>
      </p:sp>
      <p:pic>
        <p:nvPicPr>
          <p:cNvPr id="8" name="Picture 7" descr="chapter_04_ffp_ou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16" y="1593274"/>
            <a:ext cx="7407769" cy="30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2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5438" y="5513696"/>
            <a:ext cx="309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Channel  </a:t>
            </a:r>
            <a:r>
              <a:rPr lang="en-US" sz="2400" b="1" i="1" dirty="0" smtClean="0">
                <a:latin typeface="Times New Roman"/>
                <a:cs typeface="Times New Roman"/>
              </a:rPr>
              <a:t>x</a:t>
            </a:r>
            <a:r>
              <a:rPr lang="en-US" sz="2400" b="1" i="1" dirty="0" smtClean="0">
                <a:cs typeface="Times New Roman"/>
              </a:rPr>
              <a:t>’</a:t>
            </a:r>
            <a:r>
              <a:rPr lang="en-US" sz="2400" b="1" dirty="0" smtClean="0">
                <a:cs typeface="Times New Roman"/>
              </a:rPr>
              <a:t>  </a:t>
            </a:r>
            <a:r>
              <a:rPr lang="en-US" sz="2400" dirty="0" smtClean="0">
                <a:cs typeface="Courier New"/>
              </a:rPr>
              <a:t>is auxiliary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3" name="Picture 2" descr="chapter_04_ffp_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03" y="1576085"/>
            <a:ext cx="7040995" cy="35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Fixed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783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revents an unnecessary cascade</a:t>
            </a:r>
          </a:p>
          <a:p>
            <a:r>
              <a:rPr lang="en-US" dirty="0"/>
              <a:t>is a state of a </a:t>
            </a:r>
            <a:r>
              <a:rPr lang="en-US" dirty="0" smtClean="0"/>
              <a:t>network in </a:t>
            </a:r>
            <a:r>
              <a:rPr lang="en-US" dirty="0"/>
              <a:t>which it transmits any message without change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/>
              <a:t>synchroniser</a:t>
            </a:r>
            <a:r>
              <a:rPr lang="en-US" dirty="0"/>
              <a:t> can </a:t>
            </a:r>
            <a:r>
              <a:rPr lang="en-US" dirty="0" smtClean="0"/>
              <a:t>have a reverse </a:t>
            </a:r>
            <a:r>
              <a:rPr lang="en-US" dirty="0"/>
              <a:t>fixed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A replica has a reverse fixed point if:</a:t>
            </a:r>
            <a:endParaRPr lang="en-US" dirty="0" smtClean="0"/>
          </a:p>
          <a:p>
            <a:pPr lvl="1"/>
            <a:r>
              <a:rPr lang="en-US" dirty="0" smtClean="0"/>
              <a:t>The replica has the </a:t>
            </a:r>
            <a:r>
              <a:rPr lang="en-US" dirty="0" smtClean="0"/>
              <a:t>fixed-point path</a:t>
            </a:r>
          </a:p>
          <a:p>
            <a:pPr lvl="1"/>
            <a:r>
              <a:rPr lang="en-US" dirty="0" smtClean="0"/>
              <a:t>Every </a:t>
            </a:r>
            <a:r>
              <a:rPr lang="en-US" dirty="0" err="1" smtClean="0"/>
              <a:t>s</a:t>
            </a:r>
            <a:r>
              <a:rPr lang="en-US" dirty="0" err="1" smtClean="0"/>
              <a:t>ynchroniser</a:t>
            </a:r>
            <a:r>
              <a:rPr lang="en-US" dirty="0" smtClean="0"/>
              <a:t> on the fixed-point path has a reverse fixed point (possibly a closed subset of states)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6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fixed-point path search</a:t>
            </a:r>
          </a:p>
          <a:p>
            <a:pPr lvl="1"/>
            <a:r>
              <a:rPr lang="en-US" dirty="0"/>
              <a:t>DFS-based</a:t>
            </a:r>
          </a:p>
          <a:p>
            <a:pPr lvl="1"/>
            <a:r>
              <a:rPr lang="en-US" dirty="0"/>
              <a:t>Shared for both types of fixed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Fixed point detection in a </a:t>
            </a:r>
            <a:r>
              <a:rPr lang="en-US" dirty="0" err="1" smtClean="0"/>
              <a:t>synchroniser</a:t>
            </a:r>
            <a:endParaRPr lang="en-US" dirty="0" smtClean="0"/>
          </a:p>
          <a:p>
            <a:pPr lvl="1"/>
            <a:r>
              <a:rPr lang="en-US" dirty="0" smtClean="0"/>
              <a:t>Forward fixed point</a:t>
            </a:r>
          </a:p>
          <a:p>
            <a:pPr lvl="1"/>
            <a:r>
              <a:rPr lang="en-US" dirty="0" smtClean="0"/>
              <a:t>Reverse fixed point</a:t>
            </a:r>
          </a:p>
        </p:txBody>
      </p:sp>
    </p:spTree>
    <p:extLst>
      <p:ext uri="{BB962C8B-B14F-4D97-AF65-F5344CB8AC3E}">
        <p14:creationId xmlns:p14="http://schemas.microsoft.com/office/powerpoint/2010/main" val="269504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Transition analysis</a:t>
            </a:r>
          </a:p>
          <a:p>
            <a:pPr lvl="1"/>
            <a:r>
              <a:rPr lang="en-US" dirty="0" smtClean="0"/>
              <a:t>Data transformation analysis</a:t>
            </a:r>
            <a:endParaRPr lang="en-US" dirty="0" smtClean="0"/>
          </a:p>
          <a:p>
            <a:r>
              <a:rPr lang="en-US" dirty="0" smtClean="0"/>
              <a:t>Analysis of the fixed point approach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a</a:t>
            </a:r>
            <a:r>
              <a:rPr lang="en-US" dirty="0" smtClean="0"/>
              <a:t>pproach suggested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Flow inheritance</a:t>
            </a:r>
          </a:p>
          <a:p>
            <a:pPr lvl="1"/>
            <a:r>
              <a:rPr lang="en-US" dirty="0" smtClean="0"/>
              <a:t>Statistical properties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AstraKahn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program is a network of</a:t>
            </a:r>
          </a:p>
          <a:p>
            <a:r>
              <a:rPr lang="en-US" dirty="0" smtClean="0"/>
              <a:t>Boxes –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dirty="0" err="1" smtClean="0"/>
              <a:t>analysable</a:t>
            </a:r>
            <a:endParaRPr lang="en-US" dirty="0" smtClean="0"/>
          </a:p>
          <a:p>
            <a:r>
              <a:rPr lang="en-US" dirty="0" err="1" smtClean="0"/>
              <a:t>Synchronisers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connected by</a:t>
            </a:r>
          </a:p>
          <a:p>
            <a:r>
              <a:rPr lang="en-US" dirty="0" smtClean="0"/>
              <a:t>Channels</a:t>
            </a:r>
          </a:p>
          <a:p>
            <a:r>
              <a:rPr lang="en-US" dirty="0" smtClean="0"/>
              <a:t>Wiring patterns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Dynamic (serial </a:t>
            </a:r>
            <a:r>
              <a:rPr lang="en-US" dirty="0" smtClean="0"/>
              <a:t>replication)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6909" y="2135909"/>
            <a:ext cx="531091" cy="531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2400" y="2135909"/>
            <a:ext cx="540327" cy="531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6592455" y="1600200"/>
            <a:ext cx="0" cy="535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8042564" y="1600200"/>
            <a:ext cx="0" cy="535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93641" y="3024910"/>
            <a:ext cx="519546" cy="5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SYNC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2"/>
            <a:endCxn id="14" idx="1"/>
          </p:cNvCxnSpPr>
          <p:nvPr/>
        </p:nvCxnSpPr>
        <p:spPr>
          <a:xfrm>
            <a:off x="6592455" y="2667000"/>
            <a:ext cx="577272" cy="432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4" idx="7"/>
          </p:cNvCxnSpPr>
          <p:nvPr/>
        </p:nvCxnSpPr>
        <p:spPr>
          <a:xfrm flipH="1">
            <a:off x="7537101" y="2667000"/>
            <a:ext cx="505463" cy="432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54915" y="4283364"/>
            <a:ext cx="346364" cy="369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363919" y="4283364"/>
            <a:ext cx="346364" cy="369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7" idx="3"/>
            <a:endCxn id="28" idx="1"/>
          </p:cNvCxnSpPr>
          <p:nvPr/>
        </p:nvCxnSpPr>
        <p:spPr>
          <a:xfrm>
            <a:off x="7001279" y="4468091"/>
            <a:ext cx="362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69017" y="4283486"/>
            <a:ext cx="3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cxnSp>
        <p:nvCxnSpPr>
          <p:cNvPr id="35" name="Straight Arrow Connector 34"/>
          <p:cNvCxnSpPr>
            <a:stCxn id="28" idx="3"/>
            <a:endCxn id="33" idx="1"/>
          </p:cNvCxnSpPr>
          <p:nvPr/>
        </p:nvCxnSpPr>
        <p:spPr>
          <a:xfrm>
            <a:off x="7710283" y="4468091"/>
            <a:ext cx="258734" cy="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326909" y="4087152"/>
            <a:ext cx="1990780" cy="762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14" idx="4"/>
          </p:cNvCxnSpPr>
          <p:nvPr/>
        </p:nvCxnSpPr>
        <p:spPr>
          <a:xfrm>
            <a:off x="7353414" y="3532910"/>
            <a:ext cx="0" cy="323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980545" y="3856182"/>
            <a:ext cx="1372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80545" y="3856182"/>
            <a:ext cx="0" cy="611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980545" y="4468091"/>
            <a:ext cx="674370" cy="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3" idx="3"/>
          </p:cNvCxnSpPr>
          <p:nvPr/>
        </p:nvCxnSpPr>
        <p:spPr>
          <a:xfrm flipV="1">
            <a:off x="8317689" y="4468091"/>
            <a:ext cx="369111" cy="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05800" y="4687577"/>
            <a:ext cx="44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N*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dedicated language of </a:t>
            </a:r>
            <a:r>
              <a:rPr lang="en-US" dirty="0" err="1" smtClean="0"/>
              <a:t>synchronisers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Implement a </a:t>
            </a:r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Transition analysis</a:t>
            </a:r>
            <a:endParaRPr lang="en-US" dirty="0" smtClean="0"/>
          </a:p>
          <a:p>
            <a:pPr lvl="1"/>
            <a:r>
              <a:rPr lang="en-US" dirty="0" smtClean="0"/>
              <a:t>Data transformation</a:t>
            </a:r>
            <a:r>
              <a:rPr lang="en-US" dirty="0"/>
              <a:t> </a:t>
            </a:r>
            <a:r>
              <a:rPr lang="en-US" dirty="0" smtClean="0"/>
              <a:t>analysis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from the serial replication pipeline:</a:t>
            </a:r>
          </a:p>
          <a:p>
            <a:r>
              <a:rPr lang="en-US" dirty="0" smtClean="0"/>
              <a:t>Explore the role of </a:t>
            </a:r>
            <a:r>
              <a:rPr lang="en-US" dirty="0" err="1" smtClean="0"/>
              <a:t>synchronisers</a:t>
            </a:r>
            <a:r>
              <a:rPr lang="en-US" dirty="0" smtClean="0"/>
              <a:t> in the serial replication</a:t>
            </a:r>
          </a:p>
        </p:txBody>
      </p:sp>
    </p:spTree>
    <p:extLst>
      <p:ext uri="{BB962C8B-B14F-4D97-AF65-F5344CB8AC3E}">
        <p14:creationId xmlns:p14="http://schemas.microsoft.com/office/powerpoint/2010/main" val="267289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Synchroniser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everal input and output channels</a:t>
            </a:r>
          </a:p>
          <a:p>
            <a:pPr lvl="1"/>
            <a:r>
              <a:rPr lang="en-US" dirty="0" smtClean="0"/>
              <a:t>Non-deterministic</a:t>
            </a:r>
          </a:p>
          <a:p>
            <a:pPr lvl="1"/>
            <a:r>
              <a:rPr lang="en-US" dirty="0" smtClean="0"/>
              <a:t>Dedicated language (</a:t>
            </a:r>
            <a:r>
              <a:rPr lang="en-US" dirty="0" err="1" smtClean="0"/>
              <a:t>analysable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 variables</a:t>
            </a:r>
          </a:p>
          <a:p>
            <a:pPr lvl="1"/>
            <a:r>
              <a:rPr lang="en-US" dirty="0" smtClean="0"/>
              <a:t>Save messages</a:t>
            </a:r>
            <a:endParaRPr lang="en-US" dirty="0"/>
          </a:p>
          <a:p>
            <a:r>
              <a:rPr lang="en-US" dirty="0" smtClean="0"/>
              <a:t>State variables</a:t>
            </a:r>
          </a:p>
          <a:p>
            <a:pPr lvl="1"/>
            <a:r>
              <a:rPr lang="en-US" dirty="0" smtClean="0"/>
              <a:t>Fold </a:t>
            </a:r>
            <a:r>
              <a:rPr lang="en-US" dirty="0"/>
              <a:t>regular transition matrices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Language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747000" cy="4862383"/>
          </a:xfrm>
        </p:spPr>
        <p:txBody>
          <a:bodyPr numCol="2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s</a:t>
            </a:r>
            <a:r>
              <a:rPr lang="en-US" sz="1200" dirty="0" smtClean="0">
                <a:latin typeface="Courier"/>
                <a:cs typeface="Courier"/>
              </a:rPr>
              <a:t>ynch </a:t>
            </a:r>
            <a:r>
              <a:rPr lang="en-US" sz="1200" b="1" dirty="0" smtClean="0">
                <a:latin typeface="Courier"/>
                <a:cs typeface="Courier"/>
              </a:rPr>
              <a:t>zip2</a:t>
            </a:r>
            <a:r>
              <a:rPr lang="en-US" sz="1200" dirty="0" smtClean="0">
                <a:latin typeface="Courier"/>
                <a:cs typeface="Courier"/>
              </a:rPr>
              <a:t> (a, b | c)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  store ma, </a:t>
            </a:r>
            <a:r>
              <a:rPr lang="en-US" sz="1200" dirty="0" err="1" smtClean="0">
                <a:latin typeface="Courier"/>
                <a:cs typeface="Courier"/>
              </a:rPr>
              <a:t>mb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start</a:t>
            </a:r>
            <a:r>
              <a:rPr lang="en-US" sz="1200" dirty="0" smtClean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on: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a</a:t>
            </a:r>
            <a:r>
              <a:rPr lang="en-US" sz="1200" dirty="0" smtClean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	   ma = this;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	 </a:t>
            </a:r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 err="1" smtClean="0">
                <a:latin typeface="Courier"/>
                <a:cs typeface="Courier"/>
              </a:rPr>
              <a:t>goto</a:t>
            </a:r>
            <a:r>
              <a:rPr lang="en-US" sz="1200" dirty="0" smtClean="0">
                <a:latin typeface="Courier"/>
                <a:cs typeface="Courier"/>
              </a:rPr>
              <a:t> s1;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b 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	   </a:t>
            </a:r>
            <a:r>
              <a:rPr lang="en-US" sz="1200" dirty="0" err="1" smtClean="0">
                <a:latin typeface="Courier"/>
                <a:cs typeface="Courier"/>
              </a:rPr>
              <a:t>mb</a:t>
            </a:r>
            <a:r>
              <a:rPr lang="en-US" sz="1200" dirty="0" smtClean="0">
                <a:latin typeface="Courier"/>
                <a:cs typeface="Courier"/>
              </a:rPr>
              <a:t> = this;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goto</a:t>
            </a:r>
            <a:r>
              <a:rPr lang="en-US" sz="1200" dirty="0" smtClean="0">
                <a:latin typeface="Courier"/>
                <a:cs typeface="Courier"/>
              </a:rPr>
              <a:t> s2;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	 }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s1</a:t>
            </a:r>
            <a:r>
              <a:rPr lang="en-US" sz="1200" dirty="0" smtClean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on: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</a:t>
            </a:r>
            <a:r>
              <a:rPr lang="en-US" sz="1200" b="1" dirty="0" smtClean="0">
                <a:latin typeface="Courier"/>
                <a:cs typeface="Courier"/>
              </a:rPr>
              <a:t>b</a:t>
            </a:r>
            <a:r>
              <a:rPr lang="en-US" sz="1200" dirty="0" smtClean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	  </a:t>
            </a:r>
            <a:r>
              <a:rPr lang="en-US" sz="1200" dirty="0" smtClean="0">
                <a:latin typeface="Courier"/>
                <a:cs typeface="Courier"/>
              </a:rPr>
              <a:t> send ma || this =&gt; </a:t>
            </a:r>
            <a:r>
              <a:rPr lang="en-US" sz="1200" b="1" dirty="0" smtClean="0">
                <a:latin typeface="Courier"/>
                <a:cs typeface="Courier"/>
              </a:rPr>
              <a:t>c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}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s2</a:t>
            </a:r>
            <a:r>
              <a:rPr lang="en-US" sz="1200" dirty="0" smtClean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on: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</a:t>
            </a:r>
            <a:r>
              <a:rPr lang="en-US" sz="1200" b="1" dirty="0" smtClean="0">
                <a:latin typeface="Courier"/>
                <a:cs typeface="Courier"/>
              </a:rPr>
              <a:t>a</a:t>
            </a:r>
            <a:r>
              <a:rPr lang="en-US" sz="1200" dirty="0" smtClean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	 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send this || </a:t>
            </a:r>
            <a:r>
              <a:rPr lang="en-US" sz="1200" dirty="0" err="1" smtClean="0">
                <a:latin typeface="Courier"/>
                <a:cs typeface="Courier"/>
              </a:rPr>
              <a:t>mb</a:t>
            </a:r>
            <a:r>
              <a:rPr lang="en-US" sz="1200" dirty="0" smtClean="0">
                <a:latin typeface="Courier"/>
                <a:cs typeface="Courier"/>
              </a:rPr>
              <a:t> =&gt; </a:t>
            </a:r>
            <a:r>
              <a:rPr lang="en-US" sz="1200" b="1" dirty="0" smtClean="0">
                <a:latin typeface="Courier"/>
                <a:cs typeface="Courier"/>
              </a:rPr>
              <a:t>c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}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  }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s</a:t>
            </a:r>
            <a:r>
              <a:rPr lang="en-US" sz="1200" dirty="0" smtClean="0">
                <a:latin typeface="Courier"/>
                <a:cs typeface="Courier"/>
              </a:rPr>
              <a:t>ynch </a:t>
            </a:r>
            <a:r>
              <a:rPr lang="en-US" sz="1200" b="1" dirty="0" smtClean="0">
                <a:latin typeface="Courier"/>
                <a:cs typeface="Courier"/>
              </a:rPr>
              <a:t>counter</a:t>
            </a:r>
            <a:r>
              <a:rPr lang="en-US" sz="1200" dirty="0" smtClean="0">
                <a:latin typeface="Courier"/>
                <a:cs typeface="Courier"/>
              </a:rPr>
              <a:t> (a |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  state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(2) c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start</a:t>
            </a:r>
            <a:r>
              <a:rPr lang="en-US" sz="1200" dirty="0" smtClean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    on: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</a:t>
            </a:r>
            <a:r>
              <a:rPr lang="en-US" sz="1200" b="1" dirty="0" smtClean="0">
                <a:latin typeface="Courier"/>
                <a:cs typeface="Courier"/>
              </a:rPr>
              <a:t>a &amp; </a:t>
            </a:r>
            <a:r>
              <a:rPr lang="en-US" sz="1200" b="1" dirty="0" smtClean="0">
                <a:latin typeface="Courier"/>
                <a:cs typeface="Courier"/>
              </a:rPr>
              <a:t>[c </a:t>
            </a:r>
            <a:r>
              <a:rPr lang="en-US" sz="1200" b="1" dirty="0" smtClean="0">
                <a:latin typeface="Courier"/>
                <a:cs typeface="Courier"/>
              </a:rPr>
              <a:t>&lt; </a:t>
            </a:r>
            <a:r>
              <a:rPr lang="en-US" sz="1200" b="1" dirty="0" smtClean="0">
                <a:latin typeface="Courier"/>
                <a:cs typeface="Courier"/>
              </a:rPr>
              <a:t>3] 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set c = </a:t>
            </a:r>
            <a:r>
              <a:rPr lang="en-US" sz="1200" dirty="0" smtClean="0">
                <a:latin typeface="Courier"/>
                <a:cs typeface="Courier"/>
              </a:rPr>
              <a:t>[c </a:t>
            </a:r>
            <a:r>
              <a:rPr lang="en-US" sz="1200" dirty="0" smtClean="0">
                <a:latin typeface="Courier"/>
                <a:cs typeface="Courier"/>
              </a:rPr>
              <a:t>+ </a:t>
            </a:r>
            <a:r>
              <a:rPr lang="en-US" sz="1200" dirty="0" smtClean="0">
                <a:latin typeface="Courier"/>
                <a:cs typeface="Courier"/>
              </a:rPr>
              <a:t>1];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	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a &amp; </a:t>
            </a:r>
            <a:r>
              <a:rPr lang="en-US" sz="1200" b="1" dirty="0" smtClean="0">
                <a:latin typeface="Courier"/>
                <a:cs typeface="Courier"/>
              </a:rPr>
              <a:t>[c </a:t>
            </a:r>
            <a:r>
              <a:rPr lang="en-US" sz="1200" b="1" dirty="0" smtClean="0">
                <a:latin typeface="Courier"/>
                <a:cs typeface="Courier"/>
              </a:rPr>
              <a:t>== </a:t>
            </a:r>
            <a:r>
              <a:rPr lang="en-US" sz="1200" b="1" dirty="0" smtClean="0">
                <a:latin typeface="Courier"/>
                <a:cs typeface="Courier"/>
              </a:rPr>
              <a:t>3] 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	 </a:t>
            </a:r>
            <a:r>
              <a:rPr lang="en-US" sz="1200" dirty="0" smtClean="0">
                <a:latin typeface="Courier"/>
                <a:cs typeface="Courier"/>
              </a:rPr>
              <a:t>   set c = </a:t>
            </a:r>
            <a:r>
              <a:rPr lang="en-US" sz="1200" dirty="0" smtClean="0">
                <a:latin typeface="Courier"/>
                <a:cs typeface="Courier"/>
              </a:rPr>
              <a:t>[0];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	 </a:t>
            </a:r>
            <a:r>
              <a:rPr lang="en-US" sz="1200" dirty="0" smtClean="0">
                <a:latin typeface="Courier"/>
                <a:cs typeface="Courier"/>
              </a:rPr>
              <a:t>   send this =&gt; </a:t>
            </a:r>
            <a:r>
              <a:rPr lang="en-US" sz="1200" b="1" dirty="0" smtClean="0">
                <a:latin typeface="Courier"/>
                <a:cs typeface="Courier"/>
              </a:rPr>
              <a:t>b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	 </a:t>
            </a:r>
            <a:r>
              <a:rPr lang="en-US" sz="1200" dirty="0" smtClean="0">
                <a:latin typeface="Courier"/>
                <a:cs typeface="Courier"/>
              </a:rPr>
              <a:t> }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  }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85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Definition Language (MDL)</a:t>
            </a:r>
          </a:p>
          <a:p>
            <a:pPr lvl="1"/>
            <a:r>
              <a:rPr lang="en-US" dirty="0" smtClean="0"/>
              <a:t>Basic terms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Variable</a:t>
            </a:r>
            <a:r>
              <a:rPr lang="en-US" dirty="0" smtClean="0">
                <a:latin typeface="Courier"/>
                <a:cs typeface="Courier"/>
              </a:rPr>
              <a:t>  $t</a:t>
            </a:r>
          </a:p>
          <a:p>
            <a:pPr lvl="1"/>
            <a:r>
              <a:rPr lang="en-US" dirty="0" smtClean="0">
                <a:cs typeface="Courier"/>
              </a:rPr>
              <a:t>Record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{ x:$x, y:$y, z:$z }</a:t>
            </a:r>
          </a:p>
          <a:p>
            <a:pPr lvl="1"/>
            <a:r>
              <a:rPr lang="en-US" dirty="0" smtClean="0"/>
              <a:t>Choice</a:t>
            </a:r>
            <a:r>
              <a:rPr lang="en-US" dirty="0" smtClean="0">
                <a:latin typeface="Courier"/>
                <a:cs typeface="Courier"/>
              </a:rPr>
              <a:t>   (: v:$v, w:$v :)</a:t>
            </a:r>
          </a:p>
        </p:txBody>
      </p:sp>
    </p:spTree>
    <p:extLst>
      <p:ext uri="{BB962C8B-B14F-4D97-AF65-F5344CB8AC3E}">
        <p14:creationId xmlns:p14="http://schemas.microsoft.com/office/powerpoint/2010/main" val="209845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21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i="1" dirty="0" smtClean="0">
                <a:cs typeface="Courier"/>
              </a:rPr>
              <a:t>p</a:t>
            </a:r>
            <a:r>
              <a:rPr lang="en-US" sz="2400" i="1" baseline="-25000" dirty="0" smtClean="0">
                <a:cs typeface="Courier"/>
              </a:rPr>
              <a:t>i</a:t>
            </a:r>
            <a:r>
              <a:rPr lang="en-US" sz="2400" i="1" dirty="0" smtClean="0">
                <a:cs typeface="Courier"/>
              </a:rPr>
              <a:t>      </a:t>
            </a:r>
            <a:r>
              <a:rPr lang="en-US" sz="2400" dirty="0" smtClean="0">
                <a:cs typeface="Courier"/>
              </a:rPr>
              <a:t>=&gt;</a:t>
            </a:r>
            <a:r>
              <a:rPr lang="en-US" sz="2400" i="1" dirty="0" smtClean="0">
                <a:cs typeface="Courier"/>
              </a:rPr>
              <a:t>     p</a:t>
            </a:r>
            <a:r>
              <a:rPr lang="en-US" sz="2400" i="1" baseline="-25000" dirty="0" smtClean="0">
                <a:cs typeface="Courier"/>
              </a:rPr>
              <a:t>o</a:t>
            </a:r>
            <a:endParaRPr lang="en-US" sz="2400" i="1" dirty="0" smtClean="0"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a.(x, y || t)            a ~ (: </a:t>
            </a:r>
            <a:r>
              <a:rPr lang="en-US" sz="1800" dirty="0" err="1" smtClean="0">
                <a:latin typeface="Courier"/>
                <a:cs typeface="Courier"/>
              </a:rPr>
              <a:t>uniq</a:t>
            </a:r>
            <a:r>
              <a:rPr lang="en-US" sz="1800" dirty="0" smtClean="0">
                <a:latin typeface="Courier"/>
                <a:cs typeface="Courier"/>
              </a:rPr>
              <a:t>:{x:$x, y:$y | $t} :)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send this =&gt; c         c </a:t>
            </a:r>
            <a:r>
              <a:rPr lang="en-US" sz="1800" dirty="0" smtClean="0">
                <a:cs typeface="Courier"/>
              </a:rPr>
              <a:t>is the same as</a:t>
            </a:r>
            <a:r>
              <a:rPr lang="en-US" sz="1800" dirty="0" smtClean="0">
                <a:latin typeface="Courier"/>
                <a:cs typeface="Courier"/>
              </a:rPr>
              <a:t> a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b.?w</a:t>
            </a:r>
            <a:r>
              <a:rPr lang="en-US" sz="1800" dirty="0" smtClean="0">
                <a:latin typeface="Courier"/>
                <a:cs typeface="Courier"/>
              </a:rPr>
              <a:t>(r, k)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send ?z(</a:t>
            </a:r>
            <a:r>
              <a:rPr lang="en-US" sz="1800" dirty="0">
                <a:latin typeface="Courier"/>
                <a:cs typeface="Courier"/>
              </a:rPr>
              <a:t>x</a:t>
            </a:r>
            <a:r>
              <a:rPr lang="en-US" sz="1800" dirty="0" smtClean="0">
                <a:latin typeface="Courier"/>
                <a:cs typeface="Courier"/>
              </a:rPr>
              <a:t>:[r]) =&gt; d    d ~ (: z:{</a:t>
            </a:r>
            <a:r>
              <a:rPr lang="en-US" sz="1800" dirty="0" err="1" smtClean="0">
                <a:latin typeface="Courier"/>
                <a:cs typeface="Courier"/>
              </a:rPr>
              <a:t>x:Int</a:t>
            </a:r>
            <a:r>
              <a:rPr lang="en-US" sz="1800" dirty="0" smtClean="0">
                <a:latin typeface="Courier"/>
                <a:cs typeface="Courier"/>
              </a:rPr>
              <a:t>} :)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b</a:t>
            </a:r>
            <a:r>
              <a:rPr lang="en-US" sz="1800" dirty="0" err="1" smtClean="0">
                <a:latin typeface="Courier"/>
                <a:cs typeface="Courier"/>
              </a:rPr>
              <a:t>.?v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         b ~ (: v:$v, w:{</a:t>
            </a:r>
            <a:r>
              <a:rPr lang="en-US" sz="1800" dirty="0" err="1" smtClean="0">
                <a:latin typeface="Courier"/>
                <a:cs typeface="Courier"/>
              </a:rPr>
              <a:t>r:Int</a:t>
            </a:r>
            <a:r>
              <a:rPr lang="en-US" sz="1800" dirty="0" smtClean="0">
                <a:latin typeface="Courier"/>
                <a:cs typeface="Courier"/>
              </a:rPr>
              <a:t>, k:$k} :)</a:t>
            </a:r>
          </a:p>
        </p:txBody>
      </p:sp>
      <p:sp>
        <p:nvSpPr>
          <p:cNvPr id="4" name="Oval 3"/>
          <p:cNvSpPr/>
          <p:nvPr/>
        </p:nvSpPr>
        <p:spPr>
          <a:xfrm>
            <a:off x="4277515" y="1645214"/>
            <a:ext cx="588971" cy="588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66486" y="1925758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63115" y="1925758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5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and syntax analysis</a:t>
            </a:r>
          </a:p>
          <a:p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Semantic checking</a:t>
            </a:r>
          </a:p>
          <a:p>
            <a:pPr lvl="1"/>
            <a:r>
              <a:rPr lang="en-US" dirty="0" smtClean="0"/>
              <a:t>Type checking</a:t>
            </a:r>
          </a:p>
          <a:p>
            <a:r>
              <a:rPr lang="en-US" dirty="0" smtClean="0"/>
              <a:t>Runtime data structure</a:t>
            </a:r>
          </a:p>
          <a:p>
            <a:r>
              <a:rPr lang="en-US" dirty="0" smtClean="0"/>
              <a:t>Passport</a:t>
            </a:r>
          </a:p>
        </p:txBody>
      </p:sp>
    </p:spTree>
    <p:extLst>
      <p:ext uri="{BB962C8B-B14F-4D97-AF65-F5344CB8AC3E}">
        <p14:creationId xmlns:p14="http://schemas.microsoft.com/office/powerpoint/2010/main" val="343594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5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200" b="1" i="1" dirty="0">
                <a:latin typeface="Times New Roman"/>
                <a:cs typeface="Times New Roman"/>
              </a:rPr>
              <a:t>x</a:t>
            </a:r>
            <a:r>
              <a:rPr lang="en-US" sz="2200" b="1" i="1" baseline="-25000" dirty="0">
                <a:latin typeface="Times New Roman"/>
                <a:cs typeface="Times New Roman"/>
              </a:rPr>
              <a:t>0</a:t>
            </a:r>
            <a:r>
              <a:rPr lang="en-US" sz="2200" dirty="0">
                <a:cs typeface="Courier"/>
              </a:rPr>
              <a:t> is the fixed point </a:t>
            </a:r>
            <a:r>
              <a:rPr lang="en-US" sz="2200" dirty="0" smtClean="0">
                <a:cs typeface="Courier"/>
              </a:rPr>
              <a:t>message</a:t>
            </a:r>
          </a:p>
          <a:p>
            <a:pPr marL="0" indent="0" algn="ctr">
              <a:buNone/>
            </a:pPr>
            <a:endParaRPr lang="en-US" sz="900" dirty="0" smtClean="0"/>
          </a:p>
          <a:p>
            <a:pPr marL="0" indent="0" algn="ctr">
              <a:buNone/>
            </a:pPr>
            <a:r>
              <a:rPr lang="en-US" sz="2200" dirty="0" smtClean="0"/>
              <a:t>An inactive replica transmits the fixed point message</a:t>
            </a:r>
          </a:p>
          <a:p>
            <a:pPr marL="0" indent="0" algn="ctr">
              <a:buNone/>
            </a:pPr>
            <a:r>
              <a:rPr lang="en-US" sz="2200" dirty="0" smtClean="0"/>
              <a:t>without change</a:t>
            </a:r>
            <a:endParaRPr lang="en-US" sz="2200" dirty="0"/>
          </a:p>
        </p:txBody>
      </p:sp>
      <p:pic>
        <p:nvPicPr>
          <p:cNvPr id="6" name="Picture 5" descr="chapter_03_f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8" y="2050471"/>
            <a:ext cx="7936345" cy="24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1198</Words>
  <Application>Microsoft Macintosh PowerPoint</Application>
  <PresentationFormat>On-screen Show (4:3)</PresentationFormat>
  <Paragraphs>241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Synchronisation Facility for a Stream Processing Coordination Language  </vt:lpstr>
      <vt:lpstr>AstraKahn</vt:lpstr>
      <vt:lpstr>Objectives</vt:lpstr>
      <vt:lpstr>Synchroniser</vt:lpstr>
      <vt:lpstr>The Language (examples)</vt:lpstr>
      <vt:lpstr>Term system</vt:lpstr>
      <vt:lpstr>Passports</vt:lpstr>
      <vt:lpstr>The compiler</vt:lpstr>
      <vt:lpstr>Serial Replication</vt:lpstr>
      <vt:lpstr>Forward Fixed Point</vt:lpstr>
      <vt:lpstr>Output from the Serial Replication</vt:lpstr>
      <vt:lpstr>Another Approach</vt:lpstr>
      <vt:lpstr>Reverse Fixed Point</vt:lpstr>
      <vt:lpstr>Fixed Point Detection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Synchronisation Facility for a Stream Processing Coordination Language  </dc:title>
  <dc:creator>Anna Tikhonova</dc:creator>
  <cp:lastModifiedBy>Anna Tikhonova</cp:lastModifiedBy>
  <cp:revision>239</cp:revision>
  <dcterms:created xsi:type="dcterms:W3CDTF">2015-01-25T21:39:25Z</dcterms:created>
  <dcterms:modified xsi:type="dcterms:W3CDTF">2015-01-28T09:34:21Z</dcterms:modified>
</cp:coreProperties>
</file>