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74" r:id="rId4"/>
    <p:sldId id="257" r:id="rId5"/>
    <p:sldId id="258" r:id="rId6"/>
    <p:sldId id="259" r:id="rId7"/>
    <p:sldId id="260" r:id="rId8"/>
    <p:sldId id="266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Convolutional Neural Network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5765"/>
            <a:ext cx="9144000" cy="1042035"/>
          </a:xfrm>
        </p:spPr>
        <p:txBody>
          <a:bodyPr/>
          <a:p>
            <a:r>
              <a:rPr lang="de-DE" altLang="en-US">
                <a:latin typeface="Calibri" charset="0"/>
              </a:rPr>
              <a:t>Atikul Islam Sajib</a:t>
            </a:r>
            <a:endParaRPr lang="de-DE" alt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Strides Continued...</a:t>
            </a:r>
            <a:endParaRPr lang="de-DE" altLang="en-US">
              <a:latin typeface="Calibri" charset="0"/>
            </a:endParaRPr>
          </a:p>
        </p:txBody>
      </p:sp>
      <p:pic>
        <p:nvPicPr>
          <p:cNvPr id="4" name="Content Placeholder 3" descr="343399753_255037490309055_8374830019382481915_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10697845" cy="41103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28895" y="6290945"/>
            <a:ext cx="1778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de-DE" altLang="en-US">
                <a:latin typeface="Calibri" charset="0"/>
              </a:rPr>
              <a:t>Source: Google</a:t>
            </a:r>
            <a:endParaRPr lang="de-DE" altLang="en-US">
              <a:latin typeface="Calibri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837565" y="5433695"/>
            <a:ext cx="10699115" cy="367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Pros and Cons of Strides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Loss of information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Focusing on high level features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Make training faster</a:t>
            </a:r>
            <a:endParaRPr lang="de-DE" altLang="en-US">
              <a:latin typeface="Calibri" charset="0"/>
            </a:endParaRPr>
          </a:p>
          <a:p>
            <a:pPr marL="0" indent="0">
              <a:buNone/>
            </a:pPr>
            <a:endParaRPr lang="de-DE" altLang="en-US">
              <a:latin typeface="Calibri" charset="0"/>
            </a:endParaRPr>
          </a:p>
          <a:p>
            <a:endParaRPr lang="de-DE" alt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Multiple Input and Output Channels</a:t>
            </a:r>
            <a:endParaRPr lang="de-DE" altLang="en-US">
              <a:latin typeface="Calibri" charset="0"/>
            </a:endParaRPr>
          </a:p>
        </p:txBody>
      </p:sp>
      <p:pic>
        <p:nvPicPr>
          <p:cNvPr id="5" name="Content Placeholder 4" descr="IMG-426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3845" y="1825625"/>
            <a:ext cx="9083040" cy="43516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668645" y="6311900"/>
            <a:ext cx="1778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de-DE" altLang="en-US">
                <a:latin typeface="Calibri" charset="0"/>
              </a:rPr>
              <a:t>Source: Google</a:t>
            </a:r>
            <a:endParaRPr lang="de-DE" alt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Pooling Layer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Types of pooling layer:</a:t>
            </a:r>
            <a:endParaRPr lang="de-DE" altLang="en-US">
              <a:latin typeface="Calibri" charset="0"/>
            </a:endParaRPr>
          </a:p>
          <a:p>
            <a:pPr lvl="1" algn="l"/>
            <a:r>
              <a:rPr lang="de-DE" altLang="en-US">
                <a:latin typeface="Calibri" charset="0"/>
              </a:rPr>
              <a:t>Max pooling</a:t>
            </a:r>
            <a:endParaRPr lang="de-DE" altLang="en-US">
              <a:latin typeface="Calibri" charset="0"/>
            </a:endParaRPr>
          </a:p>
          <a:p>
            <a:pPr lvl="1" algn="l"/>
            <a:r>
              <a:rPr lang="de-DE" altLang="en-US">
                <a:latin typeface="Calibri" charset="0"/>
              </a:rPr>
              <a:t>Min pooling</a:t>
            </a:r>
            <a:endParaRPr lang="de-DE" altLang="en-US">
              <a:latin typeface="Calibri" charset="0"/>
            </a:endParaRPr>
          </a:p>
          <a:p>
            <a:pPr lvl="1" algn="l"/>
            <a:r>
              <a:rPr lang="de-DE" altLang="en-US">
                <a:latin typeface="Calibri" charset="0"/>
              </a:rPr>
              <a:t>Average pooling</a:t>
            </a:r>
            <a:endParaRPr lang="de-DE" altLang="en-US">
              <a:latin typeface="Calibri" charset="0"/>
            </a:endParaRPr>
          </a:p>
          <a:p>
            <a:pPr lvl="1" algn="l"/>
            <a:r>
              <a:rPr lang="de-DE" altLang="en-US">
                <a:latin typeface="Calibri" charset="0"/>
              </a:rPr>
              <a:t>Global pooling</a:t>
            </a:r>
            <a:endParaRPr lang="de-DE" alt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Pooling Continued...</a:t>
            </a:r>
            <a:endParaRPr lang="de-DE" altLang="en-US">
              <a:latin typeface="Calibri" charset="0"/>
            </a:endParaRPr>
          </a:p>
        </p:txBody>
      </p:sp>
      <p:pic>
        <p:nvPicPr>
          <p:cNvPr id="5" name="Content Placeholder 4" descr="IMG-427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9010" y="1691005"/>
            <a:ext cx="6858000" cy="3857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779010" y="5988050"/>
            <a:ext cx="1778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de-DE" altLang="en-US">
                <a:latin typeface="Calibri" charset="0"/>
              </a:rPr>
              <a:t>Source: Google</a:t>
            </a:r>
            <a:endParaRPr lang="de-DE" alt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Effect of Using Pooling Layer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Make the training faster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Focusing on high level features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Prevent translation invarience problem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Distort of changing the shape of feature map</a:t>
            </a:r>
            <a:endParaRPr lang="de-DE" alt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Transfer Learning 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Pretrained Model </a:t>
            </a:r>
            <a:endParaRPr lang="de-DE" altLang="en-US">
              <a:latin typeface="Calibri" charset="0"/>
            </a:endParaRPr>
          </a:p>
          <a:p>
            <a:pPr lvl="1"/>
            <a:r>
              <a:rPr lang="de-DE" altLang="en-US" sz="2400">
                <a:latin typeface="Calibri" charset="0"/>
              </a:rPr>
              <a:t>LeNet</a:t>
            </a:r>
            <a:endParaRPr lang="de-DE" altLang="en-US" sz="2400">
              <a:latin typeface="Calibri" charset="0"/>
            </a:endParaRPr>
          </a:p>
          <a:p>
            <a:pPr lvl="1"/>
            <a:r>
              <a:rPr lang="de-DE" altLang="en-US" sz="2400">
                <a:latin typeface="Calibri" charset="0"/>
              </a:rPr>
              <a:t>AlexNet</a:t>
            </a:r>
            <a:endParaRPr lang="de-DE" altLang="en-US" sz="2400">
              <a:latin typeface="Calibri" charset="0"/>
            </a:endParaRPr>
          </a:p>
          <a:p>
            <a:pPr lvl="1"/>
            <a:r>
              <a:rPr lang="de-DE" altLang="en-US" sz="2400">
                <a:latin typeface="Calibri" charset="0"/>
              </a:rPr>
              <a:t>VGG16</a:t>
            </a:r>
            <a:endParaRPr lang="de-DE" altLang="en-US" sz="2400">
              <a:latin typeface="Calibri" charset="0"/>
            </a:endParaRPr>
          </a:p>
          <a:p>
            <a:pPr lvl="1"/>
            <a:r>
              <a:rPr lang="de-DE" altLang="en-US" sz="2400">
                <a:latin typeface="Calibri" charset="0"/>
              </a:rPr>
              <a:t>ResNet</a:t>
            </a:r>
            <a:endParaRPr lang="de-DE" altLang="en-US" sz="2400">
              <a:latin typeface="Calibri" charset="0"/>
            </a:endParaRPr>
          </a:p>
          <a:p>
            <a:pPr lvl="1"/>
            <a:r>
              <a:rPr lang="de-DE" altLang="en-US" sz="2400">
                <a:latin typeface="Calibri" charset="0"/>
              </a:rPr>
              <a:t>InceptionNet</a:t>
            </a:r>
            <a:endParaRPr lang="de-DE" altLang="en-US" sz="2400">
              <a:latin typeface="Calibri" charset="0"/>
            </a:endParaRPr>
          </a:p>
          <a:p>
            <a:pPr lvl="1"/>
            <a:r>
              <a:rPr lang="de-DE" altLang="en-US" sz="2400">
                <a:latin typeface="Calibri" charset="0"/>
              </a:rPr>
              <a:t>MobileNet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Fine tuning </a:t>
            </a:r>
            <a:endParaRPr lang="de-DE" alt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 descr="IMG_42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0020" y="1551940"/>
            <a:ext cx="792988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87005" y="6327775"/>
            <a:ext cx="1778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de-DE" altLang="en-US">
                <a:latin typeface="Calibri" charset="0"/>
              </a:rPr>
              <a:t>Source: Google</a:t>
            </a:r>
            <a:endParaRPr lang="de-DE" alt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LeNet Architecture</a:t>
            </a:r>
            <a:endParaRPr lang="de-DE" altLang="en-US">
              <a:latin typeface="Calibri" charset="0"/>
            </a:endParaRPr>
          </a:p>
        </p:txBody>
      </p:sp>
      <p:pic>
        <p:nvPicPr>
          <p:cNvPr id="5" name="Content Placeholder 4" descr="IMG-4262"/>
          <p:cNvPicPr>
            <a:picLocks noChangeAspect="1"/>
          </p:cNvPicPr>
          <p:nvPr>
            <p:ph idx="1"/>
          </p:nvPr>
        </p:nvPicPr>
        <p:blipFill>
          <a:blip r:embed="rId1"/>
          <a:srcRect r="808" b="2894"/>
          <a:stretch>
            <a:fillRect/>
          </a:stretch>
        </p:blipFill>
        <p:spPr>
          <a:xfrm>
            <a:off x="1506220" y="1691005"/>
            <a:ext cx="8808085" cy="38379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207000" y="6179185"/>
            <a:ext cx="1778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de-DE" altLang="en-US">
                <a:latin typeface="Calibri" charset="0"/>
              </a:rPr>
              <a:t>Source: Google</a:t>
            </a:r>
            <a:endParaRPr lang="de-DE" alt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References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https://towardsdatascience.com/convolutional-neural-network-cnn-architecture-explained-in-plain-english-using-simple-diagrams-e5de17eacc8f</a:t>
            </a:r>
            <a:endParaRPr lang="en-US"/>
          </a:p>
          <a:p>
            <a:endParaRPr lang="en-US"/>
          </a:p>
          <a:p>
            <a:r>
              <a:rPr lang="en-US"/>
              <a:t>https://medium.com/@draj0718/convolutional-neural-networks-cnn-architectures-explained-716fb197b243</a:t>
            </a:r>
            <a:endParaRPr lang="en-US"/>
          </a:p>
          <a:p>
            <a:endParaRPr lang="en-US"/>
          </a:p>
          <a:p>
            <a:r>
              <a:rPr lang="en-US"/>
              <a:t>https://en.m.wikipedia.org/wiki/Convolutional_neural_network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 descr="q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3270" cy="6177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Contents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Architecture of CNN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Padding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Strides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Muliple Input and Output Channels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Pooling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LeNet</a:t>
            </a:r>
            <a:endParaRPr lang="de-DE" alt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Why ANN not used?</a:t>
            </a:r>
            <a:endParaRPr lang="de-DE" altLang="en-US">
              <a:latin typeface="Calibri" charset="0"/>
            </a:endParaRPr>
          </a:p>
        </p:txBody>
      </p:sp>
      <p:pic>
        <p:nvPicPr>
          <p:cNvPr id="4" name="Content Placeholder 3" descr="Screenshot 2023-04-24 at 3.37.26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1250" y="1485265"/>
            <a:ext cx="9969500" cy="29591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11250" y="4444365"/>
            <a:ext cx="1019619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de-DE" altLang="en-US" sz="2800">
                <a:latin typeface="Calibri" charset="0"/>
              </a:rPr>
              <a:t>High Computation Cost</a:t>
            </a:r>
            <a:endParaRPr lang="de-DE" altLang="en-US" sz="2800">
              <a:latin typeface="Calibri" charset="0"/>
            </a:endParaRPr>
          </a:p>
          <a:p>
            <a:pPr marL="342900" indent="-342900">
              <a:buAutoNum type="arabicPeriod"/>
            </a:pPr>
            <a:r>
              <a:rPr lang="de-DE" altLang="en-US" sz="2800">
                <a:latin typeface="Calibri" charset="0"/>
              </a:rPr>
              <a:t>Overfitting</a:t>
            </a:r>
            <a:endParaRPr lang="de-DE" altLang="en-US" sz="2800">
              <a:latin typeface="Calibri" charset="0"/>
            </a:endParaRPr>
          </a:p>
          <a:p>
            <a:pPr marL="342900" indent="-342900">
              <a:buAutoNum type="arabicPeriod"/>
            </a:pPr>
            <a:r>
              <a:rPr lang="de-DE" altLang="en-US" sz="2800">
                <a:latin typeface="Calibri" charset="0"/>
              </a:rPr>
              <a:t>Loss of important information like spatial arrangement of pixel</a:t>
            </a:r>
            <a:endParaRPr lang="de-DE" altLang="en-US" sz="2800"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Architecture of CNN</a:t>
            </a:r>
            <a:endParaRPr lang="de-DE" altLang="en-US">
              <a:latin typeface="Calibri" charset="0"/>
            </a:endParaRPr>
          </a:p>
        </p:txBody>
      </p:sp>
      <p:pic>
        <p:nvPicPr>
          <p:cNvPr id="4" name="Content Placeholder 3" descr="IMG-426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2850" y="1825625"/>
            <a:ext cx="9765030" cy="43516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80905" y="6177280"/>
            <a:ext cx="2241550" cy="475615"/>
          </a:xfrm>
        </p:spPr>
        <p:txBody>
          <a:bodyPr/>
          <a:p>
            <a:pPr algn="r"/>
            <a:r>
              <a:rPr lang="de-DE" altLang="en-US">
                <a:latin typeface="Calibri" charset="0"/>
              </a:rPr>
              <a:t>4</a:t>
            </a:r>
            <a:endParaRPr lang="de-DE" altLang="en-US">
              <a:latin typeface="Calibri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61890" y="6346190"/>
            <a:ext cx="282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>
                <a:latin typeface="Calibri" charset="0"/>
              </a:rPr>
              <a:t>Source: Google</a:t>
            </a:r>
            <a:endParaRPr lang="de-DE" altLang="en-US">
              <a:latin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Convolution Operation</a:t>
            </a:r>
            <a:endParaRPr lang="de-DE" altLang="en-US">
              <a:latin typeface="Calibri" charset="0"/>
            </a:endParaRPr>
          </a:p>
        </p:txBody>
      </p:sp>
      <p:pic>
        <p:nvPicPr>
          <p:cNvPr id="8" name="Content Placeholder 7" descr="IMG-426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3690" y="2174875"/>
            <a:ext cx="9171940" cy="31337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608830" y="6182360"/>
            <a:ext cx="3413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>
                <a:latin typeface="Calibri" charset="0"/>
              </a:rPr>
              <a:t>Source: Google</a:t>
            </a:r>
            <a:endParaRPr lang="de-DE" altLang="en-US">
              <a:latin typeface="Calibri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Calculation of Feature Map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endParaRPr lang="de-DE" altLang="en-US">
              <a:latin typeface="Calibri" charset="0"/>
            </a:endParaRPr>
          </a:p>
          <a:p>
            <a:r>
              <a:rPr lang="de-DE" altLang="en-US" sz="10665">
                <a:latin typeface="Calibri" charset="0"/>
              </a:rPr>
              <a:t>Image size (6*6), kernel size (3*3), what is the outcome of feature map?</a:t>
            </a:r>
            <a:endParaRPr lang="de-DE" altLang="en-US" sz="10665">
              <a:latin typeface="Calibri" charset="0"/>
            </a:endParaRPr>
          </a:p>
          <a:p>
            <a:pPr marL="0" indent="0">
              <a:buNone/>
            </a:pPr>
            <a:endParaRPr lang="de-DE" altLang="en-US" sz="10665">
              <a:latin typeface="Calibri" charset="0"/>
            </a:endParaRPr>
          </a:p>
          <a:p>
            <a:pPr marL="0" indent="0">
              <a:buNone/>
            </a:pPr>
            <a:r>
              <a:rPr lang="de-DE" altLang="en-US" sz="10665">
                <a:latin typeface="Calibri" charset="0"/>
              </a:rPr>
              <a:t>	The result of feature map :  ((6-3)+1)*</a:t>
            </a:r>
            <a:r>
              <a:rPr lang="de-DE" altLang="en-US" sz="10665">
                <a:latin typeface="Calibri" charset="0"/>
                <a:sym typeface="+mn-ea"/>
              </a:rPr>
              <a:t>((6-3)+1) = (4*4)</a:t>
            </a:r>
            <a:endParaRPr lang="de-DE" altLang="en-US" sz="10665">
              <a:latin typeface="Calibri" charset="0"/>
              <a:sym typeface="+mn-ea"/>
            </a:endParaRPr>
          </a:p>
          <a:p>
            <a:pPr marL="0" indent="0">
              <a:buNone/>
            </a:pPr>
            <a:endParaRPr lang="de-DE" altLang="en-US" sz="10665" b="1">
              <a:latin typeface="Calibri" charset="0"/>
              <a:sym typeface="+mn-ea"/>
            </a:endParaRPr>
          </a:p>
          <a:p>
            <a:pPr marL="0" indent="0">
              <a:buNone/>
            </a:pPr>
            <a:r>
              <a:rPr lang="de-DE" altLang="en-US" sz="10665" b="1">
                <a:latin typeface="Calibri" charset="0"/>
                <a:sym typeface="+mn-ea"/>
              </a:rPr>
              <a:t>Disadvantage</a:t>
            </a:r>
            <a:r>
              <a:rPr lang="de-DE" altLang="en-US" sz="10665" b="1">
                <a:latin typeface="Calibri" charset="0"/>
              </a:rPr>
              <a:t>:</a:t>
            </a:r>
            <a:endParaRPr lang="de-DE" altLang="en-US" sz="10665" b="1">
              <a:latin typeface="Calibri" charset="0"/>
            </a:endParaRPr>
          </a:p>
          <a:p>
            <a:pPr marL="0" indent="0">
              <a:buNone/>
            </a:pPr>
            <a:endParaRPr lang="de-DE" altLang="en-US" sz="10665" b="1">
              <a:latin typeface="Calibri" charset="0"/>
            </a:endParaRPr>
          </a:p>
          <a:p>
            <a:r>
              <a:rPr lang="de-DE" altLang="en-US" sz="10665">
                <a:latin typeface="Calibri" charset="0"/>
              </a:rPr>
              <a:t>Changed the shape with respect to original image and features map</a:t>
            </a:r>
            <a:endParaRPr lang="de-DE" altLang="en-US" sz="10665">
              <a:latin typeface="Calibri" charset="0"/>
            </a:endParaRPr>
          </a:p>
          <a:p>
            <a:endParaRPr lang="de-DE" altLang="en-US" sz="10665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Padding</a:t>
            </a:r>
            <a:endParaRPr lang="de-DE" altLang="en-US">
              <a:latin typeface="Calibri" charset="0"/>
            </a:endParaRPr>
          </a:p>
        </p:txBody>
      </p:sp>
      <p:pic>
        <p:nvPicPr>
          <p:cNvPr id="4" name="Content Placeholder 3" descr="IMG-427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0195" y="1524000"/>
            <a:ext cx="7620000" cy="3810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925060" y="5988050"/>
            <a:ext cx="1778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de-DE" altLang="en-US">
                <a:latin typeface="Calibri" charset="0"/>
              </a:rPr>
              <a:t>Source: Google</a:t>
            </a:r>
            <a:endParaRPr lang="de-DE" altLang="en-US"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Effect of Padding</a:t>
            </a:r>
            <a:endParaRPr lang="de-DE" altLang="en-US"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Shape of feature map will be equivalent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Preserve information that is present at the borders of input data and present there only</a:t>
            </a:r>
            <a:endParaRPr lang="de-DE" altLang="en-US">
              <a:latin typeface="Calibri" charset="0"/>
            </a:endParaRPr>
          </a:p>
          <a:p>
            <a:r>
              <a:rPr lang="de-DE" altLang="en-US">
                <a:latin typeface="Calibri" charset="0"/>
              </a:rPr>
              <a:t>It speeds up the calculation in comparison with scaling, resulting in better computational efficiency</a:t>
            </a:r>
            <a:endParaRPr lang="de-DE" altLang="en-US">
              <a:latin typeface="Calibri" charset="0"/>
            </a:endParaRPr>
          </a:p>
          <a:p>
            <a:pPr marL="0" indent="0">
              <a:buNone/>
            </a:pPr>
            <a:endParaRPr lang="de-DE" altLang="en-US">
              <a:latin typeface="Calibri" charset="0"/>
            </a:endParaRPr>
          </a:p>
          <a:p>
            <a:pPr marL="0" indent="0">
              <a:buNone/>
            </a:pPr>
            <a:endParaRPr lang="de-DE" alt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charset="0"/>
              </a:rPr>
              <a:t>Strides</a:t>
            </a:r>
            <a:endParaRPr lang="de-DE" altLang="en-US">
              <a:latin typeface="Calibri" charset="0"/>
            </a:endParaRPr>
          </a:p>
        </p:txBody>
      </p:sp>
      <p:pic>
        <p:nvPicPr>
          <p:cNvPr id="4" name="Content Placeholder 3" descr="IMG-4269"/>
          <p:cNvPicPr>
            <a:picLocks noChangeAspect="1"/>
          </p:cNvPicPr>
          <p:nvPr>
            <p:ph idx="1"/>
          </p:nvPr>
        </p:nvPicPr>
        <p:blipFill>
          <a:blip r:embed="rId1"/>
          <a:srcRect t="8674" b="8152"/>
          <a:stretch>
            <a:fillRect/>
          </a:stretch>
        </p:blipFill>
        <p:spPr>
          <a:xfrm>
            <a:off x="838200" y="1691005"/>
            <a:ext cx="9965055" cy="42951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33875" y="6086475"/>
            <a:ext cx="352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de-DE" altLang="en-US">
                <a:latin typeface="Calibri" charset="0"/>
              </a:rPr>
              <a:t>Source: Google</a:t>
            </a:r>
            <a:endParaRPr lang="de-DE" altLang="en-US">
              <a:latin typeface="Calibri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1759</Words>
  <Application>WPS Presentation</Application>
  <PresentationFormat>Widescreen</PresentationFormat>
  <Paragraphs>152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tamimjahan</dc:creator>
  <cp:lastModifiedBy>tamimjahan</cp:lastModifiedBy>
  <cp:revision>2</cp:revision>
  <dcterms:created xsi:type="dcterms:W3CDTF">2023-04-24T15:14:53Z</dcterms:created>
  <dcterms:modified xsi:type="dcterms:W3CDTF">2023-04-24T15:14:53Z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