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72" r:id="rId6"/>
    <p:sldId id="260" r:id="rId7"/>
    <p:sldId id="294" r:id="rId8"/>
    <p:sldId id="296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8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90" r:id="rId27"/>
    <p:sldId id="291" r:id="rId28"/>
    <p:sldId id="269" r:id="rId29"/>
    <p:sldId id="27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 snapToGrid="0">
      <p:cViewPr varScale="1">
        <p:scale>
          <a:sx n="22" d="100"/>
          <a:sy n="22" d="100"/>
        </p:scale>
        <p:origin x="344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en-US" b="1">
                <a:latin typeface="Arial Bold" panose="020B0604020202020204" charset="0"/>
                <a:cs typeface="Arial Bold" panose="020B0604020202020204" charset="0"/>
              </a:rPr>
              <a:t>Learning From Images Coding Project</a:t>
            </a:r>
            <a:endParaRPr lang="de-DE" altLang="en-US" b="1" dirty="0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en-US">
                <a:cs typeface="+mn-lt"/>
              </a:rPr>
              <a:t>Atikul Islam Sajib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2800" b="1">
                <a:latin typeface="Arial Bold" panose="020B0604020202020204" charset="0"/>
                <a:cs typeface="Arial Bold" panose="020B0604020202020204" charset="0"/>
              </a:rPr>
              <a:t>CLI Option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1174750"/>
          <a:ext cx="109728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--dataset &lt;path&gt;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Specifies the path to the dataset.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--batch_size &lt;size&gt;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Sets the batch size for training the model.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Indicates that a model parameter is expected</a:t>
                      </a:r>
                      <a:r>
                        <a:rPr lang="de-DE" altLang="en-US">
                          <a:latin typeface="Calibri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--epochs &lt;number&gt;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Defines the number of training cycles through the entire dataset.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--lr &lt;rate&gt;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Sets the learning rate for the optimizer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--device &lt;device&gt;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charset="0"/>
                        </a:rPr>
                        <a:t>Define CPU and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--augmentation &lt;number&gt;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charset="0"/>
                        </a:rPr>
                        <a:t>Define the augmentation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--get_all_metrics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This might include accuracy, precision, recall, F1 score,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--get_all_charts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charset="0"/>
                        </a:rPr>
                        <a:t>T</a:t>
                      </a:r>
                      <a:r>
                        <a:rPr lang="en-US"/>
                        <a:t>raining process, performance metrics, or other relevant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10</a:t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2052935" y="54171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2800" b="1">
                <a:latin typeface="Arial Bold" panose="020B0604020202020204" charset="0"/>
                <a:cs typeface="Arial Bold" panose="020B0604020202020204" charset="0"/>
                <a:sym typeface="+mn-ea"/>
              </a:rPr>
              <a:t>CLI Training </a:t>
            </a:r>
            <a:endParaRPr lang="en-US" sz="2800" b="1">
              <a:latin typeface="Arial Bold" panose="020B0604020202020204" charset="0"/>
              <a:cs typeface="Arial Bold" panose="020B060402020202020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1174750"/>
          <a:ext cx="10972800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4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charset="0"/>
                        </a:rPr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4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Training the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!python alzheimer/classifier/classifier.py --dataset /content/dataset.zip --batch_size 64 --model --epochs 500 --lr 0.001 --device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4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Training the Classifier with augmentation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!python alzheimer/classifier/classifier.py --dataset /content/dataset.zip --augmentation 1000 --batch_size 64 --model --epochs 500 --lr 0.001 --device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4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Generating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!python alzheimer/classifier/classifier.py --get_all_metrics --device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4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Creating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!python alzheimer/classifier/classifier.py --get_all_charts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Arial Bold" panose="020B0604020202020204" charset="0"/>
                <a:cs typeface="Arial Bold" panose="020B0604020202020204" charset="0"/>
              </a:rPr>
              <a:t>Implementation Steps: Importing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en-US" sz="2000" b="1">
                <a:cs typeface="+mn-lt"/>
              </a:rPr>
              <a:t>Importing Modules for Alzheimer's Analysis:</a:t>
            </a:r>
          </a:p>
          <a:p>
            <a:pPr marL="0" indent="0">
              <a:buNone/>
            </a:pPr>
            <a:endParaRPr lang="de-DE" altLang="en-US" sz="2000" b="1">
              <a:cs typeface="+mn-lt"/>
            </a:endParaRPr>
          </a:p>
          <a:p>
            <a:pPr marL="457200" lvl="1" indent="0">
              <a:buNone/>
            </a:pPr>
            <a:r>
              <a:rPr lang="de-DE" altLang="en-US" sz="2000">
                <a:cs typeface="+mn-lt"/>
              </a:rPr>
              <a:t>f</a:t>
            </a:r>
            <a:r>
              <a:rPr lang="en-US" sz="2000">
                <a:cs typeface="+mn-lt"/>
              </a:rPr>
              <a:t>rom alzheimer.data.data_loader import Dataloader</a:t>
            </a:r>
          </a:p>
          <a:p>
            <a:pPr marL="457200" lvl="1" indent="0">
              <a:buNone/>
            </a:pPr>
            <a:r>
              <a:rPr lang="en-US" sz="2000">
                <a:cs typeface="+mn-lt"/>
              </a:rPr>
              <a:t>from alzheimer.features.build_features import FeatureBuilder</a:t>
            </a:r>
          </a:p>
          <a:p>
            <a:pPr marL="457200" lvl="1" indent="0">
              <a:buNone/>
            </a:pPr>
            <a:r>
              <a:rPr lang="en-US" sz="2000">
                <a:cs typeface="+mn-lt"/>
              </a:rPr>
              <a:t>from alzheimer.models.train_model import Trainer</a:t>
            </a:r>
          </a:p>
          <a:p>
            <a:pPr marL="457200" lvl="1" indent="0">
              <a:buNone/>
            </a:pPr>
            <a:r>
              <a:rPr lang="en-US" sz="2000">
                <a:cs typeface="+mn-lt"/>
              </a:rPr>
              <a:t>from alzheimer.models.model import Classifier</a:t>
            </a:r>
          </a:p>
          <a:p>
            <a:pPr marL="457200" lvl="1" indent="0">
              <a:buNone/>
            </a:pPr>
            <a:r>
              <a:rPr lang="en-US" sz="2000">
                <a:cs typeface="+mn-lt"/>
              </a:rPr>
              <a:t>from alzheimer.visualization.visualize import ChartManager</a:t>
            </a:r>
          </a:p>
          <a:p>
            <a:pPr marL="0" indent="0">
              <a:buNone/>
            </a:pPr>
            <a:endParaRPr lang="en-US" sz="2000">
              <a:cs typeface="+mn-lt"/>
            </a:endParaRPr>
          </a:p>
          <a:p>
            <a:pPr marL="0" indent="0">
              <a:buNone/>
            </a:pPr>
            <a:r>
              <a:rPr lang="en-US" sz="2000" b="1">
                <a:cs typeface="+mn-lt"/>
              </a:rPr>
              <a:t>Unzipping the Dataset:</a:t>
            </a:r>
          </a:p>
          <a:p>
            <a:pPr marL="457200" lvl="1" indent="0">
              <a:buNone/>
            </a:pPr>
            <a:r>
              <a:rPr lang="en-US" sz="2000">
                <a:cs typeface="+mn-lt"/>
              </a:rPr>
              <a:t>loader = Dataloader(zip_file='/content/dataset.zip')</a:t>
            </a:r>
          </a:p>
          <a:p>
            <a:pPr marL="457200" lvl="1" indent="0">
              <a:buNone/>
            </a:pPr>
            <a:r>
              <a:rPr lang="en-US" sz="2000">
                <a:cs typeface="+mn-lt"/>
              </a:rPr>
              <a:t>loader.unzip_dataset()</a:t>
            </a:r>
          </a:p>
          <a:p>
            <a:pPr marL="0" indent="0">
              <a:buNone/>
            </a:pPr>
            <a:endParaRPr lang="en-US" sz="2000"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Arial Bold" panose="020B0604020202020204" charset="0"/>
                <a:cs typeface="Arial Bold" panose="020B0604020202020204" charset="0"/>
                <a:sym typeface="+mn-ea"/>
              </a:rPr>
              <a:t>Implementation Steps</a:t>
            </a:r>
            <a:r>
              <a:rPr lang="de-DE" altLang="en-US" sz="2800" b="1">
                <a:latin typeface="Arial Bold" panose="020B0604020202020204" charset="0"/>
                <a:cs typeface="Arial Bold" panose="020B0604020202020204" charset="0"/>
                <a:sym typeface="+mn-ea"/>
              </a:rPr>
              <a:t>...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>
                <a:cs typeface="+mn-lt"/>
              </a:rPr>
              <a:t>Feature Creation</a:t>
            </a:r>
          </a:p>
          <a:p>
            <a:pPr marL="457200" lvl="1" indent="0">
              <a:buNone/>
            </a:pPr>
            <a:r>
              <a:rPr lang="en-US" sz="2000">
                <a:cs typeface="+mn-lt"/>
              </a:rPr>
              <a:t>build_features = FeatureBuilder()</a:t>
            </a:r>
          </a:p>
          <a:p>
            <a:pPr marL="457200" lvl="1" indent="0">
              <a:buNone/>
            </a:pPr>
            <a:r>
              <a:rPr lang="en-US" sz="2000">
                <a:cs typeface="+mn-lt"/>
              </a:rPr>
              <a:t>build_features.build_feature()</a:t>
            </a:r>
          </a:p>
          <a:p>
            <a:pPr marL="457200" lvl="1" indent="0">
              <a:buNone/>
            </a:pPr>
            <a:r>
              <a:rPr lang="en-US" sz="2000">
                <a:cs typeface="+mn-lt"/>
              </a:rPr>
              <a:t>loader.extract_feature()</a:t>
            </a:r>
          </a:p>
          <a:p>
            <a:pPr marL="0" indent="0">
              <a:buNone/>
            </a:pPr>
            <a:endParaRPr lang="en-US" sz="2000">
              <a:cs typeface="+mn-lt"/>
            </a:endParaRPr>
          </a:p>
          <a:p>
            <a:pPr marL="0" indent="0">
              <a:buNone/>
            </a:pPr>
            <a:r>
              <a:rPr lang="en-US" sz="2000" b="1">
                <a:cs typeface="+mn-lt"/>
              </a:rPr>
              <a:t>Model Initialization</a:t>
            </a:r>
          </a:p>
          <a:p>
            <a:pPr marL="457200" lvl="1" indent="0">
              <a:buNone/>
            </a:pPr>
            <a:r>
              <a:rPr lang="en-US" sz="2000">
                <a:cs typeface="+mn-lt"/>
              </a:rPr>
              <a:t>Code with GPU : CUDA:</a:t>
            </a:r>
          </a:p>
          <a:p>
            <a:pPr marL="457200" lvl="1" indent="0">
              <a:buNone/>
            </a:pPr>
            <a:r>
              <a:rPr lang="en-US" sz="2000">
                <a:cs typeface="+mn-lt"/>
              </a:rPr>
              <a:t>import torch</a:t>
            </a:r>
          </a:p>
          <a:p>
            <a:pPr marL="457200" lvl="1" indent="0">
              <a:buNone/>
            </a:pPr>
            <a:r>
              <a:rPr lang="en-US" sz="2000">
                <a:cs typeface="+mn-lt"/>
              </a:rPr>
              <a:t>device = torch.device('cuda' if torch.cuda.is_available() else 'cpu')</a:t>
            </a:r>
          </a:p>
          <a:p>
            <a:pPr marL="457200" lvl="1" indent="0">
              <a:buNone/>
            </a:pPr>
            <a:r>
              <a:rPr lang="en-US" sz="2000">
                <a:cs typeface="+mn-lt"/>
              </a:rPr>
              <a:t>clf = Classifier()</a:t>
            </a:r>
          </a:p>
          <a:p>
            <a:pPr marL="457200" lvl="1" indent="0">
              <a:buNone/>
            </a:pPr>
            <a:r>
              <a:rPr lang="en-US" sz="2000">
                <a:cs typeface="+mn-lt"/>
              </a:rPr>
              <a:t>model_trainer = Trainer(classifier=clf, device=device, lr=0.001)</a:t>
            </a:r>
          </a:p>
          <a:p>
            <a:pPr marL="457200" lvl="1" indent="0">
              <a:buNone/>
            </a:pPr>
            <a:r>
              <a:rPr lang="en-US" sz="2000">
                <a:cs typeface="+mn-lt"/>
              </a:rPr>
              <a:t>model_trainer.train(epochs=100)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2800" b="1">
                <a:latin typeface="Arial Bold" panose="020B0604020202020204" charset="0"/>
                <a:cs typeface="Arial Bold" panose="020B0604020202020204" charset="0"/>
              </a:rPr>
              <a:t>Implementation Steps...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>
                <a:cs typeface="+mn-lt"/>
                <a:sym typeface="+mn-ea"/>
              </a:rPr>
              <a:t>Model Initialization</a:t>
            </a:r>
            <a:endParaRPr lang="en-US" sz="2000" b="1">
              <a:cs typeface="+mn-lt"/>
            </a:endParaRPr>
          </a:p>
          <a:p>
            <a:pPr marL="457200" lvl="1" indent="0">
              <a:buNone/>
            </a:pPr>
            <a:r>
              <a:rPr lang="en-US" sz="2000">
                <a:cs typeface="+mn-lt"/>
                <a:sym typeface="+mn-ea"/>
              </a:rPr>
              <a:t>Code with </a:t>
            </a:r>
            <a:r>
              <a:rPr lang="de-DE" altLang="en-US" sz="2000">
                <a:cs typeface="+mn-lt"/>
                <a:sym typeface="+mn-ea"/>
              </a:rPr>
              <a:t>MPS</a:t>
            </a:r>
            <a:r>
              <a:rPr lang="en-US" sz="2000">
                <a:cs typeface="+mn-lt"/>
                <a:sym typeface="+mn-ea"/>
              </a:rPr>
              <a:t> : </a:t>
            </a:r>
            <a:r>
              <a:rPr lang="de-DE" altLang="en-US" sz="2000">
                <a:cs typeface="+mn-lt"/>
                <a:sym typeface="+mn-ea"/>
              </a:rPr>
              <a:t>MAC</a:t>
            </a:r>
            <a:r>
              <a:rPr lang="en-US" sz="2000">
                <a:cs typeface="+mn-lt"/>
                <a:sym typeface="+mn-ea"/>
              </a:rPr>
              <a:t>:</a:t>
            </a:r>
            <a:endParaRPr lang="en-US" sz="2000">
              <a:cs typeface="+mn-lt"/>
            </a:endParaRPr>
          </a:p>
          <a:p>
            <a:pPr marL="457200" lvl="1" indent="0">
              <a:buNone/>
            </a:pPr>
            <a:r>
              <a:rPr lang="en-US" sz="1750">
                <a:cs typeface="+mn-lt"/>
                <a:sym typeface="+mn-ea"/>
              </a:rPr>
              <a:t>import torch</a:t>
            </a:r>
            <a:endParaRPr lang="en-US" sz="1750">
              <a:cs typeface="+mn-lt"/>
            </a:endParaRPr>
          </a:p>
          <a:p>
            <a:pPr marL="457200" lvl="1" indent="0">
              <a:buNone/>
            </a:pPr>
            <a:r>
              <a:rPr lang="en-US" sz="1750">
                <a:cs typeface="+mn-lt"/>
                <a:sym typeface="+mn-ea"/>
              </a:rPr>
              <a:t>device = torch.device('</a:t>
            </a:r>
            <a:r>
              <a:rPr lang="de-DE" altLang="en-US" sz="1750">
                <a:cs typeface="+mn-lt"/>
                <a:sym typeface="+mn-ea"/>
              </a:rPr>
              <a:t>mps</a:t>
            </a:r>
            <a:r>
              <a:rPr lang="en-US" sz="1750">
                <a:cs typeface="+mn-lt"/>
                <a:sym typeface="+mn-ea"/>
              </a:rPr>
              <a:t>' if torch.</a:t>
            </a:r>
            <a:r>
              <a:rPr lang="de-DE" altLang="en-US" sz="1750">
                <a:latin typeface="Calibri" charset="0"/>
                <a:cs typeface="+mn-lt"/>
                <a:sym typeface="+mn-ea"/>
              </a:rPr>
              <a:t>mps.backends</a:t>
            </a:r>
            <a:r>
              <a:rPr lang="en-US" sz="1750">
                <a:cs typeface="+mn-lt"/>
                <a:sym typeface="+mn-ea"/>
              </a:rPr>
              <a:t>.is_available() else 'cpu')</a:t>
            </a:r>
            <a:endParaRPr lang="en-US" sz="1750">
              <a:cs typeface="+mn-lt"/>
            </a:endParaRPr>
          </a:p>
          <a:p>
            <a:pPr marL="457200" lvl="1" indent="0">
              <a:buNone/>
            </a:pPr>
            <a:r>
              <a:rPr lang="en-US" sz="1750">
                <a:cs typeface="+mn-lt"/>
                <a:sym typeface="+mn-ea"/>
              </a:rPr>
              <a:t>clf = Classifier()</a:t>
            </a:r>
            <a:endParaRPr lang="en-US" sz="1750">
              <a:cs typeface="+mn-lt"/>
            </a:endParaRPr>
          </a:p>
          <a:p>
            <a:pPr marL="457200" lvl="1" indent="0">
              <a:buNone/>
            </a:pPr>
            <a:r>
              <a:rPr lang="en-US" sz="1750">
                <a:cs typeface="+mn-lt"/>
                <a:sym typeface="+mn-ea"/>
              </a:rPr>
              <a:t>model_trainer = Trainer(classifier=clf, device=device, lr=0.001)</a:t>
            </a:r>
          </a:p>
          <a:p>
            <a:pPr marL="457200" lvl="1" indent="0">
              <a:buNone/>
            </a:pPr>
            <a:r>
              <a:rPr lang="en-US" sz="1750">
                <a:cs typeface="+mn-lt"/>
              </a:rPr>
              <a:t>model_trainer.train(epochs=100)</a:t>
            </a:r>
          </a:p>
          <a:p>
            <a:r>
              <a:rPr lang="en-US" sz="2000" b="1">
                <a:cs typeface="+mn-lt"/>
                <a:sym typeface="+mn-ea"/>
              </a:rPr>
              <a:t>Model Initialization</a:t>
            </a:r>
            <a:endParaRPr lang="en-US" sz="2000" b="1">
              <a:cs typeface="+mn-lt"/>
            </a:endParaRPr>
          </a:p>
          <a:p>
            <a:pPr marL="457200" lvl="1" indent="0">
              <a:buNone/>
            </a:pPr>
            <a:r>
              <a:rPr lang="en-US" sz="2000">
                <a:cs typeface="+mn-lt"/>
                <a:sym typeface="+mn-ea"/>
              </a:rPr>
              <a:t>Code with </a:t>
            </a:r>
            <a:r>
              <a:rPr lang="de-DE" altLang="en-US" sz="2000">
                <a:cs typeface="+mn-lt"/>
                <a:sym typeface="+mn-ea"/>
              </a:rPr>
              <a:t>CPU</a:t>
            </a:r>
            <a:r>
              <a:rPr lang="en-US" sz="2000">
                <a:cs typeface="+mn-lt"/>
                <a:sym typeface="+mn-ea"/>
              </a:rPr>
              <a:t> : </a:t>
            </a:r>
            <a:r>
              <a:rPr lang="de-DE" altLang="en-US" sz="2000">
                <a:cs typeface="+mn-lt"/>
                <a:sym typeface="+mn-ea"/>
              </a:rPr>
              <a:t>CPU</a:t>
            </a:r>
            <a:r>
              <a:rPr lang="en-US" sz="2000">
                <a:cs typeface="+mn-lt"/>
                <a:sym typeface="+mn-ea"/>
              </a:rPr>
              <a:t>:</a:t>
            </a:r>
            <a:endParaRPr lang="en-US" sz="2000">
              <a:cs typeface="+mn-lt"/>
            </a:endParaRPr>
          </a:p>
          <a:p>
            <a:pPr marL="457200" lvl="1" indent="0">
              <a:buNone/>
            </a:pPr>
            <a:r>
              <a:rPr lang="en-US" sz="1750">
                <a:cs typeface="+mn-lt"/>
                <a:sym typeface="+mn-ea"/>
              </a:rPr>
              <a:t>clf = Classifier()</a:t>
            </a:r>
            <a:endParaRPr lang="en-US" sz="1750">
              <a:cs typeface="+mn-lt"/>
            </a:endParaRPr>
          </a:p>
          <a:p>
            <a:pPr marL="457200" lvl="1" indent="0">
              <a:buNone/>
            </a:pPr>
            <a:r>
              <a:rPr lang="en-US" sz="1750">
                <a:cs typeface="+mn-lt"/>
                <a:sym typeface="+mn-ea"/>
              </a:rPr>
              <a:t>model_trainer = Trainer(classifier=clf, device=device, lr=0.001)</a:t>
            </a:r>
          </a:p>
          <a:p>
            <a:pPr marL="457200" lvl="1" indent="0">
              <a:buNone/>
            </a:pPr>
            <a:r>
              <a:rPr lang="en-US" sz="1750">
                <a:cs typeface="+mn-lt"/>
              </a:rPr>
              <a:t>model_trainer.train(epochs=100)</a:t>
            </a:r>
          </a:p>
          <a:p>
            <a:pPr marL="457200" lvl="1" indent="0">
              <a:buNone/>
            </a:pPr>
            <a:endParaRPr lang="en-US" sz="1750"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59485"/>
          </a:xfrm>
        </p:spPr>
        <p:txBody>
          <a:bodyPr/>
          <a:lstStyle/>
          <a:p>
            <a:r>
              <a:rPr lang="de-DE" altLang="en-US" sz="2800" b="1">
                <a:latin typeface="Arial Bold" panose="020B0604020202020204" charset="0"/>
                <a:cs typeface="Arial Bold" panose="020B0604020202020204" charset="0"/>
                <a:sym typeface="+mn-ea"/>
              </a:rPr>
              <a:t>Implementation Steps... ...</a:t>
            </a:r>
            <a:br>
              <a:rPr lang="de-DE" altLang="en-US" sz="2800" b="1">
                <a:latin typeface="Arial Bold" panose="020B0604020202020204" charset="0"/>
                <a:cs typeface="Arial Bold" panose="020B0604020202020204" charset="0"/>
              </a:rPr>
            </a:b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>
                <a:cs typeface="+mn-lt"/>
              </a:rPr>
              <a:t>Model Performance Evaluation:</a:t>
            </a:r>
          </a:p>
          <a:p>
            <a:pPr marL="457200" lvl="1" indent="0">
              <a:buNone/>
            </a:pPr>
            <a:r>
              <a:rPr lang="en-US" sz="2000">
                <a:cs typeface="+mn-lt"/>
              </a:rPr>
              <a:t>model_evaluation, model_clf_report = model_trainer.model_performance()</a:t>
            </a:r>
          </a:p>
          <a:p>
            <a:pPr marL="457200" lvl="1" indent="0">
              <a:buNone/>
            </a:pPr>
            <a:r>
              <a:rPr lang="en-US" sz="2000">
                <a:cs typeface="+mn-lt"/>
              </a:rPr>
              <a:t>print(model_evaluation)</a:t>
            </a:r>
          </a:p>
          <a:p>
            <a:pPr marL="457200" lvl="1" indent="0">
              <a:buNone/>
            </a:pPr>
            <a:r>
              <a:rPr lang="en-US" sz="2000">
                <a:cs typeface="+mn-lt"/>
              </a:rPr>
              <a:t>print(model_clf_report)</a:t>
            </a:r>
          </a:p>
          <a:p>
            <a:pPr marL="0" indent="0">
              <a:buNone/>
            </a:pPr>
            <a:endParaRPr lang="en-US" sz="2000">
              <a:cs typeface="+mn-lt"/>
            </a:endParaRPr>
          </a:p>
          <a:p>
            <a:pPr marL="0" indent="0">
              <a:buNone/>
            </a:pPr>
            <a:r>
              <a:rPr lang="en-US" sz="2000" b="1">
                <a:cs typeface="+mn-lt"/>
              </a:rPr>
              <a:t>Visualization with ChartManager:</a:t>
            </a:r>
          </a:p>
          <a:p>
            <a:pPr marL="457200" lvl="1" indent="0">
              <a:buNone/>
            </a:pPr>
            <a:r>
              <a:rPr lang="en-US" sz="2000">
                <a:cs typeface="+mn-lt"/>
              </a:rPr>
              <a:t>charts = ChartManager()</a:t>
            </a:r>
          </a:p>
          <a:p>
            <a:pPr marL="457200" lvl="1" indent="0">
              <a:buNone/>
            </a:pPr>
            <a:r>
              <a:rPr lang="en-US" sz="2000">
                <a:cs typeface="+mn-lt"/>
              </a:rPr>
              <a:t>charts.plot_image_predictions()</a:t>
            </a:r>
          </a:p>
          <a:p>
            <a:pPr marL="457200" lvl="1" indent="0">
              <a:buNone/>
            </a:pPr>
            <a:r>
              <a:rPr lang="en-US" sz="2000">
                <a:cs typeface="+mn-lt"/>
              </a:rPr>
              <a:t>charts.plot_training_history()</a:t>
            </a:r>
          </a:p>
          <a:p>
            <a:pPr marL="457200" lvl="1" indent="0">
              <a:buNone/>
            </a:pPr>
            <a:r>
              <a:rPr lang="en-US" sz="2000">
                <a:cs typeface="+mn-lt"/>
              </a:rPr>
              <a:t>charts.plot_confusion_metrics()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2800" b="1">
                <a:latin typeface="Arial Bold" panose="020B0604020202020204" charset="0"/>
                <a:cs typeface="Arial Bold" panose="020B0604020202020204" charset="0"/>
              </a:rPr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30910"/>
            <a:ext cx="10972800" cy="5196840"/>
          </a:xfrm>
        </p:spPr>
        <p:txBody>
          <a:bodyPr/>
          <a:lstStyle/>
          <a:p>
            <a:r>
              <a:rPr lang="de-DE" altLang="en-US" sz="2000" b="1">
                <a:latin typeface="Arial Bold" panose="020B0604020202020204" charset="0"/>
                <a:cs typeface="Arial Bold" panose="020B0604020202020204" charset="0"/>
              </a:rPr>
              <a:t>Using mkdocs</a:t>
            </a:r>
          </a:p>
          <a:p>
            <a:endParaRPr lang="de-DE" altLang="en-US" sz="2000" b="1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Screenshot 2024-02-17 at 5.09.06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05" y="1601470"/>
            <a:ext cx="9014460" cy="40995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094740" y="6141720"/>
            <a:ext cx="975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en-US" b="1">
                <a:latin typeface="Calibri" charset="0"/>
              </a:rPr>
              <a:t>docs link: https://atikul-islam-sajib.github.io/GoodPractiseID-deploy/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2800" b="1">
                <a:latin typeface="Arial Bold" panose="020B0604020202020204" charset="0"/>
                <a:cs typeface="Arial Bold" panose="020B0604020202020204" charset="0"/>
              </a:rPr>
              <a:t>Final Outcome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17</a:t>
            </a:fld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468755" y="6076315"/>
            <a:ext cx="8586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en-US" b="1">
                <a:latin typeface="Calibri" charset="0"/>
              </a:rPr>
              <a:t>Deploy this MODEL using FLASK and Microsoft Azure</a:t>
            </a:r>
          </a:p>
          <a:p>
            <a:pPr algn="ctr"/>
            <a:r>
              <a:rPr lang="de-DE" altLang="en-US" b="1">
                <a:latin typeface="Calibri" charset="0"/>
              </a:rPr>
              <a:t>Wesite link: https://alzheimer-classifier-app.azurewebsites.net/</a:t>
            </a:r>
          </a:p>
        </p:txBody>
      </p:sp>
      <p:pic>
        <p:nvPicPr>
          <p:cNvPr id="5" name="Content Placeholder 4" descr="Screenshot (25)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910" y="1174750"/>
            <a:ext cx="880491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2260"/>
            <a:ext cx="10972800" cy="582613"/>
          </a:xfrm>
        </p:spPr>
        <p:txBody>
          <a:bodyPr/>
          <a:lstStyle/>
          <a:p>
            <a:r>
              <a:rPr lang="en-US" sz="2800" b="1">
                <a:latin typeface="Arial Bold" panose="020B0604020202020204" charset="0"/>
                <a:cs typeface="Arial Bold" panose="020B0604020202020204" charset="0"/>
              </a:rPr>
              <a:t>LSGAN - Least Squared GAN</a:t>
            </a:r>
            <a:r>
              <a:rPr lang="de-DE" altLang="en-US" sz="2800" b="1">
                <a:latin typeface="Arial Bold" panose="020B0604020202020204" charset="0"/>
                <a:cs typeface="Arial Bold" panose="020B0604020202020204" charset="0"/>
              </a:rPr>
              <a:t>: Alzheimer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>
                <a:cs typeface="+mn-lt"/>
              </a:rPr>
              <a:t>Features</a:t>
            </a:r>
          </a:p>
          <a:p>
            <a:r>
              <a:rPr lang="en-US" sz="2000">
                <a:cs typeface="+mn-lt"/>
              </a:rPr>
              <a:t>Utilizes PyTorch for implementing GAN models.</a:t>
            </a:r>
          </a:p>
          <a:p>
            <a:r>
              <a:rPr lang="en-US" sz="2000">
                <a:cs typeface="+mn-lt"/>
              </a:rPr>
              <a:t>Provides scripts for easy training and generating synthetic images.</a:t>
            </a:r>
          </a:p>
          <a:p>
            <a:r>
              <a:rPr lang="en-US" sz="2000">
                <a:cs typeface="+mn-lt"/>
              </a:rPr>
              <a:t>Command Line Interface for easy interaction.</a:t>
            </a:r>
          </a:p>
          <a:p>
            <a:r>
              <a:rPr lang="en-US" sz="2000">
                <a:cs typeface="+mn-lt"/>
              </a:rPr>
              <a:t>Includes a custom data loader for the custom medical image dataset.</a:t>
            </a:r>
          </a:p>
          <a:p>
            <a:r>
              <a:rPr lang="en-US" sz="2000">
                <a:cs typeface="+mn-lt"/>
              </a:rPr>
              <a:t>Customizable training parameters for experimenting with GAN.</a:t>
            </a:r>
          </a:p>
          <a:p>
            <a:endParaRPr lang="en-US" sz="2000">
              <a:cs typeface="+mn-lt"/>
            </a:endParaRPr>
          </a:p>
          <a:p>
            <a:pPr marL="0" indent="0">
              <a:buNone/>
            </a:pPr>
            <a:r>
              <a:rPr lang="en-US" sz="2000" b="1">
                <a:cs typeface="+mn-lt"/>
              </a:rPr>
              <a:t>Installation</a:t>
            </a:r>
          </a:p>
          <a:p>
            <a:pPr marL="457200" lvl="1" indent="0">
              <a:buNone/>
            </a:pPr>
            <a:r>
              <a:rPr lang="en-US" sz="2000" b="1">
                <a:latin typeface="Arial Bold" panose="020B0604020202020204" charset="0"/>
                <a:cs typeface="Arial Bold" panose="020B0604020202020204" charset="0"/>
              </a:rPr>
              <a:t>git clone https://github.com/atikul-islam-sajib/LSGAN</a:t>
            </a:r>
          </a:p>
          <a:p>
            <a:pPr marL="457200" lvl="1" indent="0">
              <a:buNone/>
            </a:pPr>
            <a:r>
              <a:rPr lang="en-US" sz="2000" b="1">
                <a:latin typeface="Arial Bold" panose="020B0604020202020204" charset="0"/>
                <a:cs typeface="Arial Bold" panose="020B0604020202020204" charset="0"/>
              </a:rPr>
              <a:t>cd LSGAN</a:t>
            </a:r>
          </a:p>
          <a:p>
            <a:endParaRPr lang="en-US" sz="2000" b="1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Arial Bold" panose="020B0604020202020204" charset="0"/>
                <a:cs typeface="Arial Bold" panose="020B0604020202020204" charset="0"/>
                <a:sym typeface="+mn-ea"/>
              </a:rPr>
              <a:t>LSGAN</a:t>
            </a:r>
            <a:r>
              <a:rPr lang="de-DE" altLang="en-US" sz="2800" b="1">
                <a:latin typeface="Arial Bold" panose="020B0604020202020204" charset="0"/>
                <a:cs typeface="Arial Bold" panose="020B0604020202020204" charset="0"/>
                <a:sym typeface="+mn-ea"/>
              </a:rPr>
              <a:t>...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>
                <a:cs typeface="+mn-lt"/>
              </a:rPr>
              <a:t>Install dependencies</a:t>
            </a:r>
          </a:p>
          <a:p>
            <a:pPr marL="457200" lvl="1" indent="0">
              <a:buNone/>
            </a:pPr>
            <a:r>
              <a:rPr lang="en-US" sz="2000">
                <a:cs typeface="+mn-lt"/>
              </a:rPr>
              <a:t>pip install -r requirements.txt</a:t>
            </a:r>
          </a:p>
          <a:p>
            <a:pPr marL="0" indent="0">
              <a:buNone/>
            </a:pPr>
            <a:r>
              <a:rPr lang="en-US" sz="2000" b="1">
                <a:cs typeface="+mn-lt"/>
              </a:rPr>
              <a:t>Usage</a:t>
            </a:r>
          </a:p>
          <a:p>
            <a:pPr marL="457200" lvl="1" indent="0">
              <a:buNone/>
            </a:pPr>
            <a:r>
              <a:rPr lang="en-US" sz="2000">
                <a:cs typeface="+mn-lt"/>
              </a:rPr>
              <a:t>python /path/to/LSGAN/src/cli.py --help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2800" b="1">
                <a:latin typeface="Arial Bold" panose="020B0604020202020204" charset="0"/>
                <a:cs typeface="Arial Bold" panose="020B0604020202020204" charset="0"/>
              </a:rPr>
              <a:t>What is Alzheimer’s Disease?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sz="2000" dirty="0">
                <a:cs typeface="+mn-lt"/>
              </a:rPr>
              <a:t>Alzheimer’s disease is the most common type of dementia</a:t>
            </a:r>
          </a:p>
          <a:p>
            <a:r>
              <a:rPr lang="de-DE" altLang="en-US" sz="2000" dirty="0">
                <a:cs typeface="+mn-lt"/>
              </a:rPr>
              <a:t>It is a progressive disease begining with mild memory loss and possibly leading to loss of the ability to carry on a conversation and respond to the environment</a:t>
            </a:r>
          </a:p>
          <a:p>
            <a:r>
              <a:rPr lang="de-DE" altLang="en-US" sz="2000" dirty="0">
                <a:cs typeface="+mn-lt"/>
              </a:rPr>
              <a:t>It involves the part of the brain that control thought memory and language</a:t>
            </a:r>
          </a:p>
          <a:p>
            <a:r>
              <a:rPr lang="de-DE" altLang="en-US" sz="2000" dirty="0">
                <a:cs typeface="+mn-lt"/>
              </a:rPr>
              <a:t>It can seriously affect person’s ability to carry out daily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476250"/>
          </a:xfrm>
        </p:spPr>
        <p:txBody>
          <a:bodyPr/>
          <a:lstStyle/>
          <a:p>
            <a:r>
              <a:rPr lang="en-US" sz="2800" b="1">
                <a:latin typeface="Arial Bold" panose="020B0604020202020204" charset="0"/>
                <a:cs typeface="Arial Bold" panose="020B0604020202020204" charset="0"/>
                <a:sym typeface="+mn-ea"/>
              </a:rPr>
              <a:t>LSGAN</a:t>
            </a:r>
            <a:r>
              <a:rPr lang="de-DE" altLang="en-US" sz="2800" b="1">
                <a:latin typeface="Arial Bold" panose="020B0604020202020204" charset="0"/>
                <a:cs typeface="Arial Bold" panose="020B0604020202020204" charset="0"/>
                <a:sym typeface="+mn-ea"/>
              </a:rPr>
              <a:t>...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66750"/>
            <a:ext cx="10972800" cy="5461000"/>
          </a:xfrm>
        </p:spPr>
        <p:txBody>
          <a:bodyPr/>
          <a:lstStyle/>
          <a:p>
            <a:pPr marL="0" indent="0">
              <a:buNone/>
            </a:pPr>
            <a:r>
              <a:rPr lang="de-DE" altLang="en-US" sz="2000" b="1">
                <a:latin typeface="Arial Bold" panose="020B0604020202020204" charset="0"/>
                <a:cs typeface="Arial Bold" panose="020B0604020202020204" charset="0"/>
              </a:rPr>
              <a:t>Options</a:t>
            </a:r>
          </a:p>
          <a:p>
            <a:pPr marL="0" indent="0">
              <a:buNone/>
            </a:pPr>
            <a:endParaRPr lang="de-DE" altLang="en-US" sz="2000" b="1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472440" y="1177925"/>
          <a:ext cx="1085723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--batch_size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Set the batch size for the dataloader.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--image_path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Define the Custom dataset.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Set the number of training epochs.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--latent_space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Define the size of the latent space for the model.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Specify the learning rate for training the model.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--num_samples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Determine the number of samples to generate after training.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Run tests with synthetic data to validate model performance.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Train the model with CPU, GPU, MPS.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--in_channels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Define the channels of the image (RGB=3/GRAY=1).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Arial Bold" panose="020B0604020202020204" charset="0"/>
                <a:cs typeface="Arial Bold" panose="020B0604020202020204" charset="0"/>
              </a:rPr>
              <a:t>Training and Generating Images - CLI</a:t>
            </a:r>
            <a:r>
              <a:rPr lang="de-DE" altLang="en-US" sz="2800" b="1">
                <a:latin typeface="Arial Bold" panose="020B0604020202020204" charset="0"/>
                <a:cs typeface="Arial Bold" panose="020B0604020202020204" charset="0"/>
              </a:rPr>
              <a:t>: CUDA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>
                <a:latin typeface="Arial Bold" panose="020B0604020202020204" charset="0"/>
                <a:cs typeface="Arial Bold" panose="020B0604020202020204" charset="0"/>
              </a:rPr>
              <a:t>Training the GAN Model with CUDA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609600" y="1681480"/>
          <a:ext cx="10721340" cy="444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3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3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6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0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Training the GAN Model with CUDA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python /content/LSGAN/clf.py --image_path "/path/to/dataset.zip" --batch_size 64 --image_size 64 --in_channels 3 --latent_space 100 --lr 0.0002 --epochs 10 --device cuda --folder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 image_path: Path to dataset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 batch_size: 64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 image_size: 64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 in_channels: 3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 latent_space: 100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 lr: 0.0002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 epochs: 10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 device: cuda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 folder: Clean directories before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Generating Images with CUDA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python /content/LSGAN/clf.py --test --latent_space 100 --num_samples 20 --device cuda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</a:t>
                      </a:r>
                      <a:r>
                        <a:rPr lang="de-DE" altLang="en-US">
                          <a:latin typeface="Calibri" charset="0"/>
                        </a:rPr>
                        <a:t>-</a:t>
                      </a:r>
                      <a:r>
                        <a:rPr lang="en-US"/>
                        <a:t>test: Indicates testing mode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 latent_space: 100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 num_samples: 20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 device: cuda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Arial Bold" panose="020B0604020202020204" charset="0"/>
                <a:cs typeface="Arial Bold" panose="020B0604020202020204" charset="0"/>
              </a:rPr>
              <a:t>Training and Generating Images - CLI</a:t>
            </a:r>
            <a:r>
              <a:rPr lang="de-DE" altLang="en-US" sz="2800" b="1">
                <a:latin typeface="Arial Bold" panose="020B0604020202020204" charset="0"/>
                <a:cs typeface="Arial Bold" panose="020B0604020202020204" charset="0"/>
              </a:rPr>
              <a:t>: 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>
                <a:latin typeface="Arial Bold" panose="020B0604020202020204" charset="0"/>
                <a:cs typeface="Arial Bold" panose="020B0604020202020204" charset="0"/>
              </a:rPr>
              <a:t>Training the GAN Model wi</a:t>
            </a:r>
            <a:r>
              <a:rPr lang="de-DE" altLang="en-US" sz="2000" b="1">
                <a:latin typeface="Arial Bold" panose="020B0604020202020204" charset="0"/>
                <a:cs typeface="Arial Bold" panose="020B0604020202020204" charset="0"/>
              </a:rPr>
              <a:t>th MPS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609600" y="1681480"/>
          <a:ext cx="10721340" cy="444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3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3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6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0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Training the GAN Model with </a:t>
                      </a:r>
                      <a:r>
                        <a:rPr lang="de-DE" altLang="en-US">
                          <a:latin typeface="Calibri" charset="0"/>
                        </a:rPr>
                        <a:t>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python /content/LSGAN/clf.py --image_path "/path/to/dataset.zip" --batch_size 64 --image_size 64 --in_channels 3 --latent_space 100 --lr 0.0002 --epochs 10 --device </a:t>
                      </a:r>
                      <a:r>
                        <a:rPr lang="de-DE" altLang="en-US">
                          <a:latin typeface="Calibri" charset="0"/>
                        </a:rPr>
                        <a:t>mps</a:t>
                      </a:r>
                      <a:r>
                        <a:rPr lang="en-US"/>
                        <a:t> --folder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 image_path: Path to dataset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 batch_size: 64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 image_size: 64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 in_channels: 3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 latent_space: 100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 lr: 0.0002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 epochs: 10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 device: </a:t>
                      </a:r>
                      <a:r>
                        <a:rPr lang="de-DE" altLang="en-US">
                          <a:latin typeface="Calibri" charset="0"/>
                        </a:rPr>
                        <a:t>mps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- folder: Clean directories before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Generating Images with </a:t>
                      </a:r>
                      <a:r>
                        <a:rPr lang="de-DE" altLang="en-US">
                          <a:latin typeface="Calibri" charset="0"/>
                        </a:rPr>
                        <a:t>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python /content/LSGAN/clf.py --test --latent_space 100 --num_samples 20 --device </a:t>
                      </a:r>
                      <a:r>
                        <a:rPr lang="de-DE" altLang="en-US">
                          <a:latin typeface="Calibri" charset="0"/>
                        </a:rPr>
                        <a:t>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</a:t>
                      </a:r>
                      <a:r>
                        <a:rPr lang="de-DE" altLang="en-US">
                          <a:latin typeface="Calibri" charset="0"/>
                        </a:rPr>
                        <a:t>-</a:t>
                      </a:r>
                      <a:r>
                        <a:rPr lang="en-US"/>
                        <a:t>test: Indicates testing mode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 latent_space: 100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 num_samples: 20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 device: </a:t>
                      </a:r>
                      <a:r>
                        <a:rPr lang="de-DE" altLang="en-US">
                          <a:latin typeface="Calibri" charset="0"/>
                        </a:rPr>
                        <a:t>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Arial Bold" panose="020B0604020202020204" charset="0"/>
                <a:cs typeface="Arial Bold" panose="020B0604020202020204" charset="0"/>
              </a:rPr>
              <a:t>Training and Generating Images - CLI</a:t>
            </a:r>
            <a:r>
              <a:rPr lang="de-DE" altLang="en-US" sz="2800" b="1">
                <a:latin typeface="Arial Bold" panose="020B0604020202020204" charset="0"/>
                <a:cs typeface="Arial Bold" panose="020B0604020202020204" charset="0"/>
              </a:rPr>
              <a:t>: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>
                <a:latin typeface="Arial Bold" panose="020B0604020202020204" charset="0"/>
                <a:cs typeface="Arial Bold" panose="020B0604020202020204" charset="0"/>
              </a:rPr>
              <a:t>Training the GAN Model wi</a:t>
            </a:r>
            <a:r>
              <a:rPr lang="de-DE" altLang="en-US" sz="2000" b="1">
                <a:latin typeface="Arial Bold" panose="020B0604020202020204" charset="0"/>
                <a:cs typeface="Arial Bold" panose="020B0604020202020204" charset="0"/>
              </a:rPr>
              <a:t>th CPU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609600" y="1681480"/>
          <a:ext cx="10721340" cy="444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3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3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6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0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Training the GAN Model with </a:t>
                      </a:r>
                      <a:r>
                        <a:rPr lang="de-DE" altLang="en-US">
                          <a:latin typeface="Calibri" charset="0"/>
                        </a:rP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python /content/LSGAN/clf.py --image_path "/path/to/dataset.zip" --batch_size 64 --image_size 64 --in_channels 3 --latent_space 100 --lr 0.0002 --epochs 10 --device </a:t>
                      </a:r>
                      <a:r>
                        <a:rPr lang="de-DE" altLang="en-US">
                          <a:latin typeface="Calibri" charset="0"/>
                        </a:rPr>
                        <a:t>cpu</a:t>
                      </a:r>
                      <a:r>
                        <a:rPr lang="en-US"/>
                        <a:t> --folder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 image_path: Path to dataset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 batch_size: 64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 image_size: 64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 in_channels: 3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 latent_space: 100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 lr: 0.0002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 epochs: 10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 device: </a:t>
                      </a:r>
                      <a:r>
                        <a:rPr lang="de-DE" altLang="en-US">
                          <a:latin typeface="Calibri" charset="0"/>
                        </a:rPr>
                        <a:t>cpu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- folder: Clean directories before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Generating Images with </a:t>
                      </a:r>
                      <a:r>
                        <a:rPr lang="de-DE" altLang="en-US">
                          <a:latin typeface="Calibri" charset="0"/>
                        </a:rP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python /content/LSGAN/clf.py --test --latent_space 100 --num_samples 20 --device </a:t>
                      </a:r>
                      <a:r>
                        <a:rPr lang="de-DE" altLang="en-US">
                          <a:latin typeface="Calibri" charset="0"/>
                        </a:rP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</a:t>
                      </a:r>
                      <a:r>
                        <a:rPr lang="de-DE" altLang="en-US">
                          <a:latin typeface="Calibri" charset="0"/>
                        </a:rPr>
                        <a:t>-</a:t>
                      </a:r>
                      <a:r>
                        <a:rPr lang="en-US"/>
                        <a:t>test: Indicates testing mode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 latent_space: 100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 num_samples: 20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 device: </a:t>
                      </a:r>
                      <a:r>
                        <a:rPr lang="de-DE" altLang="en-US">
                          <a:latin typeface="Calibri" charset="0"/>
                        </a:rPr>
                        <a:t>cpu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Arial Bold" panose="020B0604020202020204" charset="0"/>
                <a:cs typeface="Arial Bold" panose="020B0604020202020204" charset="0"/>
              </a:rPr>
              <a:t>Training and Generating - Importing Modules</a:t>
            </a:r>
            <a:r>
              <a:rPr lang="de-DE" altLang="en-US" sz="2800" b="1">
                <a:latin typeface="Arial Bold" panose="020B0604020202020204" charset="0"/>
                <a:cs typeface="Arial Bold" panose="020B0604020202020204" charset="0"/>
              </a:rPr>
              <a:t>: CUDA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/>
              <a:t>from src.dataloader import Loader</a:t>
            </a:r>
          </a:p>
          <a:p>
            <a:pPr marL="0" indent="0">
              <a:buNone/>
            </a:pPr>
            <a:r>
              <a:rPr lang="en-US" sz="1400"/>
              <a:t>from src.discriminator import Discriminator</a:t>
            </a:r>
          </a:p>
          <a:p>
            <a:pPr marL="0" indent="0">
              <a:buNone/>
            </a:pPr>
            <a:r>
              <a:rPr lang="en-US" sz="1400"/>
              <a:t>from src.generator import Generator</a:t>
            </a:r>
          </a:p>
          <a:p>
            <a:pPr marL="0" indent="0">
              <a:buNone/>
            </a:pPr>
            <a:r>
              <a:rPr lang="en-US" sz="1400"/>
              <a:t>from src.trainer import Trainer</a:t>
            </a:r>
          </a:p>
          <a:p>
            <a:pPr marL="0" indent="0">
              <a:buNone/>
            </a:pPr>
            <a:r>
              <a:rPr lang="en-US" sz="1400"/>
              <a:t>from src.test import Test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loader = Loader(</a:t>
            </a:r>
          </a:p>
          <a:p>
            <a:pPr marL="0" indent="0">
              <a:buNone/>
            </a:pPr>
            <a:r>
              <a:rPr lang="en-US" sz="1400"/>
              <a:t>    image_path="./alzheimer.zip",batch_size=128,image_size=64)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loader.unzip_folder()</a:t>
            </a:r>
          </a:p>
          <a:p>
            <a:pPr marL="0" indent="0">
              <a:buNone/>
            </a:pPr>
            <a:r>
              <a:rPr lang="en-US" sz="1400"/>
              <a:t>loader.create_dataloader()</a:t>
            </a:r>
          </a:p>
          <a:p>
            <a:pPr marL="0" indent="0">
              <a:buNone/>
            </a:pPr>
            <a:r>
              <a:rPr lang="en-US" sz="1400"/>
              <a:t>trainer = Trainer(</a:t>
            </a:r>
          </a:p>
          <a:p>
            <a:pPr marL="0" indent="0">
              <a:buNone/>
            </a:pPr>
            <a:r>
              <a:rPr lang="en-US" sz="1400"/>
              <a:t>    image_size=64,input_channels=3,latent_space=100,lr=0.0002,epochs=100,device="cuda")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trainer.train()</a:t>
            </a:r>
          </a:p>
          <a:p>
            <a:pPr marL="0" indent="0">
              <a:buNone/>
            </a:pPr>
            <a:r>
              <a:rPr lang="en-US" sz="1400"/>
              <a:t>test = Test(</a:t>
            </a:r>
          </a:p>
          <a:p>
            <a:pPr marL="0" indent="0">
              <a:buNone/>
            </a:pPr>
            <a:r>
              <a:rPr lang="en-US" sz="1400"/>
              <a:t>latent_space=100, num_samples=20, device="cuda")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test.test()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Arial Bold" panose="020B0604020202020204" charset="0"/>
                <a:cs typeface="Arial Bold" panose="020B0604020202020204" charset="0"/>
              </a:rPr>
              <a:t>Training and Generating - Importing Modules</a:t>
            </a:r>
            <a:r>
              <a:rPr lang="de-DE" altLang="en-US" sz="2800" b="1">
                <a:latin typeface="Arial Bold" panose="020B0604020202020204" charset="0"/>
                <a:cs typeface="Arial Bold" panose="020B0604020202020204" charset="0"/>
              </a:rPr>
              <a:t>: 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/>
              <a:t>from src.dataloader import Loader</a:t>
            </a:r>
          </a:p>
          <a:p>
            <a:pPr marL="0" indent="0">
              <a:buNone/>
            </a:pPr>
            <a:r>
              <a:rPr lang="en-US" sz="1400"/>
              <a:t>from src.discriminator import Discriminator</a:t>
            </a:r>
          </a:p>
          <a:p>
            <a:pPr marL="0" indent="0">
              <a:buNone/>
            </a:pPr>
            <a:r>
              <a:rPr lang="en-US" sz="1400"/>
              <a:t>from src.generator import Generator</a:t>
            </a:r>
          </a:p>
          <a:p>
            <a:pPr marL="0" indent="0">
              <a:buNone/>
            </a:pPr>
            <a:r>
              <a:rPr lang="en-US" sz="1400"/>
              <a:t>from src.trainer import Trainer</a:t>
            </a:r>
          </a:p>
          <a:p>
            <a:pPr marL="0" indent="0">
              <a:buNone/>
            </a:pPr>
            <a:r>
              <a:rPr lang="en-US" sz="1400"/>
              <a:t>from src.test import Test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loader = Loader(</a:t>
            </a:r>
          </a:p>
          <a:p>
            <a:pPr marL="0" indent="0">
              <a:buNone/>
            </a:pPr>
            <a:r>
              <a:rPr lang="en-US" sz="1400"/>
              <a:t>    image_path="./alzheimer.zip",batch_size=128,image_size=64)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loader.unzip_folder()</a:t>
            </a:r>
          </a:p>
          <a:p>
            <a:pPr marL="0" indent="0">
              <a:buNone/>
            </a:pPr>
            <a:r>
              <a:rPr lang="en-US" sz="1400"/>
              <a:t>loader.create_dataloader()</a:t>
            </a:r>
          </a:p>
          <a:p>
            <a:pPr marL="0" indent="0">
              <a:buNone/>
            </a:pPr>
            <a:r>
              <a:rPr lang="en-US" sz="1400"/>
              <a:t>trainer = Trainer(</a:t>
            </a:r>
          </a:p>
          <a:p>
            <a:pPr marL="0" indent="0">
              <a:buNone/>
            </a:pPr>
            <a:r>
              <a:rPr lang="en-US" sz="1400"/>
              <a:t>    image_size=64,input_channels=3,latent_space=100,lr=0.0002,epochs=100,device="</a:t>
            </a:r>
            <a:r>
              <a:rPr lang="de-DE" altLang="en-US" sz="1400">
                <a:latin typeface="Calibri" charset="0"/>
              </a:rPr>
              <a:t>mps</a:t>
            </a:r>
            <a:r>
              <a:rPr lang="en-US" sz="1400"/>
              <a:t>")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trainer.train()</a:t>
            </a:r>
          </a:p>
          <a:p>
            <a:pPr marL="0" indent="0">
              <a:buNone/>
            </a:pPr>
            <a:r>
              <a:rPr lang="en-US" sz="1400"/>
              <a:t>test = Test(</a:t>
            </a:r>
          </a:p>
          <a:p>
            <a:pPr marL="0" indent="0">
              <a:buNone/>
            </a:pPr>
            <a:r>
              <a:rPr lang="en-US" sz="1400"/>
              <a:t>latent_space=100, num_samples=20, device="</a:t>
            </a:r>
            <a:r>
              <a:rPr lang="de-DE" altLang="en-US" sz="1400">
                <a:latin typeface="Calibri" charset="0"/>
              </a:rPr>
              <a:t>mps</a:t>
            </a:r>
            <a:r>
              <a:rPr lang="en-US" sz="1400"/>
              <a:t>")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test.test()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Arial Bold" panose="020B0604020202020204" charset="0"/>
                <a:cs typeface="Arial Bold" panose="020B0604020202020204" charset="0"/>
              </a:rPr>
              <a:t>Training and Generating - Importing Modules</a:t>
            </a:r>
            <a:r>
              <a:rPr lang="de-DE" altLang="en-US" sz="2800" b="1">
                <a:latin typeface="Arial Bold" panose="020B0604020202020204" charset="0"/>
                <a:cs typeface="Arial Bold" panose="020B0604020202020204" charset="0"/>
              </a:rPr>
              <a:t>: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/>
              <a:t>from src.dataloader import Loader</a:t>
            </a:r>
          </a:p>
          <a:p>
            <a:pPr marL="0" indent="0">
              <a:buNone/>
            </a:pPr>
            <a:r>
              <a:rPr lang="en-US" sz="1400"/>
              <a:t>from src.discriminator import Discriminator</a:t>
            </a:r>
          </a:p>
          <a:p>
            <a:pPr marL="0" indent="0">
              <a:buNone/>
            </a:pPr>
            <a:r>
              <a:rPr lang="en-US" sz="1400"/>
              <a:t>from src.generator import Generator</a:t>
            </a:r>
          </a:p>
          <a:p>
            <a:pPr marL="0" indent="0">
              <a:buNone/>
            </a:pPr>
            <a:r>
              <a:rPr lang="en-US" sz="1400"/>
              <a:t>from src.trainer import Trainer</a:t>
            </a:r>
          </a:p>
          <a:p>
            <a:pPr marL="0" indent="0">
              <a:buNone/>
            </a:pPr>
            <a:r>
              <a:rPr lang="en-US" sz="1400"/>
              <a:t>from src.test import Test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loader = Loader(</a:t>
            </a:r>
          </a:p>
          <a:p>
            <a:pPr marL="0" indent="0">
              <a:buNone/>
            </a:pPr>
            <a:r>
              <a:rPr lang="en-US" sz="1400"/>
              <a:t>    image_path="./alzheimer.zip",batch_size=128,image_size=64)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loader.unzip_folder()</a:t>
            </a:r>
          </a:p>
          <a:p>
            <a:pPr marL="0" indent="0">
              <a:buNone/>
            </a:pPr>
            <a:r>
              <a:rPr lang="en-US" sz="1400"/>
              <a:t>loader.create_dataloader()</a:t>
            </a:r>
          </a:p>
          <a:p>
            <a:pPr marL="0" indent="0">
              <a:buNone/>
            </a:pPr>
            <a:r>
              <a:rPr lang="en-US" sz="1400"/>
              <a:t>trainer = Trainer(</a:t>
            </a:r>
          </a:p>
          <a:p>
            <a:pPr marL="0" indent="0">
              <a:buNone/>
            </a:pPr>
            <a:r>
              <a:rPr lang="en-US" sz="1400"/>
              <a:t>    image_size=64,input_channels=3,latent_space=100,lr=0.0002,epochs=100,device="</a:t>
            </a:r>
            <a:r>
              <a:rPr lang="de-DE" altLang="en-US" sz="1400">
                <a:latin typeface="Calibri" charset="0"/>
              </a:rPr>
              <a:t>cpu</a:t>
            </a:r>
            <a:r>
              <a:rPr lang="en-US" sz="1400"/>
              <a:t>")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trainer.train()</a:t>
            </a:r>
          </a:p>
          <a:p>
            <a:pPr marL="0" indent="0">
              <a:buNone/>
            </a:pPr>
            <a:r>
              <a:rPr lang="en-US" sz="1400"/>
              <a:t>test = Test(</a:t>
            </a:r>
          </a:p>
          <a:p>
            <a:pPr marL="0" indent="0">
              <a:buNone/>
            </a:pPr>
            <a:r>
              <a:rPr lang="en-US" sz="1400"/>
              <a:t>latent_space=100, num_samples=20, device="</a:t>
            </a:r>
            <a:r>
              <a:rPr lang="de-DE" altLang="en-US" sz="1400">
                <a:latin typeface="Calibri" charset="0"/>
              </a:rPr>
              <a:t>cpu</a:t>
            </a:r>
            <a:r>
              <a:rPr lang="en-US" sz="1400"/>
              <a:t>")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test.test()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2800" b="1">
                <a:latin typeface="Arial Bold" panose="020B0604020202020204" charset="0"/>
                <a:cs typeface="Arial Bold" panose="020B0604020202020204" charset="0"/>
              </a:rPr>
              <a:t>Documentation: LSGAN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sz="2000" b="1">
                <a:latin typeface="Arial Bold" panose="020B0604020202020204" charset="0"/>
                <a:cs typeface="Arial Bold" panose="020B0604020202020204" charset="0"/>
              </a:rPr>
              <a:t>Using mkdocs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 descr="Screenshot 2024-02-17 at 5.39.58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45" y="1626870"/>
            <a:ext cx="10735310" cy="45008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64565" y="6290310"/>
            <a:ext cx="1001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en-US" b="1">
                <a:latin typeface="Arial Bold" panose="020B0604020202020204" charset="0"/>
                <a:cs typeface="Arial Bold" panose="020B0604020202020204" charset="0"/>
              </a:rPr>
              <a:t>Docs link: https://atikul-islam-sajib.github.io/LSGAN-deploy/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2800" b="1">
                <a:latin typeface="Arial Bold" panose="020B0604020202020204" charset="0"/>
                <a:cs typeface="Arial Bold" panose="020B060402020202020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sz="2000" b="1">
                <a:latin typeface="Arial Bold" panose="020B0604020202020204" charset="0"/>
                <a:cs typeface="Arial Bold" panose="020B0604020202020204" charset="0"/>
              </a:rPr>
              <a:t>Alzheimer Project Github link:</a:t>
            </a:r>
          </a:p>
          <a:p>
            <a:pPr lvl="1"/>
            <a:r>
              <a:rPr lang="de-DE" altLang="en-US" sz="2000">
                <a:cs typeface="+mn-lt"/>
              </a:rPr>
              <a:t>https://github.com/atikul-islam-sajib/GoodPractiseDSID</a:t>
            </a:r>
          </a:p>
          <a:p>
            <a:r>
              <a:rPr lang="de-DE" altLang="en-US" sz="2000" b="1">
                <a:latin typeface="Arial Bold" panose="020B0604020202020204" charset="0"/>
                <a:cs typeface="Arial Bold" panose="020B0604020202020204" charset="0"/>
              </a:rPr>
              <a:t>Alzheimer Project documentation link:</a:t>
            </a:r>
          </a:p>
          <a:p>
            <a:pPr lvl="1"/>
            <a:r>
              <a:rPr lang="de-DE" altLang="en-US" sz="2000">
                <a:cs typeface="+mn-lt"/>
              </a:rPr>
              <a:t>https://atikul-islam-sajib.github.io/GoodPractiseID-deploy/</a:t>
            </a:r>
          </a:p>
          <a:p>
            <a:r>
              <a:rPr lang="de-DE" altLang="en-US" sz="2000" b="1">
                <a:latin typeface="Arial Bold" panose="020B0604020202020204" charset="0"/>
                <a:cs typeface="Arial Bold" panose="020B0604020202020204" charset="0"/>
              </a:rPr>
              <a:t>Website link</a:t>
            </a:r>
          </a:p>
          <a:p>
            <a:pPr lvl="1"/>
            <a:r>
              <a:rPr lang="de-DE" altLang="en-US" sz="2000">
                <a:cs typeface="+mn-lt"/>
              </a:rPr>
              <a:t>https://alzheimer-classifier-app.azurewebsites.net/</a:t>
            </a:r>
          </a:p>
          <a:p>
            <a:r>
              <a:rPr lang="de-DE" altLang="en-US" sz="2000" b="1">
                <a:latin typeface="Arial Bold" panose="020B0604020202020204" charset="0"/>
                <a:cs typeface="Arial Bold" panose="020B0604020202020204" charset="0"/>
              </a:rPr>
              <a:t>LSGAN Github link:</a:t>
            </a:r>
          </a:p>
          <a:p>
            <a:pPr lvl="1"/>
            <a:r>
              <a:rPr lang="de-DE" altLang="en-US" sz="2000">
                <a:cs typeface="+mn-lt"/>
              </a:rPr>
              <a:t>https://github.com/atikul-islam-sajib/LSGAN</a:t>
            </a:r>
          </a:p>
          <a:p>
            <a:r>
              <a:rPr lang="de-DE" altLang="en-US" sz="2000" b="1">
                <a:latin typeface="Arial Bold" panose="020B0604020202020204" charset="0"/>
                <a:cs typeface="Arial Bold" panose="020B0604020202020204" charset="0"/>
              </a:rPr>
              <a:t>LSGAN Documentation link:</a:t>
            </a:r>
          </a:p>
          <a:p>
            <a:pPr lvl="1"/>
            <a:r>
              <a:rPr lang="de-DE" altLang="en-US" sz="2000">
                <a:cs typeface="+mn-lt"/>
              </a:rPr>
              <a:t>https://atikul-islam-sajib.github.io/LSGAN-deploy/</a:t>
            </a:r>
          </a:p>
          <a:p>
            <a:endParaRPr lang="de-DE" altLang="en-US" sz="2000"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0590"/>
          </a:xfrm>
        </p:spPr>
        <p:txBody>
          <a:bodyPr/>
          <a:lstStyle/>
          <a:p>
            <a:pPr algn="ctr"/>
            <a:r>
              <a:rPr lang="de-DE" altLang="en-US" sz="8000" b="1">
                <a:latin typeface="Calibri" charset="0"/>
              </a:rPr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2800" b="1">
                <a:latin typeface="Arial Bold" panose="020B0604020202020204" charset="0"/>
                <a:cs typeface="Arial Bold" panose="020B0604020202020204" charset="0"/>
              </a:rPr>
              <a:t>Why it 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en-US" sz="2000">
                <a:cs typeface="+mn-lt"/>
              </a:rPr>
              <a:t>In 2020, as many as 5.8 million Americans were living with Alzheimer’s disease</a:t>
            </a:r>
          </a:p>
          <a:p>
            <a:r>
              <a:rPr lang="de-DE" altLang="en-US" sz="2000">
                <a:cs typeface="+mn-lt"/>
              </a:rPr>
              <a:t>Younger people may get Alzheimer’s disease, but it is less common</a:t>
            </a:r>
          </a:p>
          <a:p>
            <a:r>
              <a:rPr lang="de-DE" altLang="en-US" sz="2000">
                <a:cs typeface="+mn-lt"/>
              </a:rPr>
              <a:t>The number of people living with the disease doubles every 5 years beyond age 65</a:t>
            </a:r>
          </a:p>
          <a:p>
            <a:r>
              <a:rPr lang="de-DE" altLang="en-US" sz="2000">
                <a:cs typeface="+mn-lt"/>
              </a:rPr>
              <a:t>This number is projected to nearly triple to 14 million people by 2060</a:t>
            </a:r>
          </a:p>
          <a:p>
            <a:r>
              <a:rPr lang="de-DE" altLang="en-US" sz="2000">
                <a:cs typeface="+mn-lt"/>
              </a:rPr>
              <a:t>Symptoms of the disease can first appear after age 16 and the risk increases with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246505"/>
          </a:xfrm>
        </p:spPr>
        <p:txBody>
          <a:bodyPr/>
          <a:lstStyle/>
          <a:p>
            <a:r>
              <a:rPr lang="de-DE" altLang="en-US" sz="2800" b="1">
                <a:latin typeface="Arial Bold" panose="020B0604020202020204" charset="0"/>
                <a:cs typeface="Arial Bold" panose="020B0604020202020204" charset="0"/>
              </a:rPr>
              <a:t>State-of-the-art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370"/>
            <a:ext cx="10515600" cy="4536440"/>
          </a:xfrm>
        </p:spPr>
        <p:txBody>
          <a:bodyPr/>
          <a:lstStyle/>
          <a:p>
            <a:r>
              <a:rPr lang="de-DE" altLang="en-US" sz="2000">
                <a:cs typeface="+mn-lt"/>
              </a:rPr>
              <a:t>Deep Learning is a sub field of Artifical Intelligence (AI) uses various probabilistic and optimization techniques to help computers learn from huge and complicated data set.</a:t>
            </a:r>
          </a:p>
          <a:p>
            <a:pPr marL="0" indent="0">
              <a:buNone/>
            </a:pPr>
            <a:endParaRPr lang="de-DE" altLang="en-US" sz="2000">
              <a:cs typeface="+mn-lt"/>
            </a:endParaRPr>
          </a:p>
          <a:p>
            <a:r>
              <a:rPr lang="de-DE" altLang="en-US" sz="2000">
                <a:cs typeface="+mn-lt"/>
              </a:rPr>
              <a:t>This work will concentrate on the early prediction of Alzheimer’s disease with deep neural network methods and the accuracy achieved is 98% on test and validation data set</a:t>
            </a:r>
          </a:p>
          <a:p>
            <a:endParaRPr lang="de-DE" altLang="en-US" sz="2000"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2800" b="1">
                <a:latin typeface="Arial Bold" panose="020B0604020202020204" charset="0"/>
                <a:cs typeface="Arial Bold" panose="020B0604020202020204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cs typeface="+mn-lt"/>
              </a:rPr>
              <a:t>Utilizes PyTorch for implementing </a:t>
            </a:r>
            <a:r>
              <a:rPr lang="de-DE" altLang="en-US" sz="2000">
                <a:cs typeface="+mn-lt"/>
              </a:rPr>
              <a:t>Alzheimer</a:t>
            </a:r>
            <a:r>
              <a:rPr lang="en-US" sz="2000">
                <a:cs typeface="+mn-lt"/>
              </a:rPr>
              <a:t> model.</a:t>
            </a:r>
          </a:p>
          <a:p>
            <a:r>
              <a:rPr lang="en-US" sz="2000">
                <a:cs typeface="+mn-lt"/>
              </a:rPr>
              <a:t>Provides scripts for easy training and </a:t>
            </a:r>
            <a:r>
              <a:rPr lang="de-DE" altLang="en-US" sz="2000">
                <a:cs typeface="+mn-lt"/>
              </a:rPr>
              <a:t>testing</a:t>
            </a:r>
            <a:r>
              <a:rPr lang="en-US" sz="2000">
                <a:cs typeface="+mn-lt"/>
              </a:rPr>
              <a:t> images.</a:t>
            </a:r>
          </a:p>
          <a:p>
            <a:r>
              <a:rPr lang="en-US" sz="2000">
                <a:cs typeface="+mn-lt"/>
              </a:rPr>
              <a:t>Command Line Interface for easy interaction.</a:t>
            </a:r>
          </a:p>
          <a:p>
            <a:r>
              <a:rPr lang="en-US" sz="2000">
                <a:cs typeface="+mn-lt"/>
              </a:rPr>
              <a:t>Includes a custom data loader for the custom medical image 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altLang="en-US">
                <a:latin typeface="Calibri" charset="0"/>
              </a:rPr>
            </a:br>
            <a:br>
              <a:rPr lang="de-DE" altLang="en-US">
                <a:latin typeface="Calibri" charset="0"/>
              </a:rPr>
            </a:br>
            <a:r>
              <a:rPr lang="de-DE" altLang="en-US" sz="3110" b="1">
                <a:latin typeface="Arial Bold" panose="020B0604020202020204" charset="0"/>
                <a:cs typeface="Arial Bold" panose="020B0604020202020204" charset="0"/>
              </a:rPr>
              <a:t>Dataset</a:t>
            </a:r>
            <a:br>
              <a:rPr lang="de-DE" altLang="en-US">
                <a:latin typeface="Calibri" charset="0"/>
              </a:rPr>
            </a:br>
            <a:br>
              <a:rPr lang="de-DE" altLang="en-US">
                <a:latin typeface="Calibri" charset="0"/>
              </a:rPr>
            </a:br>
            <a:endParaRPr lang="de-DE" altLang="en-US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altLang="en-US" sz="2000">
                <a:cs typeface="+mn-lt"/>
              </a:rPr>
              <a:t>The dataset downloaded from Kaggle and it contains:</a:t>
            </a:r>
          </a:p>
          <a:p>
            <a:pPr marL="0" indent="0">
              <a:buNone/>
            </a:pPr>
            <a:endParaRPr lang="en-US" sz="2000">
              <a:cs typeface="+mn-lt"/>
            </a:endParaRPr>
          </a:p>
          <a:p>
            <a:pPr lvl="1"/>
            <a:r>
              <a:rPr lang="de-DE" altLang="en-US" sz="2000">
                <a:cs typeface="+mn-lt"/>
              </a:rPr>
              <a:t>Control</a:t>
            </a:r>
            <a:r>
              <a:rPr lang="en-US" sz="2000">
                <a:cs typeface="+mn-lt"/>
              </a:rPr>
              <a:t> Demented</a:t>
            </a:r>
            <a:r>
              <a:rPr lang="de-DE" altLang="en-US" sz="2000">
                <a:cs typeface="+mn-lt"/>
              </a:rPr>
              <a:t> (1250 Files)</a:t>
            </a:r>
            <a:endParaRPr lang="en-US" sz="2000">
              <a:cs typeface="+mn-lt"/>
            </a:endParaRPr>
          </a:p>
          <a:p>
            <a:pPr lvl="1"/>
            <a:r>
              <a:rPr lang="de-DE" altLang="en-US" sz="2000">
                <a:cs typeface="+mn-lt"/>
              </a:rPr>
              <a:t>PD</a:t>
            </a:r>
            <a:r>
              <a:rPr lang="en-US" sz="2000">
                <a:cs typeface="+mn-lt"/>
              </a:rPr>
              <a:t> Demented</a:t>
            </a:r>
            <a:r>
              <a:rPr lang="de-DE" altLang="en-US" sz="2000">
                <a:cs typeface="+mn-lt"/>
              </a:rPr>
              <a:t> (1250 Files)</a:t>
            </a:r>
            <a:endParaRPr lang="en-US" sz="2000">
              <a:cs typeface="+mn-lt"/>
            </a:endParaRPr>
          </a:p>
          <a:p>
            <a:pPr lvl="1"/>
            <a:r>
              <a:rPr lang="de-DE" altLang="en-US" sz="2000">
                <a:cs typeface="+mn-lt"/>
              </a:rPr>
              <a:t>AD</a:t>
            </a:r>
            <a:r>
              <a:rPr lang="en-US" sz="2000">
                <a:cs typeface="+mn-lt"/>
              </a:rPr>
              <a:t> Demented</a:t>
            </a:r>
            <a:r>
              <a:rPr lang="de-DE" altLang="en-US" sz="2000">
                <a:cs typeface="+mn-lt"/>
              </a:rPr>
              <a:t> (800 Files)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3875"/>
            <a:ext cx="10972800" cy="657860"/>
          </a:xfrm>
        </p:spPr>
        <p:txBody>
          <a:bodyPr>
            <a:normAutofit fontScale="90000"/>
          </a:bodyPr>
          <a:lstStyle/>
          <a:p>
            <a:r>
              <a:rPr lang="de-DE" altLang="en-US" sz="3110" b="1">
                <a:latin typeface="Arial Bold" panose="020B0604020202020204" charset="0"/>
                <a:cs typeface="Arial Bold" panose="020B0604020202020204" charset="0"/>
                <a:sym typeface="+mn-ea"/>
              </a:rPr>
              <a:t>List the Main Result on Train Data</a:t>
            </a:r>
            <a:br>
              <a:rPr lang="de-DE" altLang="en-US">
                <a:latin typeface="Calibri" charset="0"/>
              </a:rPr>
            </a:b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971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4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charset="0"/>
                        </a:rPr>
                        <a:t>Evaluation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charset="0"/>
                        </a:rPr>
                        <a:t>Scores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charset="0"/>
                        </a:rPr>
                        <a:t>.975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4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charset="0"/>
                        </a:rPr>
                        <a:t>.976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charset="0"/>
                        </a:rPr>
                        <a:t>.976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4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charset="0"/>
                        </a:rP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charset="0"/>
                        </a:rPr>
                        <a:t>.976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91235"/>
          </a:xfrm>
        </p:spPr>
        <p:txBody>
          <a:bodyPr/>
          <a:lstStyle/>
          <a:p>
            <a:r>
              <a:rPr lang="de-DE" altLang="en-US" sz="2800" b="1">
                <a:latin typeface="Arial Bold" panose="020B0604020202020204" charset="0"/>
                <a:cs typeface="Arial Bold" panose="020B0604020202020204" charset="0"/>
              </a:rPr>
              <a:t>List the Main Result on Test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971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4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charset="0"/>
                        </a:rPr>
                        <a:t>Evaluation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charset="0"/>
                        </a:rPr>
                        <a:t>Scores with K Fold CV-5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charset="0"/>
                        </a:rPr>
                        <a:t>.982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4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charset="0"/>
                        </a:rPr>
                        <a:t>.985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charset="0"/>
                        </a:rPr>
                        <a:t>.982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4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charset="0"/>
                        </a:rP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charset="0"/>
                        </a:rPr>
                        <a:t>.981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Arial Bold" panose="020B0604020202020204" charset="0"/>
                <a:cs typeface="Arial Bold" panose="020B0604020202020204" charset="0"/>
              </a:rPr>
              <a:t>Command Line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1121390" cy="6570345"/>
          </a:xfrm>
        </p:spPr>
        <p:txBody>
          <a:bodyPr/>
          <a:lstStyle/>
          <a:p>
            <a:r>
              <a:rPr lang="en-US" sz="2000">
                <a:cs typeface="+mn-lt"/>
              </a:rPr>
              <a:t>Cloning Repository:</a:t>
            </a:r>
          </a:p>
          <a:p>
            <a:pPr marL="457200" lvl="1" indent="0">
              <a:buNone/>
            </a:pPr>
            <a:r>
              <a:rPr lang="en-US" sz="2000">
                <a:cs typeface="+mn-lt"/>
              </a:rPr>
              <a:t>Command: </a:t>
            </a:r>
            <a:r>
              <a:rPr lang="en-US" sz="2000" b="1">
                <a:cs typeface="+mn-lt"/>
              </a:rPr>
              <a:t>!git clone https://github.com/atikul-islam-sajib/GoodPractiseDSID.git</a:t>
            </a:r>
          </a:p>
          <a:p>
            <a:endParaRPr lang="en-US" sz="2000" b="1">
              <a:cs typeface="+mn-lt"/>
            </a:endParaRPr>
          </a:p>
          <a:p>
            <a:r>
              <a:rPr lang="en-US" sz="2000">
                <a:cs typeface="+mn-lt"/>
              </a:rPr>
              <a:t>Setting Working Directory:</a:t>
            </a:r>
          </a:p>
          <a:p>
            <a:pPr marL="457200" lvl="1" indent="0">
              <a:buNone/>
            </a:pPr>
            <a:r>
              <a:rPr lang="en-US" sz="2000">
                <a:cs typeface="+mn-lt"/>
              </a:rPr>
              <a:t>Command:</a:t>
            </a:r>
            <a:r>
              <a:rPr lang="en-US" sz="2000" b="1">
                <a:cs typeface="+mn-lt"/>
              </a:rPr>
              <a:t> %cd /content/GoodPractiseDSID</a:t>
            </a:r>
          </a:p>
          <a:p>
            <a:r>
              <a:rPr lang="en-US" sz="2000">
                <a:cs typeface="+mn-lt"/>
              </a:rPr>
              <a:t>Python Version: </a:t>
            </a:r>
          </a:p>
          <a:p>
            <a:pPr marL="457200" lvl="1" indent="0">
              <a:buNone/>
            </a:pPr>
            <a:r>
              <a:rPr lang="en-US" sz="2000">
                <a:cs typeface="+mn-lt"/>
              </a:rPr>
              <a:t>Python 3.9 or higher.</a:t>
            </a:r>
          </a:p>
          <a:p>
            <a:r>
              <a:rPr lang="en-US" sz="2000">
                <a:cs typeface="+mn-lt"/>
              </a:rPr>
              <a:t>Execution Requirements:</a:t>
            </a:r>
          </a:p>
          <a:p>
            <a:pPr marL="457200" lvl="1" indent="0">
              <a:buNone/>
            </a:pPr>
            <a:r>
              <a:rPr lang="en-US" sz="2000">
                <a:cs typeface="+mn-lt"/>
              </a:rPr>
              <a:t> </a:t>
            </a:r>
            <a:r>
              <a:rPr lang="en-US" sz="2000" b="1">
                <a:cs typeface="+mn-lt"/>
              </a:rPr>
              <a:t>pip install -r requirements.txt.</a:t>
            </a:r>
          </a:p>
          <a:p>
            <a:r>
              <a:rPr lang="en-US" sz="2000">
                <a:cs typeface="+mn-lt"/>
              </a:rPr>
              <a:t>Hardware Requirement:</a:t>
            </a:r>
          </a:p>
          <a:p>
            <a:pPr marL="457200" lvl="1" indent="0">
              <a:buNone/>
            </a:pPr>
            <a:r>
              <a:rPr lang="en-US" sz="2000">
                <a:cs typeface="+mn-lt"/>
              </a:rPr>
              <a:t> Access to GPU/MPS resources is recommended for efficient model training and evaluation.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2316</Words>
  <Application>Microsoft Office PowerPoint</Application>
  <PresentationFormat>Widescreen</PresentationFormat>
  <Paragraphs>358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Arial Bold</vt:lpstr>
      <vt:lpstr>Calibri</vt:lpstr>
      <vt:lpstr>Gear Drives</vt:lpstr>
      <vt:lpstr>Learning From Images Coding Project</vt:lpstr>
      <vt:lpstr>What is Alzheimer’s Disease?</vt:lpstr>
      <vt:lpstr>Why it is important?</vt:lpstr>
      <vt:lpstr>State-of-the-art Approaches</vt:lpstr>
      <vt:lpstr>Features</vt:lpstr>
      <vt:lpstr>  Dataset  </vt:lpstr>
      <vt:lpstr>List the Main Result on Train Data </vt:lpstr>
      <vt:lpstr>List the Main Result on Test Data</vt:lpstr>
      <vt:lpstr>Command Line Operations</vt:lpstr>
      <vt:lpstr>CLI Option</vt:lpstr>
      <vt:lpstr>CLI Training </vt:lpstr>
      <vt:lpstr>Implementation Steps: Importing modules</vt:lpstr>
      <vt:lpstr>Implementation Steps... ...</vt:lpstr>
      <vt:lpstr>Implementation Steps... ...</vt:lpstr>
      <vt:lpstr>Implementation Steps... ... </vt:lpstr>
      <vt:lpstr>Documentation</vt:lpstr>
      <vt:lpstr>Final Outcome</vt:lpstr>
      <vt:lpstr>LSGAN - Least Squared GAN: Alzheimer Dataset</vt:lpstr>
      <vt:lpstr>LSGAN... ...</vt:lpstr>
      <vt:lpstr>LSGAN... ...</vt:lpstr>
      <vt:lpstr>Training and Generating Images - CLI: CUDA</vt:lpstr>
      <vt:lpstr>Training and Generating Images - CLI: MPS</vt:lpstr>
      <vt:lpstr>Training and Generating Images - CLI: CPU</vt:lpstr>
      <vt:lpstr>Training and Generating - Importing Modules: CUDA</vt:lpstr>
      <vt:lpstr>Training and Generating - Importing Modules: MPS</vt:lpstr>
      <vt:lpstr>Training and Generating - Importing Modules: CPU</vt:lpstr>
      <vt:lpstr>Documentation: LSGAN 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Coding Project</dc:title>
  <dc:creator>tamimjahan</dc:creator>
  <cp:lastModifiedBy>Atikul Islam Sajib</cp:lastModifiedBy>
  <cp:revision>49</cp:revision>
  <dcterms:created xsi:type="dcterms:W3CDTF">2024-02-17T17:13:12Z</dcterms:created>
  <dcterms:modified xsi:type="dcterms:W3CDTF">2024-02-17T17:28:42Z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