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56" r:id="rId2"/>
    <p:sldId id="2283" r:id="rId3"/>
    <p:sldId id="2295" r:id="rId4"/>
    <p:sldId id="2282" r:id="rId5"/>
    <p:sldId id="519" r:id="rId6"/>
    <p:sldId id="2247" r:id="rId7"/>
    <p:sldId id="2260" r:id="rId8"/>
    <p:sldId id="2277" r:id="rId9"/>
    <p:sldId id="2300" r:id="rId10"/>
    <p:sldId id="2278" r:id="rId11"/>
    <p:sldId id="2289" r:id="rId12"/>
    <p:sldId id="2299" r:id="rId13"/>
    <p:sldId id="2279" r:id="rId14"/>
    <p:sldId id="2291" r:id="rId15"/>
    <p:sldId id="2298" r:id="rId16"/>
    <p:sldId id="2302" r:id="rId17"/>
    <p:sldId id="258" r:id="rId18"/>
    <p:sldId id="2263" r:id="rId19"/>
    <p:sldId id="2304" r:id="rId20"/>
    <p:sldId id="2305" r:id="rId21"/>
    <p:sldId id="2306" r:id="rId22"/>
    <p:sldId id="2307" r:id="rId23"/>
    <p:sldId id="2264" r:id="rId24"/>
    <p:sldId id="2308" r:id="rId25"/>
    <p:sldId id="2309" r:id="rId26"/>
    <p:sldId id="2268" r:id="rId27"/>
    <p:sldId id="2267" r:id="rId28"/>
    <p:sldId id="2269" r:id="rId29"/>
    <p:sldId id="2271" r:id="rId30"/>
    <p:sldId id="2273" r:id="rId31"/>
    <p:sldId id="2272" r:id="rId32"/>
    <p:sldId id="2285" r:id="rId33"/>
    <p:sldId id="2286" r:id="rId34"/>
    <p:sldId id="2288" r:id="rId35"/>
    <p:sldId id="2287" r:id="rId36"/>
    <p:sldId id="2294" r:id="rId37"/>
    <p:sldId id="2301" r:id="rId38"/>
    <p:sldId id="2303" r:id="rId39"/>
    <p:sldId id="2284" r:id="rId40"/>
    <p:sldId id="2252" r:id="rId41"/>
    <p:sldId id="1794" r:id="rId42"/>
    <p:sldId id="2270" r:id="rId43"/>
    <p:sldId id="291" r:id="rId44"/>
    <p:sldId id="290" r:id="rId45"/>
    <p:sldId id="2251" r:id="rId46"/>
    <p:sldId id="2254" r:id="rId47"/>
    <p:sldId id="2245" r:id="rId48"/>
    <p:sldId id="2292" r:id="rId49"/>
    <p:sldId id="2248" r:id="rId50"/>
    <p:sldId id="2257" r:id="rId51"/>
    <p:sldId id="2250" r:id="rId52"/>
    <p:sldId id="2258" r:id="rId53"/>
    <p:sldId id="2256" r:id="rId54"/>
    <p:sldId id="2253" r:id="rId55"/>
    <p:sldId id="22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Schweitzer" initials="SS" lastIdx="1" clrIdx="0">
    <p:extLst>
      <p:ext uri="{19B8F6BF-5375-455C-9EA6-DF929625EA0E}">
        <p15:presenceInfo xmlns:p15="http://schemas.microsoft.com/office/powerpoint/2012/main" userId="S::sschweitzer@edgecoholdings.com::45e25466-aa93-4113-863b-dfbf6b13c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960"/>
    <a:srgbClr val="A32829"/>
    <a:srgbClr val="003764"/>
    <a:srgbClr val="F6FAFB"/>
    <a:srgbClr val="24272A"/>
    <a:srgbClr val="5B7E96"/>
    <a:srgbClr val="A4B4BE"/>
    <a:srgbClr val="53585A"/>
    <a:srgbClr val="CCC8C7"/>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p:normalViewPr>
  <p:slideViewPr>
    <p:cSldViewPr snapToGrid="0" snapToObjects="1">
      <p:cViewPr varScale="1">
        <p:scale>
          <a:sx n="80" d="100"/>
          <a:sy n="80" d="100"/>
        </p:scale>
        <p:origin x="71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Intermediary Site</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46F8518B-3595-47CD-8897-8C0B142A0D8F}">
      <dgm:prSet phldrT="[Text]"/>
      <dgm:spPr/>
      <dgm:t>
        <a:bodyPr/>
        <a:lstStyle/>
        <a:p>
          <a:r>
            <a:rPr lang="en-US" dirty="0"/>
            <a:t>Clients</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719095AD-5F23-403D-9FA4-4D385548E323}">
      <dgm:prSet phldrT="[Text]"/>
      <dgm:spPr/>
      <dgm:t>
        <a:bodyPr/>
        <a:lstStyle/>
        <a:p>
          <a:r>
            <a:rPr lang="en-US" dirty="0"/>
            <a:t>Investments</a:t>
          </a:r>
        </a:p>
      </dgm:t>
    </dgm:pt>
    <dgm:pt modelId="{57CDB9CB-B3BC-4394-97A4-32A11D5CB15F}" type="parTrans" cxnId="{15EDF238-35F8-4C51-A04B-67676CCA902E}">
      <dgm:prSet/>
      <dgm:spPr/>
      <dgm:t>
        <a:bodyPr/>
        <a:lstStyle/>
        <a:p>
          <a:endParaRPr lang="en-US"/>
        </a:p>
      </dgm:t>
    </dgm:pt>
    <dgm:pt modelId="{5A516D53-FF33-47B4-9004-74A8E3D72E80}" type="sibTrans" cxnId="{15EDF238-35F8-4C51-A04B-67676CCA902E}">
      <dgm:prSet/>
      <dgm:spPr/>
      <dgm:t>
        <a:bodyPr/>
        <a:lstStyle/>
        <a:p>
          <a:endParaRPr lang="en-US"/>
        </a:p>
      </dgm:t>
    </dgm:pt>
    <dgm:pt modelId="{3AB79C02-8454-473E-8D35-3E5986137F04}">
      <dgm:prSet phldrT="[Text]"/>
      <dgm:spPr/>
      <dgm:t>
        <a:bodyPr/>
        <a:lstStyle/>
        <a:p>
          <a:r>
            <a:rPr lang="en-US" dirty="0"/>
            <a:t>Reporting</a:t>
          </a:r>
        </a:p>
      </dgm:t>
    </dgm:pt>
    <dgm:pt modelId="{05849E06-4F6B-495C-897B-70710387427B}" type="parTrans" cxnId="{642C6FA4-B4A0-402A-BE81-CAB87058B9F8}">
      <dgm:prSet/>
      <dgm:spPr/>
      <dgm:t>
        <a:bodyPr/>
        <a:lstStyle/>
        <a:p>
          <a:endParaRPr lang="en-US"/>
        </a:p>
      </dgm:t>
    </dgm:pt>
    <dgm:pt modelId="{1A0C89C1-1B96-4D0A-ACA3-AD8FA84586EF}" type="sibTrans" cxnId="{642C6FA4-B4A0-402A-BE81-CAB87058B9F8}">
      <dgm:prSet/>
      <dgm:spPr/>
      <dgm:t>
        <a:bodyPr/>
        <a:lstStyle/>
        <a:p>
          <a:endParaRPr lang="en-US"/>
        </a:p>
      </dgm:t>
    </dgm:pt>
    <dgm:pt modelId="{F20B6BF3-114A-46E5-9EC1-46E0A752E8C5}">
      <dgm:prSet phldrT="[Text]"/>
      <dgm:spPr/>
      <dgm:t>
        <a:bodyPr/>
        <a:lstStyle/>
        <a:p>
          <a:r>
            <a:rPr lang="en-US" dirty="0"/>
            <a:t>Resources</a:t>
          </a:r>
        </a:p>
      </dgm:t>
    </dgm:pt>
    <dgm:pt modelId="{7AC9241C-EA4D-4149-879A-5C206FA3A0A1}" type="parTrans" cxnId="{89BDC3D1-05D3-4B0A-AC2B-0D5D40A3A3E5}">
      <dgm:prSet/>
      <dgm:spPr/>
      <dgm:t>
        <a:bodyPr/>
        <a:lstStyle/>
        <a:p>
          <a:endParaRPr lang="en-US"/>
        </a:p>
      </dgm:t>
    </dgm:pt>
    <dgm:pt modelId="{FF89C1D9-DEAC-4E97-B62F-CE5429AB9D6D}" type="sibTrans" cxnId="{89BDC3D1-05D3-4B0A-AC2B-0D5D40A3A3E5}">
      <dgm:prSet/>
      <dgm:spPr/>
      <dgm:t>
        <a:bodyPr/>
        <a:lstStyle/>
        <a:p>
          <a:endParaRPr lang="en-US"/>
        </a:p>
      </dgm:t>
    </dgm:pt>
    <dgm:pt modelId="{13876ECA-9EEF-4F45-A3C9-2C0EE1FAEF51}" type="asst">
      <dgm:prSet/>
      <dgm:spPr/>
      <dgm:t>
        <a:bodyPr/>
        <a:lstStyle/>
        <a:p>
          <a:r>
            <a:rPr lang="en-US" dirty="0"/>
            <a:t>Dashboard</a:t>
          </a:r>
        </a:p>
      </dgm:t>
    </dgm:pt>
    <dgm:pt modelId="{A967F324-EEE7-47E8-B78E-9995BED9FC7B}" type="parTrans" cxnId="{18DD2E2A-2FF6-473A-A8F1-0A07417DB484}">
      <dgm:prSet/>
      <dgm:spPr/>
      <dgm:t>
        <a:bodyPr/>
        <a:lstStyle/>
        <a:p>
          <a:endParaRPr lang="en-US"/>
        </a:p>
      </dgm:t>
    </dgm:pt>
    <dgm:pt modelId="{283A556E-A84D-46AE-B593-992A652F8B5F}" type="sibTrans" cxnId="{18DD2E2A-2FF6-473A-A8F1-0A07417DB484}">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12"/>
      <dgm:spPr/>
    </dgm:pt>
    <dgm:pt modelId="{E972F562-DD71-4FF6-8E10-0C55B8179BD5}" type="pres">
      <dgm:prSet presAssocID="{636520A4-87C6-48A1-9430-9BA115CB57A4}" presName="bottomArc1" presStyleLbl="parChTrans1D1" presStyleIdx="1" presStyleCnt="12"/>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22AFF97-9DB5-4780-97ED-CE203D2DEDDE}" type="pres">
      <dgm:prSet presAssocID="{0EB92BE3-C755-4C89-99C3-A95B625D8E43}" presName="Name28" presStyleLbl="parChTrans1D2" presStyleIdx="0" presStyleCnt="5"/>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2" presStyleCnt="12"/>
      <dgm:spPr/>
    </dgm:pt>
    <dgm:pt modelId="{D38AC4D3-3E0B-49EB-AC31-9CDDA521BDE7}" type="pres">
      <dgm:prSet presAssocID="{46F8518B-3595-47CD-8897-8C0B142A0D8F}" presName="bottomArc2" presStyleLbl="parChTrans1D1" presStyleIdx="3" presStyleCnt="12"/>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D94C3DB2-48B0-4D79-8905-4DBD7A54CA8D}" type="pres">
      <dgm:prSet presAssocID="{57CDB9CB-B3BC-4394-97A4-32A11D5CB15F}" presName="Name28" presStyleLbl="parChTrans1D2" presStyleIdx="1" presStyleCnt="5"/>
      <dgm:spPr/>
    </dgm:pt>
    <dgm:pt modelId="{7C25F052-7200-461D-8BEF-6D54C28B3EAC}" type="pres">
      <dgm:prSet presAssocID="{719095AD-5F23-403D-9FA4-4D385548E323}" presName="hierRoot2" presStyleCnt="0">
        <dgm:presLayoutVars>
          <dgm:hierBranch val="init"/>
        </dgm:presLayoutVars>
      </dgm:prSet>
      <dgm:spPr/>
    </dgm:pt>
    <dgm:pt modelId="{904F23F0-560F-4FCC-BEF6-F4DC11524FBD}" type="pres">
      <dgm:prSet presAssocID="{719095AD-5F23-403D-9FA4-4D385548E323}" presName="rootComposite2" presStyleCnt="0"/>
      <dgm:spPr/>
    </dgm:pt>
    <dgm:pt modelId="{E3161FFB-559E-4189-B9F7-3E5584FA9C7C}" type="pres">
      <dgm:prSet presAssocID="{719095AD-5F23-403D-9FA4-4D385548E323}" presName="rootText2" presStyleLbl="alignAcc1" presStyleIdx="0" presStyleCnt="0">
        <dgm:presLayoutVars>
          <dgm:chPref val="3"/>
        </dgm:presLayoutVars>
      </dgm:prSet>
      <dgm:spPr/>
    </dgm:pt>
    <dgm:pt modelId="{AF095BC3-5D89-430D-A567-A9AFD20E2780}" type="pres">
      <dgm:prSet presAssocID="{719095AD-5F23-403D-9FA4-4D385548E323}" presName="topArc2" presStyleLbl="parChTrans1D1" presStyleIdx="4" presStyleCnt="12"/>
      <dgm:spPr/>
    </dgm:pt>
    <dgm:pt modelId="{119790D1-33EB-44C3-8FBF-C0A17ACAD036}" type="pres">
      <dgm:prSet presAssocID="{719095AD-5F23-403D-9FA4-4D385548E323}" presName="bottomArc2" presStyleLbl="parChTrans1D1" presStyleIdx="5" presStyleCnt="12"/>
      <dgm:spPr/>
    </dgm:pt>
    <dgm:pt modelId="{00C1836F-F9F7-4FF8-B806-28AFB58B276A}" type="pres">
      <dgm:prSet presAssocID="{719095AD-5F23-403D-9FA4-4D385548E323}" presName="topConnNode2" presStyleLbl="node2" presStyleIdx="0" presStyleCnt="0"/>
      <dgm:spPr/>
    </dgm:pt>
    <dgm:pt modelId="{1618F741-198E-4522-B975-6EC40CE71E5F}" type="pres">
      <dgm:prSet presAssocID="{719095AD-5F23-403D-9FA4-4D385548E323}" presName="hierChild4" presStyleCnt="0"/>
      <dgm:spPr/>
    </dgm:pt>
    <dgm:pt modelId="{E8C93535-89F1-44C8-816D-3766C727DE82}" type="pres">
      <dgm:prSet presAssocID="{719095AD-5F23-403D-9FA4-4D385548E323}" presName="hierChild5" presStyleCnt="0"/>
      <dgm:spPr/>
    </dgm:pt>
    <dgm:pt modelId="{E3EB3454-1B00-464C-9D31-2030DCDD1C5D}" type="pres">
      <dgm:prSet presAssocID="{05849E06-4F6B-495C-897B-70710387427B}" presName="Name28" presStyleLbl="parChTrans1D2" presStyleIdx="2" presStyleCnt="5"/>
      <dgm:spPr/>
    </dgm:pt>
    <dgm:pt modelId="{5A03EC57-22B2-4C79-8DA8-9979B2831572}" type="pres">
      <dgm:prSet presAssocID="{3AB79C02-8454-473E-8D35-3E5986137F04}" presName="hierRoot2" presStyleCnt="0">
        <dgm:presLayoutVars>
          <dgm:hierBranch val="init"/>
        </dgm:presLayoutVars>
      </dgm:prSet>
      <dgm:spPr/>
    </dgm:pt>
    <dgm:pt modelId="{CC5ECDF6-A984-425C-BA58-1CB0813025A3}" type="pres">
      <dgm:prSet presAssocID="{3AB79C02-8454-473E-8D35-3E5986137F04}" presName="rootComposite2" presStyleCnt="0"/>
      <dgm:spPr/>
    </dgm:pt>
    <dgm:pt modelId="{8084FF8A-52AF-41FE-9985-833EA9E06A89}" type="pres">
      <dgm:prSet presAssocID="{3AB79C02-8454-473E-8D35-3E5986137F04}" presName="rootText2" presStyleLbl="alignAcc1" presStyleIdx="0" presStyleCnt="0">
        <dgm:presLayoutVars>
          <dgm:chPref val="3"/>
        </dgm:presLayoutVars>
      </dgm:prSet>
      <dgm:spPr/>
    </dgm:pt>
    <dgm:pt modelId="{777D475B-09CD-43BA-BBEB-AFD4F82A591C}" type="pres">
      <dgm:prSet presAssocID="{3AB79C02-8454-473E-8D35-3E5986137F04}" presName="topArc2" presStyleLbl="parChTrans1D1" presStyleIdx="6" presStyleCnt="12"/>
      <dgm:spPr/>
    </dgm:pt>
    <dgm:pt modelId="{6B08062D-CBB5-4E13-B1AB-CAD892E3A83F}" type="pres">
      <dgm:prSet presAssocID="{3AB79C02-8454-473E-8D35-3E5986137F04}" presName="bottomArc2" presStyleLbl="parChTrans1D1" presStyleIdx="7" presStyleCnt="12"/>
      <dgm:spPr/>
    </dgm:pt>
    <dgm:pt modelId="{34B8191C-4D0B-466A-BE66-67D27651501E}" type="pres">
      <dgm:prSet presAssocID="{3AB79C02-8454-473E-8D35-3E5986137F04}" presName="topConnNode2" presStyleLbl="node2" presStyleIdx="0" presStyleCnt="0"/>
      <dgm:spPr/>
    </dgm:pt>
    <dgm:pt modelId="{87628927-E1FE-42E9-B910-F5B6460D6C82}" type="pres">
      <dgm:prSet presAssocID="{3AB79C02-8454-473E-8D35-3E5986137F04}" presName="hierChild4" presStyleCnt="0"/>
      <dgm:spPr/>
    </dgm:pt>
    <dgm:pt modelId="{6F355BDF-99F9-47AA-8ABD-2A0DE9BB8231}" type="pres">
      <dgm:prSet presAssocID="{3AB79C02-8454-473E-8D35-3E5986137F04}" presName="hierChild5" presStyleCnt="0"/>
      <dgm:spPr/>
    </dgm:pt>
    <dgm:pt modelId="{7D8D0A66-B68E-4662-80EF-D17F072B2FED}" type="pres">
      <dgm:prSet presAssocID="{7AC9241C-EA4D-4149-879A-5C206FA3A0A1}" presName="Name28" presStyleLbl="parChTrans1D2" presStyleIdx="3" presStyleCnt="5"/>
      <dgm:spPr/>
    </dgm:pt>
    <dgm:pt modelId="{8B8255BE-D7FB-4B86-9CF6-EDB48344726D}" type="pres">
      <dgm:prSet presAssocID="{F20B6BF3-114A-46E5-9EC1-46E0A752E8C5}" presName="hierRoot2" presStyleCnt="0">
        <dgm:presLayoutVars>
          <dgm:hierBranch val="init"/>
        </dgm:presLayoutVars>
      </dgm:prSet>
      <dgm:spPr/>
    </dgm:pt>
    <dgm:pt modelId="{A2A54CB2-42D2-43D0-96F3-A1699F3111B1}" type="pres">
      <dgm:prSet presAssocID="{F20B6BF3-114A-46E5-9EC1-46E0A752E8C5}" presName="rootComposite2" presStyleCnt="0"/>
      <dgm:spPr/>
    </dgm:pt>
    <dgm:pt modelId="{C9D2A906-A9CA-4ADA-ADFB-441888E1595A}" type="pres">
      <dgm:prSet presAssocID="{F20B6BF3-114A-46E5-9EC1-46E0A752E8C5}" presName="rootText2" presStyleLbl="alignAcc1" presStyleIdx="0" presStyleCnt="0">
        <dgm:presLayoutVars>
          <dgm:chPref val="3"/>
        </dgm:presLayoutVars>
      </dgm:prSet>
      <dgm:spPr/>
    </dgm:pt>
    <dgm:pt modelId="{D67E345B-B04B-4BC7-8741-55C2088FE724}" type="pres">
      <dgm:prSet presAssocID="{F20B6BF3-114A-46E5-9EC1-46E0A752E8C5}" presName="topArc2" presStyleLbl="parChTrans1D1" presStyleIdx="8" presStyleCnt="12"/>
      <dgm:spPr/>
    </dgm:pt>
    <dgm:pt modelId="{C340EF05-3747-4861-BC39-7BA834BF2572}" type="pres">
      <dgm:prSet presAssocID="{F20B6BF3-114A-46E5-9EC1-46E0A752E8C5}" presName="bottomArc2" presStyleLbl="parChTrans1D1" presStyleIdx="9" presStyleCnt="12"/>
      <dgm:spPr/>
    </dgm:pt>
    <dgm:pt modelId="{4BF9CB22-EDC9-4A0F-9C8D-4F973D5F9E3F}" type="pres">
      <dgm:prSet presAssocID="{F20B6BF3-114A-46E5-9EC1-46E0A752E8C5}" presName="topConnNode2" presStyleLbl="node2" presStyleIdx="0" presStyleCnt="0"/>
      <dgm:spPr/>
    </dgm:pt>
    <dgm:pt modelId="{7D383AF9-ABD1-40A7-958D-0C24F8477FA7}" type="pres">
      <dgm:prSet presAssocID="{F20B6BF3-114A-46E5-9EC1-46E0A752E8C5}" presName="hierChild4" presStyleCnt="0"/>
      <dgm:spPr/>
    </dgm:pt>
    <dgm:pt modelId="{16BA0DAF-60DC-43BA-9DD1-636AEED61C3B}" type="pres">
      <dgm:prSet presAssocID="{F20B6BF3-114A-46E5-9EC1-46E0A752E8C5}" presName="hierChild5" presStyleCnt="0"/>
      <dgm:spPr/>
    </dgm:pt>
    <dgm:pt modelId="{AFCBB5DF-46E3-4116-99AE-0F2BF8DF5CA6}" type="pres">
      <dgm:prSet presAssocID="{636520A4-87C6-48A1-9430-9BA115CB57A4}" presName="hierChild3" presStyleCnt="0"/>
      <dgm:spPr/>
    </dgm:pt>
    <dgm:pt modelId="{ADEB7561-FAA3-41E4-99C5-5F30F0ED2B81}" type="pres">
      <dgm:prSet presAssocID="{A967F324-EEE7-47E8-B78E-9995BED9FC7B}" presName="Name101" presStyleLbl="parChTrans1D2" presStyleIdx="4" presStyleCnt="5"/>
      <dgm:spPr/>
    </dgm:pt>
    <dgm:pt modelId="{5D299BB5-B02B-407E-A4BC-CCDCF68F832E}" type="pres">
      <dgm:prSet presAssocID="{13876ECA-9EEF-4F45-A3C9-2C0EE1FAEF51}" presName="hierRoot3" presStyleCnt="0">
        <dgm:presLayoutVars>
          <dgm:hierBranch val="init"/>
        </dgm:presLayoutVars>
      </dgm:prSet>
      <dgm:spPr/>
    </dgm:pt>
    <dgm:pt modelId="{6DFBAE78-56AF-4DB2-8D38-8EECCA295FAC}" type="pres">
      <dgm:prSet presAssocID="{13876ECA-9EEF-4F45-A3C9-2C0EE1FAEF51}" presName="rootComposite3" presStyleCnt="0"/>
      <dgm:spPr/>
    </dgm:pt>
    <dgm:pt modelId="{A24EA920-363A-4DDA-AF14-CFAAE006CCB8}" type="pres">
      <dgm:prSet presAssocID="{13876ECA-9EEF-4F45-A3C9-2C0EE1FAEF51}" presName="rootText3" presStyleLbl="alignAcc1" presStyleIdx="0" presStyleCnt="0">
        <dgm:presLayoutVars>
          <dgm:chPref val="3"/>
        </dgm:presLayoutVars>
      </dgm:prSet>
      <dgm:spPr/>
    </dgm:pt>
    <dgm:pt modelId="{75EA5655-90DD-41DB-9419-E3C629D74051}" type="pres">
      <dgm:prSet presAssocID="{13876ECA-9EEF-4F45-A3C9-2C0EE1FAEF51}" presName="topArc3" presStyleLbl="parChTrans1D1" presStyleIdx="10" presStyleCnt="12"/>
      <dgm:spPr/>
    </dgm:pt>
    <dgm:pt modelId="{D645A64C-DBD5-4B41-BA6F-6C6DFEF1B442}" type="pres">
      <dgm:prSet presAssocID="{13876ECA-9EEF-4F45-A3C9-2C0EE1FAEF51}" presName="bottomArc3" presStyleLbl="parChTrans1D1" presStyleIdx="11" presStyleCnt="12"/>
      <dgm:spPr/>
    </dgm:pt>
    <dgm:pt modelId="{92DDCB80-4ABC-4B57-92FA-135274F3AABE}" type="pres">
      <dgm:prSet presAssocID="{13876ECA-9EEF-4F45-A3C9-2C0EE1FAEF51}" presName="topConnNode3" presStyleLbl="asst1" presStyleIdx="0" presStyleCnt="0"/>
      <dgm:spPr/>
    </dgm:pt>
    <dgm:pt modelId="{56E26465-B3A9-4E7F-8EA0-9A5464AB7992}" type="pres">
      <dgm:prSet presAssocID="{13876ECA-9EEF-4F45-A3C9-2C0EE1FAEF51}" presName="hierChild6" presStyleCnt="0"/>
      <dgm:spPr/>
    </dgm:pt>
    <dgm:pt modelId="{FC4FEAA8-64B1-47B0-B6D5-0D9DC9EDEB83}" type="pres">
      <dgm:prSet presAssocID="{13876ECA-9EEF-4F45-A3C9-2C0EE1FAEF51}" presName="hierChild7" presStyleCnt="0"/>
      <dgm:spPr/>
    </dgm:pt>
  </dgm:ptLst>
  <dgm:cxnLst>
    <dgm:cxn modelId="{FAF55115-4F83-4EA0-8A21-52C95A0D77FE}" srcId="{636520A4-87C6-48A1-9430-9BA115CB57A4}" destId="{46F8518B-3595-47CD-8897-8C0B142A0D8F}" srcOrd="0" destOrd="0" parTransId="{0EB92BE3-C755-4C89-99C3-A95B625D8E43}" sibTransId="{FCA93FBE-0838-4094-9F27-BAF52188CE9F}"/>
    <dgm:cxn modelId="{246EFC1D-A49E-4EB1-BF68-CDC81DAA7077}" type="presOf" srcId="{3AB79C02-8454-473E-8D35-3E5986137F04}" destId="{34B8191C-4D0B-466A-BE66-67D27651501E}" srcOrd="1" destOrd="0" presId="urn:microsoft.com/office/officeart/2008/layout/HalfCircleOrganizationChart"/>
    <dgm:cxn modelId="{72F4D11F-CB14-46B8-9BA2-6456A9533075}" type="presOf" srcId="{A967F324-EEE7-47E8-B78E-9995BED9FC7B}" destId="{ADEB7561-FAA3-41E4-99C5-5F30F0ED2B81}" srcOrd="0" destOrd="0" presId="urn:microsoft.com/office/officeart/2008/layout/HalfCircleOrganizationChart"/>
    <dgm:cxn modelId="{18DD2E2A-2FF6-473A-A8F1-0A07417DB484}" srcId="{636520A4-87C6-48A1-9430-9BA115CB57A4}" destId="{13876ECA-9EEF-4F45-A3C9-2C0EE1FAEF51}" srcOrd="4" destOrd="0" parTransId="{A967F324-EEE7-47E8-B78E-9995BED9FC7B}" sibTransId="{283A556E-A84D-46AE-B593-992A652F8B5F}"/>
    <dgm:cxn modelId="{02E11231-496D-4D76-A220-E4FA6FA647A2}" srcId="{601EB094-FA90-42E0-8F42-2D2ADCCB88B0}" destId="{636520A4-87C6-48A1-9430-9BA115CB57A4}" srcOrd="0" destOrd="0" parTransId="{9955B2EE-0C9B-404E-8E37-41DBDF1738CC}" sibTransId="{B29A4762-8C02-40BB-8703-D00E6020A10D}"/>
    <dgm:cxn modelId="{15EDF238-35F8-4C51-A04B-67676CCA902E}" srcId="{636520A4-87C6-48A1-9430-9BA115CB57A4}" destId="{719095AD-5F23-403D-9FA4-4D385548E323}" srcOrd="1" destOrd="0" parTransId="{57CDB9CB-B3BC-4394-97A4-32A11D5CB15F}" sibTransId="{5A516D53-FF33-47B4-9004-74A8E3D72E80}"/>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85817A4D-230F-4028-8446-A118773BEC56}" type="presOf" srcId="{13876ECA-9EEF-4F45-A3C9-2C0EE1FAEF51}" destId="{A24EA920-363A-4DDA-AF14-CFAAE006CCB8}" srcOrd="0" destOrd="0" presId="urn:microsoft.com/office/officeart/2008/layout/HalfCircleOrganizationChart"/>
    <dgm:cxn modelId="{D4A2256E-C90A-4831-8C60-9F83AE582D70}" type="presOf" srcId="{7AC9241C-EA4D-4149-879A-5C206FA3A0A1}" destId="{7D8D0A66-B68E-4662-80EF-D17F072B2FED}" srcOrd="0"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29E19C59-4706-41CE-A7F2-4D38A89628F3}" type="presOf" srcId="{57CDB9CB-B3BC-4394-97A4-32A11D5CB15F}" destId="{D94C3DB2-48B0-4D79-8905-4DBD7A54CA8D}" srcOrd="0" destOrd="0" presId="urn:microsoft.com/office/officeart/2008/layout/HalfCircleOrganizationChart"/>
    <dgm:cxn modelId="{7B71877D-E7AD-4798-93DD-D51F691C02C4}" type="presOf" srcId="{F20B6BF3-114A-46E5-9EC1-46E0A752E8C5}" destId="{4BF9CB22-EDC9-4A0F-9C8D-4F973D5F9E3F}" srcOrd="1" destOrd="0" presId="urn:microsoft.com/office/officeart/2008/layout/HalfCircleOrganizationChart"/>
    <dgm:cxn modelId="{844DCA87-85C7-42A2-B9F0-39F44F2AA91B}" type="presOf" srcId="{636520A4-87C6-48A1-9430-9BA115CB57A4}" destId="{D13BCFD9-793B-435E-A4DC-2AF4070B0C29}"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642C6FA4-B4A0-402A-BE81-CAB87058B9F8}" srcId="{636520A4-87C6-48A1-9430-9BA115CB57A4}" destId="{3AB79C02-8454-473E-8D35-3E5986137F04}" srcOrd="2" destOrd="0" parTransId="{05849E06-4F6B-495C-897B-70710387427B}" sibTransId="{1A0C89C1-1B96-4D0A-ACA3-AD8FA84586EF}"/>
    <dgm:cxn modelId="{D3ABACA5-CF38-4264-84D1-E956BED3DE65}" type="presOf" srcId="{13876ECA-9EEF-4F45-A3C9-2C0EE1FAEF51}" destId="{92DDCB80-4ABC-4B57-92FA-135274F3AABE}" srcOrd="1" destOrd="0" presId="urn:microsoft.com/office/officeart/2008/layout/HalfCircleOrganizationChart"/>
    <dgm:cxn modelId="{4F3B81B3-74F4-49BC-BD05-A771505409DE}" type="presOf" srcId="{05849E06-4F6B-495C-897B-70710387427B}" destId="{E3EB3454-1B00-464C-9D31-2030DCDD1C5D}" srcOrd="0" destOrd="0" presId="urn:microsoft.com/office/officeart/2008/layout/HalfCircleOrganizationChart"/>
    <dgm:cxn modelId="{538608CC-58A5-4AD5-9094-B78DBCD7C9E9}" type="presOf" srcId="{F20B6BF3-114A-46E5-9EC1-46E0A752E8C5}" destId="{C9D2A906-A9CA-4ADA-ADFB-441888E1595A}" srcOrd="0" destOrd="0" presId="urn:microsoft.com/office/officeart/2008/layout/HalfCircleOrganizationChart"/>
    <dgm:cxn modelId="{89BDC3D1-05D3-4B0A-AC2B-0D5D40A3A3E5}" srcId="{636520A4-87C6-48A1-9430-9BA115CB57A4}" destId="{F20B6BF3-114A-46E5-9EC1-46E0A752E8C5}" srcOrd="3" destOrd="0" parTransId="{7AC9241C-EA4D-4149-879A-5C206FA3A0A1}" sibTransId="{FF89C1D9-DEAC-4E97-B62F-CE5429AB9D6D}"/>
    <dgm:cxn modelId="{C2B21ED5-EA95-4509-817D-6E0663941B42}" type="presOf" srcId="{719095AD-5F23-403D-9FA4-4D385548E323}" destId="{E3161FFB-559E-4189-B9F7-3E5584FA9C7C}" srcOrd="0" destOrd="0" presId="urn:microsoft.com/office/officeart/2008/layout/HalfCircleOrganizationChart"/>
    <dgm:cxn modelId="{218069D9-2053-414C-A14F-7C676392CE98}" type="presOf" srcId="{719095AD-5F23-403D-9FA4-4D385548E323}" destId="{00C1836F-F9F7-4FF8-B806-28AFB58B276A}" srcOrd="1" destOrd="0" presId="urn:microsoft.com/office/officeart/2008/layout/HalfCircleOrganizationChart"/>
    <dgm:cxn modelId="{21A08BF3-2C60-4494-B2B1-58897A717DCD}" type="presOf" srcId="{3AB79C02-8454-473E-8D35-3E5986137F04}" destId="{8084FF8A-52AF-41FE-9985-833EA9E06A89}"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FBE078BF-2B41-4C10-B824-70611643EC8E}" type="presParOf" srcId="{685C8682-93DF-458A-B915-9FFB2477F27D}" destId="{E22AFF97-9DB5-4780-97ED-CE203D2DEDDE}" srcOrd="0" destOrd="0" presId="urn:microsoft.com/office/officeart/2008/layout/HalfCircleOrganizationChart"/>
    <dgm:cxn modelId="{82E168E0-C6CB-4683-87D5-372D25D624E8}" type="presParOf" srcId="{685C8682-93DF-458A-B915-9FFB2477F27D}" destId="{FF21C1E1-7F72-49E6-8C05-63D68CABFEFC}" srcOrd="1"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00B27FCE-6F52-4810-A4D4-F53099B6FD11}" type="presParOf" srcId="{685C8682-93DF-458A-B915-9FFB2477F27D}" destId="{D94C3DB2-48B0-4D79-8905-4DBD7A54CA8D}" srcOrd="2" destOrd="0" presId="urn:microsoft.com/office/officeart/2008/layout/HalfCircleOrganizationChart"/>
    <dgm:cxn modelId="{19B014B4-009C-43D7-8B02-E9C5983A15D3}" type="presParOf" srcId="{685C8682-93DF-458A-B915-9FFB2477F27D}" destId="{7C25F052-7200-461D-8BEF-6D54C28B3EAC}" srcOrd="3" destOrd="0" presId="urn:microsoft.com/office/officeart/2008/layout/HalfCircleOrganizationChart"/>
    <dgm:cxn modelId="{2BD0048D-BE1B-438B-A7AA-5454BE60369A}" type="presParOf" srcId="{7C25F052-7200-461D-8BEF-6D54C28B3EAC}" destId="{904F23F0-560F-4FCC-BEF6-F4DC11524FBD}" srcOrd="0" destOrd="0" presId="urn:microsoft.com/office/officeart/2008/layout/HalfCircleOrganizationChart"/>
    <dgm:cxn modelId="{E5733DB9-32E6-4815-8C51-58A32A62D5D1}" type="presParOf" srcId="{904F23F0-560F-4FCC-BEF6-F4DC11524FBD}" destId="{E3161FFB-559E-4189-B9F7-3E5584FA9C7C}" srcOrd="0" destOrd="0" presId="urn:microsoft.com/office/officeart/2008/layout/HalfCircleOrganizationChart"/>
    <dgm:cxn modelId="{E1CBDB92-7E4B-4567-9FF1-398870DE1EB7}" type="presParOf" srcId="{904F23F0-560F-4FCC-BEF6-F4DC11524FBD}" destId="{AF095BC3-5D89-430D-A567-A9AFD20E2780}" srcOrd="1" destOrd="0" presId="urn:microsoft.com/office/officeart/2008/layout/HalfCircleOrganizationChart"/>
    <dgm:cxn modelId="{2E104EA1-5D78-4F04-B27C-E0C27796F6A2}" type="presParOf" srcId="{904F23F0-560F-4FCC-BEF6-F4DC11524FBD}" destId="{119790D1-33EB-44C3-8FBF-C0A17ACAD036}" srcOrd="2" destOrd="0" presId="urn:microsoft.com/office/officeart/2008/layout/HalfCircleOrganizationChart"/>
    <dgm:cxn modelId="{5B372F08-7013-4669-B5E9-0AE577F6511D}" type="presParOf" srcId="{904F23F0-560F-4FCC-BEF6-F4DC11524FBD}" destId="{00C1836F-F9F7-4FF8-B806-28AFB58B276A}" srcOrd="3" destOrd="0" presId="urn:microsoft.com/office/officeart/2008/layout/HalfCircleOrganizationChart"/>
    <dgm:cxn modelId="{CA4C7471-DBC3-483D-8A62-02884E5654DA}" type="presParOf" srcId="{7C25F052-7200-461D-8BEF-6D54C28B3EAC}" destId="{1618F741-198E-4522-B975-6EC40CE71E5F}" srcOrd="1" destOrd="0" presId="urn:microsoft.com/office/officeart/2008/layout/HalfCircleOrganizationChart"/>
    <dgm:cxn modelId="{E3361F45-628E-41E7-A171-915F7CB90D87}" type="presParOf" srcId="{7C25F052-7200-461D-8BEF-6D54C28B3EAC}" destId="{E8C93535-89F1-44C8-816D-3766C727DE82}" srcOrd="2" destOrd="0" presId="urn:microsoft.com/office/officeart/2008/layout/HalfCircleOrganizationChart"/>
    <dgm:cxn modelId="{BE2BE878-AA88-4EEE-B8FF-69AA051E962D}" type="presParOf" srcId="{685C8682-93DF-458A-B915-9FFB2477F27D}" destId="{E3EB3454-1B00-464C-9D31-2030DCDD1C5D}" srcOrd="4" destOrd="0" presId="urn:microsoft.com/office/officeart/2008/layout/HalfCircleOrganizationChart"/>
    <dgm:cxn modelId="{39C31685-278B-4BC0-B31D-917F6CC3A4C5}" type="presParOf" srcId="{685C8682-93DF-458A-B915-9FFB2477F27D}" destId="{5A03EC57-22B2-4C79-8DA8-9979B2831572}" srcOrd="5" destOrd="0" presId="urn:microsoft.com/office/officeart/2008/layout/HalfCircleOrganizationChart"/>
    <dgm:cxn modelId="{620DCBCD-B5D4-42EF-9535-CF1A2771B7CD}" type="presParOf" srcId="{5A03EC57-22B2-4C79-8DA8-9979B2831572}" destId="{CC5ECDF6-A984-425C-BA58-1CB0813025A3}" srcOrd="0" destOrd="0" presId="urn:microsoft.com/office/officeart/2008/layout/HalfCircleOrganizationChart"/>
    <dgm:cxn modelId="{0F487E68-9F2F-4218-9DF3-FB19AEAB026C}" type="presParOf" srcId="{CC5ECDF6-A984-425C-BA58-1CB0813025A3}" destId="{8084FF8A-52AF-41FE-9985-833EA9E06A89}" srcOrd="0" destOrd="0" presId="urn:microsoft.com/office/officeart/2008/layout/HalfCircleOrganizationChart"/>
    <dgm:cxn modelId="{289F6893-4977-48F3-BA18-2AE1931DDD5C}" type="presParOf" srcId="{CC5ECDF6-A984-425C-BA58-1CB0813025A3}" destId="{777D475B-09CD-43BA-BBEB-AFD4F82A591C}" srcOrd="1" destOrd="0" presId="urn:microsoft.com/office/officeart/2008/layout/HalfCircleOrganizationChart"/>
    <dgm:cxn modelId="{D8CBC01C-13F1-4964-AF15-DA9843626E74}" type="presParOf" srcId="{CC5ECDF6-A984-425C-BA58-1CB0813025A3}" destId="{6B08062D-CBB5-4E13-B1AB-CAD892E3A83F}" srcOrd="2" destOrd="0" presId="urn:microsoft.com/office/officeart/2008/layout/HalfCircleOrganizationChart"/>
    <dgm:cxn modelId="{97AC719E-5468-4BEC-8CC9-8808672C16DD}" type="presParOf" srcId="{CC5ECDF6-A984-425C-BA58-1CB0813025A3}" destId="{34B8191C-4D0B-466A-BE66-67D27651501E}" srcOrd="3" destOrd="0" presId="urn:microsoft.com/office/officeart/2008/layout/HalfCircleOrganizationChart"/>
    <dgm:cxn modelId="{102AAE29-B037-4FD8-9610-52AE2EEEAC9B}" type="presParOf" srcId="{5A03EC57-22B2-4C79-8DA8-9979B2831572}" destId="{87628927-E1FE-42E9-B910-F5B6460D6C82}" srcOrd="1" destOrd="0" presId="urn:microsoft.com/office/officeart/2008/layout/HalfCircleOrganizationChart"/>
    <dgm:cxn modelId="{AD96D92D-11A5-4DE3-A14B-90E688E6ABD1}" type="presParOf" srcId="{5A03EC57-22B2-4C79-8DA8-9979B2831572}" destId="{6F355BDF-99F9-47AA-8ABD-2A0DE9BB8231}" srcOrd="2" destOrd="0" presId="urn:microsoft.com/office/officeart/2008/layout/HalfCircleOrganizationChart"/>
    <dgm:cxn modelId="{0744AB75-8C75-4776-84CF-EDC4606DB4B6}" type="presParOf" srcId="{685C8682-93DF-458A-B915-9FFB2477F27D}" destId="{7D8D0A66-B68E-4662-80EF-D17F072B2FED}" srcOrd="6" destOrd="0" presId="urn:microsoft.com/office/officeart/2008/layout/HalfCircleOrganizationChart"/>
    <dgm:cxn modelId="{84FA0B6C-78AD-48E7-9185-0D70729C6D02}" type="presParOf" srcId="{685C8682-93DF-458A-B915-9FFB2477F27D}" destId="{8B8255BE-D7FB-4B86-9CF6-EDB48344726D}" srcOrd="7" destOrd="0" presId="urn:microsoft.com/office/officeart/2008/layout/HalfCircleOrganizationChart"/>
    <dgm:cxn modelId="{ABB852B4-D239-4F58-A530-91FE3D9FDC31}" type="presParOf" srcId="{8B8255BE-D7FB-4B86-9CF6-EDB48344726D}" destId="{A2A54CB2-42D2-43D0-96F3-A1699F3111B1}" srcOrd="0" destOrd="0" presId="urn:microsoft.com/office/officeart/2008/layout/HalfCircleOrganizationChart"/>
    <dgm:cxn modelId="{6BC48702-5892-4BC8-A597-299717DB5E7E}" type="presParOf" srcId="{A2A54CB2-42D2-43D0-96F3-A1699F3111B1}" destId="{C9D2A906-A9CA-4ADA-ADFB-441888E1595A}" srcOrd="0" destOrd="0" presId="urn:microsoft.com/office/officeart/2008/layout/HalfCircleOrganizationChart"/>
    <dgm:cxn modelId="{51BC0E1D-FF8E-4ECB-8EB7-A95397F39D6B}" type="presParOf" srcId="{A2A54CB2-42D2-43D0-96F3-A1699F3111B1}" destId="{D67E345B-B04B-4BC7-8741-55C2088FE724}" srcOrd="1" destOrd="0" presId="urn:microsoft.com/office/officeart/2008/layout/HalfCircleOrganizationChart"/>
    <dgm:cxn modelId="{0B251C60-1DA7-454D-AA41-7246396BD5DA}" type="presParOf" srcId="{A2A54CB2-42D2-43D0-96F3-A1699F3111B1}" destId="{C340EF05-3747-4861-BC39-7BA834BF2572}" srcOrd="2" destOrd="0" presId="urn:microsoft.com/office/officeart/2008/layout/HalfCircleOrganizationChart"/>
    <dgm:cxn modelId="{6FB30E5A-8C45-44F2-A3A7-BC13E6872B95}" type="presParOf" srcId="{A2A54CB2-42D2-43D0-96F3-A1699F3111B1}" destId="{4BF9CB22-EDC9-4A0F-9C8D-4F973D5F9E3F}" srcOrd="3" destOrd="0" presId="urn:microsoft.com/office/officeart/2008/layout/HalfCircleOrganizationChart"/>
    <dgm:cxn modelId="{D436CF77-9632-4BA0-9836-D15F08911915}" type="presParOf" srcId="{8B8255BE-D7FB-4B86-9CF6-EDB48344726D}" destId="{7D383AF9-ABD1-40A7-958D-0C24F8477FA7}" srcOrd="1" destOrd="0" presId="urn:microsoft.com/office/officeart/2008/layout/HalfCircleOrganizationChart"/>
    <dgm:cxn modelId="{7272E922-8660-4360-A3DB-6B44C7B526E7}" type="presParOf" srcId="{8B8255BE-D7FB-4B86-9CF6-EDB48344726D}" destId="{16BA0DAF-60DC-43BA-9DD1-636AEED61C3B}"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 modelId="{2AA83AFE-E2AB-43D5-8632-CE30D788C608}" type="presParOf" srcId="{AFCBB5DF-46E3-4116-99AE-0F2BF8DF5CA6}" destId="{ADEB7561-FAA3-41E4-99C5-5F30F0ED2B81}" srcOrd="0" destOrd="0" presId="urn:microsoft.com/office/officeart/2008/layout/HalfCircleOrganizationChart"/>
    <dgm:cxn modelId="{BAE5BCD5-415A-4976-8FB2-AA6A4963701F}" type="presParOf" srcId="{AFCBB5DF-46E3-4116-99AE-0F2BF8DF5CA6}" destId="{5D299BB5-B02B-407E-A4BC-CCDCF68F832E}" srcOrd="1" destOrd="0" presId="urn:microsoft.com/office/officeart/2008/layout/HalfCircleOrganizationChart"/>
    <dgm:cxn modelId="{A63B53DE-D165-4F5C-B0A7-9B2012625F04}" type="presParOf" srcId="{5D299BB5-B02B-407E-A4BC-CCDCF68F832E}" destId="{6DFBAE78-56AF-4DB2-8D38-8EECCA295FAC}" srcOrd="0" destOrd="0" presId="urn:microsoft.com/office/officeart/2008/layout/HalfCircleOrganizationChart"/>
    <dgm:cxn modelId="{235655D3-9171-4F04-BACF-0915CCBCA250}" type="presParOf" srcId="{6DFBAE78-56AF-4DB2-8D38-8EECCA295FAC}" destId="{A24EA920-363A-4DDA-AF14-CFAAE006CCB8}" srcOrd="0" destOrd="0" presId="urn:microsoft.com/office/officeart/2008/layout/HalfCircleOrganizationChart"/>
    <dgm:cxn modelId="{801F46F7-C84F-4B65-9EBC-B3444F848FA9}" type="presParOf" srcId="{6DFBAE78-56AF-4DB2-8D38-8EECCA295FAC}" destId="{75EA5655-90DD-41DB-9419-E3C629D74051}" srcOrd="1" destOrd="0" presId="urn:microsoft.com/office/officeart/2008/layout/HalfCircleOrganizationChart"/>
    <dgm:cxn modelId="{11C0B68D-A87E-452C-9FC1-A322EA655804}" type="presParOf" srcId="{6DFBAE78-56AF-4DB2-8D38-8EECCA295FAC}" destId="{D645A64C-DBD5-4B41-BA6F-6C6DFEF1B442}" srcOrd="2" destOrd="0" presId="urn:microsoft.com/office/officeart/2008/layout/HalfCircleOrganizationChart"/>
    <dgm:cxn modelId="{DC870F20-E479-4C45-A010-23DC6B8BAE43}" type="presParOf" srcId="{6DFBAE78-56AF-4DB2-8D38-8EECCA295FAC}" destId="{92DDCB80-4ABC-4B57-92FA-135274F3AABE}" srcOrd="3" destOrd="0" presId="urn:microsoft.com/office/officeart/2008/layout/HalfCircleOrganizationChart"/>
    <dgm:cxn modelId="{E2A25A92-10C2-4DC9-8834-3A88044A925A}" type="presParOf" srcId="{5D299BB5-B02B-407E-A4BC-CCDCF68F832E}" destId="{56E26465-B3A9-4E7F-8EA0-9A5464AB7992}" srcOrd="1" destOrd="0" presId="urn:microsoft.com/office/officeart/2008/layout/HalfCircleOrganizationChart"/>
    <dgm:cxn modelId="{4F413FBD-7B04-4421-B54A-F1CFCEF65CCC}" type="presParOf" srcId="{5D299BB5-B02B-407E-A4BC-CCDCF68F832E}" destId="{FC4FEAA8-64B1-47B0-B6D5-0D9DC9EDEB8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Dashboard Content</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C6EC6CD5-42ED-407E-BCC1-9976CE8FAB29}">
      <dgm:prSet phldrT="[Text]"/>
      <dgm:spPr/>
      <dgm:t>
        <a:bodyPr/>
        <a:lstStyle/>
        <a:p>
          <a:r>
            <a:rPr lang="en-US" dirty="0"/>
            <a:t>Tasks</a:t>
          </a:r>
        </a:p>
      </dgm:t>
    </dgm:pt>
    <dgm:pt modelId="{B036F831-9474-4BB8-B8A5-52941E8CB39B}" type="parTrans" cxnId="{ECBA8124-B7C8-40F7-A904-0CF7E9FE779D}">
      <dgm:prSet/>
      <dgm:spPr/>
      <dgm:t>
        <a:bodyPr/>
        <a:lstStyle/>
        <a:p>
          <a:endParaRPr lang="en-US"/>
        </a:p>
      </dgm:t>
    </dgm:pt>
    <dgm:pt modelId="{9280A86F-B8DC-4586-AD0D-648FA193CFA0}" type="sibTrans" cxnId="{ECBA8124-B7C8-40F7-A904-0CF7E9FE779D}">
      <dgm:prSet/>
      <dgm:spPr/>
      <dgm:t>
        <a:bodyPr/>
        <a:lstStyle/>
        <a:p>
          <a:endParaRPr lang="en-US"/>
        </a:p>
      </dgm:t>
    </dgm:pt>
    <dgm:pt modelId="{46F8518B-3595-47CD-8897-8C0B142A0D8F}">
      <dgm:prSet phldrT="[Text]"/>
      <dgm:spPr/>
      <dgm:t>
        <a:bodyPr/>
        <a:lstStyle/>
        <a:p>
          <a:r>
            <a:rPr lang="en-US" dirty="0"/>
            <a:t>Summary Data</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719095AD-5F23-403D-9FA4-4D385548E323}">
      <dgm:prSet phldrT="[Text]"/>
      <dgm:spPr/>
      <dgm:t>
        <a:bodyPr/>
        <a:lstStyle/>
        <a:p>
          <a:r>
            <a:rPr lang="en-US" dirty="0"/>
            <a:t>Participation Stats</a:t>
          </a:r>
        </a:p>
      </dgm:t>
    </dgm:pt>
    <dgm:pt modelId="{57CDB9CB-B3BC-4394-97A4-32A11D5CB15F}" type="parTrans" cxnId="{15EDF238-35F8-4C51-A04B-67676CCA902E}">
      <dgm:prSet/>
      <dgm:spPr/>
      <dgm:t>
        <a:bodyPr/>
        <a:lstStyle/>
        <a:p>
          <a:endParaRPr lang="en-US"/>
        </a:p>
      </dgm:t>
    </dgm:pt>
    <dgm:pt modelId="{5A516D53-FF33-47B4-9004-74A8E3D72E80}" type="sibTrans" cxnId="{15EDF238-35F8-4C51-A04B-67676CCA902E}">
      <dgm:prSet/>
      <dgm:spPr/>
      <dgm:t>
        <a:bodyPr/>
        <a:lstStyle/>
        <a:p>
          <a:endParaRPr lang="en-US"/>
        </a:p>
      </dgm:t>
    </dgm:pt>
    <dgm:pt modelId="{3AB79C02-8454-473E-8D35-3E5986137F04}">
      <dgm:prSet phldrT="[Text]"/>
      <dgm:spPr/>
      <dgm:t>
        <a:bodyPr/>
        <a:lstStyle/>
        <a:p>
          <a:r>
            <a:rPr lang="en-US" dirty="0"/>
            <a:t>Asset Class Breakdown</a:t>
          </a:r>
        </a:p>
      </dgm:t>
    </dgm:pt>
    <dgm:pt modelId="{05849E06-4F6B-495C-897B-70710387427B}" type="parTrans" cxnId="{642C6FA4-B4A0-402A-BE81-CAB87058B9F8}">
      <dgm:prSet/>
      <dgm:spPr/>
      <dgm:t>
        <a:bodyPr/>
        <a:lstStyle/>
        <a:p>
          <a:endParaRPr lang="en-US"/>
        </a:p>
      </dgm:t>
    </dgm:pt>
    <dgm:pt modelId="{1A0C89C1-1B96-4D0A-ACA3-AD8FA84586EF}" type="sibTrans" cxnId="{642C6FA4-B4A0-402A-BE81-CAB87058B9F8}">
      <dgm:prSet/>
      <dgm:spPr/>
      <dgm:t>
        <a:bodyPr/>
        <a:lstStyle/>
        <a:p>
          <a:endParaRPr lang="en-US"/>
        </a:p>
      </dgm:t>
    </dgm:pt>
    <dgm:pt modelId="{F20B6BF3-114A-46E5-9EC1-46E0A752E8C5}">
      <dgm:prSet phldrT="[Text]"/>
      <dgm:spPr/>
      <dgm:t>
        <a:bodyPr/>
        <a:lstStyle/>
        <a:p>
          <a:r>
            <a:rPr lang="en-US" dirty="0"/>
            <a:t>Key Plan Design Feature Usage</a:t>
          </a:r>
        </a:p>
      </dgm:t>
    </dgm:pt>
    <dgm:pt modelId="{7AC9241C-EA4D-4149-879A-5C206FA3A0A1}" type="parTrans" cxnId="{89BDC3D1-05D3-4B0A-AC2B-0D5D40A3A3E5}">
      <dgm:prSet/>
      <dgm:spPr/>
      <dgm:t>
        <a:bodyPr/>
        <a:lstStyle/>
        <a:p>
          <a:endParaRPr lang="en-US"/>
        </a:p>
      </dgm:t>
    </dgm:pt>
    <dgm:pt modelId="{FF89C1D9-DEAC-4E97-B62F-CE5429AB9D6D}" type="sibTrans" cxnId="{89BDC3D1-05D3-4B0A-AC2B-0D5D40A3A3E5}">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12"/>
      <dgm:spPr/>
    </dgm:pt>
    <dgm:pt modelId="{E972F562-DD71-4FF6-8E10-0C55B8179BD5}" type="pres">
      <dgm:prSet presAssocID="{636520A4-87C6-48A1-9430-9BA115CB57A4}" presName="bottomArc1" presStyleLbl="parChTrans1D1" presStyleIdx="1" presStyleCnt="12"/>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E1D33C2-4CCB-4681-B5E3-F34FD3574747}" type="pres">
      <dgm:prSet presAssocID="{B036F831-9474-4BB8-B8A5-52941E8CB39B}" presName="Name28" presStyleLbl="parChTrans1D2" presStyleIdx="0" presStyleCnt="5"/>
      <dgm:spPr/>
    </dgm:pt>
    <dgm:pt modelId="{8B77414B-CC85-4708-B6DC-31D22D273CD4}" type="pres">
      <dgm:prSet presAssocID="{C6EC6CD5-42ED-407E-BCC1-9976CE8FAB29}" presName="hierRoot2" presStyleCnt="0">
        <dgm:presLayoutVars>
          <dgm:hierBranch val="init"/>
        </dgm:presLayoutVars>
      </dgm:prSet>
      <dgm:spPr/>
    </dgm:pt>
    <dgm:pt modelId="{8BFAAECB-C8EC-42DC-87B5-91FA70DB4D52}" type="pres">
      <dgm:prSet presAssocID="{C6EC6CD5-42ED-407E-BCC1-9976CE8FAB29}" presName="rootComposite2" presStyleCnt="0"/>
      <dgm:spPr/>
    </dgm:pt>
    <dgm:pt modelId="{E4F3817E-33AE-4770-B2C4-9FFA362F02FC}" type="pres">
      <dgm:prSet presAssocID="{C6EC6CD5-42ED-407E-BCC1-9976CE8FAB29}" presName="rootText2" presStyleLbl="alignAcc1" presStyleIdx="0" presStyleCnt="0">
        <dgm:presLayoutVars>
          <dgm:chPref val="3"/>
        </dgm:presLayoutVars>
      </dgm:prSet>
      <dgm:spPr/>
    </dgm:pt>
    <dgm:pt modelId="{9DD24623-F37A-4939-A006-C22E71325DF6}" type="pres">
      <dgm:prSet presAssocID="{C6EC6CD5-42ED-407E-BCC1-9976CE8FAB29}" presName="topArc2" presStyleLbl="parChTrans1D1" presStyleIdx="2" presStyleCnt="12"/>
      <dgm:spPr/>
    </dgm:pt>
    <dgm:pt modelId="{B8A493E9-A3C9-4ECB-A1BE-BB45C23A7E1A}" type="pres">
      <dgm:prSet presAssocID="{C6EC6CD5-42ED-407E-BCC1-9976CE8FAB29}" presName="bottomArc2" presStyleLbl="parChTrans1D1" presStyleIdx="3" presStyleCnt="12"/>
      <dgm:spPr/>
    </dgm:pt>
    <dgm:pt modelId="{3418D171-D8B9-4ACD-B1AE-4F98BC15C8C7}" type="pres">
      <dgm:prSet presAssocID="{C6EC6CD5-42ED-407E-BCC1-9976CE8FAB29}" presName="topConnNode2" presStyleLbl="node2" presStyleIdx="0" presStyleCnt="0"/>
      <dgm:spPr/>
    </dgm:pt>
    <dgm:pt modelId="{8D9FBE9E-CDB9-46D6-9DAE-AC7777453963}" type="pres">
      <dgm:prSet presAssocID="{C6EC6CD5-42ED-407E-BCC1-9976CE8FAB29}" presName="hierChild4" presStyleCnt="0"/>
      <dgm:spPr/>
    </dgm:pt>
    <dgm:pt modelId="{08502332-C510-4396-BFDD-F9D543444E18}" type="pres">
      <dgm:prSet presAssocID="{C6EC6CD5-42ED-407E-BCC1-9976CE8FAB29}" presName="hierChild5" presStyleCnt="0"/>
      <dgm:spPr/>
    </dgm:pt>
    <dgm:pt modelId="{E22AFF97-9DB5-4780-97ED-CE203D2DEDDE}" type="pres">
      <dgm:prSet presAssocID="{0EB92BE3-C755-4C89-99C3-A95B625D8E43}" presName="Name28" presStyleLbl="parChTrans1D2" presStyleIdx="1" presStyleCnt="5"/>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4" presStyleCnt="12"/>
      <dgm:spPr/>
    </dgm:pt>
    <dgm:pt modelId="{D38AC4D3-3E0B-49EB-AC31-9CDDA521BDE7}" type="pres">
      <dgm:prSet presAssocID="{46F8518B-3595-47CD-8897-8C0B142A0D8F}" presName="bottomArc2" presStyleLbl="parChTrans1D1" presStyleIdx="5" presStyleCnt="12"/>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D94C3DB2-48B0-4D79-8905-4DBD7A54CA8D}" type="pres">
      <dgm:prSet presAssocID="{57CDB9CB-B3BC-4394-97A4-32A11D5CB15F}" presName="Name28" presStyleLbl="parChTrans1D2" presStyleIdx="2" presStyleCnt="5"/>
      <dgm:spPr/>
    </dgm:pt>
    <dgm:pt modelId="{7C25F052-7200-461D-8BEF-6D54C28B3EAC}" type="pres">
      <dgm:prSet presAssocID="{719095AD-5F23-403D-9FA4-4D385548E323}" presName="hierRoot2" presStyleCnt="0">
        <dgm:presLayoutVars>
          <dgm:hierBranch val="init"/>
        </dgm:presLayoutVars>
      </dgm:prSet>
      <dgm:spPr/>
    </dgm:pt>
    <dgm:pt modelId="{904F23F0-560F-4FCC-BEF6-F4DC11524FBD}" type="pres">
      <dgm:prSet presAssocID="{719095AD-5F23-403D-9FA4-4D385548E323}" presName="rootComposite2" presStyleCnt="0"/>
      <dgm:spPr/>
    </dgm:pt>
    <dgm:pt modelId="{E3161FFB-559E-4189-B9F7-3E5584FA9C7C}" type="pres">
      <dgm:prSet presAssocID="{719095AD-5F23-403D-9FA4-4D385548E323}" presName="rootText2" presStyleLbl="alignAcc1" presStyleIdx="0" presStyleCnt="0">
        <dgm:presLayoutVars>
          <dgm:chPref val="3"/>
        </dgm:presLayoutVars>
      </dgm:prSet>
      <dgm:spPr/>
    </dgm:pt>
    <dgm:pt modelId="{AF095BC3-5D89-430D-A567-A9AFD20E2780}" type="pres">
      <dgm:prSet presAssocID="{719095AD-5F23-403D-9FA4-4D385548E323}" presName="topArc2" presStyleLbl="parChTrans1D1" presStyleIdx="6" presStyleCnt="12"/>
      <dgm:spPr/>
    </dgm:pt>
    <dgm:pt modelId="{119790D1-33EB-44C3-8FBF-C0A17ACAD036}" type="pres">
      <dgm:prSet presAssocID="{719095AD-5F23-403D-9FA4-4D385548E323}" presName="bottomArc2" presStyleLbl="parChTrans1D1" presStyleIdx="7" presStyleCnt="12"/>
      <dgm:spPr/>
    </dgm:pt>
    <dgm:pt modelId="{00C1836F-F9F7-4FF8-B806-28AFB58B276A}" type="pres">
      <dgm:prSet presAssocID="{719095AD-5F23-403D-9FA4-4D385548E323}" presName="topConnNode2" presStyleLbl="node2" presStyleIdx="0" presStyleCnt="0"/>
      <dgm:spPr/>
    </dgm:pt>
    <dgm:pt modelId="{1618F741-198E-4522-B975-6EC40CE71E5F}" type="pres">
      <dgm:prSet presAssocID="{719095AD-5F23-403D-9FA4-4D385548E323}" presName="hierChild4" presStyleCnt="0"/>
      <dgm:spPr/>
    </dgm:pt>
    <dgm:pt modelId="{E8C93535-89F1-44C8-816D-3766C727DE82}" type="pres">
      <dgm:prSet presAssocID="{719095AD-5F23-403D-9FA4-4D385548E323}" presName="hierChild5" presStyleCnt="0"/>
      <dgm:spPr/>
    </dgm:pt>
    <dgm:pt modelId="{E3EB3454-1B00-464C-9D31-2030DCDD1C5D}" type="pres">
      <dgm:prSet presAssocID="{05849E06-4F6B-495C-897B-70710387427B}" presName="Name28" presStyleLbl="parChTrans1D2" presStyleIdx="3" presStyleCnt="5"/>
      <dgm:spPr/>
    </dgm:pt>
    <dgm:pt modelId="{5A03EC57-22B2-4C79-8DA8-9979B2831572}" type="pres">
      <dgm:prSet presAssocID="{3AB79C02-8454-473E-8D35-3E5986137F04}" presName="hierRoot2" presStyleCnt="0">
        <dgm:presLayoutVars>
          <dgm:hierBranch val="init"/>
        </dgm:presLayoutVars>
      </dgm:prSet>
      <dgm:spPr/>
    </dgm:pt>
    <dgm:pt modelId="{CC5ECDF6-A984-425C-BA58-1CB0813025A3}" type="pres">
      <dgm:prSet presAssocID="{3AB79C02-8454-473E-8D35-3E5986137F04}" presName="rootComposite2" presStyleCnt="0"/>
      <dgm:spPr/>
    </dgm:pt>
    <dgm:pt modelId="{8084FF8A-52AF-41FE-9985-833EA9E06A89}" type="pres">
      <dgm:prSet presAssocID="{3AB79C02-8454-473E-8D35-3E5986137F04}" presName="rootText2" presStyleLbl="alignAcc1" presStyleIdx="0" presStyleCnt="0">
        <dgm:presLayoutVars>
          <dgm:chPref val="3"/>
        </dgm:presLayoutVars>
      </dgm:prSet>
      <dgm:spPr/>
    </dgm:pt>
    <dgm:pt modelId="{777D475B-09CD-43BA-BBEB-AFD4F82A591C}" type="pres">
      <dgm:prSet presAssocID="{3AB79C02-8454-473E-8D35-3E5986137F04}" presName="topArc2" presStyleLbl="parChTrans1D1" presStyleIdx="8" presStyleCnt="12"/>
      <dgm:spPr/>
    </dgm:pt>
    <dgm:pt modelId="{6B08062D-CBB5-4E13-B1AB-CAD892E3A83F}" type="pres">
      <dgm:prSet presAssocID="{3AB79C02-8454-473E-8D35-3E5986137F04}" presName="bottomArc2" presStyleLbl="parChTrans1D1" presStyleIdx="9" presStyleCnt="12"/>
      <dgm:spPr/>
    </dgm:pt>
    <dgm:pt modelId="{34B8191C-4D0B-466A-BE66-67D27651501E}" type="pres">
      <dgm:prSet presAssocID="{3AB79C02-8454-473E-8D35-3E5986137F04}" presName="topConnNode2" presStyleLbl="node2" presStyleIdx="0" presStyleCnt="0"/>
      <dgm:spPr/>
    </dgm:pt>
    <dgm:pt modelId="{87628927-E1FE-42E9-B910-F5B6460D6C82}" type="pres">
      <dgm:prSet presAssocID="{3AB79C02-8454-473E-8D35-3E5986137F04}" presName="hierChild4" presStyleCnt="0"/>
      <dgm:spPr/>
    </dgm:pt>
    <dgm:pt modelId="{6F355BDF-99F9-47AA-8ABD-2A0DE9BB8231}" type="pres">
      <dgm:prSet presAssocID="{3AB79C02-8454-473E-8D35-3E5986137F04}" presName="hierChild5" presStyleCnt="0"/>
      <dgm:spPr/>
    </dgm:pt>
    <dgm:pt modelId="{7D8D0A66-B68E-4662-80EF-D17F072B2FED}" type="pres">
      <dgm:prSet presAssocID="{7AC9241C-EA4D-4149-879A-5C206FA3A0A1}" presName="Name28" presStyleLbl="parChTrans1D2" presStyleIdx="4" presStyleCnt="5"/>
      <dgm:spPr/>
    </dgm:pt>
    <dgm:pt modelId="{8B8255BE-D7FB-4B86-9CF6-EDB48344726D}" type="pres">
      <dgm:prSet presAssocID="{F20B6BF3-114A-46E5-9EC1-46E0A752E8C5}" presName="hierRoot2" presStyleCnt="0">
        <dgm:presLayoutVars>
          <dgm:hierBranch val="init"/>
        </dgm:presLayoutVars>
      </dgm:prSet>
      <dgm:spPr/>
    </dgm:pt>
    <dgm:pt modelId="{A2A54CB2-42D2-43D0-96F3-A1699F3111B1}" type="pres">
      <dgm:prSet presAssocID="{F20B6BF3-114A-46E5-9EC1-46E0A752E8C5}" presName="rootComposite2" presStyleCnt="0"/>
      <dgm:spPr/>
    </dgm:pt>
    <dgm:pt modelId="{C9D2A906-A9CA-4ADA-ADFB-441888E1595A}" type="pres">
      <dgm:prSet presAssocID="{F20B6BF3-114A-46E5-9EC1-46E0A752E8C5}" presName="rootText2" presStyleLbl="alignAcc1" presStyleIdx="0" presStyleCnt="0">
        <dgm:presLayoutVars>
          <dgm:chPref val="3"/>
        </dgm:presLayoutVars>
      </dgm:prSet>
      <dgm:spPr/>
    </dgm:pt>
    <dgm:pt modelId="{D67E345B-B04B-4BC7-8741-55C2088FE724}" type="pres">
      <dgm:prSet presAssocID="{F20B6BF3-114A-46E5-9EC1-46E0A752E8C5}" presName="topArc2" presStyleLbl="parChTrans1D1" presStyleIdx="10" presStyleCnt="12"/>
      <dgm:spPr/>
    </dgm:pt>
    <dgm:pt modelId="{C340EF05-3747-4861-BC39-7BA834BF2572}" type="pres">
      <dgm:prSet presAssocID="{F20B6BF3-114A-46E5-9EC1-46E0A752E8C5}" presName="bottomArc2" presStyleLbl="parChTrans1D1" presStyleIdx="11" presStyleCnt="12"/>
      <dgm:spPr/>
    </dgm:pt>
    <dgm:pt modelId="{4BF9CB22-EDC9-4A0F-9C8D-4F973D5F9E3F}" type="pres">
      <dgm:prSet presAssocID="{F20B6BF3-114A-46E5-9EC1-46E0A752E8C5}" presName="topConnNode2" presStyleLbl="node2" presStyleIdx="0" presStyleCnt="0"/>
      <dgm:spPr/>
    </dgm:pt>
    <dgm:pt modelId="{7D383AF9-ABD1-40A7-958D-0C24F8477FA7}" type="pres">
      <dgm:prSet presAssocID="{F20B6BF3-114A-46E5-9EC1-46E0A752E8C5}" presName="hierChild4" presStyleCnt="0"/>
      <dgm:spPr/>
    </dgm:pt>
    <dgm:pt modelId="{16BA0DAF-60DC-43BA-9DD1-636AEED61C3B}" type="pres">
      <dgm:prSet presAssocID="{F20B6BF3-114A-46E5-9EC1-46E0A752E8C5}" presName="hierChild5" presStyleCnt="0"/>
      <dgm:spPr/>
    </dgm:pt>
    <dgm:pt modelId="{AFCBB5DF-46E3-4116-99AE-0F2BF8DF5CA6}" type="pres">
      <dgm:prSet presAssocID="{636520A4-87C6-48A1-9430-9BA115CB57A4}" presName="hierChild3" presStyleCnt="0"/>
      <dgm:spPr/>
    </dgm:pt>
  </dgm:ptLst>
  <dgm:cxnLst>
    <dgm:cxn modelId="{FAF55115-4F83-4EA0-8A21-52C95A0D77FE}" srcId="{636520A4-87C6-48A1-9430-9BA115CB57A4}" destId="{46F8518B-3595-47CD-8897-8C0B142A0D8F}" srcOrd="1" destOrd="0" parTransId="{0EB92BE3-C755-4C89-99C3-A95B625D8E43}" sibTransId="{FCA93FBE-0838-4094-9F27-BAF52188CE9F}"/>
    <dgm:cxn modelId="{246EFC1D-A49E-4EB1-BF68-CDC81DAA7077}" type="presOf" srcId="{3AB79C02-8454-473E-8D35-3E5986137F04}" destId="{34B8191C-4D0B-466A-BE66-67D27651501E}" srcOrd="1" destOrd="0" presId="urn:microsoft.com/office/officeart/2008/layout/HalfCircleOrganizationChart"/>
    <dgm:cxn modelId="{852C2D1E-9041-45FA-88E4-A48CB406A156}" type="presOf" srcId="{C6EC6CD5-42ED-407E-BCC1-9976CE8FAB29}" destId="{3418D171-D8B9-4ACD-B1AE-4F98BC15C8C7}" srcOrd="1" destOrd="0" presId="urn:microsoft.com/office/officeart/2008/layout/HalfCircleOrganizationChart"/>
    <dgm:cxn modelId="{ECBA8124-B7C8-40F7-A904-0CF7E9FE779D}" srcId="{636520A4-87C6-48A1-9430-9BA115CB57A4}" destId="{C6EC6CD5-42ED-407E-BCC1-9976CE8FAB29}" srcOrd="0" destOrd="0" parTransId="{B036F831-9474-4BB8-B8A5-52941E8CB39B}" sibTransId="{9280A86F-B8DC-4586-AD0D-648FA193CFA0}"/>
    <dgm:cxn modelId="{02E11231-496D-4D76-A220-E4FA6FA647A2}" srcId="{601EB094-FA90-42E0-8F42-2D2ADCCB88B0}" destId="{636520A4-87C6-48A1-9430-9BA115CB57A4}" srcOrd="0" destOrd="0" parTransId="{9955B2EE-0C9B-404E-8E37-41DBDF1738CC}" sibTransId="{B29A4762-8C02-40BB-8703-D00E6020A10D}"/>
    <dgm:cxn modelId="{15EDF238-35F8-4C51-A04B-67676CCA902E}" srcId="{636520A4-87C6-48A1-9430-9BA115CB57A4}" destId="{719095AD-5F23-403D-9FA4-4D385548E323}" srcOrd="2" destOrd="0" parTransId="{57CDB9CB-B3BC-4394-97A4-32A11D5CB15F}" sibTransId="{5A516D53-FF33-47B4-9004-74A8E3D72E80}"/>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D4A2256E-C90A-4831-8C60-9F83AE582D70}" type="presOf" srcId="{7AC9241C-EA4D-4149-879A-5C206FA3A0A1}" destId="{7D8D0A66-B68E-4662-80EF-D17F072B2FED}" srcOrd="0"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29E19C59-4706-41CE-A7F2-4D38A89628F3}" type="presOf" srcId="{57CDB9CB-B3BC-4394-97A4-32A11D5CB15F}" destId="{D94C3DB2-48B0-4D79-8905-4DBD7A54CA8D}" srcOrd="0" destOrd="0" presId="urn:microsoft.com/office/officeart/2008/layout/HalfCircleOrganizationChart"/>
    <dgm:cxn modelId="{7B71877D-E7AD-4798-93DD-D51F691C02C4}" type="presOf" srcId="{F20B6BF3-114A-46E5-9EC1-46E0A752E8C5}" destId="{4BF9CB22-EDC9-4A0F-9C8D-4F973D5F9E3F}" srcOrd="1" destOrd="0" presId="urn:microsoft.com/office/officeart/2008/layout/HalfCircleOrganizationChart"/>
    <dgm:cxn modelId="{844DCA87-85C7-42A2-B9F0-39F44F2AA91B}" type="presOf" srcId="{636520A4-87C6-48A1-9430-9BA115CB57A4}" destId="{D13BCFD9-793B-435E-A4DC-2AF4070B0C29}"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642C6FA4-B4A0-402A-BE81-CAB87058B9F8}" srcId="{636520A4-87C6-48A1-9430-9BA115CB57A4}" destId="{3AB79C02-8454-473E-8D35-3E5986137F04}" srcOrd="3" destOrd="0" parTransId="{05849E06-4F6B-495C-897B-70710387427B}" sibTransId="{1A0C89C1-1B96-4D0A-ACA3-AD8FA84586EF}"/>
    <dgm:cxn modelId="{4F3B81B3-74F4-49BC-BD05-A771505409DE}" type="presOf" srcId="{05849E06-4F6B-495C-897B-70710387427B}" destId="{E3EB3454-1B00-464C-9D31-2030DCDD1C5D}" srcOrd="0" destOrd="0" presId="urn:microsoft.com/office/officeart/2008/layout/HalfCircleOrganizationChart"/>
    <dgm:cxn modelId="{651737C7-0954-4324-B94D-8772CB9BB079}" type="presOf" srcId="{B036F831-9474-4BB8-B8A5-52941E8CB39B}" destId="{EE1D33C2-4CCB-4681-B5E3-F34FD3574747}" srcOrd="0" destOrd="0" presId="urn:microsoft.com/office/officeart/2008/layout/HalfCircleOrganizationChart"/>
    <dgm:cxn modelId="{538608CC-58A5-4AD5-9094-B78DBCD7C9E9}" type="presOf" srcId="{F20B6BF3-114A-46E5-9EC1-46E0A752E8C5}" destId="{C9D2A906-A9CA-4ADA-ADFB-441888E1595A}" srcOrd="0" destOrd="0" presId="urn:microsoft.com/office/officeart/2008/layout/HalfCircleOrganizationChart"/>
    <dgm:cxn modelId="{D97423D0-1107-419A-9909-4F879B19073D}" type="presOf" srcId="{C6EC6CD5-42ED-407E-BCC1-9976CE8FAB29}" destId="{E4F3817E-33AE-4770-B2C4-9FFA362F02FC}" srcOrd="0" destOrd="0" presId="urn:microsoft.com/office/officeart/2008/layout/HalfCircleOrganizationChart"/>
    <dgm:cxn modelId="{89BDC3D1-05D3-4B0A-AC2B-0D5D40A3A3E5}" srcId="{636520A4-87C6-48A1-9430-9BA115CB57A4}" destId="{F20B6BF3-114A-46E5-9EC1-46E0A752E8C5}" srcOrd="4" destOrd="0" parTransId="{7AC9241C-EA4D-4149-879A-5C206FA3A0A1}" sibTransId="{FF89C1D9-DEAC-4E97-B62F-CE5429AB9D6D}"/>
    <dgm:cxn modelId="{C2B21ED5-EA95-4509-817D-6E0663941B42}" type="presOf" srcId="{719095AD-5F23-403D-9FA4-4D385548E323}" destId="{E3161FFB-559E-4189-B9F7-3E5584FA9C7C}" srcOrd="0" destOrd="0" presId="urn:microsoft.com/office/officeart/2008/layout/HalfCircleOrganizationChart"/>
    <dgm:cxn modelId="{218069D9-2053-414C-A14F-7C676392CE98}" type="presOf" srcId="{719095AD-5F23-403D-9FA4-4D385548E323}" destId="{00C1836F-F9F7-4FF8-B806-28AFB58B276A}" srcOrd="1" destOrd="0" presId="urn:microsoft.com/office/officeart/2008/layout/HalfCircleOrganizationChart"/>
    <dgm:cxn modelId="{21A08BF3-2C60-4494-B2B1-58897A717DCD}" type="presOf" srcId="{3AB79C02-8454-473E-8D35-3E5986137F04}" destId="{8084FF8A-52AF-41FE-9985-833EA9E06A89}"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861CB19B-3013-43BD-A58B-BC25F85454A7}" type="presParOf" srcId="{685C8682-93DF-458A-B915-9FFB2477F27D}" destId="{EE1D33C2-4CCB-4681-B5E3-F34FD3574747}" srcOrd="0" destOrd="0" presId="urn:microsoft.com/office/officeart/2008/layout/HalfCircleOrganizationChart"/>
    <dgm:cxn modelId="{F1481CBF-B0C5-497F-8E42-1D93E1FE7018}" type="presParOf" srcId="{685C8682-93DF-458A-B915-9FFB2477F27D}" destId="{8B77414B-CC85-4708-B6DC-31D22D273CD4}" srcOrd="1" destOrd="0" presId="urn:microsoft.com/office/officeart/2008/layout/HalfCircleOrganizationChart"/>
    <dgm:cxn modelId="{4646C1C3-99B1-48AC-97E1-A6B32CB6972F}" type="presParOf" srcId="{8B77414B-CC85-4708-B6DC-31D22D273CD4}" destId="{8BFAAECB-C8EC-42DC-87B5-91FA70DB4D52}" srcOrd="0" destOrd="0" presId="urn:microsoft.com/office/officeart/2008/layout/HalfCircleOrganizationChart"/>
    <dgm:cxn modelId="{AF0846F6-D17C-40AE-A6FE-4E8C10ECAD00}" type="presParOf" srcId="{8BFAAECB-C8EC-42DC-87B5-91FA70DB4D52}" destId="{E4F3817E-33AE-4770-B2C4-9FFA362F02FC}" srcOrd="0" destOrd="0" presId="urn:microsoft.com/office/officeart/2008/layout/HalfCircleOrganizationChart"/>
    <dgm:cxn modelId="{1E7BF23F-A2A9-4FB4-95BA-548F9DA319B6}" type="presParOf" srcId="{8BFAAECB-C8EC-42DC-87B5-91FA70DB4D52}" destId="{9DD24623-F37A-4939-A006-C22E71325DF6}" srcOrd="1" destOrd="0" presId="urn:microsoft.com/office/officeart/2008/layout/HalfCircleOrganizationChart"/>
    <dgm:cxn modelId="{B286D461-51C2-4874-9314-3E9CA78E78EB}" type="presParOf" srcId="{8BFAAECB-C8EC-42DC-87B5-91FA70DB4D52}" destId="{B8A493E9-A3C9-4ECB-A1BE-BB45C23A7E1A}" srcOrd="2" destOrd="0" presId="urn:microsoft.com/office/officeart/2008/layout/HalfCircleOrganizationChart"/>
    <dgm:cxn modelId="{F497639C-5892-48EB-A3BB-25E65676A3C9}" type="presParOf" srcId="{8BFAAECB-C8EC-42DC-87B5-91FA70DB4D52}" destId="{3418D171-D8B9-4ACD-B1AE-4F98BC15C8C7}" srcOrd="3" destOrd="0" presId="urn:microsoft.com/office/officeart/2008/layout/HalfCircleOrganizationChart"/>
    <dgm:cxn modelId="{198540AA-229A-44E9-9C90-752380206A80}" type="presParOf" srcId="{8B77414B-CC85-4708-B6DC-31D22D273CD4}" destId="{8D9FBE9E-CDB9-46D6-9DAE-AC7777453963}" srcOrd="1" destOrd="0" presId="urn:microsoft.com/office/officeart/2008/layout/HalfCircleOrganizationChart"/>
    <dgm:cxn modelId="{CE8F9265-C9EA-4F9B-B1F4-48C580083D2B}" type="presParOf" srcId="{8B77414B-CC85-4708-B6DC-31D22D273CD4}" destId="{08502332-C510-4396-BFDD-F9D543444E18}" srcOrd="2" destOrd="0" presId="urn:microsoft.com/office/officeart/2008/layout/HalfCircleOrganizationChart"/>
    <dgm:cxn modelId="{FBE078BF-2B41-4C10-B824-70611643EC8E}" type="presParOf" srcId="{685C8682-93DF-458A-B915-9FFB2477F27D}" destId="{E22AFF97-9DB5-4780-97ED-CE203D2DEDDE}" srcOrd="2" destOrd="0" presId="urn:microsoft.com/office/officeart/2008/layout/HalfCircleOrganizationChart"/>
    <dgm:cxn modelId="{82E168E0-C6CB-4683-87D5-372D25D624E8}" type="presParOf" srcId="{685C8682-93DF-458A-B915-9FFB2477F27D}" destId="{FF21C1E1-7F72-49E6-8C05-63D68CABFEFC}" srcOrd="3"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00B27FCE-6F52-4810-A4D4-F53099B6FD11}" type="presParOf" srcId="{685C8682-93DF-458A-B915-9FFB2477F27D}" destId="{D94C3DB2-48B0-4D79-8905-4DBD7A54CA8D}" srcOrd="4" destOrd="0" presId="urn:microsoft.com/office/officeart/2008/layout/HalfCircleOrganizationChart"/>
    <dgm:cxn modelId="{19B014B4-009C-43D7-8B02-E9C5983A15D3}" type="presParOf" srcId="{685C8682-93DF-458A-B915-9FFB2477F27D}" destId="{7C25F052-7200-461D-8BEF-6D54C28B3EAC}" srcOrd="5" destOrd="0" presId="urn:microsoft.com/office/officeart/2008/layout/HalfCircleOrganizationChart"/>
    <dgm:cxn modelId="{2BD0048D-BE1B-438B-A7AA-5454BE60369A}" type="presParOf" srcId="{7C25F052-7200-461D-8BEF-6D54C28B3EAC}" destId="{904F23F0-560F-4FCC-BEF6-F4DC11524FBD}" srcOrd="0" destOrd="0" presId="urn:microsoft.com/office/officeart/2008/layout/HalfCircleOrganizationChart"/>
    <dgm:cxn modelId="{E5733DB9-32E6-4815-8C51-58A32A62D5D1}" type="presParOf" srcId="{904F23F0-560F-4FCC-BEF6-F4DC11524FBD}" destId="{E3161FFB-559E-4189-B9F7-3E5584FA9C7C}" srcOrd="0" destOrd="0" presId="urn:microsoft.com/office/officeart/2008/layout/HalfCircleOrganizationChart"/>
    <dgm:cxn modelId="{E1CBDB92-7E4B-4567-9FF1-398870DE1EB7}" type="presParOf" srcId="{904F23F0-560F-4FCC-BEF6-F4DC11524FBD}" destId="{AF095BC3-5D89-430D-A567-A9AFD20E2780}" srcOrd="1" destOrd="0" presId="urn:microsoft.com/office/officeart/2008/layout/HalfCircleOrganizationChart"/>
    <dgm:cxn modelId="{2E104EA1-5D78-4F04-B27C-E0C27796F6A2}" type="presParOf" srcId="{904F23F0-560F-4FCC-BEF6-F4DC11524FBD}" destId="{119790D1-33EB-44C3-8FBF-C0A17ACAD036}" srcOrd="2" destOrd="0" presId="urn:microsoft.com/office/officeart/2008/layout/HalfCircleOrganizationChart"/>
    <dgm:cxn modelId="{5B372F08-7013-4669-B5E9-0AE577F6511D}" type="presParOf" srcId="{904F23F0-560F-4FCC-BEF6-F4DC11524FBD}" destId="{00C1836F-F9F7-4FF8-B806-28AFB58B276A}" srcOrd="3" destOrd="0" presId="urn:microsoft.com/office/officeart/2008/layout/HalfCircleOrganizationChart"/>
    <dgm:cxn modelId="{CA4C7471-DBC3-483D-8A62-02884E5654DA}" type="presParOf" srcId="{7C25F052-7200-461D-8BEF-6D54C28B3EAC}" destId="{1618F741-198E-4522-B975-6EC40CE71E5F}" srcOrd="1" destOrd="0" presId="urn:microsoft.com/office/officeart/2008/layout/HalfCircleOrganizationChart"/>
    <dgm:cxn modelId="{E3361F45-628E-41E7-A171-915F7CB90D87}" type="presParOf" srcId="{7C25F052-7200-461D-8BEF-6D54C28B3EAC}" destId="{E8C93535-89F1-44C8-816D-3766C727DE82}" srcOrd="2" destOrd="0" presId="urn:microsoft.com/office/officeart/2008/layout/HalfCircleOrganizationChart"/>
    <dgm:cxn modelId="{BE2BE878-AA88-4EEE-B8FF-69AA051E962D}" type="presParOf" srcId="{685C8682-93DF-458A-B915-9FFB2477F27D}" destId="{E3EB3454-1B00-464C-9D31-2030DCDD1C5D}" srcOrd="6" destOrd="0" presId="urn:microsoft.com/office/officeart/2008/layout/HalfCircleOrganizationChart"/>
    <dgm:cxn modelId="{39C31685-278B-4BC0-B31D-917F6CC3A4C5}" type="presParOf" srcId="{685C8682-93DF-458A-B915-9FFB2477F27D}" destId="{5A03EC57-22B2-4C79-8DA8-9979B2831572}" srcOrd="7" destOrd="0" presId="urn:microsoft.com/office/officeart/2008/layout/HalfCircleOrganizationChart"/>
    <dgm:cxn modelId="{620DCBCD-B5D4-42EF-9535-CF1A2771B7CD}" type="presParOf" srcId="{5A03EC57-22B2-4C79-8DA8-9979B2831572}" destId="{CC5ECDF6-A984-425C-BA58-1CB0813025A3}" srcOrd="0" destOrd="0" presId="urn:microsoft.com/office/officeart/2008/layout/HalfCircleOrganizationChart"/>
    <dgm:cxn modelId="{0F487E68-9F2F-4218-9DF3-FB19AEAB026C}" type="presParOf" srcId="{CC5ECDF6-A984-425C-BA58-1CB0813025A3}" destId="{8084FF8A-52AF-41FE-9985-833EA9E06A89}" srcOrd="0" destOrd="0" presId="urn:microsoft.com/office/officeart/2008/layout/HalfCircleOrganizationChart"/>
    <dgm:cxn modelId="{289F6893-4977-48F3-BA18-2AE1931DDD5C}" type="presParOf" srcId="{CC5ECDF6-A984-425C-BA58-1CB0813025A3}" destId="{777D475B-09CD-43BA-BBEB-AFD4F82A591C}" srcOrd="1" destOrd="0" presId="urn:microsoft.com/office/officeart/2008/layout/HalfCircleOrganizationChart"/>
    <dgm:cxn modelId="{D8CBC01C-13F1-4964-AF15-DA9843626E74}" type="presParOf" srcId="{CC5ECDF6-A984-425C-BA58-1CB0813025A3}" destId="{6B08062D-CBB5-4E13-B1AB-CAD892E3A83F}" srcOrd="2" destOrd="0" presId="urn:microsoft.com/office/officeart/2008/layout/HalfCircleOrganizationChart"/>
    <dgm:cxn modelId="{97AC719E-5468-4BEC-8CC9-8808672C16DD}" type="presParOf" srcId="{CC5ECDF6-A984-425C-BA58-1CB0813025A3}" destId="{34B8191C-4D0B-466A-BE66-67D27651501E}" srcOrd="3" destOrd="0" presId="urn:microsoft.com/office/officeart/2008/layout/HalfCircleOrganizationChart"/>
    <dgm:cxn modelId="{102AAE29-B037-4FD8-9610-52AE2EEEAC9B}" type="presParOf" srcId="{5A03EC57-22B2-4C79-8DA8-9979B2831572}" destId="{87628927-E1FE-42E9-B910-F5B6460D6C82}" srcOrd="1" destOrd="0" presId="urn:microsoft.com/office/officeart/2008/layout/HalfCircleOrganizationChart"/>
    <dgm:cxn modelId="{AD96D92D-11A5-4DE3-A14B-90E688E6ABD1}" type="presParOf" srcId="{5A03EC57-22B2-4C79-8DA8-9979B2831572}" destId="{6F355BDF-99F9-47AA-8ABD-2A0DE9BB8231}" srcOrd="2" destOrd="0" presId="urn:microsoft.com/office/officeart/2008/layout/HalfCircleOrganizationChart"/>
    <dgm:cxn modelId="{0744AB75-8C75-4776-84CF-EDC4606DB4B6}" type="presParOf" srcId="{685C8682-93DF-458A-B915-9FFB2477F27D}" destId="{7D8D0A66-B68E-4662-80EF-D17F072B2FED}" srcOrd="8" destOrd="0" presId="urn:microsoft.com/office/officeart/2008/layout/HalfCircleOrganizationChart"/>
    <dgm:cxn modelId="{84FA0B6C-78AD-48E7-9185-0D70729C6D02}" type="presParOf" srcId="{685C8682-93DF-458A-B915-9FFB2477F27D}" destId="{8B8255BE-D7FB-4B86-9CF6-EDB48344726D}" srcOrd="9" destOrd="0" presId="urn:microsoft.com/office/officeart/2008/layout/HalfCircleOrganizationChart"/>
    <dgm:cxn modelId="{ABB852B4-D239-4F58-A530-91FE3D9FDC31}" type="presParOf" srcId="{8B8255BE-D7FB-4B86-9CF6-EDB48344726D}" destId="{A2A54CB2-42D2-43D0-96F3-A1699F3111B1}" srcOrd="0" destOrd="0" presId="urn:microsoft.com/office/officeart/2008/layout/HalfCircleOrganizationChart"/>
    <dgm:cxn modelId="{6BC48702-5892-4BC8-A597-299717DB5E7E}" type="presParOf" srcId="{A2A54CB2-42D2-43D0-96F3-A1699F3111B1}" destId="{C9D2A906-A9CA-4ADA-ADFB-441888E1595A}" srcOrd="0" destOrd="0" presId="urn:microsoft.com/office/officeart/2008/layout/HalfCircleOrganizationChart"/>
    <dgm:cxn modelId="{51BC0E1D-FF8E-4ECB-8EB7-A95397F39D6B}" type="presParOf" srcId="{A2A54CB2-42D2-43D0-96F3-A1699F3111B1}" destId="{D67E345B-B04B-4BC7-8741-55C2088FE724}" srcOrd="1" destOrd="0" presId="urn:microsoft.com/office/officeart/2008/layout/HalfCircleOrganizationChart"/>
    <dgm:cxn modelId="{0B251C60-1DA7-454D-AA41-7246396BD5DA}" type="presParOf" srcId="{A2A54CB2-42D2-43D0-96F3-A1699F3111B1}" destId="{C340EF05-3747-4861-BC39-7BA834BF2572}" srcOrd="2" destOrd="0" presId="urn:microsoft.com/office/officeart/2008/layout/HalfCircleOrganizationChart"/>
    <dgm:cxn modelId="{6FB30E5A-8C45-44F2-A3A7-BC13E6872B95}" type="presParOf" srcId="{A2A54CB2-42D2-43D0-96F3-A1699F3111B1}" destId="{4BF9CB22-EDC9-4A0F-9C8D-4F973D5F9E3F}" srcOrd="3" destOrd="0" presId="urn:microsoft.com/office/officeart/2008/layout/HalfCircleOrganizationChart"/>
    <dgm:cxn modelId="{D436CF77-9632-4BA0-9836-D15F08911915}" type="presParOf" srcId="{8B8255BE-D7FB-4B86-9CF6-EDB48344726D}" destId="{7D383AF9-ABD1-40A7-958D-0C24F8477FA7}" srcOrd="1" destOrd="0" presId="urn:microsoft.com/office/officeart/2008/layout/HalfCircleOrganizationChart"/>
    <dgm:cxn modelId="{7272E922-8660-4360-A3DB-6B44C7B526E7}" type="presParOf" srcId="{8B8255BE-D7FB-4B86-9CF6-EDB48344726D}" destId="{16BA0DAF-60DC-43BA-9DD1-636AEED61C3B}"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Clients</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C6EC6CD5-42ED-407E-BCC1-9976CE8FAB29}">
      <dgm:prSet phldrT="[Text]"/>
      <dgm:spPr/>
      <dgm:t>
        <a:bodyPr/>
        <a:lstStyle/>
        <a:p>
          <a:r>
            <a:rPr lang="en-US" dirty="0"/>
            <a:t>Client List</a:t>
          </a:r>
        </a:p>
      </dgm:t>
    </dgm:pt>
    <dgm:pt modelId="{B036F831-9474-4BB8-B8A5-52941E8CB39B}" type="parTrans" cxnId="{ECBA8124-B7C8-40F7-A904-0CF7E9FE779D}">
      <dgm:prSet/>
      <dgm:spPr/>
      <dgm:t>
        <a:bodyPr/>
        <a:lstStyle/>
        <a:p>
          <a:endParaRPr lang="en-US"/>
        </a:p>
      </dgm:t>
    </dgm:pt>
    <dgm:pt modelId="{9280A86F-B8DC-4586-AD0D-648FA193CFA0}" type="sibTrans" cxnId="{ECBA8124-B7C8-40F7-A904-0CF7E9FE779D}">
      <dgm:prSet/>
      <dgm:spPr/>
      <dgm:t>
        <a:bodyPr/>
        <a:lstStyle/>
        <a:p>
          <a:endParaRPr lang="en-US"/>
        </a:p>
      </dgm:t>
    </dgm:pt>
    <dgm:pt modelId="{46F8518B-3595-47CD-8897-8C0B142A0D8F}">
      <dgm:prSet phldrT="[Text]"/>
      <dgm:spPr/>
      <dgm:t>
        <a:bodyPr/>
        <a:lstStyle/>
        <a:p>
          <a:r>
            <a:rPr lang="en-US" dirty="0"/>
            <a:t>Client Summary Data</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6"/>
      <dgm:spPr/>
    </dgm:pt>
    <dgm:pt modelId="{E972F562-DD71-4FF6-8E10-0C55B8179BD5}" type="pres">
      <dgm:prSet presAssocID="{636520A4-87C6-48A1-9430-9BA115CB57A4}" presName="bottomArc1" presStyleLbl="parChTrans1D1" presStyleIdx="1" presStyleCnt="6"/>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E1D33C2-4CCB-4681-B5E3-F34FD3574747}" type="pres">
      <dgm:prSet presAssocID="{B036F831-9474-4BB8-B8A5-52941E8CB39B}" presName="Name28" presStyleLbl="parChTrans1D2" presStyleIdx="0" presStyleCnt="2"/>
      <dgm:spPr/>
    </dgm:pt>
    <dgm:pt modelId="{8B77414B-CC85-4708-B6DC-31D22D273CD4}" type="pres">
      <dgm:prSet presAssocID="{C6EC6CD5-42ED-407E-BCC1-9976CE8FAB29}" presName="hierRoot2" presStyleCnt="0">
        <dgm:presLayoutVars>
          <dgm:hierBranch val="init"/>
        </dgm:presLayoutVars>
      </dgm:prSet>
      <dgm:spPr/>
    </dgm:pt>
    <dgm:pt modelId="{8BFAAECB-C8EC-42DC-87B5-91FA70DB4D52}" type="pres">
      <dgm:prSet presAssocID="{C6EC6CD5-42ED-407E-BCC1-9976CE8FAB29}" presName="rootComposite2" presStyleCnt="0"/>
      <dgm:spPr/>
    </dgm:pt>
    <dgm:pt modelId="{E4F3817E-33AE-4770-B2C4-9FFA362F02FC}" type="pres">
      <dgm:prSet presAssocID="{C6EC6CD5-42ED-407E-BCC1-9976CE8FAB29}" presName="rootText2" presStyleLbl="alignAcc1" presStyleIdx="0" presStyleCnt="0">
        <dgm:presLayoutVars>
          <dgm:chPref val="3"/>
        </dgm:presLayoutVars>
      </dgm:prSet>
      <dgm:spPr/>
    </dgm:pt>
    <dgm:pt modelId="{9DD24623-F37A-4939-A006-C22E71325DF6}" type="pres">
      <dgm:prSet presAssocID="{C6EC6CD5-42ED-407E-BCC1-9976CE8FAB29}" presName="topArc2" presStyleLbl="parChTrans1D1" presStyleIdx="2" presStyleCnt="6"/>
      <dgm:spPr/>
    </dgm:pt>
    <dgm:pt modelId="{B8A493E9-A3C9-4ECB-A1BE-BB45C23A7E1A}" type="pres">
      <dgm:prSet presAssocID="{C6EC6CD5-42ED-407E-BCC1-9976CE8FAB29}" presName="bottomArc2" presStyleLbl="parChTrans1D1" presStyleIdx="3" presStyleCnt="6"/>
      <dgm:spPr/>
    </dgm:pt>
    <dgm:pt modelId="{3418D171-D8B9-4ACD-B1AE-4F98BC15C8C7}" type="pres">
      <dgm:prSet presAssocID="{C6EC6CD5-42ED-407E-BCC1-9976CE8FAB29}" presName="topConnNode2" presStyleLbl="node2" presStyleIdx="0" presStyleCnt="0"/>
      <dgm:spPr/>
    </dgm:pt>
    <dgm:pt modelId="{8D9FBE9E-CDB9-46D6-9DAE-AC7777453963}" type="pres">
      <dgm:prSet presAssocID="{C6EC6CD5-42ED-407E-BCC1-9976CE8FAB29}" presName="hierChild4" presStyleCnt="0"/>
      <dgm:spPr/>
    </dgm:pt>
    <dgm:pt modelId="{08502332-C510-4396-BFDD-F9D543444E18}" type="pres">
      <dgm:prSet presAssocID="{C6EC6CD5-42ED-407E-BCC1-9976CE8FAB29}" presName="hierChild5" presStyleCnt="0"/>
      <dgm:spPr/>
    </dgm:pt>
    <dgm:pt modelId="{E22AFF97-9DB5-4780-97ED-CE203D2DEDDE}" type="pres">
      <dgm:prSet presAssocID="{0EB92BE3-C755-4C89-99C3-A95B625D8E43}" presName="Name28" presStyleLbl="parChTrans1D2" presStyleIdx="1" presStyleCnt="2"/>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4" presStyleCnt="6"/>
      <dgm:spPr/>
    </dgm:pt>
    <dgm:pt modelId="{D38AC4D3-3E0B-49EB-AC31-9CDDA521BDE7}" type="pres">
      <dgm:prSet presAssocID="{46F8518B-3595-47CD-8897-8C0B142A0D8F}" presName="bottomArc2" presStyleLbl="parChTrans1D1" presStyleIdx="5" presStyleCnt="6"/>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AFCBB5DF-46E3-4116-99AE-0F2BF8DF5CA6}" type="pres">
      <dgm:prSet presAssocID="{636520A4-87C6-48A1-9430-9BA115CB57A4}" presName="hierChild3" presStyleCnt="0"/>
      <dgm:spPr/>
    </dgm:pt>
  </dgm:ptLst>
  <dgm:cxnLst>
    <dgm:cxn modelId="{FAF55115-4F83-4EA0-8A21-52C95A0D77FE}" srcId="{636520A4-87C6-48A1-9430-9BA115CB57A4}" destId="{46F8518B-3595-47CD-8897-8C0B142A0D8F}" srcOrd="1" destOrd="0" parTransId="{0EB92BE3-C755-4C89-99C3-A95B625D8E43}" sibTransId="{FCA93FBE-0838-4094-9F27-BAF52188CE9F}"/>
    <dgm:cxn modelId="{852C2D1E-9041-45FA-88E4-A48CB406A156}" type="presOf" srcId="{C6EC6CD5-42ED-407E-BCC1-9976CE8FAB29}" destId="{3418D171-D8B9-4ACD-B1AE-4F98BC15C8C7}" srcOrd="1" destOrd="0" presId="urn:microsoft.com/office/officeart/2008/layout/HalfCircleOrganizationChart"/>
    <dgm:cxn modelId="{ECBA8124-B7C8-40F7-A904-0CF7E9FE779D}" srcId="{636520A4-87C6-48A1-9430-9BA115CB57A4}" destId="{C6EC6CD5-42ED-407E-BCC1-9976CE8FAB29}" srcOrd="0" destOrd="0" parTransId="{B036F831-9474-4BB8-B8A5-52941E8CB39B}" sibTransId="{9280A86F-B8DC-4586-AD0D-648FA193CFA0}"/>
    <dgm:cxn modelId="{02E11231-496D-4D76-A220-E4FA6FA647A2}" srcId="{601EB094-FA90-42E0-8F42-2D2ADCCB88B0}" destId="{636520A4-87C6-48A1-9430-9BA115CB57A4}" srcOrd="0" destOrd="0" parTransId="{9955B2EE-0C9B-404E-8E37-41DBDF1738CC}" sibTransId="{B29A4762-8C02-40BB-8703-D00E6020A10D}"/>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844DCA87-85C7-42A2-B9F0-39F44F2AA91B}" type="presOf" srcId="{636520A4-87C6-48A1-9430-9BA115CB57A4}" destId="{D13BCFD9-793B-435E-A4DC-2AF4070B0C29}"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651737C7-0954-4324-B94D-8772CB9BB079}" type="presOf" srcId="{B036F831-9474-4BB8-B8A5-52941E8CB39B}" destId="{EE1D33C2-4CCB-4681-B5E3-F34FD3574747}" srcOrd="0" destOrd="0" presId="urn:microsoft.com/office/officeart/2008/layout/HalfCircleOrganizationChart"/>
    <dgm:cxn modelId="{D97423D0-1107-419A-9909-4F879B19073D}" type="presOf" srcId="{C6EC6CD5-42ED-407E-BCC1-9976CE8FAB29}" destId="{E4F3817E-33AE-4770-B2C4-9FFA362F02FC}"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861CB19B-3013-43BD-A58B-BC25F85454A7}" type="presParOf" srcId="{685C8682-93DF-458A-B915-9FFB2477F27D}" destId="{EE1D33C2-4CCB-4681-B5E3-F34FD3574747}" srcOrd="0" destOrd="0" presId="urn:microsoft.com/office/officeart/2008/layout/HalfCircleOrganizationChart"/>
    <dgm:cxn modelId="{F1481CBF-B0C5-497F-8E42-1D93E1FE7018}" type="presParOf" srcId="{685C8682-93DF-458A-B915-9FFB2477F27D}" destId="{8B77414B-CC85-4708-B6DC-31D22D273CD4}" srcOrd="1" destOrd="0" presId="urn:microsoft.com/office/officeart/2008/layout/HalfCircleOrganizationChart"/>
    <dgm:cxn modelId="{4646C1C3-99B1-48AC-97E1-A6B32CB6972F}" type="presParOf" srcId="{8B77414B-CC85-4708-B6DC-31D22D273CD4}" destId="{8BFAAECB-C8EC-42DC-87B5-91FA70DB4D52}" srcOrd="0" destOrd="0" presId="urn:microsoft.com/office/officeart/2008/layout/HalfCircleOrganizationChart"/>
    <dgm:cxn modelId="{AF0846F6-D17C-40AE-A6FE-4E8C10ECAD00}" type="presParOf" srcId="{8BFAAECB-C8EC-42DC-87B5-91FA70DB4D52}" destId="{E4F3817E-33AE-4770-B2C4-9FFA362F02FC}" srcOrd="0" destOrd="0" presId="urn:microsoft.com/office/officeart/2008/layout/HalfCircleOrganizationChart"/>
    <dgm:cxn modelId="{1E7BF23F-A2A9-4FB4-95BA-548F9DA319B6}" type="presParOf" srcId="{8BFAAECB-C8EC-42DC-87B5-91FA70DB4D52}" destId="{9DD24623-F37A-4939-A006-C22E71325DF6}" srcOrd="1" destOrd="0" presId="urn:microsoft.com/office/officeart/2008/layout/HalfCircleOrganizationChart"/>
    <dgm:cxn modelId="{B286D461-51C2-4874-9314-3E9CA78E78EB}" type="presParOf" srcId="{8BFAAECB-C8EC-42DC-87B5-91FA70DB4D52}" destId="{B8A493E9-A3C9-4ECB-A1BE-BB45C23A7E1A}" srcOrd="2" destOrd="0" presId="urn:microsoft.com/office/officeart/2008/layout/HalfCircleOrganizationChart"/>
    <dgm:cxn modelId="{F497639C-5892-48EB-A3BB-25E65676A3C9}" type="presParOf" srcId="{8BFAAECB-C8EC-42DC-87B5-91FA70DB4D52}" destId="{3418D171-D8B9-4ACD-B1AE-4F98BC15C8C7}" srcOrd="3" destOrd="0" presId="urn:microsoft.com/office/officeart/2008/layout/HalfCircleOrganizationChart"/>
    <dgm:cxn modelId="{198540AA-229A-44E9-9C90-752380206A80}" type="presParOf" srcId="{8B77414B-CC85-4708-B6DC-31D22D273CD4}" destId="{8D9FBE9E-CDB9-46D6-9DAE-AC7777453963}" srcOrd="1" destOrd="0" presId="urn:microsoft.com/office/officeart/2008/layout/HalfCircleOrganizationChart"/>
    <dgm:cxn modelId="{CE8F9265-C9EA-4F9B-B1F4-48C580083D2B}" type="presParOf" srcId="{8B77414B-CC85-4708-B6DC-31D22D273CD4}" destId="{08502332-C510-4396-BFDD-F9D543444E18}" srcOrd="2" destOrd="0" presId="urn:microsoft.com/office/officeart/2008/layout/HalfCircleOrganizationChart"/>
    <dgm:cxn modelId="{FBE078BF-2B41-4C10-B824-70611643EC8E}" type="presParOf" srcId="{685C8682-93DF-458A-B915-9FFB2477F27D}" destId="{E22AFF97-9DB5-4780-97ED-CE203D2DEDDE}" srcOrd="2" destOrd="0" presId="urn:microsoft.com/office/officeart/2008/layout/HalfCircleOrganizationChart"/>
    <dgm:cxn modelId="{82E168E0-C6CB-4683-87D5-372D25D624E8}" type="presParOf" srcId="{685C8682-93DF-458A-B915-9FFB2477F27D}" destId="{FF21C1E1-7F72-49E6-8C05-63D68CABFEFC}" srcOrd="3"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Investments</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C6EC6CD5-42ED-407E-BCC1-9976CE8FAB29}">
      <dgm:prSet phldrT="[Text]"/>
      <dgm:spPr/>
      <dgm:t>
        <a:bodyPr/>
        <a:lstStyle/>
        <a:p>
          <a:r>
            <a:rPr lang="en-US" dirty="0"/>
            <a:t>Summary Data</a:t>
          </a:r>
        </a:p>
      </dgm:t>
    </dgm:pt>
    <dgm:pt modelId="{B036F831-9474-4BB8-B8A5-52941E8CB39B}" type="parTrans" cxnId="{ECBA8124-B7C8-40F7-A904-0CF7E9FE779D}">
      <dgm:prSet/>
      <dgm:spPr/>
      <dgm:t>
        <a:bodyPr/>
        <a:lstStyle/>
        <a:p>
          <a:endParaRPr lang="en-US"/>
        </a:p>
      </dgm:t>
    </dgm:pt>
    <dgm:pt modelId="{9280A86F-B8DC-4586-AD0D-648FA193CFA0}" type="sibTrans" cxnId="{ECBA8124-B7C8-40F7-A904-0CF7E9FE779D}">
      <dgm:prSet/>
      <dgm:spPr/>
      <dgm:t>
        <a:bodyPr/>
        <a:lstStyle/>
        <a:p>
          <a:endParaRPr lang="en-US"/>
        </a:p>
      </dgm:t>
    </dgm:pt>
    <dgm:pt modelId="{46F8518B-3595-47CD-8897-8C0B142A0D8F}">
      <dgm:prSet phldrT="[Text]"/>
      <dgm:spPr/>
      <dgm:t>
        <a:bodyPr/>
        <a:lstStyle/>
        <a:p>
          <a:r>
            <a:rPr lang="en-US" dirty="0"/>
            <a:t>Investment Lineup Management</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6B394150-5532-48DD-8CCC-BA0AFA3BF3D9}">
      <dgm:prSet phldrT="[Text]"/>
      <dgm:spPr/>
      <dgm:t>
        <a:bodyPr/>
        <a:lstStyle/>
        <a:p>
          <a:r>
            <a:rPr lang="en-US" dirty="0"/>
            <a:t>Model Portfolio Management</a:t>
          </a:r>
        </a:p>
      </dgm:t>
    </dgm:pt>
    <dgm:pt modelId="{44B3CF08-F0CB-4F1D-86AA-0AB8986B96E5}" type="parTrans" cxnId="{80736C82-BBBA-4DD4-8FE0-3C0CCB55FE5B}">
      <dgm:prSet/>
      <dgm:spPr/>
      <dgm:t>
        <a:bodyPr/>
        <a:lstStyle/>
        <a:p>
          <a:endParaRPr lang="en-US"/>
        </a:p>
      </dgm:t>
    </dgm:pt>
    <dgm:pt modelId="{7ABB9BC4-5746-4DA3-ACD1-293C57BD10D2}" type="sibTrans" cxnId="{80736C82-BBBA-4DD4-8FE0-3C0CCB55FE5B}">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8"/>
      <dgm:spPr/>
    </dgm:pt>
    <dgm:pt modelId="{E972F562-DD71-4FF6-8E10-0C55B8179BD5}" type="pres">
      <dgm:prSet presAssocID="{636520A4-87C6-48A1-9430-9BA115CB57A4}" presName="bottomArc1" presStyleLbl="parChTrans1D1" presStyleIdx="1" presStyleCnt="8"/>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E1D33C2-4CCB-4681-B5E3-F34FD3574747}" type="pres">
      <dgm:prSet presAssocID="{B036F831-9474-4BB8-B8A5-52941E8CB39B}" presName="Name28" presStyleLbl="parChTrans1D2" presStyleIdx="0" presStyleCnt="3"/>
      <dgm:spPr/>
    </dgm:pt>
    <dgm:pt modelId="{8B77414B-CC85-4708-B6DC-31D22D273CD4}" type="pres">
      <dgm:prSet presAssocID="{C6EC6CD5-42ED-407E-BCC1-9976CE8FAB29}" presName="hierRoot2" presStyleCnt="0">
        <dgm:presLayoutVars>
          <dgm:hierBranch val="init"/>
        </dgm:presLayoutVars>
      </dgm:prSet>
      <dgm:spPr/>
    </dgm:pt>
    <dgm:pt modelId="{8BFAAECB-C8EC-42DC-87B5-91FA70DB4D52}" type="pres">
      <dgm:prSet presAssocID="{C6EC6CD5-42ED-407E-BCC1-9976CE8FAB29}" presName="rootComposite2" presStyleCnt="0"/>
      <dgm:spPr/>
    </dgm:pt>
    <dgm:pt modelId="{E4F3817E-33AE-4770-B2C4-9FFA362F02FC}" type="pres">
      <dgm:prSet presAssocID="{C6EC6CD5-42ED-407E-BCC1-9976CE8FAB29}" presName="rootText2" presStyleLbl="alignAcc1" presStyleIdx="0" presStyleCnt="0">
        <dgm:presLayoutVars>
          <dgm:chPref val="3"/>
        </dgm:presLayoutVars>
      </dgm:prSet>
      <dgm:spPr/>
    </dgm:pt>
    <dgm:pt modelId="{9DD24623-F37A-4939-A006-C22E71325DF6}" type="pres">
      <dgm:prSet presAssocID="{C6EC6CD5-42ED-407E-BCC1-9976CE8FAB29}" presName="topArc2" presStyleLbl="parChTrans1D1" presStyleIdx="2" presStyleCnt="8"/>
      <dgm:spPr/>
    </dgm:pt>
    <dgm:pt modelId="{B8A493E9-A3C9-4ECB-A1BE-BB45C23A7E1A}" type="pres">
      <dgm:prSet presAssocID="{C6EC6CD5-42ED-407E-BCC1-9976CE8FAB29}" presName="bottomArc2" presStyleLbl="parChTrans1D1" presStyleIdx="3" presStyleCnt="8"/>
      <dgm:spPr/>
    </dgm:pt>
    <dgm:pt modelId="{3418D171-D8B9-4ACD-B1AE-4F98BC15C8C7}" type="pres">
      <dgm:prSet presAssocID="{C6EC6CD5-42ED-407E-BCC1-9976CE8FAB29}" presName="topConnNode2" presStyleLbl="node2" presStyleIdx="0" presStyleCnt="0"/>
      <dgm:spPr/>
    </dgm:pt>
    <dgm:pt modelId="{8D9FBE9E-CDB9-46D6-9DAE-AC7777453963}" type="pres">
      <dgm:prSet presAssocID="{C6EC6CD5-42ED-407E-BCC1-9976CE8FAB29}" presName="hierChild4" presStyleCnt="0"/>
      <dgm:spPr/>
    </dgm:pt>
    <dgm:pt modelId="{08502332-C510-4396-BFDD-F9D543444E18}" type="pres">
      <dgm:prSet presAssocID="{C6EC6CD5-42ED-407E-BCC1-9976CE8FAB29}" presName="hierChild5" presStyleCnt="0"/>
      <dgm:spPr/>
    </dgm:pt>
    <dgm:pt modelId="{E22AFF97-9DB5-4780-97ED-CE203D2DEDDE}" type="pres">
      <dgm:prSet presAssocID="{0EB92BE3-C755-4C89-99C3-A95B625D8E43}" presName="Name28" presStyleLbl="parChTrans1D2" presStyleIdx="1" presStyleCnt="3"/>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4" presStyleCnt="8"/>
      <dgm:spPr/>
    </dgm:pt>
    <dgm:pt modelId="{D38AC4D3-3E0B-49EB-AC31-9CDDA521BDE7}" type="pres">
      <dgm:prSet presAssocID="{46F8518B-3595-47CD-8897-8C0B142A0D8F}" presName="bottomArc2" presStyleLbl="parChTrans1D1" presStyleIdx="5" presStyleCnt="8"/>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7812CC9A-A4C8-4E49-A356-52A0A0B85016}" type="pres">
      <dgm:prSet presAssocID="{44B3CF08-F0CB-4F1D-86AA-0AB8986B96E5}" presName="Name28" presStyleLbl="parChTrans1D2" presStyleIdx="2" presStyleCnt="3"/>
      <dgm:spPr/>
    </dgm:pt>
    <dgm:pt modelId="{7417B394-180C-4DDA-ACCA-2212450BC2CB}" type="pres">
      <dgm:prSet presAssocID="{6B394150-5532-48DD-8CCC-BA0AFA3BF3D9}" presName="hierRoot2" presStyleCnt="0">
        <dgm:presLayoutVars>
          <dgm:hierBranch val="init"/>
        </dgm:presLayoutVars>
      </dgm:prSet>
      <dgm:spPr/>
    </dgm:pt>
    <dgm:pt modelId="{14D12BD7-4B92-4E47-960C-77587951AB33}" type="pres">
      <dgm:prSet presAssocID="{6B394150-5532-48DD-8CCC-BA0AFA3BF3D9}" presName="rootComposite2" presStyleCnt="0"/>
      <dgm:spPr/>
    </dgm:pt>
    <dgm:pt modelId="{C7E89F9B-6B9A-4620-837B-B658E6786313}" type="pres">
      <dgm:prSet presAssocID="{6B394150-5532-48DD-8CCC-BA0AFA3BF3D9}" presName="rootText2" presStyleLbl="alignAcc1" presStyleIdx="0" presStyleCnt="0">
        <dgm:presLayoutVars>
          <dgm:chPref val="3"/>
        </dgm:presLayoutVars>
      </dgm:prSet>
      <dgm:spPr/>
    </dgm:pt>
    <dgm:pt modelId="{16A4570B-396B-4DEF-920A-E02BD7A414FD}" type="pres">
      <dgm:prSet presAssocID="{6B394150-5532-48DD-8CCC-BA0AFA3BF3D9}" presName="topArc2" presStyleLbl="parChTrans1D1" presStyleIdx="6" presStyleCnt="8"/>
      <dgm:spPr/>
    </dgm:pt>
    <dgm:pt modelId="{2B4CF209-161F-4E47-82AC-F50F628940B8}" type="pres">
      <dgm:prSet presAssocID="{6B394150-5532-48DD-8CCC-BA0AFA3BF3D9}" presName="bottomArc2" presStyleLbl="parChTrans1D1" presStyleIdx="7" presStyleCnt="8"/>
      <dgm:spPr/>
    </dgm:pt>
    <dgm:pt modelId="{89181A78-B7A1-452F-ACA1-F6B653C9D95C}" type="pres">
      <dgm:prSet presAssocID="{6B394150-5532-48DD-8CCC-BA0AFA3BF3D9}" presName="topConnNode2" presStyleLbl="node2" presStyleIdx="0" presStyleCnt="0"/>
      <dgm:spPr/>
    </dgm:pt>
    <dgm:pt modelId="{BD45592E-CE32-4CC9-AA6D-905A4F50951D}" type="pres">
      <dgm:prSet presAssocID="{6B394150-5532-48DD-8CCC-BA0AFA3BF3D9}" presName="hierChild4" presStyleCnt="0"/>
      <dgm:spPr/>
    </dgm:pt>
    <dgm:pt modelId="{49A7B5C2-A26F-40ED-94D3-4C427FDE49DF}" type="pres">
      <dgm:prSet presAssocID="{6B394150-5532-48DD-8CCC-BA0AFA3BF3D9}" presName="hierChild5" presStyleCnt="0"/>
      <dgm:spPr/>
    </dgm:pt>
    <dgm:pt modelId="{AFCBB5DF-46E3-4116-99AE-0F2BF8DF5CA6}" type="pres">
      <dgm:prSet presAssocID="{636520A4-87C6-48A1-9430-9BA115CB57A4}" presName="hierChild3" presStyleCnt="0"/>
      <dgm:spPr/>
    </dgm:pt>
  </dgm:ptLst>
  <dgm:cxnLst>
    <dgm:cxn modelId="{FAF55115-4F83-4EA0-8A21-52C95A0D77FE}" srcId="{636520A4-87C6-48A1-9430-9BA115CB57A4}" destId="{46F8518B-3595-47CD-8897-8C0B142A0D8F}" srcOrd="1" destOrd="0" parTransId="{0EB92BE3-C755-4C89-99C3-A95B625D8E43}" sibTransId="{FCA93FBE-0838-4094-9F27-BAF52188CE9F}"/>
    <dgm:cxn modelId="{852C2D1E-9041-45FA-88E4-A48CB406A156}" type="presOf" srcId="{C6EC6CD5-42ED-407E-BCC1-9976CE8FAB29}" destId="{3418D171-D8B9-4ACD-B1AE-4F98BC15C8C7}" srcOrd="1" destOrd="0" presId="urn:microsoft.com/office/officeart/2008/layout/HalfCircleOrganizationChart"/>
    <dgm:cxn modelId="{ECBA8124-B7C8-40F7-A904-0CF7E9FE779D}" srcId="{636520A4-87C6-48A1-9430-9BA115CB57A4}" destId="{C6EC6CD5-42ED-407E-BCC1-9976CE8FAB29}" srcOrd="0" destOrd="0" parTransId="{B036F831-9474-4BB8-B8A5-52941E8CB39B}" sibTransId="{9280A86F-B8DC-4586-AD0D-648FA193CFA0}"/>
    <dgm:cxn modelId="{782D2530-6A88-4AD7-8EAC-6E2046674E91}" type="presOf" srcId="{6B394150-5532-48DD-8CCC-BA0AFA3BF3D9}" destId="{C7E89F9B-6B9A-4620-837B-B658E6786313}" srcOrd="0" destOrd="0" presId="urn:microsoft.com/office/officeart/2008/layout/HalfCircleOrganizationChart"/>
    <dgm:cxn modelId="{02E11231-496D-4D76-A220-E4FA6FA647A2}" srcId="{601EB094-FA90-42E0-8F42-2D2ADCCB88B0}" destId="{636520A4-87C6-48A1-9430-9BA115CB57A4}" srcOrd="0" destOrd="0" parTransId="{9955B2EE-0C9B-404E-8E37-41DBDF1738CC}" sibTransId="{B29A4762-8C02-40BB-8703-D00E6020A10D}"/>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80736C82-BBBA-4DD4-8FE0-3C0CCB55FE5B}" srcId="{636520A4-87C6-48A1-9430-9BA115CB57A4}" destId="{6B394150-5532-48DD-8CCC-BA0AFA3BF3D9}" srcOrd="2" destOrd="0" parTransId="{44B3CF08-F0CB-4F1D-86AA-0AB8986B96E5}" sibTransId="{7ABB9BC4-5746-4DA3-ACD1-293C57BD10D2}"/>
    <dgm:cxn modelId="{844DCA87-85C7-42A2-B9F0-39F44F2AA91B}" type="presOf" srcId="{636520A4-87C6-48A1-9430-9BA115CB57A4}" destId="{D13BCFD9-793B-435E-A4DC-2AF4070B0C29}" srcOrd="0" destOrd="0" presId="urn:microsoft.com/office/officeart/2008/layout/HalfCircleOrganizationChart"/>
    <dgm:cxn modelId="{27DFAA97-ED4C-48E7-BF5F-2217FBB631F4}" type="presOf" srcId="{44B3CF08-F0CB-4F1D-86AA-0AB8986B96E5}" destId="{7812CC9A-A4C8-4E49-A356-52A0A0B85016}"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51D0B5BE-3498-4AA4-BACF-745E1B4755C8}" type="presOf" srcId="{6B394150-5532-48DD-8CCC-BA0AFA3BF3D9}" destId="{89181A78-B7A1-452F-ACA1-F6B653C9D95C}" srcOrd="1" destOrd="0" presId="urn:microsoft.com/office/officeart/2008/layout/HalfCircleOrganizationChart"/>
    <dgm:cxn modelId="{651737C7-0954-4324-B94D-8772CB9BB079}" type="presOf" srcId="{B036F831-9474-4BB8-B8A5-52941E8CB39B}" destId="{EE1D33C2-4CCB-4681-B5E3-F34FD3574747}" srcOrd="0" destOrd="0" presId="urn:microsoft.com/office/officeart/2008/layout/HalfCircleOrganizationChart"/>
    <dgm:cxn modelId="{D97423D0-1107-419A-9909-4F879B19073D}" type="presOf" srcId="{C6EC6CD5-42ED-407E-BCC1-9976CE8FAB29}" destId="{E4F3817E-33AE-4770-B2C4-9FFA362F02FC}"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861CB19B-3013-43BD-A58B-BC25F85454A7}" type="presParOf" srcId="{685C8682-93DF-458A-B915-9FFB2477F27D}" destId="{EE1D33C2-4CCB-4681-B5E3-F34FD3574747}" srcOrd="0" destOrd="0" presId="urn:microsoft.com/office/officeart/2008/layout/HalfCircleOrganizationChart"/>
    <dgm:cxn modelId="{F1481CBF-B0C5-497F-8E42-1D93E1FE7018}" type="presParOf" srcId="{685C8682-93DF-458A-B915-9FFB2477F27D}" destId="{8B77414B-CC85-4708-B6DC-31D22D273CD4}" srcOrd="1" destOrd="0" presId="urn:microsoft.com/office/officeart/2008/layout/HalfCircleOrganizationChart"/>
    <dgm:cxn modelId="{4646C1C3-99B1-48AC-97E1-A6B32CB6972F}" type="presParOf" srcId="{8B77414B-CC85-4708-B6DC-31D22D273CD4}" destId="{8BFAAECB-C8EC-42DC-87B5-91FA70DB4D52}" srcOrd="0" destOrd="0" presId="urn:microsoft.com/office/officeart/2008/layout/HalfCircleOrganizationChart"/>
    <dgm:cxn modelId="{AF0846F6-D17C-40AE-A6FE-4E8C10ECAD00}" type="presParOf" srcId="{8BFAAECB-C8EC-42DC-87B5-91FA70DB4D52}" destId="{E4F3817E-33AE-4770-B2C4-9FFA362F02FC}" srcOrd="0" destOrd="0" presId="urn:microsoft.com/office/officeart/2008/layout/HalfCircleOrganizationChart"/>
    <dgm:cxn modelId="{1E7BF23F-A2A9-4FB4-95BA-548F9DA319B6}" type="presParOf" srcId="{8BFAAECB-C8EC-42DC-87B5-91FA70DB4D52}" destId="{9DD24623-F37A-4939-A006-C22E71325DF6}" srcOrd="1" destOrd="0" presId="urn:microsoft.com/office/officeart/2008/layout/HalfCircleOrganizationChart"/>
    <dgm:cxn modelId="{B286D461-51C2-4874-9314-3E9CA78E78EB}" type="presParOf" srcId="{8BFAAECB-C8EC-42DC-87B5-91FA70DB4D52}" destId="{B8A493E9-A3C9-4ECB-A1BE-BB45C23A7E1A}" srcOrd="2" destOrd="0" presId="urn:microsoft.com/office/officeart/2008/layout/HalfCircleOrganizationChart"/>
    <dgm:cxn modelId="{F497639C-5892-48EB-A3BB-25E65676A3C9}" type="presParOf" srcId="{8BFAAECB-C8EC-42DC-87B5-91FA70DB4D52}" destId="{3418D171-D8B9-4ACD-B1AE-4F98BC15C8C7}" srcOrd="3" destOrd="0" presId="urn:microsoft.com/office/officeart/2008/layout/HalfCircleOrganizationChart"/>
    <dgm:cxn modelId="{198540AA-229A-44E9-9C90-752380206A80}" type="presParOf" srcId="{8B77414B-CC85-4708-B6DC-31D22D273CD4}" destId="{8D9FBE9E-CDB9-46D6-9DAE-AC7777453963}" srcOrd="1" destOrd="0" presId="urn:microsoft.com/office/officeart/2008/layout/HalfCircleOrganizationChart"/>
    <dgm:cxn modelId="{CE8F9265-C9EA-4F9B-B1F4-48C580083D2B}" type="presParOf" srcId="{8B77414B-CC85-4708-B6DC-31D22D273CD4}" destId="{08502332-C510-4396-BFDD-F9D543444E18}" srcOrd="2" destOrd="0" presId="urn:microsoft.com/office/officeart/2008/layout/HalfCircleOrganizationChart"/>
    <dgm:cxn modelId="{FBE078BF-2B41-4C10-B824-70611643EC8E}" type="presParOf" srcId="{685C8682-93DF-458A-B915-9FFB2477F27D}" destId="{E22AFF97-9DB5-4780-97ED-CE203D2DEDDE}" srcOrd="2" destOrd="0" presId="urn:microsoft.com/office/officeart/2008/layout/HalfCircleOrganizationChart"/>
    <dgm:cxn modelId="{82E168E0-C6CB-4683-87D5-372D25D624E8}" type="presParOf" srcId="{685C8682-93DF-458A-B915-9FFB2477F27D}" destId="{FF21C1E1-7F72-49E6-8C05-63D68CABFEFC}" srcOrd="3"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2CB19CE4-4D91-4055-A19F-7795A392F91A}" type="presParOf" srcId="{685C8682-93DF-458A-B915-9FFB2477F27D}" destId="{7812CC9A-A4C8-4E49-A356-52A0A0B85016}" srcOrd="4" destOrd="0" presId="urn:microsoft.com/office/officeart/2008/layout/HalfCircleOrganizationChart"/>
    <dgm:cxn modelId="{031D60E6-4F10-4B74-A458-0E25849D70F3}" type="presParOf" srcId="{685C8682-93DF-458A-B915-9FFB2477F27D}" destId="{7417B394-180C-4DDA-ACCA-2212450BC2CB}" srcOrd="5" destOrd="0" presId="urn:microsoft.com/office/officeart/2008/layout/HalfCircleOrganizationChart"/>
    <dgm:cxn modelId="{911502C6-AC68-4269-BB47-EBC22DC0103D}" type="presParOf" srcId="{7417B394-180C-4DDA-ACCA-2212450BC2CB}" destId="{14D12BD7-4B92-4E47-960C-77587951AB33}" srcOrd="0" destOrd="0" presId="urn:microsoft.com/office/officeart/2008/layout/HalfCircleOrganizationChart"/>
    <dgm:cxn modelId="{AB270B49-1B8F-4429-98FE-C49FDAD3759F}" type="presParOf" srcId="{14D12BD7-4B92-4E47-960C-77587951AB33}" destId="{C7E89F9B-6B9A-4620-837B-B658E6786313}" srcOrd="0" destOrd="0" presId="urn:microsoft.com/office/officeart/2008/layout/HalfCircleOrganizationChart"/>
    <dgm:cxn modelId="{BFD5FB24-BAFA-4410-A45B-18486BF58614}" type="presParOf" srcId="{14D12BD7-4B92-4E47-960C-77587951AB33}" destId="{16A4570B-396B-4DEF-920A-E02BD7A414FD}" srcOrd="1" destOrd="0" presId="urn:microsoft.com/office/officeart/2008/layout/HalfCircleOrganizationChart"/>
    <dgm:cxn modelId="{CBD1BD84-6570-4774-8B50-ED364B4520AC}" type="presParOf" srcId="{14D12BD7-4B92-4E47-960C-77587951AB33}" destId="{2B4CF209-161F-4E47-82AC-F50F628940B8}" srcOrd="2" destOrd="0" presId="urn:microsoft.com/office/officeart/2008/layout/HalfCircleOrganizationChart"/>
    <dgm:cxn modelId="{3F7DA7AD-5583-4DF4-A73A-0AC416838A5B}" type="presParOf" srcId="{14D12BD7-4B92-4E47-960C-77587951AB33}" destId="{89181A78-B7A1-452F-ACA1-F6B653C9D95C}" srcOrd="3" destOrd="0" presId="urn:microsoft.com/office/officeart/2008/layout/HalfCircleOrganizationChart"/>
    <dgm:cxn modelId="{FDEA5C32-33EC-4A50-AF1C-4FD580D39042}" type="presParOf" srcId="{7417B394-180C-4DDA-ACCA-2212450BC2CB}" destId="{BD45592E-CE32-4CC9-AA6D-905A4F50951D}" srcOrd="1" destOrd="0" presId="urn:microsoft.com/office/officeart/2008/layout/HalfCircleOrganizationChart"/>
    <dgm:cxn modelId="{40C69990-50A3-4469-A73C-6929A9F3D8F9}" type="presParOf" srcId="{7417B394-180C-4DDA-ACCA-2212450BC2CB}" destId="{49A7B5C2-A26F-40ED-94D3-4C427FDE49DF}"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Reporting</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C6EC6CD5-42ED-407E-BCC1-9976CE8FAB29}">
      <dgm:prSet phldrT="[Text]"/>
      <dgm:spPr/>
      <dgm:t>
        <a:bodyPr/>
        <a:lstStyle/>
        <a:p>
          <a:r>
            <a:rPr lang="en-US" dirty="0"/>
            <a:t>Standard Reports</a:t>
          </a:r>
        </a:p>
      </dgm:t>
    </dgm:pt>
    <dgm:pt modelId="{B036F831-9474-4BB8-B8A5-52941E8CB39B}" type="parTrans" cxnId="{ECBA8124-B7C8-40F7-A904-0CF7E9FE779D}">
      <dgm:prSet/>
      <dgm:spPr/>
      <dgm:t>
        <a:bodyPr/>
        <a:lstStyle/>
        <a:p>
          <a:endParaRPr lang="en-US"/>
        </a:p>
      </dgm:t>
    </dgm:pt>
    <dgm:pt modelId="{9280A86F-B8DC-4586-AD0D-648FA193CFA0}" type="sibTrans" cxnId="{ECBA8124-B7C8-40F7-A904-0CF7E9FE779D}">
      <dgm:prSet/>
      <dgm:spPr/>
      <dgm:t>
        <a:bodyPr/>
        <a:lstStyle/>
        <a:p>
          <a:endParaRPr lang="en-US"/>
        </a:p>
      </dgm:t>
    </dgm:pt>
    <dgm:pt modelId="{46F8518B-3595-47CD-8897-8C0B142A0D8F}">
      <dgm:prSet phldrT="[Text]"/>
      <dgm:spPr/>
      <dgm:t>
        <a:bodyPr/>
        <a:lstStyle/>
        <a:p>
          <a:r>
            <a:rPr lang="en-US" dirty="0"/>
            <a:t>Scheduled Reports</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6B394150-5532-48DD-8CCC-BA0AFA3BF3D9}">
      <dgm:prSet phldrT="[Text]"/>
      <dgm:spPr/>
      <dgm:t>
        <a:bodyPr/>
        <a:lstStyle/>
        <a:p>
          <a:r>
            <a:rPr lang="en-US" dirty="0"/>
            <a:t>Custom Reporting</a:t>
          </a:r>
        </a:p>
      </dgm:t>
    </dgm:pt>
    <dgm:pt modelId="{44B3CF08-F0CB-4F1D-86AA-0AB8986B96E5}" type="parTrans" cxnId="{80736C82-BBBA-4DD4-8FE0-3C0CCB55FE5B}">
      <dgm:prSet/>
      <dgm:spPr/>
      <dgm:t>
        <a:bodyPr/>
        <a:lstStyle/>
        <a:p>
          <a:endParaRPr lang="en-US"/>
        </a:p>
      </dgm:t>
    </dgm:pt>
    <dgm:pt modelId="{7ABB9BC4-5746-4DA3-ACD1-293C57BD10D2}" type="sibTrans" cxnId="{80736C82-BBBA-4DD4-8FE0-3C0CCB55FE5B}">
      <dgm:prSet/>
      <dgm:spPr/>
      <dgm:t>
        <a:bodyPr/>
        <a:lstStyle/>
        <a:p>
          <a:endParaRPr lang="en-US"/>
        </a:p>
      </dgm:t>
    </dgm:pt>
    <dgm:pt modelId="{3DE44781-F4FE-4BE4-9DCC-741FA2DAB580}">
      <dgm:prSet phldrT="[Text]"/>
      <dgm:spPr/>
      <dgm:t>
        <a:bodyPr/>
        <a:lstStyle/>
        <a:p>
          <a:r>
            <a:rPr lang="en-US" dirty="0"/>
            <a:t>Data Downloads</a:t>
          </a:r>
        </a:p>
      </dgm:t>
    </dgm:pt>
    <dgm:pt modelId="{9AC611EA-F0EA-4E5F-B781-2496B70D2254}" type="parTrans" cxnId="{FEBEF669-B60B-469F-82EC-D35F1253F0C3}">
      <dgm:prSet/>
      <dgm:spPr/>
      <dgm:t>
        <a:bodyPr/>
        <a:lstStyle/>
        <a:p>
          <a:endParaRPr lang="en-US"/>
        </a:p>
      </dgm:t>
    </dgm:pt>
    <dgm:pt modelId="{E35018A9-22D4-432A-83FA-41419F27B8A2}" type="sibTrans" cxnId="{FEBEF669-B60B-469F-82EC-D35F1253F0C3}">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10"/>
      <dgm:spPr/>
    </dgm:pt>
    <dgm:pt modelId="{E972F562-DD71-4FF6-8E10-0C55B8179BD5}" type="pres">
      <dgm:prSet presAssocID="{636520A4-87C6-48A1-9430-9BA115CB57A4}" presName="bottomArc1" presStyleLbl="parChTrans1D1" presStyleIdx="1" presStyleCnt="10"/>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E1D33C2-4CCB-4681-B5E3-F34FD3574747}" type="pres">
      <dgm:prSet presAssocID="{B036F831-9474-4BB8-B8A5-52941E8CB39B}" presName="Name28" presStyleLbl="parChTrans1D2" presStyleIdx="0" presStyleCnt="4"/>
      <dgm:spPr/>
    </dgm:pt>
    <dgm:pt modelId="{8B77414B-CC85-4708-B6DC-31D22D273CD4}" type="pres">
      <dgm:prSet presAssocID="{C6EC6CD5-42ED-407E-BCC1-9976CE8FAB29}" presName="hierRoot2" presStyleCnt="0">
        <dgm:presLayoutVars>
          <dgm:hierBranch val="init"/>
        </dgm:presLayoutVars>
      </dgm:prSet>
      <dgm:spPr/>
    </dgm:pt>
    <dgm:pt modelId="{8BFAAECB-C8EC-42DC-87B5-91FA70DB4D52}" type="pres">
      <dgm:prSet presAssocID="{C6EC6CD5-42ED-407E-BCC1-9976CE8FAB29}" presName="rootComposite2" presStyleCnt="0"/>
      <dgm:spPr/>
    </dgm:pt>
    <dgm:pt modelId="{E4F3817E-33AE-4770-B2C4-9FFA362F02FC}" type="pres">
      <dgm:prSet presAssocID="{C6EC6CD5-42ED-407E-BCC1-9976CE8FAB29}" presName="rootText2" presStyleLbl="alignAcc1" presStyleIdx="0" presStyleCnt="0">
        <dgm:presLayoutVars>
          <dgm:chPref val="3"/>
        </dgm:presLayoutVars>
      </dgm:prSet>
      <dgm:spPr/>
    </dgm:pt>
    <dgm:pt modelId="{9DD24623-F37A-4939-A006-C22E71325DF6}" type="pres">
      <dgm:prSet presAssocID="{C6EC6CD5-42ED-407E-BCC1-9976CE8FAB29}" presName="topArc2" presStyleLbl="parChTrans1D1" presStyleIdx="2" presStyleCnt="10"/>
      <dgm:spPr/>
    </dgm:pt>
    <dgm:pt modelId="{B8A493E9-A3C9-4ECB-A1BE-BB45C23A7E1A}" type="pres">
      <dgm:prSet presAssocID="{C6EC6CD5-42ED-407E-BCC1-9976CE8FAB29}" presName="bottomArc2" presStyleLbl="parChTrans1D1" presStyleIdx="3" presStyleCnt="10"/>
      <dgm:spPr/>
    </dgm:pt>
    <dgm:pt modelId="{3418D171-D8B9-4ACD-B1AE-4F98BC15C8C7}" type="pres">
      <dgm:prSet presAssocID="{C6EC6CD5-42ED-407E-BCC1-9976CE8FAB29}" presName="topConnNode2" presStyleLbl="node2" presStyleIdx="0" presStyleCnt="0"/>
      <dgm:spPr/>
    </dgm:pt>
    <dgm:pt modelId="{8D9FBE9E-CDB9-46D6-9DAE-AC7777453963}" type="pres">
      <dgm:prSet presAssocID="{C6EC6CD5-42ED-407E-BCC1-9976CE8FAB29}" presName="hierChild4" presStyleCnt="0"/>
      <dgm:spPr/>
    </dgm:pt>
    <dgm:pt modelId="{08502332-C510-4396-BFDD-F9D543444E18}" type="pres">
      <dgm:prSet presAssocID="{C6EC6CD5-42ED-407E-BCC1-9976CE8FAB29}" presName="hierChild5" presStyleCnt="0"/>
      <dgm:spPr/>
    </dgm:pt>
    <dgm:pt modelId="{E22AFF97-9DB5-4780-97ED-CE203D2DEDDE}" type="pres">
      <dgm:prSet presAssocID="{0EB92BE3-C755-4C89-99C3-A95B625D8E43}" presName="Name28" presStyleLbl="parChTrans1D2" presStyleIdx="1" presStyleCnt="4"/>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4" presStyleCnt="10"/>
      <dgm:spPr/>
    </dgm:pt>
    <dgm:pt modelId="{D38AC4D3-3E0B-49EB-AC31-9CDDA521BDE7}" type="pres">
      <dgm:prSet presAssocID="{46F8518B-3595-47CD-8897-8C0B142A0D8F}" presName="bottomArc2" presStyleLbl="parChTrans1D1" presStyleIdx="5" presStyleCnt="10"/>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7812CC9A-A4C8-4E49-A356-52A0A0B85016}" type="pres">
      <dgm:prSet presAssocID="{44B3CF08-F0CB-4F1D-86AA-0AB8986B96E5}" presName="Name28" presStyleLbl="parChTrans1D2" presStyleIdx="2" presStyleCnt="4"/>
      <dgm:spPr/>
    </dgm:pt>
    <dgm:pt modelId="{7417B394-180C-4DDA-ACCA-2212450BC2CB}" type="pres">
      <dgm:prSet presAssocID="{6B394150-5532-48DD-8CCC-BA0AFA3BF3D9}" presName="hierRoot2" presStyleCnt="0">
        <dgm:presLayoutVars>
          <dgm:hierBranch val="init"/>
        </dgm:presLayoutVars>
      </dgm:prSet>
      <dgm:spPr/>
    </dgm:pt>
    <dgm:pt modelId="{14D12BD7-4B92-4E47-960C-77587951AB33}" type="pres">
      <dgm:prSet presAssocID="{6B394150-5532-48DD-8CCC-BA0AFA3BF3D9}" presName="rootComposite2" presStyleCnt="0"/>
      <dgm:spPr/>
    </dgm:pt>
    <dgm:pt modelId="{C7E89F9B-6B9A-4620-837B-B658E6786313}" type="pres">
      <dgm:prSet presAssocID="{6B394150-5532-48DD-8CCC-BA0AFA3BF3D9}" presName="rootText2" presStyleLbl="alignAcc1" presStyleIdx="0" presStyleCnt="0">
        <dgm:presLayoutVars>
          <dgm:chPref val="3"/>
        </dgm:presLayoutVars>
      </dgm:prSet>
      <dgm:spPr/>
    </dgm:pt>
    <dgm:pt modelId="{16A4570B-396B-4DEF-920A-E02BD7A414FD}" type="pres">
      <dgm:prSet presAssocID="{6B394150-5532-48DD-8CCC-BA0AFA3BF3D9}" presName="topArc2" presStyleLbl="parChTrans1D1" presStyleIdx="6" presStyleCnt="10"/>
      <dgm:spPr/>
    </dgm:pt>
    <dgm:pt modelId="{2B4CF209-161F-4E47-82AC-F50F628940B8}" type="pres">
      <dgm:prSet presAssocID="{6B394150-5532-48DD-8CCC-BA0AFA3BF3D9}" presName="bottomArc2" presStyleLbl="parChTrans1D1" presStyleIdx="7" presStyleCnt="10"/>
      <dgm:spPr/>
    </dgm:pt>
    <dgm:pt modelId="{89181A78-B7A1-452F-ACA1-F6B653C9D95C}" type="pres">
      <dgm:prSet presAssocID="{6B394150-5532-48DD-8CCC-BA0AFA3BF3D9}" presName="topConnNode2" presStyleLbl="node2" presStyleIdx="0" presStyleCnt="0"/>
      <dgm:spPr/>
    </dgm:pt>
    <dgm:pt modelId="{BD45592E-CE32-4CC9-AA6D-905A4F50951D}" type="pres">
      <dgm:prSet presAssocID="{6B394150-5532-48DD-8CCC-BA0AFA3BF3D9}" presName="hierChild4" presStyleCnt="0"/>
      <dgm:spPr/>
    </dgm:pt>
    <dgm:pt modelId="{49A7B5C2-A26F-40ED-94D3-4C427FDE49DF}" type="pres">
      <dgm:prSet presAssocID="{6B394150-5532-48DD-8CCC-BA0AFA3BF3D9}" presName="hierChild5" presStyleCnt="0"/>
      <dgm:spPr/>
    </dgm:pt>
    <dgm:pt modelId="{FCFCBB4A-724A-4B64-931D-9462D7DE3C17}" type="pres">
      <dgm:prSet presAssocID="{9AC611EA-F0EA-4E5F-B781-2496B70D2254}" presName="Name28" presStyleLbl="parChTrans1D2" presStyleIdx="3" presStyleCnt="4"/>
      <dgm:spPr/>
    </dgm:pt>
    <dgm:pt modelId="{6C0CBB8F-26AA-4E8E-95BD-D82C6FE0834C}" type="pres">
      <dgm:prSet presAssocID="{3DE44781-F4FE-4BE4-9DCC-741FA2DAB580}" presName="hierRoot2" presStyleCnt="0">
        <dgm:presLayoutVars>
          <dgm:hierBranch val="init"/>
        </dgm:presLayoutVars>
      </dgm:prSet>
      <dgm:spPr/>
    </dgm:pt>
    <dgm:pt modelId="{C8A58A63-DC7A-4ED0-A47D-1BC7E724332F}" type="pres">
      <dgm:prSet presAssocID="{3DE44781-F4FE-4BE4-9DCC-741FA2DAB580}" presName="rootComposite2" presStyleCnt="0"/>
      <dgm:spPr/>
    </dgm:pt>
    <dgm:pt modelId="{DBB72744-57E3-46BA-89E2-9E5EC2D808F1}" type="pres">
      <dgm:prSet presAssocID="{3DE44781-F4FE-4BE4-9DCC-741FA2DAB580}" presName="rootText2" presStyleLbl="alignAcc1" presStyleIdx="0" presStyleCnt="0">
        <dgm:presLayoutVars>
          <dgm:chPref val="3"/>
        </dgm:presLayoutVars>
      </dgm:prSet>
      <dgm:spPr/>
    </dgm:pt>
    <dgm:pt modelId="{09A0848D-ABD5-42C2-97F0-8CC51D845406}" type="pres">
      <dgm:prSet presAssocID="{3DE44781-F4FE-4BE4-9DCC-741FA2DAB580}" presName="topArc2" presStyleLbl="parChTrans1D1" presStyleIdx="8" presStyleCnt="10"/>
      <dgm:spPr/>
    </dgm:pt>
    <dgm:pt modelId="{ADB80A0D-9FF4-4FC0-83AD-89CB65FCEB65}" type="pres">
      <dgm:prSet presAssocID="{3DE44781-F4FE-4BE4-9DCC-741FA2DAB580}" presName="bottomArc2" presStyleLbl="parChTrans1D1" presStyleIdx="9" presStyleCnt="10"/>
      <dgm:spPr/>
    </dgm:pt>
    <dgm:pt modelId="{C5CD3DD9-1FF1-4B28-AC63-F6C33B7A39F0}" type="pres">
      <dgm:prSet presAssocID="{3DE44781-F4FE-4BE4-9DCC-741FA2DAB580}" presName="topConnNode2" presStyleLbl="node2" presStyleIdx="0" presStyleCnt="0"/>
      <dgm:spPr/>
    </dgm:pt>
    <dgm:pt modelId="{D45C6581-BCC2-447C-A8B1-32843B42E946}" type="pres">
      <dgm:prSet presAssocID="{3DE44781-F4FE-4BE4-9DCC-741FA2DAB580}" presName="hierChild4" presStyleCnt="0"/>
      <dgm:spPr/>
    </dgm:pt>
    <dgm:pt modelId="{14B50149-32A9-456E-A942-E374B0DCBC91}" type="pres">
      <dgm:prSet presAssocID="{3DE44781-F4FE-4BE4-9DCC-741FA2DAB580}" presName="hierChild5" presStyleCnt="0"/>
      <dgm:spPr/>
    </dgm:pt>
    <dgm:pt modelId="{AFCBB5DF-46E3-4116-99AE-0F2BF8DF5CA6}" type="pres">
      <dgm:prSet presAssocID="{636520A4-87C6-48A1-9430-9BA115CB57A4}" presName="hierChild3" presStyleCnt="0"/>
      <dgm:spPr/>
    </dgm:pt>
  </dgm:ptLst>
  <dgm:cxnLst>
    <dgm:cxn modelId="{A3E7610D-B756-4CA8-B76D-B851638504D4}" type="presOf" srcId="{9AC611EA-F0EA-4E5F-B781-2496B70D2254}" destId="{FCFCBB4A-724A-4B64-931D-9462D7DE3C17}" srcOrd="0" destOrd="0" presId="urn:microsoft.com/office/officeart/2008/layout/HalfCircleOrganizationChart"/>
    <dgm:cxn modelId="{FAF55115-4F83-4EA0-8A21-52C95A0D77FE}" srcId="{636520A4-87C6-48A1-9430-9BA115CB57A4}" destId="{46F8518B-3595-47CD-8897-8C0B142A0D8F}" srcOrd="1" destOrd="0" parTransId="{0EB92BE3-C755-4C89-99C3-A95B625D8E43}" sibTransId="{FCA93FBE-0838-4094-9F27-BAF52188CE9F}"/>
    <dgm:cxn modelId="{852C2D1E-9041-45FA-88E4-A48CB406A156}" type="presOf" srcId="{C6EC6CD5-42ED-407E-BCC1-9976CE8FAB29}" destId="{3418D171-D8B9-4ACD-B1AE-4F98BC15C8C7}" srcOrd="1" destOrd="0" presId="urn:microsoft.com/office/officeart/2008/layout/HalfCircleOrganizationChart"/>
    <dgm:cxn modelId="{ECBA8124-B7C8-40F7-A904-0CF7E9FE779D}" srcId="{636520A4-87C6-48A1-9430-9BA115CB57A4}" destId="{C6EC6CD5-42ED-407E-BCC1-9976CE8FAB29}" srcOrd="0" destOrd="0" parTransId="{B036F831-9474-4BB8-B8A5-52941E8CB39B}" sibTransId="{9280A86F-B8DC-4586-AD0D-648FA193CFA0}"/>
    <dgm:cxn modelId="{782D2530-6A88-4AD7-8EAC-6E2046674E91}" type="presOf" srcId="{6B394150-5532-48DD-8CCC-BA0AFA3BF3D9}" destId="{C7E89F9B-6B9A-4620-837B-B658E6786313}" srcOrd="0" destOrd="0" presId="urn:microsoft.com/office/officeart/2008/layout/HalfCircleOrganizationChart"/>
    <dgm:cxn modelId="{02E11231-496D-4D76-A220-E4FA6FA647A2}" srcId="{601EB094-FA90-42E0-8F42-2D2ADCCB88B0}" destId="{636520A4-87C6-48A1-9430-9BA115CB57A4}" srcOrd="0" destOrd="0" parTransId="{9955B2EE-0C9B-404E-8E37-41DBDF1738CC}" sibTransId="{B29A4762-8C02-40BB-8703-D00E6020A10D}"/>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FEBEF669-B60B-469F-82EC-D35F1253F0C3}" srcId="{636520A4-87C6-48A1-9430-9BA115CB57A4}" destId="{3DE44781-F4FE-4BE4-9DCC-741FA2DAB580}" srcOrd="3" destOrd="0" parTransId="{9AC611EA-F0EA-4E5F-B781-2496B70D2254}" sibTransId="{E35018A9-22D4-432A-83FA-41419F27B8A2}"/>
    <dgm:cxn modelId="{D2FFA24C-3D5D-4883-98D3-619C28C464E6}" type="presOf" srcId="{3DE44781-F4FE-4BE4-9DCC-741FA2DAB580}" destId="{C5CD3DD9-1FF1-4B28-AC63-F6C33B7A39F0}" srcOrd="1"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80736C82-BBBA-4DD4-8FE0-3C0CCB55FE5B}" srcId="{636520A4-87C6-48A1-9430-9BA115CB57A4}" destId="{6B394150-5532-48DD-8CCC-BA0AFA3BF3D9}" srcOrd="2" destOrd="0" parTransId="{44B3CF08-F0CB-4F1D-86AA-0AB8986B96E5}" sibTransId="{7ABB9BC4-5746-4DA3-ACD1-293C57BD10D2}"/>
    <dgm:cxn modelId="{844DCA87-85C7-42A2-B9F0-39F44F2AA91B}" type="presOf" srcId="{636520A4-87C6-48A1-9430-9BA115CB57A4}" destId="{D13BCFD9-793B-435E-A4DC-2AF4070B0C29}" srcOrd="0" destOrd="0" presId="urn:microsoft.com/office/officeart/2008/layout/HalfCircleOrganizationChart"/>
    <dgm:cxn modelId="{27DFAA97-ED4C-48E7-BF5F-2217FBB631F4}" type="presOf" srcId="{44B3CF08-F0CB-4F1D-86AA-0AB8986B96E5}" destId="{7812CC9A-A4C8-4E49-A356-52A0A0B85016}"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525D94A3-154E-4E98-9075-2D2D29158009}" type="presOf" srcId="{3DE44781-F4FE-4BE4-9DCC-741FA2DAB580}" destId="{DBB72744-57E3-46BA-89E2-9E5EC2D808F1}" srcOrd="0" destOrd="0" presId="urn:microsoft.com/office/officeart/2008/layout/HalfCircleOrganizationChart"/>
    <dgm:cxn modelId="{51D0B5BE-3498-4AA4-BACF-745E1B4755C8}" type="presOf" srcId="{6B394150-5532-48DD-8CCC-BA0AFA3BF3D9}" destId="{89181A78-B7A1-452F-ACA1-F6B653C9D95C}" srcOrd="1" destOrd="0" presId="urn:microsoft.com/office/officeart/2008/layout/HalfCircleOrganizationChart"/>
    <dgm:cxn modelId="{651737C7-0954-4324-B94D-8772CB9BB079}" type="presOf" srcId="{B036F831-9474-4BB8-B8A5-52941E8CB39B}" destId="{EE1D33C2-4CCB-4681-B5E3-F34FD3574747}" srcOrd="0" destOrd="0" presId="urn:microsoft.com/office/officeart/2008/layout/HalfCircleOrganizationChart"/>
    <dgm:cxn modelId="{D97423D0-1107-419A-9909-4F879B19073D}" type="presOf" srcId="{C6EC6CD5-42ED-407E-BCC1-9976CE8FAB29}" destId="{E4F3817E-33AE-4770-B2C4-9FFA362F02FC}"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861CB19B-3013-43BD-A58B-BC25F85454A7}" type="presParOf" srcId="{685C8682-93DF-458A-B915-9FFB2477F27D}" destId="{EE1D33C2-4CCB-4681-B5E3-F34FD3574747}" srcOrd="0" destOrd="0" presId="urn:microsoft.com/office/officeart/2008/layout/HalfCircleOrganizationChart"/>
    <dgm:cxn modelId="{F1481CBF-B0C5-497F-8E42-1D93E1FE7018}" type="presParOf" srcId="{685C8682-93DF-458A-B915-9FFB2477F27D}" destId="{8B77414B-CC85-4708-B6DC-31D22D273CD4}" srcOrd="1" destOrd="0" presId="urn:microsoft.com/office/officeart/2008/layout/HalfCircleOrganizationChart"/>
    <dgm:cxn modelId="{4646C1C3-99B1-48AC-97E1-A6B32CB6972F}" type="presParOf" srcId="{8B77414B-CC85-4708-B6DC-31D22D273CD4}" destId="{8BFAAECB-C8EC-42DC-87B5-91FA70DB4D52}" srcOrd="0" destOrd="0" presId="urn:microsoft.com/office/officeart/2008/layout/HalfCircleOrganizationChart"/>
    <dgm:cxn modelId="{AF0846F6-D17C-40AE-A6FE-4E8C10ECAD00}" type="presParOf" srcId="{8BFAAECB-C8EC-42DC-87B5-91FA70DB4D52}" destId="{E4F3817E-33AE-4770-B2C4-9FFA362F02FC}" srcOrd="0" destOrd="0" presId="urn:microsoft.com/office/officeart/2008/layout/HalfCircleOrganizationChart"/>
    <dgm:cxn modelId="{1E7BF23F-A2A9-4FB4-95BA-548F9DA319B6}" type="presParOf" srcId="{8BFAAECB-C8EC-42DC-87B5-91FA70DB4D52}" destId="{9DD24623-F37A-4939-A006-C22E71325DF6}" srcOrd="1" destOrd="0" presId="urn:microsoft.com/office/officeart/2008/layout/HalfCircleOrganizationChart"/>
    <dgm:cxn modelId="{B286D461-51C2-4874-9314-3E9CA78E78EB}" type="presParOf" srcId="{8BFAAECB-C8EC-42DC-87B5-91FA70DB4D52}" destId="{B8A493E9-A3C9-4ECB-A1BE-BB45C23A7E1A}" srcOrd="2" destOrd="0" presId="urn:microsoft.com/office/officeart/2008/layout/HalfCircleOrganizationChart"/>
    <dgm:cxn modelId="{F497639C-5892-48EB-A3BB-25E65676A3C9}" type="presParOf" srcId="{8BFAAECB-C8EC-42DC-87B5-91FA70DB4D52}" destId="{3418D171-D8B9-4ACD-B1AE-4F98BC15C8C7}" srcOrd="3" destOrd="0" presId="urn:microsoft.com/office/officeart/2008/layout/HalfCircleOrganizationChart"/>
    <dgm:cxn modelId="{198540AA-229A-44E9-9C90-752380206A80}" type="presParOf" srcId="{8B77414B-CC85-4708-B6DC-31D22D273CD4}" destId="{8D9FBE9E-CDB9-46D6-9DAE-AC7777453963}" srcOrd="1" destOrd="0" presId="urn:microsoft.com/office/officeart/2008/layout/HalfCircleOrganizationChart"/>
    <dgm:cxn modelId="{CE8F9265-C9EA-4F9B-B1F4-48C580083D2B}" type="presParOf" srcId="{8B77414B-CC85-4708-B6DC-31D22D273CD4}" destId="{08502332-C510-4396-BFDD-F9D543444E18}" srcOrd="2" destOrd="0" presId="urn:microsoft.com/office/officeart/2008/layout/HalfCircleOrganizationChart"/>
    <dgm:cxn modelId="{FBE078BF-2B41-4C10-B824-70611643EC8E}" type="presParOf" srcId="{685C8682-93DF-458A-B915-9FFB2477F27D}" destId="{E22AFF97-9DB5-4780-97ED-CE203D2DEDDE}" srcOrd="2" destOrd="0" presId="urn:microsoft.com/office/officeart/2008/layout/HalfCircleOrganizationChart"/>
    <dgm:cxn modelId="{82E168E0-C6CB-4683-87D5-372D25D624E8}" type="presParOf" srcId="{685C8682-93DF-458A-B915-9FFB2477F27D}" destId="{FF21C1E1-7F72-49E6-8C05-63D68CABFEFC}" srcOrd="3"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2CB19CE4-4D91-4055-A19F-7795A392F91A}" type="presParOf" srcId="{685C8682-93DF-458A-B915-9FFB2477F27D}" destId="{7812CC9A-A4C8-4E49-A356-52A0A0B85016}" srcOrd="4" destOrd="0" presId="urn:microsoft.com/office/officeart/2008/layout/HalfCircleOrganizationChart"/>
    <dgm:cxn modelId="{031D60E6-4F10-4B74-A458-0E25849D70F3}" type="presParOf" srcId="{685C8682-93DF-458A-B915-9FFB2477F27D}" destId="{7417B394-180C-4DDA-ACCA-2212450BC2CB}" srcOrd="5" destOrd="0" presId="urn:microsoft.com/office/officeart/2008/layout/HalfCircleOrganizationChart"/>
    <dgm:cxn modelId="{911502C6-AC68-4269-BB47-EBC22DC0103D}" type="presParOf" srcId="{7417B394-180C-4DDA-ACCA-2212450BC2CB}" destId="{14D12BD7-4B92-4E47-960C-77587951AB33}" srcOrd="0" destOrd="0" presId="urn:microsoft.com/office/officeart/2008/layout/HalfCircleOrganizationChart"/>
    <dgm:cxn modelId="{AB270B49-1B8F-4429-98FE-C49FDAD3759F}" type="presParOf" srcId="{14D12BD7-4B92-4E47-960C-77587951AB33}" destId="{C7E89F9B-6B9A-4620-837B-B658E6786313}" srcOrd="0" destOrd="0" presId="urn:microsoft.com/office/officeart/2008/layout/HalfCircleOrganizationChart"/>
    <dgm:cxn modelId="{BFD5FB24-BAFA-4410-A45B-18486BF58614}" type="presParOf" srcId="{14D12BD7-4B92-4E47-960C-77587951AB33}" destId="{16A4570B-396B-4DEF-920A-E02BD7A414FD}" srcOrd="1" destOrd="0" presId="urn:microsoft.com/office/officeart/2008/layout/HalfCircleOrganizationChart"/>
    <dgm:cxn modelId="{CBD1BD84-6570-4774-8B50-ED364B4520AC}" type="presParOf" srcId="{14D12BD7-4B92-4E47-960C-77587951AB33}" destId="{2B4CF209-161F-4E47-82AC-F50F628940B8}" srcOrd="2" destOrd="0" presId="urn:microsoft.com/office/officeart/2008/layout/HalfCircleOrganizationChart"/>
    <dgm:cxn modelId="{3F7DA7AD-5583-4DF4-A73A-0AC416838A5B}" type="presParOf" srcId="{14D12BD7-4B92-4E47-960C-77587951AB33}" destId="{89181A78-B7A1-452F-ACA1-F6B653C9D95C}" srcOrd="3" destOrd="0" presId="urn:microsoft.com/office/officeart/2008/layout/HalfCircleOrganizationChart"/>
    <dgm:cxn modelId="{FDEA5C32-33EC-4A50-AF1C-4FD580D39042}" type="presParOf" srcId="{7417B394-180C-4DDA-ACCA-2212450BC2CB}" destId="{BD45592E-CE32-4CC9-AA6D-905A4F50951D}" srcOrd="1" destOrd="0" presId="urn:microsoft.com/office/officeart/2008/layout/HalfCircleOrganizationChart"/>
    <dgm:cxn modelId="{40C69990-50A3-4469-A73C-6929A9F3D8F9}" type="presParOf" srcId="{7417B394-180C-4DDA-ACCA-2212450BC2CB}" destId="{49A7B5C2-A26F-40ED-94D3-4C427FDE49DF}" srcOrd="2" destOrd="0" presId="urn:microsoft.com/office/officeart/2008/layout/HalfCircleOrganizationChart"/>
    <dgm:cxn modelId="{63B45591-02E6-44C6-97AD-CB294691BE40}" type="presParOf" srcId="{685C8682-93DF-458A-B915-9FFB2477F27D}" destId="{FCFCBB4A-724A-4B64-931D-9462D7DE3C17}" srcOrd="6" destOrd="0" presId="urn:microsoft.com/office/officeart/2008/layout/HalfCircleOrganizationChart"/>
    <dgm:cxn modelId="{528CBFE1-372A-4C83-9536-64E294B55BB1}" type="presParOf" srcId="{685C8682-93DF-458A-B915-9FFB2477F27D}" destId="{6C0CBB8F-26AA-4E8E-95BD-D82C6FE0834C}" srcOrd="7" destOrd="0" presId="urn:microsoft.com/office/officeart/2008/layout/HalfCircleOrganizationChart"/>
    <dgm:cxn modelId="{A62B16DB-2A76-4DB8-A0A8-F110969E9647}" type="presParOf" srcId="{6C0CBB8F-26AA-4E8E-95BD-D82C6FE0834C}" destId="{C8A58A63-DC7A-4ED0-A47D-1BC7E724332F}" srcOrd="0" destOrd="0" presId="urn:microsoft.com/office/officeart/2008/layout/HalfCircleOrganizationChart"/>
    <dgm:cxn modelId="{F307996C-0FB2-4031-A2DD-FC86A40F5EDF}" type="presParOf" srcId="{C8A58A63-DC7A-4ED0-A47D-1BC7E724332F}" destId="{DBB72744-57E3-46BA-89E2-9E5EC2D808F1}" srcOrd="0" destOrd="0" presId="urn:microsoft.com/office/officeart/2008/layout/HalfCircleOrganizationChart"/>
    <dgm:cxn modelId="{452A52C6-FC01-478A-9D64-BB5E6F5AF20B}" type="presParOf" srcId="{C8A58A63-DC7A-4ED0-A47D-1BC7E724332F}" destId="{09A0848D-ABD5-42C2-97F0-8CC51D845406}" srcOrd="1" destOrd="0" presId="urn:microsoft.com/office/officeart/2008/layout/HalfCircleOrganizationChart"/>
    <dgm:cxn modelId="{90A605E7-6C8D-4D9D-8486-FA714DA459C4}" type="presParOf" srcId="{C8A58A63-DC7A-4ED0-A47D-1BC7E724332F}" destId="{ADB80A0D-9FF4-4FC0-83AD-89CB65FCEB65}" srcOrd="2" destOrd="0" presId="urn:microsoft.com/office/officeart/2008/layout/HalfCircleOrganizationChart"/>
    <dgm:cxn modelId="{F52DE55D-0A07-4D04-8D4B-7F3F5FA69699}" type="presParOf" srcId="{C8A58A63-DC7A-4ED0-A47D-1BC7E724332F}" destId="{C5CD3DD9-1FF1-4B28-AC63-F6C33B7A39F0}" srcOrd="3" destOrd="0" presId="urn:microsoft.com/office/officeart/2008/layout/HalfCircleOrganizationChart"/>
    <dgm:cxn modelId="{3189F811-8BF9-4657-89BD-D559C8442865}" type="presParOf" srcId="{6C0CBB8F-26AA-4E8E-95BD-D82C6FE0834C}" destId="{D45C6581-BCC2-447C-A8B1-32843B42E946}" srcOrd="1" destOrd="0" presId="urn:microsoft.com/office/officeart/2008/layout/HalfCircleOrganizationChart"/>
    <dgm:cxn modelId="{5400C513-2324-488C-85AC-AFF8F4EBFCB6}" type="presParOf" srcId="{6C0CBB8F-26AA-4E8E-95BD-D82C6FE0834C}" destId="{14B50149-32A9-456E-A942-E374B0DCBC91}"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1EB094-FA90-42E0-8F42-2D2ADCCB88B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636520A4-87C6-48A1-9430-9BA115CB57A4}">
      <dgm:prSet phldrT="[Text]"/>
      <dgm:spPr/>
      <dgm:t>
        <a:bodyPr/>
        <a:lstStyle/>
        <a:p>
          <a:r>
            <a:rPr lang="en-US" dirty="0"/>
            <a:t>Resources</a:t>
          </a:r>
        </a:p>
      </dgm:t>
    </dgm:pt>
    <dgm:pt modelId="{9955B2EE-0C9B-404E-8E37-41DBDF1738CC}" type="parTrans" cxnId="{02E11231-496D-4D76-A220-E4FA6FA647A2}">
      <dgm:prSet/>
      <dgm:spPr/>
      <dgm:t>
        <a:bodyPr/>
        <a:lstStyle/>
        <a:p>
          <a:endParaRPr lang="en-US"/>
        </a:p>
      </dgm:t>
    </dgm:pt>
    <dgm:pt modelId="{B29A4762-8C02-40BB-8703-D00E6020A10D}" type="sibTrans" cxnId="{02E11231-496D-4D76-A220-E4FA6FA647A2}">
      <dgm:prSet/>
      <dgm:spPr/>
      <dgm:t>
        <a:bodyPr/>
        <a:lstStyle/>
        <a:p>
          <a:endParaRPr lang="en-US"/>
        </a:p>
      </dgm:t>
    </dgm:pt>
    <dgm:pt modelId="{C6EC6CD5-42ED-407E-BCC1-9976CE8FAB29}">
      <dgm:prSet phldrT="[Text]"/>
      <dgm:spPr/>
      <dgm:t>
        <a:bodyPr/>
        <a:lstStyle/>
        <a:p>
          <a:r>
            <a:rPr lang="en-US" dirty="0"/>
            <a:t>Available Products</a:t>
          </a:r>
        </a:p>
      </dgm:t>
    </dgm:pt>
    <dgm:pt modelId="{B036F831-9474-4BB8-B8A5-52941E8CB39B}" type="parTrans" cxnId="{ECBA8124-B7C8-40F7-A904-0CF7E9FE779D}">
      <dgm:prSet/>
      <dgm:spPr/>
      <dgm:t>
        <a:bodyPr/>
        <a:lstStyle/>
        <a:p>
          <a:endParaRPr lang="en-US"/>
        </a:p>
      </dgm:t>
    </dgm:pt>
    <dgm:pt modelId="{9280A86F-B8DC-4586-AD0D-648FA193CFA0}" type="sibTrans" cxnId="{ECBA8124-B7C8-40F7-A904-0CF7E9FE779D}">
      <dgm:prSet/>
      <dgm:spPr/>
      <dgm:t>
        <a:bodyPr/>
        <a:lstStyle/>
        <a:p>
          <a:endParaRPr lang="en-US"/>
        </a:p>
      </dgm:t>
    </dgm:pt>
    <dgm:pt modelId="{46F8518B-3595-47CD-8897-8C0B142A0D8F}">
      <dgm:prSet phldrT="[Text]"/>
      <dgm:spPr/>
      <dgm:t>
        <a:bodyPr/>
        <a:lstStyle/>
        <a:p>
          <a:r>
            <a:rPr lang="en-US" dirty="0"/>
            <a:t>Education</a:t>
          </a:r>
        </a:p>
      </dgm:t>
    </dgm:pt>
    <dgm:pt modelId="{0EB92BE3-C755-4C89-99C3-A95B625D8E43}" type="parTrans" cxnId="{FAF55115-4F83-4EA0-8A21-52C95A0D77FE}">
      <dgm:prSet/>
      <dgm:spPr/>
      <dgm:t>
        <a:bodyPr/>
        <a:lstStyle/>
        <a:p>
          <a:endParaRPr lang="en-US"/>
        </a:p>
      </dgm:t>
    </dgm:pt>
    <dgm:pt modelId="{FCA93FBE-0838-4094-9F27-BAF52188CE9F}" type="sibTrans" cxnId="{FAF55115-4F83-4EA0-8A21-52C95A0D77FE}">
      <dgm:prSet/>
      <dgm:spPr/>
      <dgm:t>
        <a:bodyPr/>
        <a:lstStyle/>
        <a:p>
          <a:endParaRPr lang="en-US"/>
        </a:p>
      </dgm:t>
    </dgm:pt>
    <dgm:pt modelId="{6B394150-5532-48DD-8CCC-BA0AFA3BF3D9}">
      <dgm:prSet phldrT="[Text]"/>
      <dgm:spPr/>
      <dgm:t>
        <a:bodyPr/>
        <a:lstStyle/>
        <a:p>
          <a:r>
            <a:rPr lang="en-US" dirty="0"/>
            <a:t>Latest News</a:t>
          </a:r>
        </a:p>
      </dgm:t>
    </dgm:pt>
    <dgm:pt modelId="{44B3CF08-F0CB-4F1D-86AA-0AB8986B96E5}" type="parTrans" cxnId="{80736C82-BBBA-4DD4-8FE0-3C0CCB55FE5B}">
      <dgm:prSet/>
      <dgm:spPr/>
      <dgm:t>
        <a:bodyPr/>
        <a:lstStyle/>
        <a:p>
          <a:endParaRPr lang="en-US"/>
        </a:p>
      </dgm:t>
    </dgm:pt>
    <dgm:pt modelId="{7ABB9BC4-5746-4DA3-ACD1-293C57BD10D2}" type="sibTrans" cxnId="{80736C82-BBBA-4DD4-8FE0-3C0CCB55FE5B}">
      <dgm:prSet/>
      <dgm:spPr/>
      <dgm:t>
        <a:bodyPr/>
        <a:lstStyle/>
        <a:p>
          <a:endParaRPr lang="en-US"/>
        </a:p>
      </dgm:t>
    </dgm:pt>
    <dgm:pt modelId="{3DE44781-F4FE-4BE4-9DCC-741FA2DAB580}">
      <dgm:prSet phldrT="[Text]"/>
      <dgm:spPr/>
      <dgm:t>
        <a:bodyPr/>
        <a:lstStyle/>
        <a:p>
          <a:r>
            <a:rPr lang="en-US" dirty="0"/>
            <a:t>Forms and Processing</a:t>
          </a:r>
        </a:p>
      </dgm:t>
    </dgm:pt>
    <dgm:pt modelId="{9AC611EA-F0EA-4E5F-B781-2496B70D2254}" type="parTrans" cxnId="{FEBEF669-B60B-469F-82EC-D35F1253F0C3}">
      <dgm:prSet/>
      <dgm:spPr/>
      <dgm:t>
        <a:bodyPr/>
        <a:lstStyle/>
        <a:p>
          <a:endParaRPr lang="en-US"/>
        </a:p>
      </dgm:t>
    </dgm:pt>
    <dgm:pt modelId="{E35018A9-22D4-432A-83FA-41419F27B8A2}" type="sibTrans" cxnId="{FEBEF669-B60B-469F-82EC-D35F1253F0C3}">
      <dgm:prSet/>
      <dgm:spPr/>
      <dgm:t>
        <a:bodyPr/>
        <a:lstStyle/>
        <a:p>
          <a:endParaRPr lang="en-US"/>
        </a:p>
      </dgm:t>
    </dgm:pt>
    <dgm:pt modelId="{376F9D89-44C2-48A9-AFAD-9F56FA84087C}" type="pres">
      <dgm:prSet presAssocID="{601EB094-FA90-42E0-8F42-2D2ADCCB88B0}" presName="Name0" presStyleCnt="0">
        <dgm:presLayoutVars>
          <dgm:orgChart val="1"/>
          <dgm:chPref val="1"/>
          <dgm:dir/>
          <dgm:animOne val="branch"/>
          <dgm:animLvl val="lvl"/>
          <dgm:resizeHandles/>
        </dgm:presLayoutVars>
      </dgm:prSet>
      <dgm:spPr/>
    </dgm:pt>
    <dgm:pt modelId="{5E0A302F-F10B-41C7-870D-A5E66F186D6A}" type="pres">
      <dgm:prSet presAssocID="{636520A4-87C6-48A1-9430-9BA115CB57A4}" presName="hierRoot1" presStyleCnt="0">
        <dgm:presLayoutVars>
          <dgm:hierBranch val="init"/>
        </dgm:presLayoutVars>
      </dgm:prSet>
      <dgm:spPr/>
    </dgm:pt>
    <dgm:pt modelId="{46B96F86-9F3B-4B72-8AA2-1CE4C9F8D93D}" type="pres">
      <dgm:prSet presAssocID="{636520A4-87C6-48A1-9430-9BA115CB57A4}" presName="rootComposite1" presStyleCnt="0"/>
      <dgm:spPr/>
    </dgm:pt>
    <dgm:pt modelId="{D13BCFD9-793B-435E-A4DC-2AF4070B0C29}" type="pres">
      <dgm:prSet presAssocID="{636520A4-87C6-48A1-9430-9BA115CB57A4}" presName="rootText1" presStyleLbl="alignAcc1" presStyleIdx="0" presStyleCnt="0">
        <dgm:presLayoutVars>
          <dgm:chPref val="3"/>
        </dgm:presLayoutVars>
      </dgm:prSet>
      <dgm:spPr/>
    </dgm:pt>
    <dgm:pt modelId="{6F8D89D0-F272-4CB6-9DEE-03532B696C1E}" type="pres">
      <dgm:prSet presAssocID="{636520A4-87C6-48A1-9430-9BA115CB57A4}" presName="topArc1" presStyleLbl="parChTrans1D1" presStyleIdx="0" presStyleCnt="10"/>
      <dgm:spPr/>
    </dgm:pt>
    <dgm:pt modelId="{E972F562-DD71-4FF6-8E10-0C55B8179BD5}" type="pres">
      <dgm:prSet presAssocID="{636520A4-87C6-48A1-9430-9BA115CB57A4}" presName="bottomArc1" presStyleLbl="parChTrans1D1" presStyleIdx="1" presStyleCnt="10"/>
      <dgm:spPr/>
    </dgm:pt>
    <dgm:pt modelId="{57EC6294-5476-4AE6-B1A5-BA100914C54B}" type="pres">
      <dgm:prSet presAssocID="{636520A4-87C6-48A1-9430-9BA115CB57A4}" presName="topConnNode1" presStyleLbl="node1" presStyleIdx="0" presStyleCnt="0"/>
      <dgm:spPr/>
    </dgm:pt>
    <dgm:pt modelId="{685C8682-93DF-458A-B915-9FFB2477F27D}" type="pres">
      <dgm:prSet presAssocID="{636520A4-87C6-48A1-9430-9BA115CB57A4}" presName="hierChild2" presStyleCnt="0"/>
      <dgm:spPr/>
    </dgm:pt>
    <dgm:pt modelId="{EE1D33C2-4CCB-4681-B5E3-F34FD3574747}" type="pres">
      <dgm:prSet presAssocID="{B036F831-9474-4BB8-B8A5-52941E8CB39B}" presName="Name28" presStyleLbl="parChTrans1D2" presStyleIdx="0" presStyleCnt="4"/>
      <dgm:spPr/>
    </dgm:pt>
    <dgm:pt modelId="{8B77414B-CC85-4708-B6DC-31D22D273CD4}" type="pres">
      <dgm:prSet presAssocID="{C6EC6CD5-42ED-407E-BCC1-9976CE8FAB29}" presName="hierRoot2" presStyleCnt="0">
        <dgm:presLayoutVars>
          <dgm:hierBranch val="init"/>
        </dgm:presLayoutVars>
      </dgm:prSet>
      <dgm:spPr/>
    </dgm:pt>
    <dgm:pt modelId="{8BFAAECB-C8EC-42DC-87B5-91FA70DB4D52}" type="pres">
      <dgm:prSet presAssocID="{C6EC6CD5-42ED-407E-BCC1-9976CE8FAB29}" presName="rootComposite2" presStyleCnt="0"/>
      <dgm:spPr/>
    </dgm:pt>
    <dgm:pt modelId="{E4F3817E-33AE-4770-B2C4-9FFA362F02FC}" type="pres">
      <dgm:prSet presAssocID="{C6EC6CD5-42ED-407E-BCC1-9976CE8FAB29}" presName="rootText2" presStyleLbl="alignAcc1" presStyleIdx="0" presStyleCnt="0">
        <dgm:presLayoutVars>
          <dgm:chPref val="3"/>
        </dgm:presLayoutVars>
      </dgm:prSet>
      <dgm:spPr/>
    </dgm:pt>
    <dgm:pt modelId="{9DD24623-F37A-4939-A006-C22E71325DF6}" type="pres">
      <dgm:prSet presAssocID="{C6EC6CD5-42ED-407E-BCC1-9976CE8FAB29}" presName="topArc2" presStyleLbl="parChTrans1D1" presStyleIdx="2" presStyleCnt="10"/>
      <dgm:spPr/>
    </dgm:pt>
    <dgm:pt modelId="{B8A493E9-A3C9-4ECB-A1BE-BB45C23A7E1A}" type="pres">
      <dgm:prSet presAssocID="{C6EC6CD5-42ED-407E-BCC1-9976CE8FAB29}" presName="bottomArc2" presStyleLbl="parChTrans1D1" presStyleIdx="3" presStyleCnt="10"/>
      <dgm:spPr/>
    </dgm:pt>
    <dgm:pt modelId="{3418D171-D8B9-4ACD-B1AE-4F98BC15C8C7}" type="pres">
      <dgm:prSet presAssocID="{C6EC6CD5-42ED-407E-BCC1-9976CE8FAB29}" presName="topConnNode2" presStyleLbl="node2" presStyleIdx="0" presStyleCnt="0"/>
      <dgm:spPr/>
    </dgm:pt>
    <dgm:pt modelId="{8D9FBE9E-CDB9-46D6-9DAE-AC7777453963}" type="pres">
      <dgm:prSet presAssocID="{C6EC6CD5-42ED-407E-BCC1-9976CE8FAB29}" presName="hierChild4" presStyleCnt="0"/>
      <dgm:spPr/>
    </dgm:pt>
    <dgm:pt modelId="{08502332-C510-4396-BFDD-F9D543444E18}" type="pres">
      <dgm:prSet presAssocID="{C6EC6CD5-42ED-407E-BCC1-9976CE8FAB29}" presName="hierChild5" presStyleCnt="0"/>
      <dgm:spPr/>
    </dgm:pt>
    <dgm:pt modelId="{E22AFF97-9DB5-4780-97ED-CE203D2DEDDE}" type="pres">
      <dgm:prSet presAssocID="{0EB92BE3-C755-4C89-99C3-A95B625D8E43}" presName="Name28" presStyleLbl="parChTrans1D2" presStyleIdx="1" presStyleCnt="4"/>
      <dgm:spPr/>
    </dgm:pt>
    <dgm:pt modelId="{FF21C1E1-7F72-49E6-8C05-63D68CABFEFC}" type="pres">
      <dgm:prSet presAssocID="{46F8518B-3595-47CD-8897-8C0B142A0D8F}" presName="hierRoot2" presStyleCnt="0">
        <dgm:presLayoutVars>
          <dgm:hierBranch val="init"/>
        </dgm:presLayoutVars>
      </dgm:prSet>
      <dgm:spPr/>
    </dgm:pt>
    <dgm:pt modelId="{10DE1881-16AC-47F4-9BFA-2C9F17DA4284}" type="pres">
      <dgm:prSet presAssocID="{46F8518B-3595-47CD-8897-8C0B142A0D8F}" presName="rootComposite2" presStyleCnt="0"/>
      <dgm:spPr/>
    </dgm:pt>
    <dgm:pt modelId="{883C8F21-AA67-4367-9554-F764459568A5}" type="pres">
      <dgm:prSet presAssocID="{46F8518B-3595-47CD-8897-8C0B142A0D8F}" presName="rootText2" presStyleLbl="alignAcc1" presStyleIdx="0" presStyleCnt="0">
        <dgm:presLayoutVars>
          <dgm:chPref val="3"/>
        </dgm:presLayoutVars>
      </dgm:prSet>
      <dgm:spPr/>
    </dgm:pt>
    <dgm:pt modelId="{F10FFEDF-5EFE-4E3E-9F7A-2209ADF98788}" type="pres">
      <dgm:prSet presAssocID="{46F8518B-3595-47CD-8897-8C0B142A0D8F}" presName="topArc2" presStyleLbl="parChTrans1D1" presStyleIdx="4" presStyleCnt="10"/>
      <dgm:spPr/>
    </dgm:pt>
    <dgm:pt modelId="{D38AC4D3-3E0B-49EB-AC31-9CDDA521BDE7}" type="pres">
      <dgm:prSet presAssocID="{46F8518B-3595-47CD-8897-8C0B142A0D8F}" presName="bottomArc2" presStyleLbl="parChTrans1D1" presStyleIdx="5" presStyleCnt="10"/>
      <dgm:spPr/>
    </dgm:pt>
    <dgm:pt modelId="{7E4E39FD-9A1A-425E-8FDF-A8942172BAF3}" type="pres">
      <dgm:prSet presAssocID="{46F8518B-3595-47CD-8897-8C0B142A0D8F}" presName="topConnNode2" presStyleLbl="node2" presStyleIdx="0" presStyleCnt="0"/>
      <dgm:spPr/>
    </dgm:pt>
    <dgm:pt modelId="{1A2DDD34-170C-45DD-AE8C-D3F1AA716551}" type="pres">
      <dgm:prSet presAssocID="{46F8518B-3595-47CD-8897-8C0B142A0D8F}" presName="hierChild4" presStyleCnt="0"/>
      <dgm:spPr/>
    </dgm:pt>
    <dgm:pt modelId="{2CAF5605-110A-4412-9B8A-492614A5E6AE}" type="pres">
      <dgm:prSet presAssocID="{46F8518B-3595-47CD-8897-8C0B142A0D8F}" presName="hierChild5" presStyleCnt="0"/>
      <dgm:spPr/>
    </dgm:pt>
    <dgm:pt modelId="{7812CC9A-A4C8-4E49-A356-52A0A0B85016}" type="pres">
      <dgm:prSet presAssocID="{44B3CF08-F0CB-4F1D-86AA-0AB8986B96E5}" presName="Name28" presStyleLbl="parChTrans1D2" presStyleIdx="2" presStyleCnt="4"/>
      <dgm:spPr/>
    </dgm:pt>
    <dgm:pt modelId="{7417B394-180C-4DDA-ACCA-2212450BC2CB}" type="pres">
      <dgm:prSet presAssocID="{6B394150-5532-48DD-8CCC-BA0AFA3BF3D9}" presName="hierRoot2" presStyleCnt="0">
        <dgm:presLayoutVars>
          <dgm:hierBranch val="init"/>
        </dgm:presLayoutVars>
      </dgm:prSet>
      <dgm:spPr/>
    </dgm:pt>
    <dgm:pt modelId="{14D12BD7-4B92-4E47-960C-77587951AB33}" type="pres">
      <dgm:prSet presAssocID="{6B394150-5532-48DD-8CCC-BA0AFA3BF3D9}" presName="rootComposite2" presStyleCnt="0"/>
      <dgm:spPr/>
    </dgm:pt>
    <dgm:pt modelId="{C7E89F9B-6B9A-4620-837B-B658E6786313}" type="pres">
      <dgm:prSet presAssocID="{6B394150-5532-48DD-8CCC-BA0AFA3BF3D9}" presName="rootText2" presStyleLbl="alignAcc1" presStyleIdx="0" presStyleCnt="0">
        <dgm:presLayoutVars>
          <dgm:chPref val="3"/>
        </dgm:presLayoutVars>
      </dgm:prSet>
      <dgm:spPr/>
    </dgm:pt>
    <dgm:pt modelId="{16A4570B-396B-4DEF-920A-E02BD7A414FD}" type="pres">
      <dgm:prSet presAssocID="{6B394150-5532-48DD-8CCC-BA0AFA3BF3D9}" presName="topArc2" presStyleLbl="parChTrans1D1" presStyleIdx="6" presStyleCnt="10"/>
      <dgm:spPr/>
    </dgm:pt>
    <dgm:pt modelId="{2B4CF209-161F-4E47-82AC-F50F628940B8}" type="pres">
      <dgm:prSet presAssocID="{6B394150-5532-48DD-8CCC-BA0AFA3BF3D9}" presName="bottomArc2" presStyleLbl="parChTrans1D1" presStyleIdx="7" presStyleCnt="10"/>
      <dgm:spPr/>
    </dgm:pt>
    <dgm:pt modelId="{89181A78-B7A1-452F-ACA1-F6B653C9D95C}" type="pres">
      <dgm:prSet presAssocID="{6B394150-5532-48DD-8CCC-BA0AFA3BF3D9}" presName="topConnNode2" presStyleLbl="node2" presStyleIdx="0" presStyleCnt="0"/>
      <dgm:spPr/>
    </dgm:pt>
    <dgm:pt modelId="{BD45592E-CE32-4CC9-AA6D-905A4F50951D}" type="pres">
      <dgm:prSet presAssocID="{6B394150-5532-48DD-8CCC-BA0AFA3BF3D9}" presName="hierChild4" presStyleCnt="0"/>
      <dgm:spPr/>
    </dgm:pt>
    <dgm:pt modelId="{49A7B5C2-A26F-40ED-94D3-4C427FDE49DF}" type="pres">
      <dgm:prSet presAssocID="{6B394150-5532-48DD-8CCC-BA0AFA3BF3D9}" presName="hierChild5" presStyleCnt="0"/>
      <dgm:spPr/>
    </dgm:pt>
    <dgm:pt modelId="{FCFCBB4A-724A-4B64-931D-9462D7DE3C17}" type="pres">
      <dgm:prSet presAssocID="{9AC611EA-F0EA-4E5F-B781-2496B70D2254}" presName="Name28" presStyleLbl="parChTrans1D2" presStyleIdx="3" presStyleCnt="4"/>
      <dgm:spPr/>
    </dgm:pt>
    <dgm:pt modelId="{6C0CBB8F-26AA-4E8E-95BD-D82C6FE0834C}" type="pres">
      <dgm:prSet presAssocID="{3DE44781-F4FE-4BE4-9DCC-741FA2DAB580}" presName="hierRoot2" presStyleCnt="0">
        <dgm:presLayoutVars>
          <dgm:hierBranch val="init"/>
        </dgm:presLayoutVars>
      </dgm:prSet>
      <dgm:spPr/>
    </dgm:pt>
    <dgm:pt modelId="{C8A58A63-DC7A-4ED0-A47D-1BC7E724332F}" type="pres">
      <dgm:prSet presAssocID="{3DE44781-F4FE-4BE4-9DCC-741FA2DAB580}" presName="rootComposite2" presStyleCnt="0"/>
      <dgm:spPr/>
    </dgm:pt>
    <dgm:pt modelId="{DBB72744-57E3-46BA-89E2-9E5EC2D808F1}" type="pres">
      <dgm:prSet presAssocID="{3DE44781-F4FE-4BE4-9DCC-741FA2DAB580}" presName="rootText2" presStyleLbl="alignAcc1" presStyleIdx="0" presStyleCnt="0">
        <dgm:presLayoutVars>
          <dgm:chPref val="3"/>
        </dgm:presLayoutVars>
      </dgm:prSet>
      <dgm:spPr/>
    </dgm:pt>
    <dgm:pt modelId="{09A0848D-ABD5-42C2-97F0-8CC51D845406}" type="pres">
      <dgm:prSet presAssocID="{3DE44781-F4FE-4BE4-9DCC-741FA2DAB580}" presName="topArc2" presStyleLbl="parChTrans1D1" presStyleIdx="8" presStyleCnt="10"/>
      <dgm:spPr/>
    </dgm:pt>
    <dgm:pt modelId="{ADB80A0D-9FF4-4FC0-83AD-89CB65FCEB65}" type="pres">
      <dgm:prSet presAssocID="{3DE44781-F4FE-4BE4-9DCC-741FA2DAB580}" presName="bottomArc2" presStyleLbl="parChTrans1D1" presStyleIdx="9" presStyleCnt="10"/>
      <dgm:spPr/>
    </dgm:pt>
    <dgm:pt modelId="{C5CD3DD9-1FF1-4B28-AC63-F6C33B7A39F0}" type="pres">
      <dgm:prSet presAssocID="{3DE44781-F4FE-4BE4-9DCC-741FA2DAB580}" presName="topConnNode2" presStyleLbl="node2" presStyleIdx="0" presStyleCnt="0"/>
      <dgm:spPr/>
    </dgm:pt>
    <dgm:pt modelId="{D45C6581-BCC2-447C-A8B1-32843B42E946}" type="pres">
      <dgm:prSet presAssocID="{3DE44781-F4FE-4BE4-9DCC-741FA2DAB580}" presName="hierChild4" presStyleCnt="0"/>
      <dgm:spPr/>
    </dgm:pt>
    <dgm:pt modelId="{14B50149-32A9-456E-A942-E374B0DCBC91}" type="pres">
      <dgm:prSet presAssocID="{3DE44781-F4FE-4BE4-9DCC-741FA2DAB580}" presName="hierChild5" presStyleCnt="0"/>
      <dgm:spPr/>
    </dgm:pt>
    <dgm:pt modelId="{AFCBB5DF-46E3-4116-99AE-0F2BF8DF5CA6}" type="pres">
      <dgm:prSet presAssocID="{636520A4-87C6-48A1-9430-9BA115CB57A4}" presName="hierChild3" presStyleCnt="0"/>
      <dgm:spPr/>
    </dgm:pt>
  </dgm:ptLst>
  <dgm:cxnLst>
    <dgm:cxn modelId="{A3E7610D-B756-4CA8-B76D-B851638504D4}" type="presOf" srcId="{9AC611EA-F0EA-4E5F-B781-2496B70D2254}" destId="{FCFCBB4A-724A-4B64-931D-9462D7DE3C17}" srcOrd="0" destOrd="0" presId="urn:microsoft.com/office/officeart/2008/layout/HalfCircleOrganizationChart"/>
    <dgm:cxn modelId="{FAF55115-4F83-4EA0-8A21-52C95A0D77FE}" srcId="{636520A4-87C6-48A1-9430-9BA115CB57A4}" destId="{46F8518B-3595-47CD-8897-8C0B142A0D8F}" srcOrd="1" destOrd="0" parTransId="{0EB92BE3-C755-4C89-99C3-A95B625D8E43}" sibTransId="{FCA93FBE-0838-4094-9F27-BAF52188CE9F}"/>
    <dgm:cxn modelId="{852C2D1E-9041-45FA-88E4-A48CB406A156}" type="presOf" srcId="{C6EC6CD5-42ED-407E-BCC1-9976CE8FAB29}" destId="{3418D171-D8B9-4ACD-B1AE-4F98BC15C8C7}" srcOrd="1" destOrd="0" presId="urn:microsoft.com/office/officeart/2008/layout/HalfCircleOrganizationChart"/>
    <dgm:cxn modelId="{ECBA8124-B7C8-40F7-A904-0CF7E9FE779D}" srcId="{636520A4-87C6-48A1-9430-9BA115CB57A4}" destId="{C6EC6CD5-42ED-407E-BCC1-9976CE8FAB29}" srcOrd="0" destOrd="0" parTransId="{B036F831-9474-4BB8-B8A5-52941E8CB39B}" sibTransId="{9280A86F-B8DC-4586-AD0D-648FA193CFA0}"/>
    <dgm:cxn modelId="{782D2530-6A88-4AD7-8EAC-6E2046674E91}" type="presOf" srcId="{6B394150-5532-48DD-8CCC-BA0AFA3BF3D9}" destId="{C7E89F9B-6B9A-4620-837B-B658E6786313}" srcOrd="0" destOrd="0" presId="urn:microsoft.com/office/officeart/2008/layout/HalfCircleOrganizationChart"/>
    <dgm:cxn modelId="{02E11231-496D-4D76-A220-E4FA6FA647A2}" srcId="{601EB094-FA90-42E0-8F42-2D2ADCCB88B0}" destId="{636520A4-87C6-48A1-9430-9BA115CB57A4}" srcOrd="0" destOrd="0" parTransId="{9955B2EE-0C9B-404E-8E37-41DBDF1738CC}" sibTransId="{B29A4762-8C02-40BB-8703-D00E6020A10D}"/>
    <dgm:cxn modelId="{A448AE3C-B280-4169-B52A-5AD6B0A22136}" type="presOf" srcId="{46F8518B-3595-47CD-8897-8C0B142A0D8F}" destId="{7E4E39FD-9A1A-425E-8FDF-A8942172BAF3}" srcOrd="1" destOrd="0" presId="urn:microsoft.com/office/officeart/2008/layout/HalfCircleOrganizationChart"/>
    <dgm:cxn modelId="{07855E67-F631-423C-BC04-C8A543DB17CE}" type="presOf" srcId="{601EB094-FA90-42E0-8F42-2D2ADCCB88B0}" destId="{376F9D89-44C2-48A9-AFAD-9F56FA84087C}" srcOrd="0" destOrd="0" presId="urn:microsoft.com/office/officeart/2008/layout/HalfCircleOrganizationChart"/>
    <dgm:cxn modelId="{FEBEF669-B60B-469F-82EC-D35F1253F0C3}" srcId="{636520A4-87C6-48A1-9430-9BA115CB57A4}" destId="{3DE44781-F4FE-4BE4-9DCC-741FA2DAB580}" srcOrd="3" destOrd="0" parTransId="{9AC611EA-F0EA-4E5F-B781-2496B70D2254}" sibTransId="{E35018A9-22D4-432A-83FA-41419F27B8A2}"/>
    <dgm:cxn modelId="{D2FFA24C-3D5D-4883-98D3-619C28C464E6}" type="presOf" srcId="{3DE44781-F4FE-4BE4-9DCC-741FA2DAB580}" destId="{C5CD3DD9-1FF1-4B28-AC63-F6C33B7A39F0}" srcOrd="1" destOrd="0" presId="urn:microsoft.com/office/officeart/2008/layout/HalfCircleOrganizationChart"/>
    <dgm:cxn modelId="{97944750-F431-481B-9465-09EBD9A3D9C0}" type="presOf" srcId="{46F8518B-3595-47CD-8897-8C0B142A0D8F}" destId="{883C8F21-AA67-4367-9554-F764459568A5}" srcOrd="0" destOrd="0" presId="urn:microsoft.com/office/officeart/2008/layout/HalfCircleOrganizationChart"/>
    <dgm:cxn modelId="{54CA3E53-5F86-432F-8DE8-BE12DF63EA09}" type="presOf" srcId="{636520A4-87C6-48A1-9430-9BA115CB57A4}" destId="{57EC6294-5476-4AE6-B1A5-BA100914C54B}" srcOrd="1" destOrd="0" presId="urn:microsoft.com/office/officeart/2008/layout/HalfCircleOrganizationChart"/>
    <dgm:cxn modelId="{80736C82-BBBA-4DD4-8FE0-3C0CCB55FE5B}" srcId="{636520A4-87C6-48A1-9430-9BA115CB57A4}" destId="{6B394150-5532-48DD-8CCC-BA0AFA3BF3D9}" srcOrd="2" destOrd="0" parTransId="{44B3CF08-F0CB-4F1D-86AA-0AB8986B96E5}" sibTransId="{7ABB9BC4-5746-4DA3-ACD1-293C57BD10D2}"/>
    <dgm:cxn modelId="{844DCA87-85C7-42A2-B9F0-39F44F2AA91B}" type="presOf" srcId="{636520A4-87C6-48A1-9430-9BA115CB57A4}" destId="{D13BCFD9-793B-435E-A4DC-2AF4070B0C29}" srcOrd="0" destOrd="0" presId="urn:microsoft.com/office/officeart/2008/layout/HalfCircleOrganizationChart"/>
    <dgm:cxn modelId="{27DFAA97-ED4C-48E7-BF5F-2217FBB631F4}" type="presOf" srcId="{44B3CF08-F0CB-4F1D-86AA-0AB8986B96E5}" destId="{7812CC9A-A4C8-4E49-A356-52A0A0B85016}" srcOrd="0" destOrd="0" presId="urn:microsoft.com/office/officeart/2008/layout/HalfCircleOrganizationChart"/>
    <dgm:cxn modelId="{AE32C59B-3B63-4976-8E1C-32D8531A8A87}" type="presOf" srcId="{0EB92BE3-C755-4C89-99C3-A95B625D8E43}" destId="{E22AFF97-9DB5-4780-97ED-CE203D2DEDDE}" srcOrd="0" destOrd="0" presId="urn:microsoft.com/office/officeart/2008/layout/HalfCircleOrganizationChart"/>
    <dgm:cxn modelId="{525D94A3-154E-4E98-9075-2D2D29158009}" type="presOf" srcId="{3DE44781-F4FE-4BE4-9DCC-741FA2DAB580}" destId="{DBB72744-57E3-46BA-89E2-9E5EC2D808F1}" srcOrd="0" destOrd="0" presId="urn:microsoft.com/office/officeart/2008/layout/HalfCircleOrganizationChart"/>
    <dgm:cxn modelId="{51D0B5BE-3498-4AA4-BACF-745E1B4755C8}" type="presOf" srcId="{6B394150-5532-48DD-8CCC-BA0AFA3BF3D9}" destId="{89181A78-B7A1-452F-ACA1-F6B653C9D95C}" srcOrd="1" destOrd="0" presId="urn:microsoft.com/office/officeart/2008/layout/HalfCircleOrganizationChart"/>
    <dgm:cxn modelId="{651737C7-0954-4324-B94D-8772CB9BB079}" type="presOf" srcId="{B036F831-9474-4BB8-B8A5-52941E8CB39B}" destId="{EE1D33C2-4CCB-4681-B5E3-F34FD3574747}" srcOrd="0" destOrd="0" presId="urn:microsoft.com/office/officeart/2008/layout/HalfCircleOrganizationChart"/>
    <dgm:cxn modelId="{D97423D0-1107-419A-9909-4F879B19073D}" type="presOf" srcId="{C6EC6CD5-42ED-407E-BCC1-9976CE8FAB29}" destId="{E4F3817E-33AE-4770-B2C4-9FFA362F02FC}" srcOrd="0" destOrd="0" presId="urn:microsoft.com/office/officeart/2008/layout/HalfCircleOrganizationChart"/>
    <dgm:cxn modelId="{849F3E70-EBBF-491C-8B2B-C5F3BFA6B46C}" type="presParOf" srcId="{376F9D89-44C2-48A9-AFAD-9F56FA84087C}" destId="{5E0A302F-F10B-41C7-870D-A5E66F186D6A}" srcOrd="0" destOrd="0" presId="urn:microsoft.com/office/officeart/2008/layout/HalfCircleOrganizationChart"/>
    <dgm:cxn modelId="{2D7E9EF4-65A5-41E7-9623-2EA12BDC8C1C}" type="presParOf" srcId="{5E0A302F-F10B-41C7-870D-A5E66F186D6A}" destId="{46B96F86-9F3B-4B72-8AA2-1CE4C9F8D93D}" srcOrd="0" destOrd="0" presId="urn:microsoft.com/office/officeart/2008/layout/HalfCircleOrganizationChart"/>
    <dgm:cxn modelId="{828AED3F-A304-4E20-8113-3516EF4854C7}" type="presParOf" srcId="{46B96F86-9F3B-4B72-8AA2-1CE4C9F8D93D}" destId="{D13BCFD9-793B-435E-A4DC-2AF4070B0C29}" srcOrd="0" destOrd="0" presId="urn:microsoft.com/office/officeart/2008/layout/HalfCircleOrganizationChart"/>
    <dgm:cxn modelId="{7AB72EC9-2CB2-4101-830D-FD6C3C7F6159}" type="presParOf" srcId="{46B96F86-9F3B-4B72-8AA2-1CE4C9F8D93D}" destId="{6F8D89D0-F272-4CB6-9DEE-03532B696C1E}" srcOrd="1" destOrd="0" presId="urn:microsoft.com/office/officeart/2008/layout/HalfCircleOrganizationChart"/>
    <dgm:cxn modelId="{A84B3618-467A-4749-93BF-1A2E0D7B490A}" type="presParOf" srcId="{46B96F86-9F3B-4B72-8AA2-1CE4C9F8D93D}" destId="{E972F562-DD71-4FF6-8E10-0C55B8179BD5}" srcOrd="2" destOrd="0" presId="urn:microsoft.com/office/officeart/2008/layout/HalfCircleOrganizationChart"/>
    <dgm:cxn modelId="{74B8730F-C5D5-4CA2-8AF7-7CF99D77DA12}" type="presParOf" srcId="{46B96F86-9F3B-4B72-8AA2-1CE4C9F8D93D}" destId="{57EC6294-5476-4AE6-B1A5-BA100914C54B}" srcOrd="3" destOrd="0" presId="urn:microsoft.com/office/officeart/2008/layout/HalfCircleOrganizationChart"/>
    <dgm:cxn modelId="{51FB720C-DED6-4D4E-AF23-276A54CD1C4D}" type="presParOf" srcId="{5E0A302F-F10B-41C7-870D-A5E66F186D6A}" destId="{685C8682-93DF-458A-B915-9FFB2477F27D}" srcOrd="1" destOrd="0" presId="urn:microsoft.com/office/officeart/2008/layout/HalfCircleOrganizationChart"/>
    <dgm:cxn modelId="{861CB19B-3013-43BD-A58B-BC25F85454A7}" type="presParOf" srcId="{685C8682-93DF-458A-B915-9FFB2477F27D}" destId="{EE1D33C2-4CCB-4681-B5E3-F34FD3574747}" srcOrd="0" destOrd="0" presId="urn:microsoft.com/office/officeart/2008/layout/HalfCircleOrganizationChart"/>
    <dgm:cxn modelId="{F1481CBF-B0C5-497F-8E42-1D93E1FE7018}" type="presParOf" srcId="{685C8682-93DF-458A-B915-9FFB2477F27D}" destId="{8B77414B-CC85-4708-B6DC-31D22D273CD4}" srcOrd="1" destOrd="0" presId="urn:microsoft.com/office/officeart/2008/layout/HalfCircleOrganizationChart"/>
    <dgm:cxn modelId="{4646C1C3-99B1-48AC-97E1-A6B32CB6972F}" type="presParOf" srcId="{8B77414B-CC85-4708-B6DC-31D22D273CD4}" destId="{8BFAAECB-C8EC-42DC-87B5-91FA70DB4D52}" srcOrd="0" destOrd="0" presId="urn:microsoft.com/office/officeart/2008/layout/HalfCircleOrganizationChart"/>
    <dgm:cxn modelId="{AF0846F6-D17C-40AE-A6FE-4E8C10ECAD00}" type="presParOf" srcId="{8BFAAECB-C8EC-42DC-87B5-91FA70DB4D52}" destId="{E4F3817E-33AE-4770-B2C4-9FFA362F02FC}" srcOrd="0" destOrd="0" presId="urn:microsoft.com/office/officeart/2008/layout/HalfCircleOrganizationChart"/>
    <dgm:cxn modelId="{1E7BF23F-A2A9-4FB4-95BA-548F9DA319B6}" type="presParOf" srcId="{8BFAAECB-C8EC-42DC-87B5-91FA70DB4D52}" destId="{9DD24623-F37A-4939-A006-C22E71325DF6}" srcOrd="1" destOrd="0" presId="urn:microsoft.com/office/officeart/2008/layout/HalfCircleOrganizationChart"/>
    <dgm:cxn modelId="{B286D461-51C2-4874-9314-3E9CA78E78EB}" type="presParOf" srcId="{8BFAAECB-C8EC-42DC-87B5-91FA70DB4D52}" destId="{B8A493E9-A3C9-4ECB-A1BE-BB45C23A7E1A}" srcOrd="2" destOrd="0" presId="urn:microsoft.com/office/officeart/2008/layout/HalfCircleOrganizationChart"/>
    <dgm:cxn modelId="{F497639C-5892-48EB-A3BB-25E65676A3C9}" type="presParOf" srcId="{8BFAAECB-C8EC-42DC-87B5-91FA70DB4D52}" destId="{3418D171-D8B9-4ACD-B1AE-4F98BC15C8C7}" srcOrd="3" destOrd="0" presId="urn:microsoft.com/office/officeart/2008/layout/HalfCircleOrganizationChart"/>
    <dgm:cxn modelId="{198540AA-229A-44E9-9C90-752380206A80}" type="presParOf" srcId="{8B77414B-CC85-4708-B6DC-31D22D273CD4}" destId="{8D9FBE9E-CDB9-46D6-9DAE-AC7777453963}" srcOrd="1" destOrd="0" presId="urn:microsoft.com/office/officeart/2008/layout/HalfCircleOrganizationChart"/>
    <dgm:cxn modelId="{CE8F9265-C9EA-4F9B-B1F4-48C580083D2B}" type="presParOf" srcId="{8B77414B-CC85-4708-B6DC-31D22D273CD4}" destId="{08502332-C510-4396-BFDD-F9D543444E18}" srcOrd="2" destOrd="0" presId="urn:microsoft.com/office/officeart/2008/layout/HalfCircleOrganizationChart"/>
    <dgm:cxn modelId="{FBE078BF-2B41-4C10-B824-70611643EC8E}" type="presParOf" srcId="{685C8682-93DF-458A-B915-9FFB2477F27D}" destId="{E22AFF97-9DB5-4780-97ED-CE203D2DEDDE}" srcOrd="2" destOrd="0" presId="urn:microsoft.com/office/officeart/2008/layout/HalfCircleOrganizationChart"/>
    <dgm:cxn modelId="{82E168E0-C6CB-4683-87D5-372D25D624E8}" type="presParOf" srcId="{685C8682-93DF-458A-B915-9FFB2477F27D}" destId="{FF21C1E1-7F72-49E6-8C05-63D68CABFEFC}" srcOrd="3" destOrd="0" presId="urn:microsoft.com/office/officeart/2008/layout/HalfCircleOrganizationChart"/>
    <dgm:cxn modelId="{08425B56-57BE-49BD-88DD-4ABA348AB071}" type="presParOf" srcId="{FF21C1E1-7F72-49E6-8C05-63D68CABFEFC}" destId="{10DE1881-16AC-47F4-9BFA-2C9F17DA4284}" srcOrd="0" destOrd="0" presId="urn:microsoft.com/office/officeart/2008/layout/HalfCircleOrganizationChart"/>
    <dgm:cxn modelId="{48F6F9B2-B926-41AF-8B12-BF68137DA3F2}" type="presParOf" srcId="{10DE1881-16AC-47F4-9BFA-2C9F17DA4284}" destId="{883C8F21-AA67-4367-9554-F764459568A5}" srcOrd="0" destOrd="0" presId="urn:microsoft.com/office/officeart/2008/layout/HalfCircleOrganizationChart"/>
    <dgm:cxn modelId="{56BAF096-DFC7-4630-957B-F9254C134C76}" type="presParOf" srcId="{10DE1881-16AC-47F4-9BFA-2C9F17DA4284}" destId="{F10FFEDF-5EFE-4E3E-9F7A-2209ADF98788}" srcOrd="1" destOrd="0" presId="urn:microsoft.com/office/officeart/2008/layout/HalfCircleOrganizationChart"/>
    <dgm:cxn modelId="{4B411775-8BFF-4A0E-BC9E-1E9E56024B34}" type="presParOf" srcId="{10DE1881-16AC-47F4-9BFA-2C9F17DA4284}" destId="{D38AC4D3-3E0B-49EB-AC31-9CDDA521BDE7}" srcOrd="2" destOrd="0" presId="urn:microsoft.com/office/officeart/2008/layout/HalfCircleOrganizationChart"/>
    <dgm:cxn modelId="{96BABE60-5490-49DD-BA2D-BE8D9D4710CD}" type="presParOf" srcId="{10DE1881-16AC-47F4-9BFA-2C9F17DA4284}" destId="{7E4E39FD-9A1A-425E-8FDF-A8942172BAF3}" srcOrd="3" destOrd="0" presId="urn:microsoft.com/office/officeart/2008/layout/HalfCircleOrganizationChart"/>
    <dgm:cxn modelId="{793765A4-945B-4082-85F7-B7D8B729DEFE}" type="presParOf" srcId="{FF21C1E1-7F72-49E6-8C05-63D68CABFEFC}" destId="{1A2DDD34-170C-45DD-AE8C-D3F1AA716551}" srcOrd="1" destOrd="0" presId="urn:microsoft.com/office/officeart/2008/layout/HalfCircleOrganizationChart"/>
    <dgm:cxn modelId="{CE49D375-B72E-48D2-89CA-0E5C8C91074D}" type="presParOf" srcId="{FF21C1E1-7F72-49E6-8C05-63D68CABFEFC}" destId="{2CAF5605-110A-4412-9B8A-492614A5E6AE}" srcOrd="2" destOrd="0" presId="urn:microsoft.com/office/officeart/2008/layout/HalfCircleOrganizationChart"/>
    <dgm:cxn modelId="{2CB19CE4-4D91-4055-A19F-7795A392F91A}" type="presParOf" srcId="{685C8682-93DF-458A-B915-9FFB2477F27D}" destId="{7812CC9A-A4C8-4E49-A356-52A0A0B85016}" srcOrd="4" destOrd="0" presId="urn:microsoft.com/office/officeart/2008/layout/HalfCircleOrganizationChart"/>
    <dgm:cxn modelId="{031D60E6-4F10-4B74-A458-0E25849D70F3}" type="presParOf" srcId="{685C8682-93DF-458A-B915-9FFB2477F27D}" destId="{7417B394-180C-4DDA-ACCA-2212450BC2CB}" srcOrd="5" destOrd="0" presId="urn:microsoft.com/office/officeart/2008/layout/HalfCircleOrganizationChart"/>
    <dgm:cxn modelId="{911502C6-AC68-4269-BB47-EBC22DC0103D}" type="presParOf" srcId="{7417B394-180C-4DDA-ACCA-2212450BC2CB}" destId="{14D12BD7-4B92-4E47-960C-77587951AB33}" srcOrd="0" destOrd="0" presId="urn:microsoft.com/office/officeart/2008/layout/HalfCircleOrganizationChart"/>
    <dgm:cxn modelId="{AB270B49-1B8F-4429-98FE-C49FDAD3759F}" type="presParOf" srcId="{14D12BD7-4B92-4E47-960C-77587951AB33}" destId="{C7E89F9B-6B9A-4620-837B-B658E6786313}" srcOrd="0" destOrd="0" presId="urn:microsoft.com/office/officeart/2008/layout/HalfCircleOrganizationChart"/>
    <dgm:cxn modelId="{BFD5FB24-BAFA-4410-A45B-18486BF58614}" type="presParOf" srcId="{14D12BD7-4B92-4E47-960C-77587951AB33}" destId="{16A4570B-396B-4DEF-920A-E02BD7A414FD}" srcOrd="1" destOrd="0" presId="urn:microsoft.com/office/officeart/2008/layout/HalfCircleOrganizationChart"/>
    <dgm:cxn modelId="{CBD1BD84-6570-4774-8B50-ED364B4520AC}" type="presParOf" srcId="{14D12BD7-4B92-4E47-960C-77587951AB33}" destId="{2B4CF209-161F-4E47-82AC-F50F628940B8}" srcOrd="2" destOrd="0" presId="urn:microsoft.com/office/officeart/2008/layout/HalfCircleOrganizationChart"/>
    <dgm:cxn modelId="{3F7DA7AD-5583-4DF4-A73A-0AC416838A5B}" type="presParOf" srcId="{14D12BD7-4B92-4E47-960C-77587951AB33}" destId="{89181A78-B7A1-452F-ACA1-F6B653C9D95C}" srcOrd="3" destOrd="0" presId="urn:microsoft.com/office/officeart/2008/layout/HalfCircleOrganizationChart"/>
    <dgm:cxn modelId="{FDEA5C32-33EC-4A50-AF1C-4FD580D39042}" type="presParOf" srcId="{7417B394-180C-4DDA-ACCA-2212450BC2CB}" destId="{BD45592E-CE32-4CC9-AA6D-905A4F50951D}" srcOrd="1" destOrd="0" presId="urn:microsoft.com/office/officeart/2008/layout/HalfCircleOrganizationChart"/>
    <dgm:cxn modelId="{40C69990-50A3-4469-A73C-6929A9F3D8F9}" type="presParOf" srcId="{7417B394-180C-4DDA-ACCA-2212450BC2CB}" destId="{49A7B5C2-A26F-40ED-94D3-4C427FDE49DF}" srcOrd="2" destOrd="0" presId="urn:microsoft.com/office/officeart/2008/layout/HalfCircleOrganizationChart"/>
    <dgm:cxn modelId="{63B45591-02E6-44C6-97AD-CB294691BE40}" type="presParOf" srcId="{685C8682-93DF-458A-B915-9FFB2477F27D}" destId="{FCFCBB4A-724A-4B64-931D-9462D7DE3C17}" srcOrd="6" destOrd="0" presId="urn:microsoft.com/office/officeart/2008/layout/HalfCircleOrganizationChart"/>
    <dgm:cxn modelId="{528CBFE1-372A-4C83-9536-64E294B55BB1}" type="presParOf" srcId="{685C8682-93DF-458A-B915-9FFB2477F27D}" destId="{6C0CBB8F-26AA-4E8E-95BD-D82C6FE0834C}" srcOrd="7" destOrd="0" presId="urn:microsoft.com/office/officeart/2008/layout/HalfCircleOrganizationChart"/>
    <dgm:cxn modelId="{A62B16DB-2A76-4DB8-A0A8-F110969E9647}" type="presParOf" srcId="{6C0CBB8F-26AA-4E8E-95BD-D82C6FE0834C}" destId="{C8A58A63-DC7A-4ED0-A47D-1BC7E724332F}" srcOrd="0" destOrd="0" presId="urn:microsoft.com/office/officeart/2008/layout/HalfCircleOrganizationChart"/>
    <dgm:cxn modelId="{F307996C-0FB2-4031-A2DD-FC86A40F5EDF}" type="presParOf" srcId="{C8A58A63-DC7A-4ED0-A47D-1BC7E724332F}" destId="{DBB72744-57E3-46BA-89E2-9E5EC2D808F1}" srcOrd="0" destOrd="0" presId="urn:microsoft.com/office/officeart/2008/layout/HalfCircleOrganizationChart"/>
    <dgm:cxn modelId="{452A52C6-FC01-478A-9D64-BB5E6F5AF20B}" type="presParOf" srcId="{C8A58A63-DC7A-4ED0-A47D-1BC7E724332F}" destId="{09A0848D-ABD5-42C2-97F0-8CC51D845406}" srcOrd="1" destOrd="0" presId="urn:microsoft.com/office/officeart/2008/layout/HalfCircleOrganizationChart"/>
    <dgm:cxn modelId="{90A605E7-6C8D-4D9D-8486-FA714DA459C4}" type="presParOf" srcId="{C8A58A63-DC7A-4ED0-A47D-1BC7E724332F}" destId="{ADB80A0D-9FF4-4FC0-83AD-89CB65FCEB65}" srcOrd="2" destOrd="0" presId="urn:microsoft.com/office/officeart/2008/layout/HalfCircleOrganizationChart"/>
    <dgm:cxn modelId="{F52DE55D-0A07-4D04-8D4B-7F3F5FA69699}" type="presParOf" srcId="{C8A58A63-DC7A-4ED0-A47D-1BC7E724332F}" destId="{C5CD3DD9-1FF1-4B28-AC63-F6C33B7A39F0}" srcOrd="3" destOrd="0" presId="urn:microsoft.com/office/officeart/2008/layout/HalfCircleOrganizationChart"/>
    <dgm:cxn modelId="{3189F811-8BF9-4657-89BD-D559C8442865}" type="presParOf" srcId="{6C0CBB8F-26AA-4E8E-95BD-D82C6FE0834C}" destId="{D45C6581-BCC2-447C-A8B1-32843B42E946}" srcOrd="1" destOrd="0" presId="urn:microsoft.com/office/officeart/2008/layout/HalfCircleOrganizationChart"/>
    <dgm:cxn modelId="{5400C513-2324-488C-85AC-AFF8F4EBFCB6}" type="presParOf" srcId="{6C0CBB8F-26AA-4E8E-95BD-D82C6FE0834C}" destId="{14B50149-32A9-456E-A942-E374B0DCBC91}" srcOrd="2" destOrd="0" presId="urn:microsoft.com/office/officeart/2008/layout/HalfCircleOrganizationChart"/>
    <dgm:cxn modelId="{2D6882D3-A725-4B8C-8DF6-E98F990AEE81}" type="presParOf" srcId="{5E0A302F-F10B-41C7-870D-A5E66F186D6A}" destId="{AFCBB5DF-46E3-4116-99AE-0F2BF8DF5CA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7561-FAA3-41E4-99C5-5F30F0ED2B81}">
      <dsp:nvSpPr>
        <dsp:cNvPr id="0" name=""/>
        <dsp:cNvSpPr/>
      </dsp:nvSpPr>
      <dsp:spPr>
        <a:xfrm>
          <a:off x="4775634" y="1554584"/>
          <a:ext cx="1041784" cy="753097"/>
        </a:xfrm>
        <a:custGeom>
          <a:avLst/>
          <a:gdLst/>
          <a:ahLst/>
          <a:cxnLst/>
          <a:rect l="0" t="0" r="0" b="0"/>
          <a:pathLst>
            <a:path>
              <a:moveTo>
                <a:pt x="1041784" y="0"/>
              </a:moveTo>
              <a:lnTo>
                <a:pt x="1041784" y="753097"/>
              </a:lnTo>
              <a:lnTo>
                <a:pt x="0" y="7530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8D0A66-B68E-4662-80EF-D17F072B2FED}">
      <dsp:nvSpPr>
        <dsp:cNvPr id="0" name=""/>
        <dsp:cNvSpPr/>
      </dsp:nvSpPr>
      <dsp:spPr>
        <a:xfrm>
          <a:off x="5817419" y="1554584"/>
          <a:ext cx="4556238" cy="2309498"/>
        </a:xfrm>
        <a:custGeom>
          <a:avLst/>
          <a:gdLst/>
          <a:ahLst/>
          <a:cxnLst/>
          <a:rect l="0" t="0" r="0" b="0"/>
          <a:pathLst>
            <a:path>
              <a:moveTo>
                <a:pt x="0" y="0"/>
              </a:moveTo>
              <a:lnTo>
                <a:pt x="0" y="2045914"/>
              </a:lnTo>
              <a:lnTo>
                <a:pt x="4556238" y="2045914"/>
              </a:lnTo>
              <a:lnTo>
                <a:pt x="4556238" y="2309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B3454-1B00-464C-9D31-2030DCDD1C5D}">
      <dsp:nvSpPr>
        <dsp:cNvPr id="0" name=""/>
        <dsp:cNvSpPr/>
      </dsp:nvSpPr>
      <dsp:spPr>
        <a:xfrm>
          <a:off x="5817419" y="1554584"/>
          <a:ext cx="1518746" cy="2309498"/>
        </a:xfrm>
        <a:custGeom>
          <a:avLst/>
          <a:gdLst/>
          <a:ahLst/>
          <a:cxnLst/>
          <a:rect l="0" t="0" r="0" b="0"/>
          <a:pathLst>
            <a:path>
              <a:moveTo>
                <a:pt x="0" y="0"/>
              </a:moveTo>
              <a:lnTo>
                <a:pt x="0" y="2045914"/>
              </a:lnTo>
              <a:lnTo>
                <a:pt x="1518746" y="2045914"/>
              </a:lnTo>
              <a:lnTo>
                <a:pt x="1518746" y="2309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C3DB2-48B0-4D79-8905-4DBD7A54CA8D}">
      <dsp:nvSpPr>
        <dsp:cNvPr id="0" name=""/>
        <dsp:cNvSpPr/>
      </dsp:nvSpPr>
      <dsp:spPr>
        <a:xfrm>
          <a:off x="4298673" y="1554584"/>
          <a:ext cx="1518746" cy="2309498"/>
        </a:xfrm>
        <a:custGeom>
          <a:avLst/>
          <a:gdLst/>
          <a:ahLst/>
          <a:cxnLst/>
          <a:rect l="0" t="0" r="0" b="0"/>
          <a:pathLst>
            <a:path>
              <a:moveTo>
                <a:pt x="1518746" y="0"/>
              </a:moveTo>
              <a:lnTo>
                <a:pt x="1518746" y="2045914"/>
              </a:lnTo>
              <a:lnTo>
                <a:pt x="0" y="2045914"/>
              </a:lnTo>
              <a:lnTo>
                <a:pt x="0" y="2309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2AFF97-9DB5-4780-97ED-CE203D2DEDDE}">
      <dsp:nvSpPr>
        <dsp:cNvPr id="0" name=""/>
        <dsp:cNvSpPr/>
      </dsp:nvSpPr>
      <dsp:spPr>
        <a:xfrm>
          <a:off x="1261180" y="1554584"/>
          <a:ext cx="4556238" cy="2309498"/>
        </a:xfrm>
        <a:custGeom>
          <a:avLst/>
          <a:gdLst/>
          <a:ahLst/>
          <a:cxnLst/>
          <a:rect l="0" t="0" r="0" b="0"/>
          <a:pathLst>
            <a:path>
              <a:moveTo>
                <a:pt x="4556238" y="0"/>
              </a:moveTo>
              <a:lnTo>
                <a:pt x="4556238" y="2045914"/>
              </a:lnTo>
              <a:lnTo>
                <a:pt x="0" y="2045914"/>
              </a:lnTo>
              <a:lnTo>
                <a:pt x="0" y="23094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189838" y="29942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189838" y="29942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562257" y="52535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Intermediary Site</a:t>
          </a:r>
        </a:p>
      </dsp:txBody>
      <dsp:txXfrm>
        <a:off x="4562257" y="525351"/>
        <a:ext cx="2510324" cy="803303"/>
      </dsp:txXfrm>
    </dsp:sp>
    <dsp:sp modelId="{F10FFEDF-5EFE-4E3E-9F7A-2209ADF98788}">
      <dsp:nvSpPr>
        <dsp:cNvPr id="0" name=""/>
        <dsp:cNvSpPr/>
      </dsp:nvSpPr>
      <dsp:spPr>
        <a:xfrm>
          <a:off x="633599" y="386408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633599" y="386408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6018" y="409001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Clients</a:t>
          </a:r>
        </a:p>
      </dsp:txBody>
      <dsp:txXfrm>
        <a:off x="6018" y="4090011"/>
        <a:ext cx="2510324" cy="803303"/>
      </dsp:txXfrm>
    </dsp:sp>
    <dsp:sp modelId="{AF095BC3-5D89-430D-A567-A9AFD20E2780}">
      <dsp:nvSpPr>
        <dsp:cNvPr id="0" name=""/>
        <dsp:cNvSpPr/>
      </dsp:nvSpPr>
      <dsp:spPr>
        <a:xfrm>
          <a:off x="3671092" y="386408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9790D1-33EB-44C3-8FBF-C0A17ACAD036}">
      <dsp:nvSpPr>
        <dsp:cNvPr id="0" name=""/>
        <dsp:cNvSpPr/>
      </dsp:nvSpPr>
      <dsp:spPr>
        <a:xfrm>
          <a:off x="3671092" y="386408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161FFB-559E-4189-B9F7-3E5584FA9C7C}">
      <dsp:nvSpPr>
        <dsp:cNvPr id="0" name=""/>
        <dsp:cNvSpPr/>
      </dsp:nvSpPr>
      <dsp:spPr>
        <a:xfrm>
          <a:off x="3043510" y="409001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Investments</a:t>
          </a:r>
        </a:p>
      </dsp:txBody>
      <dsp:txXfrm>
        <a:off x="3043510" y="4090011"/>
        <a:ext cx="2510324" cy="803303"/>
      </dsp:txXfrm>
    </dsp:sp>
    <dsp:sp modelId="{777D475B-09CD-43BA-BBEB-AFD4F82A591C}">
      <dsp:nvSpPr>
        <dsp:cNvPr id="0" name=""/>
        <dsp:cNvSpPr/>
      </dsp:nvSpPr>
      <dsp:spPr>
        <a:xfrm>
          <a:off x="6708584" y="386408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08062D-CBB5-4E13-B1AB-CAD892E3A83F}">
      <dsp:nvSpPr>
        <dsp:cNvPr id="0" name=""/>
        <dsp:cNvSpPr/>
      </dsp:nvSpPr>
      <dsp:spPr>
        <a:xfrm>
          <a:off x="6708584" y="386408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4FF8A-52AF-41FE-9985-833EA9E06A89}">
      <dsp:nvSpPr>
        <dsp:cNvPr id="0" name=""/>
        <dsp:cNvSpPr/>
      </dsp:nvSpPr>
      <dsp:spPr>
        <a:xfrm>
          <a:off x="6081003" y="409001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Reporting</a:t>
          </a:r>
        </a:p>
      </dsp:txBody>
      <dsp:txXfrm>
        <a:off x="6081003" y="4090011"/>
        <a:ext cx="2510324" cy="803303"/>
      </dsp:txXfrm>
    </dsp:sp>
    <dsp:sp modelId="{D67E345B-B04B-4BC7-8741-55C2088FE724}">
      <dsp:nvSpPr>
        <dsp:cNvPr id="0" name=""/>
        <dsp:cNvSpPr/>
      </dsp:nvSpPr>
      <dsp:spPr>
        <a:xfrm>
          <a:off x="9746077" y="386408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40EF05-3747-4861-BC39-7BA834BF2572}">
      <dsp:nvSpPr>
        <dsp:cNvPr id="0" name=""/>
        <dsp:cNvSpPr/>
      </dsp:nvSpPr>
      <dsp:spPr>
        <a:xfrm>
          <a:off x="9746077" y="386408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2A906-A9CA-4ADA-ADFB-441888E1595A}">
      <dsp:nvSpPr>
        <dsp:cNvPr id="0" name=""/>
        <dsp:cNvSpPr/>
      </dsp:nvSpPr>
      <dsp:spPr>
        <a:xfrm>
          <a:off x="9118496" y="409001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Resources</a:t>
          </a:r>
        </a:p>
      </dsp:txBody>
      <dsp:txXfrm>
        <a:off x="9118496" y="4090011"/>
        <a:ext cx="2510324" cy="803303"/>
      </dsp:txXfrm>
    </dsp:sp>
    <dsp:sp modelId="{75EA5655-90DD-41DB-9419-E3C629D74051}">
      <dsp:nvSpPr>
        <dsp:cNvPr id="0" name=""/>
        <dsp:cNvSpPr/>
      </dsp:nvSpPr>
      <dsp:spPr>
        <a:xfrm>
          <a:off x="3671092" y="2081752"/>
          <a:ext cx="1255162" cy="125516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5A64C-DBD5-4B41-BA6F-6C6DFEF1B442}">
      <dsp:nvSpPr>
        <dsp:cNvPr id="0" name=""/>
        <dsp:cNvSpPr/>
      </dsp:nvSpPr>
      <dsp:spPr>
        <a:xfrm>
          <a:off x="3671092" y="2081752"/>
          <a:ext cx="1255162" cy="125516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4EA920-363A-4DDA-AF14-CFAAE006CCB8}">
      <dsp:nvSpPr>
        <dsp:cNvPr id="0" name=""/>
        <dsp:cNvSpPr/>
      </dsp:nvSpPr>
      <dsp:spPr>
        <a:xfrm>
          <a:off x="3043510" y="2307681"/>
          <a:ext cx="2510324" cy="8033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Dashboard</a:t>
          </a:r>
        </a:p>
      </dsp:txBody>
      <dsp:txXfrm>
        <a:off x="3043510" y="2307681"/>
        <a:ext cx="2510324" cy="803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D0A66-B68E-4662-80EF-D17F072B2FED}">
      <dsp:nvSpPr>
        <dsp:cNvPr id="0" name=""/>
        <dsp:cNvSpPr/>
      </dsp:nvSpPr>
      <dsp:spPr>
        <a:xfrm>
          <a:off x="5817419" y="2500181"/>
          <a:ext cx="4820462" cy="418304"/>
        </a:xfrm>
        <a:custGeom>
          <a:avLst/>
          <a:gdLst/>
          <a:ahLst/>
          <a:cxnLst/>
          <a:rect l="0" t="0" r="0" b="0"/>
          <a:pathLst>
            <a:path>
              <a:moveTo>
                <a:pt x="0" y="0"/>
              </a:moveTo>
              <a:lnTo>
                <a:pt x="0" y="209152"/>
              </a:lnTo>
              <a:lnTo>
                <a:pt x="4820462" y="209152"/>
              </a:lnTo>
              <a:lnTo>
                <a:pt x="4820462" y="418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B3454-1B00-464C-9D31-2030DCDD1C5D}">
      <dsp:nvSpPr>
        <dsp:cNvPr id="0" name=""/>
        <dsp:cNvSpPr/>
      </dsp:nvSpPr>
      <dsp:spPr>
        <a:xfrm>
          <a:off x="5817419" y="2500181"/>
          <a:ext cx="2410231" cy="418304"/>
        </a:xfrm>
        <a:custGeom>
          <a:avLst/>
          <a:gdLst/>
          <a:ahLst/>
          <a:cxnLst/>
          <a:rect l="0" t="0" r="0" b="0"/>
          <a:pathLst>
            <a:path>
              <a:moveTo>
                <a:pt x="0" y="0"/>
              </a:moveTo>
              <a:lnTo>
                <a:pt x="0" y="209152"/>
              </a:lnTo>
              <a:lnTo>
                <a:pt x="2410231" y="209152"/>
              </a:lnTo>
              <a:lnTo>
                <a:pt x="2410231" y="418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C3DB2-48B0-4D79-8905-4DBD7A54CA8D}">
      <dsp:nvSpPr>
        <dsp:cNvPr id="0" name=""/>
        <dsp:cNvSpPr/>
      </dsp:nvSpPr>
      <dsp:spPr>
        <a:xfrm>
          <a:off x="5771699" y="2500181"/>
          <a:ext cx="91440" cy="418304"/>
        </a:xfrm>
        <a:custGeom>
          <a:avLst/>
          <a:gdLst/>
          <a:ahLst/>
          <a:cxnLst/>
          <a:rect l="0" t="0" r="0" b="0"/>
          <a:pathLst>
            <a:path>
              <a:moveTo>
                <a:pt x="45720" y="0"/>
              </a:moveTo>
              <a:lnTo>
                <a:pt x="45720" y="418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2AFF97-9DB5-4780-97ED-CE203D2DEDDE}">
      <dsp:nvSpPr>
        <dsp:cNvPr id="0" name=""/>
        <dsp:cNvSpPr/>
      </dsp:nvSpPr>
      <dsp:spPr>
        <a:xfrm>
          <a:off x="3407188" y="2500181"/>
          <a:ext cx="2410231" cy="418304"/>
        </a:xfrm>
        <a:custGeom>
          <a:avLst/>
          <a:gdLst/>
          <a:ahLst/>
          <a:cxnLst/>
          <a:rect l="0" t="0" r="0" b="0"/>
          <a:pathLst>
            <a:path>
              <a:moveTo>
                <a:pt x="2410231" y="0"/>
              </a:moveTo>
              <a:lnTo>
                <a:pt x="2410231" y="209152"/>
              </a:lnTo>
              <a:lnTo>
                <a:pt x="0" y="209152"/>
              </a:lnTo>
              <a:lnTo>
                <a:pt x="0" y="418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33C2-4CCB-4681-B5E3-F34FD3574747}">
      <dsp:nvSpPr>
        <dsp:cNvPr id="0" name=""/>
        <dsp:cNvSpPr/>
      </dsp:nvSpPr>
      <dsp:spPr>
        <a:xfrm>
          <a:off x="996957" y="2500181"/>
          <a:ext cx="4820462" cy="418304"/>
        </a:xfrm>
        <a:custGeom>
          <a:avLst/>
          <a:gdLst/>
          <a:ahLst/>
          <a:cxnLst/>
          <a:rect l="0" t="0" r="0" b="0"/>
          <a:pathLst>
            <a:path>
              <a:moveTo>
                <a:pt x="4820462" y="0"/>
              </a:moveTo>
              <a:lnTo>
                <a:pt x="4820462" y="209152"/>
              </a:lnTo>
              <a:lnTo>
                <a:pt x="0" y="209152"/>
              </a:lnTo>
              <a:lnTo>
                <a:pt x="0" y="4183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319437" y="1504217"/>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319437" y="1504217"/>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821456" y="1683491"/>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Dashboard Content</a:t>
          </a:r>
        </a:p>
      </dsp:txBody>
      <dsp:txXfrm>
        <a:off x="4821456" y="1683491"/>
        <a:ext cx="1991926" cy="637416"/>
      </dsp:txXfrm>
    </dsp:sp>
    <dsp:sp modelId="{9DD24623-F37A-4939-A006-C22E71325DF6}">
      <dsp:nvSpPr>
        <dsp:cNvPr id="0" name=""/>
        <dsp:cNvSpPr/>
      </dsp:nvSpPr>
      <dsp:spPr>
        <a:xfrm>
          <a:off x="498975" y="2918485"/>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493E9-A3C9-4ECB-A1BE-BB45C23A7E1A}">
      <dsp:nvSpPr>
        <dsp:cNvPr id="0" name=""/>
        <dsp:cNvSpPr/>
      </dsp:nvSpPr>
      <dsp:spPr>
        <a:xfrm>
          <a:off x="498975" y="2918485"/>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3817E-33AE-4770-B2C4-9FFA362F02FC}">
      <dsp:nvSpPr>
        <dsp:cNvPr id="0" name=""/>
        <dsp:cNvSpPr/>
      </dsp:nvSpPr>
      <dsp:spPr>
        <a:xfrm>
          <a:off x="994" y="3097759"/>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Tasks</a:t>
          </a:r>
        </a:p>
      </dsp:txBody>
      <dsp:txXfrm>
        <a:off x="994" y="3097759"/>
        <a:ext cx="1991926" cy="637416"/>
      </dsp:txXfrm>
    </dsp:sp>
    <dsp:sp modelId="{F10FFEDF-5EFE-4E3E-9F7A-2209ADF98788}">
      <dsp:nvSpPr>
        <dsp:cNvPr id="0" name=""/>
        <dsp:cNvSpPr/>
      </dsp:nvSpPr>
      <dsp:spPr>
        <a:xfrm>
          <a:off x="2909206" y="2918485"/>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2909206" y="2918485"/>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2411225" y="3097759"/>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Summary Data</a:t>
          </a:r>
        </a:p>
      </dsp:txBody>
      <dsp:txXfrm>
        <a:off x="2411225" y="3097759"/>
        <a:ext cx="1991926" cy="637416"/>
      </dsp:txXfrm>
    </dsp:sp>
    <dsp:sp modelId="{AF095BC3-5D89-430D-A567-A9AFD20E2780}">
      <dsp:nvSpPr>
        <dsp:cNvPr id="0" name=""/>
        <dsp:cNvSpPr/>
      </dsp:nvSpPr>
      <dsp:spPr>
        <a:xfrm>
          <a:off x="5319437" y="2918485"/>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9790D1-33EB-44C3-8FBF-C0A17ACAD036}">
      <dsp:nvSpPr>
        <dsp:cNvPr id="0" name=""/>
        <dsp:cNvSpPr/>
      </dsp:nvSpPr>
      <dsp:spPr>
        <a:xfrm>
          <a:off x="5319437" y="2918485"/>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161FFB-559E-4189-B9F7-3E5584FA9C7C}">
      <dsp:nvSpPr>
        <dsp:cNvPr id="0" name=""/>
        <dsp:cNvSpPr/>
      </dsp:nvSpPr>
      <dsp:spPr>
        <a:xfrm>
          <a:off x="4821456" y="3097759"/>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Participation Stats</a:t>
          </a:r>
        </a:p>
      </dsp:txBody>
      <dsp:txXfrm>
        <a:off x="4821456" y="3097759"/>
        <a:ext cx="1991926" cy="637416"/>
      </dsp:txXfrm>
    </dsp:sp>
    <dsp:sp modelId="{777D475B-09CD-43BA-BBEB-AFD4F82A591C}">
      <dsp:nvSpPr>
        <dsp:cNvPr id="0" name=""/>
        <dsp:cNvSpPr/>
      </dsp:nvSpPr>
      <dsp:spPr>
        <a:xfrm>
          <a:off x="7729668" y="2918485"/>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08062D-CBB5-4E13-B1AB-CAD892E3A83F}">
      <dsp:nvSpPr>
        <dsp:cNvPr id="0" name=""/>
        <dsp:cNvSpPr/>
      </dsp:nvSpPr>
      <dsp:spPr>
        <a:xfrm>
          <a:off x="7729668" y="2918485"/>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4FF8A-52AF-41FE-9985-833EA9E06A89}">
      <dsp:nvSpPr>
        <dsp:cNvPr id="0" name=""/>
        <dsp:cNvSpPr/>
      </dsp:nvSpPr>
      <dsp:spPr>
        <a:xfrm>
          <a:off x="7231687" y="3097759"/>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Asset Class Breakdown</a:t>
          </a:r>
        </a:p>
      </dsp:txBody>
      <dsp:txXfrm>
        <a:off x="7231687" y="3097759"/>
        <a:ext cx="1991926" cy="637416"/>
      </dsp:txXfrm>
    </dsp:sp>
    <dsp:sp modelId="{D67E345B-B04B-4BC7-8741-55C2088FE724}">
      <dsp:nvSpPr>
        <dsp:cNvPr id="0" name=""/>
        <dsp:cNvSpPr/>
      </dsp:nvSpPr>
      <dsp:spPr>
        <a:xfrm>
          <a:off x="10139899" y="2918485"/>
          <a:ext cx="995963" cy="99596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40EF05-3747-4861-BC39-7BA834BF2572}">
      <dsp:nvSpPr>
        <dsp:cNvPr id="0" name=""/>
        <dsp:cNvSpPr/>
      </dsp:nvSpPr>
      <dsp:spPr>
        <a:xfrm>
          <a:off x="10139899" y="2918485"/>
          <a:ext cx="995963" cy="99596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2A906-A9CA-4ADA-ADFB-441888E1595A}">
      <dsp:nvSpPr>
        <dsp:cNvPr id="0" name=""/>
        <dsp:cNvSpPr/>
      </dsp:nvSpPr>
      <dsp:spPr>
        <a:xfrm>
          <a:off x="9641918" y="3097759"/>
          <a:ext cx="1991926" cy="6374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Key Plan Design Feature Usage</a:t>
          </a:r>
        </a:p>
      </dsp:txBody>
      <dsp:txXfrm>
        <a:off x="9641918" y="3097759"/>
        <a:ext cx="1991926" cy="637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AFF97-9DB5-4780-97ED-CE203D2DEDDE}">
      <dsp:nvSpPr>
        <dsp:cNvPr id="0" name=""/>
        <dsp:cNvSpPr/>
      </dsp:nvSpPr>
      <dsp:spPr>
        <a:xfrm>
          <a:off x="5817419" y="1105293"/>
          <a:ext cx="1336153" cy="463788"/>
        </a:xfrm>
        <a:custGeom>
          <a:avLst/>
          <a:gdLst/>
          <a:ahLst/>
          <a:cxnLst/>
          <a:rect l="0" t="0" r="0" b="0"/>
          <a:pathLst>
            <a:path>
              <a:moveTo>
                <a:pt x="0" y="0"/>
              </a:moveTo>
              <a:lnTo>
                <a:pt x="0" y="231894"/>
              </a:lnTo>
              <a:lnTo>
                <a:pt x="1336153" y="231894"/>
              </a:lnTo>
              <a:lnTo>
                <a:pt x="1336153"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33C2-4CCB-4681-B5E3-F34FD3574747}">
      <dsp:nvSpPr>
        <dsp:cNvPr id="0" name=""/>
        <dsp:cNvSpPr/>
      </dsp:nvSpPr>
      <dsp:spPr>
        <a:xfrm>
          <a:off x="4481266" y="1105293"/>
          <a:ext cx="1336153" cy="463788"/>
        </a:xfrm>
        <a:custGeom>
          <a:avLst/>
          <a:gdLst/>
          <a:ahLst/>
          <a:cxnLst/>
          <a:rect l="0" t="0" r="0" b="0"/>
          <a:pathLst>
            <a:path>
              <a:moveTo>
                <a:pt x="1336153" y="0"/>
              </a:moveTo>
              <a:lnTo>
                <a:pt x="1336153"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265290" y="1034"/>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265290" y="1034"/>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713160" y="199801"/>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Clients</a:t>
          </a:r>
        </a:p>
      </dsp:txBody>
      <dsp:txXfrm>
        <a:off x="4713160" y="199801"/>
        <a:ext cx="2208517" cy="706725"/>
      </dsp:txXfrm>
    </dsp:sp>
    <dsp:sp modelId="{9DD24623-F37A-4939-A006-C22E71325DF6}">
      <dsp:nvSpPr>
        <dsp:cNvPr id="0" name=""/>
        <dsp:cNvSpPr/>
      </dsp:nvSpPr>
      <dsp:spPr>
        <a:xfrm>
          <a:off x="3929137"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493E9-A3C9-4ECB-A1BE-BB45C23A7E1A}">
      <dsp:nvSpPr>
        <dsp:cNvPr id="0" name=""/>
        <dsp:cNvSpPr/>
      </dsp:nvSpPr>
      <dsp:spPr>
        <a:xfrm>
          <a:off x="3929137"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3817E-33AE-4770-B2C4-9FFA362F02FC}">
      <dsp:nvSpPr>
        <dsp:cNvPr id="0" name=""/>
        <dsp:cNvSpPr/>
      </dsp:nvSpPr>
      <dsp:spPr>
        <a:xfrm>
          <a:off x="3377007"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Client List</a:t>
          </a:r>
        </a:p>
      </dsp:txBody>
      <dsp:txXfrm>
        <a:off x="3377007" y="1767848"/>
        <a:ext cx="2208517" cy="706725"/>
      </dsp:txXfrm>
    </dsp:sp>
    <dsp:sp modelId="{F10FFEDF-5EFE-4E3E-9F7A-2209ADF98788}">
      <dsp:nvSpPr>
        <dsp:cNvPr id="0" name=""/>
        <dsp:cNvSpPr/>
      </dsp:nvSpPr>
      <dsp:spPr>
        <a:xfrm>
          <a:off x="6601443"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6601443"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6049313"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Client Summary Data</a:t>
          </a:r>
        </a:p>
      </dsp:txBody>
      <dsp:txXfrm>
        <a:off x="6049313" y="1767848"/>
        <a:ext cx="2208517" cy="706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2CC9A-A4C8-4E49-A356-52A0A0B85016}">
      <dsp:nvSpPr>
        <dsp:cNvPr id="0" name=""/>
        <dsp:cNvSpPr/>
      </dsp:nvSpPr>
      <dsp:spPr>
        <a:xfrm>
          <a:off x="5817419" y="1105293"/>
          <a:ext cx="2672306" cy="463788"/>
        </a:xfrm>
        <a:custGeom>
          <a:avLst/>
          <a:gdLst/>
          <a:ahLst/>
          <a:cxnLst/>
          <a:rect l="0" t="0" r="0" b="0"/>
          <a:pathLst>
            <a:path>
              <a:moveTo>
                <a:pt x="0" y="0"/>
              </a:moveTo>
              <a:lnTo>
                <a:pt x="0" y="231894"/>
              </a:lnTo>
              <a:lnTo>
                <a:pt x="2672306" y="231894"/>
              </a:lnTo>
              <a:lnTo>
                <a:pt x="2672306"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2AFF97-9DB5-4780-97ED-CE203D2DEDDE}">
      <dsp:nvSpPr>
        <dsp:cNvPr id="0" name=""/>
        <dsp:cNvSpPr/>
      </dsp:nvSpPr>
      <dsp:spPr>
        <a:xfrm>
          <a:off x="5771699" y="1105293"/>
          <a:ext cx="91440" cy="463788"/>
        </a:xfrm>
        <a:custGeom>
          <a:avLst/>
          <a:gdLst/>
          <a:ahLst/>
          <a:cxnLst/>
          <a:rect l="0" t="0" r="0" b="0"/>
          <a:pathLst>
            <a:path>
              <a:moveTo>
                <a:pt x="45720" y="0"/>
              </a:moveTo>
              <a:lnTo>
                <a:pt x="4572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33C2-4CCB-4681-B5E3-F34FD3574747}">
      <dsp:nvSpPr>
        <dsp:cNvPr id="0" name=""/>
        <dsp:cNvSpPr/>
      </dsp:nvSpPr>
      <dsp:spPr>
        <a:xfrm>
          <a:off x="3145113" y="1105293"/>
          <a:ext cx="2672306" cy="463788"/>
        </a:xfrm>
        <a:custGeom>
          <a:avLst/>
          <a:gdLst/>
          <a:ahLst/>
          <a:cxnLst/>
          <a:rect l="0" t="0" r="0" b="0"/>
          <a:pathLst>
            <a:path>
              <a:moveTo>
                <a:pt x="2672306" y="0"/>
              </a:moveTo>
              <a:lnTo>
                <a:pt x="2672306"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265290" y="1034"/>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265290" y="1034"/>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713160" y="199801"/>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Investments</a:t>
          </a:r>
        </a:p>
      </dsp:txBody>
      <dsp:txXfrm>
        <a:off x="4713160" y="199801"/>
        <a:ext cx="2208517" cy="706725"/>
      </dsp:txXfrm>
    </dsp:sp>
    <dsp:sp modelId="{9DD24623-F37A-4939-A006-C22E71325DF6}">
      <dsp:nvSpPr>
        <dsp:cNvPr id="0" name=""/>
        <dsp:cNvSpPr/>
      </dsp:nvSpPr>
      <dsp:spPr>
        <a:xfrm>
          <a:off x="2592984"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493E9-A3C9-4ECB-A1BE-BB45C23A7E1A}">
      <dsp:nvSpPr>
        <dsp:cNvPr id="0" name=""/>
        <dsp:cNvSpPr/>
      </dsp:nvSpPr>
      <dsp:spPr>
        <a:xfrm>
          <a:off x="2592984"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3817E-33AE-4770-B2C4-9FFA362F02FC}">
      <dsp:nvSpPr>
        <dsp:cNvPr id="0" name=""/>
        <dsp:cNvSpPr/>
      </dsp:nvSpPr>
      <dsp:spPr>
        <a:xfrm>
          <a:off x="2040854"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Summary Data</a:t>
          </a:r>
        </a:p>
      </dsp:txBody>
      <dsp:txXfrm>
        <a:off x="2040854" y="1767848"/>
        <a:ext cx="2208517" cy="706725"/>
      </dsp:txXfrm>
    </dsp:sp>
    <dsp:sp modelId="{F10FFEDF-5EFE-4E3E-9F7A-2209ADF98788}">
      <dsp:nvSpPr>
        <dsp:cNvPr id="0" name=""/>
        <dsp:cNvSpPr/>
      </dsp:nvSpPr>
      <dsp:spPr>
        <a:xfrm>
          <a:off x="5265290"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5265290"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4713160"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Investment Lineup Management</a:t>
          </a:r>
        </a:p>
      </dsp:txBody>
      <dsp:txXfrm>
        <a:off x="4713160" y="1767848"/>
        <a:ext cx="2208517" cy="706725"/>
      </dsp:txXfrm>
    </dsp:sp>
    <dsp:sp modelId="{16A4570B-396B-4DEF-920A-E02BD7A414FD}">
      <dsp:nvSpPr>
        <dsp:cNvPr id="0" name=""/>
        <dsp:cNvSpPr/>
      </dsp:nvSpPr>
      <dsp:spPr>
        <a:xfrm>
          <a:off x="7937596"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4CF209-161F-4E47-82AC-F50F628940B8}">
      <dsp:nvSpPr>
        <dsp:cNvPr id="0" name=""/>
        <dsp:cNvSpPr/>
      </dsp:nvSpPr>
      <dsp:spPr>
        <a:xfrm>
          <a:off x="7937596"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E89F9B-6B9A-4620-837B-B658E6786313}">
      <dsp:nvSpPr>
        <dsp:cNvPr id="0" name=""/>
        <dsp:cNvSpPr/>
      </dsp:nvSpPr>
      <dsp:spPr>
        <a:xfrm>
          <a:off x="7385466"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Model Portfolio Management</a:t>
          </a:r>
        </a:p>
      </dsp:txBody>
      <dsp:txXfrm>
        <a:off x="7385466" y="1767848"/>
        <a:ext cx="2208517" cy="706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CBB4A-724A-4B64-931D-9462D7DE3C17}">
      <dsp:nvSpPr>
        <dsp:cNvPr id="0" name=""/>
        <dsp:cNvSpPr/>
      </dsp:nvSpPr>
      <dsp:spPr>
        <a:xfrm>
          <a:off x="5817419" y="1105293"/>
          <a:ext cx="4008459" cy="463788"/>
        </a:xfrm>
        <a:custGeom>
          <a:avLst/>
          <a:gdLst/>
          <a:ahLst/>
          <a:cxnLst/>
          <a:rect l="0" t="0" r="0" b="0"/>
          <a:pathLst>
            <a:path>
              <a:moveTo>
                <a:pt x="0" y="0"/>
              </a:moveTo>
              <a:lnTo>
                <a:pt x="0" y="231894"/>
              </a:lnTo>
              <a:lnTo>
                <a:pt x="4008459" y="231894"/>
              </a:lnTo>
              <a:lnTo>
                <a:pt x="4008459"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2CC9A-A4C8-4E49-A356-52A0A0B85016}">
      <dsp:nvSpPr>
        <dsp:cNvPr id="0" name=""/>
        <dsp:cNvSpPr/>
      </dsp:nvSpPr>
      <dsp:spPr>
        <a:xfrm>
          <a:off x="5817419" y="1105293"/>
          <a:ext cx="1336153" cy="463788"/>
        </a:xfrm>
        <a:custGeom>
          <a:avLst/>
          <a:gdLst/>
          <a:ahLst/>
          <a:cxnLst/>
          <a:rect l="0" t="0" r="0" b="0"/>
          <a:pathLst>
            <a:path>
              <a:moveTo>
                <a:pt x="0" y="0"/>
              </a:moveTo>
              <a:lnTo>
                <a:pt x="0" y="231894"/>
              </a:lnTo>
              <a:lnTo>
                <a:pt x="1336153" y="231894"/>
              </a:lnTo>
              <a:lnTo>
                <a:pt x="1336153"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2AFF97-9DB5-4780-97ED-CE203D2DEDDE}">
      <dsp:nvSpPr>
        <dsp:cNvPr id="0" name=""/>
        <dsp:cNvSpPr/>
      </dsp:nvSpPr>
      <dsp:spPr>
        <a:xfrm>
          <a:off x="4481266" y="1105293"/>
          <a:ext cx="1336153" cy="463788"/>
        </a:xfrm>
        <a:custGeom>
          <a:avLst/>
          <a:gdLst/>
          <a:ahLst/>
          <a:cxnLst/>
          <a:rect l="0" t="0" r="0" b="0"/>
          <a:pathLst>
            <a:path>
              <a:moveTo>
                <a:pt x="1336153" y="0"/>
              </a:moveTo>
              <a:lnTo>
                <a:pt x="1336153"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33C2-4CCB-4681-B5E3-F34FD3574747}">
      <dsp:nvSpPr>
        <dsp:cNvPr id="0" name=""/>
        <dsp:cNvSpPr/>
      </dsp:nvSpPr>
      <dsp:spPr>
        <a:xfrm>
          <a:off x="1808960" y="1105293"/>
          <a:ext cx="4008459" cy="463788"/>
        </a:xfrm>
        <a:custGeom>
          <a:avLst/>
          <a:gdLst/>
          <a:ahLst/>
          <a:cxnLst/>
          <a:rect l="0" t="0" r="0" b="0"/>
          <a:pathLst>
            <a:path>
              <a:moveTo>
                <a:pt x="4008459" y="0"/>
              </a:moveTo>
              <a:lnTo>
                <a:pt x="4008459"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265290" y="1034"/>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265290" y="1034"/>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713160" y="199801"/>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Reporting</a:t>
          </a:r>
        </a:p>
      </dsp:txBody>
      <dsp:txXfrm>
        <a:off x="4713160" y="199801"/>
        <a:ext cx="2208517" cy="706725"/>
      </dsp:txXfrm>
    </dsp:sp>
    <dsp:sp modelId="{9DD24623-F37A-4939-A006-C22E71325DF6}">
      <dsp:nvSpPr>
        <dsp:cNvPr id="0" name=""/>
        <dsp:cNvSpPr/>
      </dsp:nvSpPr>
      <dsp:spPr>
        <a:xfrm>
          <a:off x="1256831"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493E9-A3C9-4ECB-A1BE-BB45C23A7E1A}">
      <dsp:nvSpPr>
        <dsp:cNvPr id="0" name=""/>
        <dsp:cNvSpPr/>
      </dsp:nvSpPr>
      <dsp:spPr>
        <a:xfrm>
          <a:off x="1256831"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3817E-33AE-4770-B2C4-9FFA362F02FC}">
      <dsp:nvSpPr>
        <dsp:cNvPr id="0" name=""/>
        <dsp:cNvSpPr/>
      </dsp:nvSpPr>
      <dsp:spPr>
        <a:xfrm>
          <a:off x="704701"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Standard Reports</a:t>
          </a:r>
        </a:p>
      </dsp:txBody>
      <dsp:txXfrm>
        <a:off x="704701" y="1767848"/>
        <a:ext cx="2208517" cy="706725"/>
      </dsp:txXfrm>
    </dsp:sp>
    <dsp:sp modelId="{F10FFEDF-5EFE-4E3E-9F7A-2209ADF98788}">
      <dsp:nvSpPr>
        <dsp:cNvPr id="0" name=""/>
        <dsp:cNvSpPr/>
      </dsp:nvSpPr>
      <dsp:spPr>
        <a:xfrm>
          <a:off x="3929137"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3929137"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3377007"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Scheduled Reports</a:t>
          </a:r>
        </a:p>
      </dsp:txBody>
      <dsp:txXfrm>
        <a:off x="3377007" y="1767848"/>
        <a:ext cx="2208517" cy="706725"/>
      </dsp:txXfrm>
    </dsp:sp>
    <dsp:sp modelId="{16A4570B-396B-4DEF-920A-E02BD7A414FD}">
      <dsp:nvSpPr>
        <dsp:cNvPr id="0" name=""/>
        <dsp:cNvSpPr/>
      </dsp:nvSpPr>
      <dsp:spPr>
        <a:xfrm>
          <a:off x="6601443"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4CF209-161F-4E47-82AC-F50F628940B8}">
      <dsp:nvSpPr>
        <dsp:cNvPr id="0" name=""/>
        <dsp:cNvSpPr/>
      </dsp:nvSpPr>
      <dsp:spPr>
        <a:xfrm>
          <a:off x="6601443"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E89F9B-6B9A-4620-837B-B658E6786313}">
      <dsp:nvSpPr>
        <dsp:cNvPr id="0" name=""/>
        <dsp:cNvSpPr/>
      </dsp:nvSpPr>
      <dsp:spPr>
        <a:xfrm>
          <a:off x="6049313"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Custom Reporting</a:t>
          </a:r>
        </a:p>
      </dsp:txBody>
      <dsp:txXfrm>
        <a:off x="6049313" y="1767848"/>
        <a:ext cx="2208517" cy="706725"/>
      </dsp:txXfrm>
    </dsp:sp>
    <dsp:sp modelId="{09A0848D-ABD5-42C2-97F0-8CC51D845406}">
      <dsp:nvSpPr>
        <dsp:cNvPr id="0" name=""/>
        <dsp:cNvSpPr/>
      </dsp:nvSpPr>
      <dsp:spPr>
        <a:xfrm>
          <a:off x="9273749"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B80A0D-9FF4-4FC0-83AD-89CB65FCEB65}">
      <dsp:nvSpPr>
        <dsp:cNvPr id="0" name=""/>
        <dsp:cNvSpPr/>
      </dsp:nvSpPr>
      <dsp:spPr>
        <a:xfrm>
          <a:off x="9273749"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72744-57E3-46BA-89E2-9E5EC2D808F1}">
      <dsp:nvSpPr>
        <dsp:cNvPr id="0" name=""/>
        <dsp:cNvSpPr/>
      </dsp:nvSpPr>
      <dsp:spPr>
        <a:xfrm>
          <a:off x="8721619"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 Downloads</a:t>
          </a:r>
        </a:p>
      </dsp:txBody>
      <dsp:txXfrm>
        <a:off x="8721619" y="1767848"/>
        <a:ext cx="2208517" cy="706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CBB4A-724A-4B64-931D-9462D7DE3C17}">
      <dsp:nvSpPr>
        <dsp:cNvPr id="0" name=""/>
        <dsp:cNvSpPr/>
      </dsp:nvSpPr>
      <dsp:spPr>
        <a:xfrm>
          <a:off x="5817419" y="1105293"/>
          <a:ext cx="4008459" cy="463788"/>
        </a:xfrm>
        <a:custGeom>
          <a:avLst/>
          <a:gdLst/>
          <a:ahLst/>
          <a:cxnLst/>
          <a:rect l="0" t="0" r="0" b="0"/>
          <a:pathLst>
            <a:path>
              <a:moveTo>
                <a:pt x="0" y="0"/>
              </a:moveTo>
              <a:lnTo>
                <a:pt x="0" y="231894"/>
              </a:lnTo>
              <a:lnTo>
                <a:pt x="4008459" y="231894"/>
              </a:lnTo>
              <a:lnTo>
                <a:pt x="4008459"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2CC9A-A4C8-4E49-A356-52A0A0B85016}">
      <dsp:nvSpPr>
        <dsp:cNvPr id="0" name=""/>
        <dsp:cNvSpPr/>
      </dsp:nvSpPr>
      <dsp:spPr>
        <a:xfrm>
          <a:off x="5817419" y="1105293"/>
          <a:ext cx="1336153" cy="463788"/>
        </a:xfrm>
        <a:custGeom>
          <a:avLst/>
          <a:gdLst/>
          <a:ahLst/>
          <a:cxnLst/>
          <a:rect l="0" t="0" r="0" b="0"/>
          <a:pathLst>
            <a:path>
              <a:moveTo>
                <a:pt x="0" y="0"/>
              </a:moveTo>
              <a:lnTo>
                <a:pt x="0" y="231894"/>
              </a:lnTo>
              <a:lnTo>
                <a:pt x="1336153" y="231894"/>
              </a:lnTo>
              <a:lnTo>
                <a:pt x="1336153"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2AFF97-9DB5-4780-97ED-CE203D2DEDDE}">
      <dsp:nvSpPr>
        <dsp:cNvPr id="0" name=""/>
        <dsp:cNvSpPr/>
      </dsp:nvSpPr>
      <dsp:spPr>
        <a:xfrm>
          <a:off x="4481266" y="1105293"/>
          <a:ext cx="1336153" cy="463788"/>
        </a:xfrm>
        <a:custGeom>
          <a:avLst/>
          <a:gdLst/>
          <a:ahLst/>
          <a:cxnLst/>
          <a:rect l="0" t="0" r="0" b="0"/>
          <a:pathLst>
            <a:path>
              <a:moveTo>
                <a:pt x="1336153" y="0"/>
              </a:moveTo>
              <a:lnTo>
                <a:pt x="1336153"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33C2-4CCB-4681-B5E3-F34FD3574747}">
      <dsp:nvSpPr>
        <dsp:cNvPr id="0" name=""/>
        <dsp:cNvSpPr/>
      </dsp:nvSpPr>
      <dsp:spPr>
        <a:xfrm>
          <a:off x="1808960" y="1105293"/>
          <a:ext cx="4008459" cy="463788"/>
        </a:xfrm>
        <a:custGeom>
          <a:avLst/>
          <a:gdLst/>
          <a:ahLst/>
          <a:cxnLst/>
          <a:rect l="0" t="0" r="0" b="0"/>
          <a:pathLst>
            <a:path>
              <a:moveTo>
                <a:pt x="4008459" y="0"/>
              </a:moveTo>
              <a:lnTo>
                <a:pt x="4008459" y="231894"/>
              </a:lnTo>
              <a:lnTo>
                <a:pt x="0" y="231894"/>
              </a:lnTo>
              <a:lnTo>
                <a:pt x="0" y="4637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D89D0-F272-4CB6-9DEE-03532B696C1E}">
      <dsp:nvSpPr>
        <dsp:cNvPr id="0" name=""/>
        <dsp:cNvSpPr/>
      </dsp:nvSpPr>
      <dsp:spPr>
        <a:xfrm>
          <a:off x="5265290" y="1034"/>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2F562-DD71-4FF6-8E10-0C55B8179BD5}">
      <dsp:nvSpPr>
        <dsp:cNvPr id="0" name=""/>
        <dsp:cNvSpPr/>
      </dsp:nvSpPr>
      <dsp:spPr>
        <a:xfrm>
          <a:off x="5265290" y="1034"/>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BCFD9-793B-435E-A4DC-2AF4070B0C29}">
      <dsp:nvSpPr>
        <dsp:cNvPr id="0" name=""/>
        <dsp:cNvSpPr/>
      </dsp:nvSpPr>
      <dsp:spPr>
        <a:xfrm>
          <a:off x="4713160" y="199801"/>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Resources</a:t>
          </a:r>
        </a:p>
      </dsp:txBody>
      <dsp:txXfrm>
        <a:off x="4713160" y="199801"/>
        <a:ext cx="2208517" cy="706725"/>
      </dsp:txXfrm>
    </dsp:sp>
    <dsp:sp modelId="{9DD24623-F37A-4939-A006-C22E71325DF6}">
      <dsp:nvSpPr>
        <dsp:cNvPr id="0" name=""/>
        <dsp:cNvSpPr/>
      </dsp:nvSpPr>
      <dsp:spPr>
        <a:xfrm>
          <a:off x="1256831"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493E9-A3C9-4ECB-A1BE-BB45C23A7E1A}">
      <dsp:nvSpPr>
        <dsp:cNvPr id="0" name=""/>
        <dsp:cNvSpPr/>
      </dsp:nvSpPr>
      <dsp:spPr>
        <a:xfrm>
          <a:off x="1256831"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3817E-33AE-4770-B2C4-9FFA362F02FC}">
      <dsp:nvSpPr>
        <dsp:cNvPr id="0" name=""/>
        <dsp:cNvSpPr/>
      </dsp:nvSpPr>
      <dsp:spPr>
        <a:xfrm>
          <a:off x="704701"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Available Products</a:t>
          </a:r>
        </a:p>
      </dsp:txBody>
      <dsp:txXfrm>
        <a:off x="704701" y="1767848"/>
        <a:ext cx="2208517" cy="706725"/>
      </dsp:txXfrm>
    </dsp:sp>
    <dsp:sp modelId="{F10FFEDF-5EFE-4E3E-9F7A-2209ADF98788}">
      <dsp:nvSpPr>
        <dsp:cNvPr id="0" name=""/>
        <dsp:cNvSpPr/>
      </dsp:nvSpPr>
      <dsp:spPr>
        <a:xfrm>
          <a:off x="3929137"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4D3-3E0B-49EB-AC31-9CDDA521BDE7}">
      <dsp:nvSpPr>
        <dsp:cNvPr id="0" name=""/>
        <dsp:cNvSpPr/>
      </dsp:nvSpPr>
      <dsp:spPr>
        <a:xfrm>
          <a:off x="3929137"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3C8F21-AA67-4367-9554-F764459568A5}">
      <dsp:nvSpPr>
        <dsp:cNvPr id="0" name=""/>
        <dsp:cNvSpPr/>
      </dsp:nvSpPr>
      <dsp:spPr>
        <a:xfrm>
          <a:off x="3377007"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Education</a:t>
          </a:r>
        </a:p>
      </dsp:txBody>
      <dsp:txXfrm>
        <a:off x="3377007" y="1767848"/>
        <a:ext cx="2208517" cy="706725"/>
      </dsp:txXfrm>
    </dsp:sp>
    <dsp:sp modelId="{16A4570B-396B-4DEF-920A-E02BD7A414FD}">
      <dsp:nvSpPr>
        <dsp:cNvPr id="0" name=""/>
        <dsp:cNvSpPr/>
      </dsp:nvSpPr>
      <dsp:spPr>
        <a:xfrm>
          <a:off x="6601443"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4CF209-161F-4E47-82AC-F50F628940B8}">
      <dsp:nvSpPr>
        <dsp:cNvPr id="0" name=""/>
        <dsp:cNvSpPr/>
      </dsp:nvSpPr>
      <dsp:spPr>
        <a:xfrm>
          <a:off x="6601443"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E89F9B-6B9A-4620-837B-B658E6786313}">
      <dsp:nvSpPr>
        <dsp:cNvPr id="0" name=""/>
        <dsp:cNvSpPr/>
      </dsp:nvSpPr>
      <dsp:spPr>
        <a:xfrm>
          <a:off x="6049313"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Latest News</a:t>
          </a:r>
        </a:p>
      </dsp:txBody>
      <dsp:txXfrm>
        <a:off x="6049313" y="1767848"/>
        <a:ext cx="2208517" cy="706725"/>
      </dsp:txXfrm>
    </dsp:sp>
    <dsp:sp modelId="{09A0848D-ABD5-42C2-97F0-8CC51D845406}">
      <dsp:nvSpPr>
        <dsp:cNvPr id="0" name=""/>
        <dsp:cNvSpPr/>
      </dsp:nvSpPr>
      <dsp:spPr>
        <a:xfrm>
          <a:off x="9273749" y="1569081"/>
          <a:ext cx="1104258" cy="110425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B80A0D-9FF4-4FC0-83AD-89CB65FCEB65}">
      <dsp:nvSpPr>
        <dsp:cNvPr id="0" name=""/>
        <dsp:cNvSpPr/>
      </dsp:nvSpPr>
      <dsp:spPr>
        <a:xfrm>
          <a:off x="9273749" y="1569081"/>
          <a:ext cx="1104258" cy="110425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72744-57E3-46BA-89E2-9E5EC2D808F1}">
      <dsp:nvSpPr>
        <dsp:cNvPr id="0" name=""/>
        <dsp:cNvSpPr/>
      </dsp:nvSpPr>
      <dsp:spPr>
        <a:xfrm>
          <a:off x="8721619" y="1767848"/>
          <a:ext cx="2208517" cy="70672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Forms and Processing</a:t>
          </a:r>
        </a:p>
      </dsp:txBody>
      <dsp:txXfrm>
        <a:off x="8721619" y="1767848"/>
        <a:ext cx="2208517" cy="70672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3AFCA1-D6A0-B845-86C0-DD0A327BB9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BABCCBF-11BF-FE4B-9EE1-388540B5C6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9CEA33-6691-D248-BD64-1DC75B9A6975}" type="datetimeFigureOut">
              <a:rPr lang="en-US" smtClean="0"/>
              <a:t>2/17/2022</a:t>
            </a:fld>
            <a:endParaRPr lang="en-US"/>
          </a:p>
        </p:txBody>
      </p:sp>
      <p:sp>
        <p:nvSpPr>
          <p:cNvPr id="4" name="Footer Placeholder 3">
            <a:extLst>
              <a:ext uri="{FF2B5EF4-FFF2-40B4-BE49-F238E27FC236}">
                <a16:creationId xmlns:a16="http://schemas.microsoft.com/office/drawing/2014/main" id="{E47C0CC7-8E47-EA4D-BAE1-6925925D64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83D4C0-FC16-9545-ADDD-713BE2328E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D6F075-4C4D-E04E-BED8-9291654F8AC1}" type="slidenum">
              <a:rPr lang="en-US" smtClean="0"/>
              <a:t>‹#›</a:t>
            </a:fld>
            <a:endParaRPr lang="en-US"/>
          </a:p>
        </p:txBody>
      </p:sp>
    </p:spTree>
    <p:extLst>
      <p:ext uri="{BB962C8B-B14F-4D97-AF65-F5344CB8AC3E}">
        <p14:creationId xmlns:p14="http://schemas.microsoft.com/office/powerpoint/2010/main" val="344240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F912A-2E42-984A-919E-F28A0476EB50}"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51794-A7D7-6A49-800A-832B18D7E97C}" type="slidenum">
              <a:rPr lang="en-US" smtClean="0"/>
              <a:t>‹#›</a:t>
            </a:fld>
            <a:endParaRPr lang="en-US"/>
          </a:p>
        </p:txBody>
      </p:sp>
    </p:spTree>
    <p:extLst>
      <p:ext uri="{BB962C8B-B14F-4D97-AF65-F5344CB8AC3E}">
        <p14:creationId xmlns:p14="http://schemas.microsoft.com/office/powerpoint/2010/main" val="124978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5F9FA"/>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53B6A12-7B36-1640-A6FA-05D20A462322}"/>
              </a:ext>
            </a:extLst>
          </p:cNvPr>
          <p:cNvCxnSpPr/>
          <p:nvPr userDrawn="1"/>
        </p:nvCxnSpPr>
        <p:spPr>
          <a:xfrm>
            <a:off x="5600699" y="2231095"/>
            <a:ext cx="990600" cy="0"/>
          </a:xfrm>
          <a:prstGeom prst="line">
            <a:avLst/>
          </a:prstGeom>
          <a:ln w="6350">
            <a:solidFill>
              <a:srgbClr val="A3282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FA4C256-873D-884B-8D9C-6BF61016D7F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19253" y="1506029"/>
            <a:ext cx="2753491" cy="304232"/>
          </a:xfrm>
          <a:prstGeom prst="rect">
            <a:avLst/>
          </a:prstGeom>
        </p:spPr>
      </p:pic>
      <p:sp>
        <p:nvSpPr>
          <p:cNvPr id="6" name="Rectangle 5">
            <a:extLst>
              <a:ext uri="{FF2B5EF4-FFF2-40B4-BE49-F238E27FC236}">
                <a16:creationId xmlns:a16="http://schemas.microsoft.com/office/drawing/2014/main" id="{FD4B00E2-8A22-0C4D-89AF-49A13E33C188}"/>
              </a:ext>
            </a:extLst>
          </p:cNvPr>
          <p:cNvSpPr/>
          <p:nvPr userDrawn="1"/>
        </p:nvSpPr>
        <p:spPr>
          <a:xfrm>
            <a:off x="0" y="6222124"/>
            <a:ext cx="12192000" cy="635876"/>
          </a:xfrm>
          <a:prstGeom prst="rect">
            <a:avLst/>
          </a:prstGeom>
          <a:solidFill>
            <a:srgbClr val="00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a:p>
        </p:txBody>
      </p:sp>
    </p:spTree>
    <p:extLst>
      <p:ext uri="{BB962C8B-B14F-4D97-AF65-F5344CB8AC3E}">
        <p14:creationId xmlns:p14="http://schemas.microsoft.com/office/powerpoint/2010/main" val="247864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F5F9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03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Title Slide">
    <p:bg>
      <p:bgPr>
        <a:solidFill>
          <a:srgbClr val="F5F9F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614EC1-01AF-BA44-A01F-39B17B46813F}"/>
              </a:ext>
            </a:extLst>
          </p:cNvPr>
          <p:cNvSpPr/>
          <p:nvPr userDrawn="1"/>
        </p:nvSpPr>
        <p:spPr>
          <a:xfrm>
            <a:off x="0" y="0"/>
            <a:ext cx="12192000" cy="6858000"/>
          </a:xfrm>
          <a:prstGeom prst="rect">
            <a:avLst/>
          </a:prstGeom>
          <a:solidFill>
            <a:srgbClr val="F6F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5">
            <a:extLst>
              <a:ext uri="{FF2B5EF4-FFF2-40B4-BE49-F238E27FC236}">
                <a16:creationId xmlns:a16="http://schemas.microsoft.com/office/drawing/2014/main" id="{833BD0AA-AE3B-254E-B1A4-3DC7A2C5CEDA}"/>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panose="02040502050405020303" pitchFamily="18" charset="0"/>
              </a:defRPr>
            </a:lvl1pPr>
          </a:lstStyle>
          <a:p>
            <a:r>
              <a:rPr lang="en-US" dirty="0"/>
              <a:t>Click icon to add picture</a:t>
            </a:r>
          </a:p>
        </p:txBody>
      </p:sp>
    </p:spTree>
    <p:extLst>
      <p:ext uri="{BB962C8B-B14F-4D97-AF65-F5344CB8AC3E}">
        <p14:creationId xmlns:p14="http://schemas.microsoft.com/office/powerpoint/2010/main" val="3439858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9_Title Slide">
    <p:bg>
      <p:bgPr>
        <a:solidFill>
          <a:srgbClr val="F5F9F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05E5FB-3B89-9B4C-B41F-9C637D9DF36E}"/>
              </a:ext>
            </a:extLst>
          </p:cNvPr>
          <p:cNvSpPr/>
          <p:nvPr userDrawn="1"/>
        </p:nvSpPr>
        <p:spPr>
          <a:xfrm>
            <a:off x="0" y="0"/>
            <a:ext cx="12192000" cy="6858000"/>
          </a:xfrm>
          <a:prstGeom prst="rect">
            <a:avLst/>
          </a:prstGeom>
          <a:solidFill>
            <a:srgbClr val="F6F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5">
            <a:extLst>
              <a:ext uri="{FF2B5EF4-FFF2-40B4-BE49-F238E27FC236}">
                <a16:creationId xmlns:a16="http://schemas.microsoft.com/office/drawing/2014/main" id="{833BD0AA-AE3B-254E-B1A4-3DC7A2C5CEDA}"/>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panose="02040502050405020303" pitchFamily="18" charset="0"/>
              </a:defRPr>
            </a:lvl1pPr>
          </a:lstStyle>
          <a:p>
            <a:r>
              <a:rPr lang="en-US" dirty="0"/>
              <a:t>Click icon to add picture</a:t>
            </a:r>
          </a:p>
        </p:txBody>
      </p:sp>
    </p:spTree>
    <p:extLst>
      <p:ext uri="{BB962C8B-B14F-4D97-AF65-F5344CB8AC3E}">
        <p14:creationId xmlns:p14="http://schemas.microsoft.com/office/powerpoint/2010/main" val="118017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Title Slide">
    <p:bg>
      <p:bgPr>
        <a:solidFill>
          <a:srgbClr val="F5F9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3BBBDB-65B5-C44E-9E34-FF1E571ABECE}"/>
              </a:ext>
            </a:extLst>
          </p:cNvPr>
          <p:cNvSpPr/>
          <p:nvPr userDrawn="1"/>
        </p:nvSpPr>
        <p:spPr>
          <a:xfrm>
            <a:off x="0" y="0"/>
            <a:ext cx="12192000" cy="6858000"/>
          </a:xfrm>
          <a:prstGeom prst="rect">
            <a:avLst/>
          </a:prstGeom>
          <a:solidFill>
            <a:srgbClr val="F6F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5">
            <a:extLst>
              <a:ext uri="{FF2B5EF4-FFF2-40B4-BE49-F238E27FC236}">
                <a16:creationId xmlns:a16="http://schemas.microsoft.com/office/drawing/2014/main" id="{833BD0AA-AE3B-254E-B1A4-3DC7A2C5CEDA}"/>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panose="02040502050405020303" pitchFamily="18" charset="0"/>
              </a:defRPr>
            </a:lvl1pPr>
          </a:lstStyle>
          <a:p>
            <a:r>
              <a:rPr lang="en-US" dirty="0"/>
              <a:t>Click icon to add picture</a:t>
            </a:r>
          </a:p>
        </p:txBody>
      </p:sp>
    </p:spTree>
    <p:extLst>
      <p:ext uri="{BB962C8B-B14F-4D97-AF65-F5344CB8AC3E}">
        <p14:creationId xmlns:p14="http://schemas.microsoft.com/office/powerpoint/2010/main" val="752608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Title Slide">
    <p:bg>
      <p:bgPr>
        <a:solidFill>
          <a:srgbClr val="F5F9F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C4A63B-B8DE-8B48-BF93-71C006692EA3}"/>
              </a:ext>
            </a:extLst>
          </p:cNvPr>
          <p:cNvSpPr/>
          <p:nvPr userDrawn="1"/>
        </p:nvSpPr>
        <p:spPr>
          <a:xfrm>
            <a:off x="0" y="0"/>
            <a:ext cx="12192000" cy="6858000"/>
          </a:xfrm>
          <a:prstGeom prst="rect">
            <a:avLst/>
          </a:prstGeom>
          <a:solidFill>
            <a:srgbClr val="F6F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5">
            <a:extLst>
              <a:ext uri="{FF2B5EF4-FFF2-40B4-BE49-F238E27FC236}">
                <a16:creationId xmlns:a16="http://schemas.microsoft.com/office/drawing/2014/main" id="{833BD0AA-AE3B-254E-B1A4-3DC7A2C5CEDA}"/>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panose="02040502050405020303" pitchFamily="18" charset="0"/>
              </a:defRPr>
            </a:lvl1pPr>
          </a:lstStyle>
          <a:p>
            <a:r>
              <a:rPr lang="en-US" dirty="0"/>
              <a:t>Click icon to add picture</a:t>
            </a:r>
          </a:p>
        </p:txBody>
      </p:sp>
    </p:spTree>
    <p:extLst>
      <p:ext uri="{BB962C8B-B14F-4D97-AF65-F5344CB8AC3E}">
        <p14:creationId xmlns:p14="http://schemas.microsoft.com/office/powerpoint/2010/main" val="416776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Title Slide">
    <p:bg>
      <p:bgPr>
        <a:solidFill>
          <a:srgbClr val="F5F9F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A92AE8-0EFE-4B44-9CC9-EC70333E401B}"/>
              </a:ext>
            </a:extLst>
          </p:cNvPr>
          <p:cNvSpPr/>
          <p:nvPr userDrawn="1"/>
        </p:nvSpPr>
        <p:spPr>
          <a:xfrm>
            <a:off x="0" y="0"/>
            <a:ext cx="12192000" cy="6858000"/>
          </a:xfrm>
          <a:prstGeom prst="rect">
            <a:avLst/>
          </a:prstGeom>
          <a:solidFill>
            <a:srgbClr val="F6F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5">
            <a:extLst>
              <a:ext uri="{FF2B5EF4-FFF2-40B4-BE49-F238E27FC236}">
                <a16:creationId xmlns:a16="http://schemas.microsoft.com/office/drawing/2014/main" id="{833BD0AA-AE3B-254E-B1A4-3DC7A2C5CEDA}"/>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panose="02040502050405020303" pitchFamily="18" charset="0"/>
              </a:defRPr>
            </a:lvl1pPr>
          </a:lstStyle>
          <a:p>
            <a:r>
              <a:rPr lang="en-US" dirty="0"/>
              <a:t>Click icon to add picture</a:t>
            </a:r>
          </a:p>
        </p:txBody>
      </p:sp>
    </p:spTree>
    <p:extLst>
      <p:ext uri="{BB962C8B-B14F-4D97-AF65-F5344CB8AC3E}">
        <p14:creationId xmlns:p14="http://schemas.microsoft.com/office/powerpoint/2010/main" val="562956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6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F5F9FA"/>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5D1FAE32-6C18-CA4C-812A-BCCC58412C4D}"/>
              </a:ext>
            </a:extLst>
          </p:cNvPr>
          <p:cNvSpPr>
            <a:spLocks noGrp="1"/>
          </p:cNvSpPr>
          <p:nvPr>
            <p:ph type="pic" sz="quarter" idx="10"/>
          </p:nvPr>
        </p:nvSpPr>
        <p:spPr>
          <a:xfrm>
            <a:off x="0" y="0"/>
            <a:ext cx="12192000" cy="6858000"/>
          </a:xfrm>
          <a:prstGeom prst="rect">
            <a:avLst/>
          </a:prstGeom>
        </p:spPr>
        <p:txBody>
          <a:bodyPr/>
          <a:lstStyle>
            <a:lvl1pPr>
              <a:defRPr b="0" i="0">
                <a:solidFill>
                  <a:srgbClr val="AAAAAA"/>
                </a:solidFill>
                <a:latin typeface="Georgia Regular" charset="0"/>
              </a:defRPr>
            </a:lvl1pPr>
          </a:lstStyle>
          <a:p>
            <a:endParaRPr lang="en-US" dirty="0"/>
          </a:p>
        </p:txBody>
      </p:sp>
    </p:spTree>
    <p:extLst>
      <p:ext uri="{BB962C8B-B14F-4D97-AF65-F5344CB8AC3E}">
        <p14:creationId xmlns:p14="http://schemas.microsoft.com/office/powerpoint/2010/main" val="441139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6096000" y="1"/>
            <a:ext cx="6096000"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767787"/>
            <a:ext cx="5023213"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Right </a:t>
            </a:r>
            <a:br>
              <a:rPr lang="en-US" spc="-150" dirty="0"/>
            </a:br>
            <a:r>
              <a:rPr lang="en-US" spc="-150" dirty="0"/>
              <a:t>Image</a:t>
            </a:r>
            <a:endParaRPr lang="en-US" dirty="0"/>
          </a:p>
        </p:txBody>
      </p:sp>
      <p:sp>
        <p:nvSpPr>
          <p:cNvPr id="9" name="Text Placeholder 2">
            <a:extLst>
              <a:ext uri="{FF2B5EF4-FFF2-40B4-BE49-F238E27FC236}">
                <a16:creationId xmlns:a16="http://schemas.microsoft.com/office/drawing/2014/main" id="{CC22154D-A393-C748-A735-93D9BCDD946E}"/>
              </a:ext>
            </a:extLst>
          </p:cNvPr>
          <p:cNvSpPr>
            <a:spLocks noGrp="1"/>
          </p:cNvSpPr>
          <p:nvPr>
            <p:ph type="body" sz="quarter" idx="11" hasCustomPrompt="1"/>
          </p:nvPr>
        </p:nvSpPr>
        <p:spPr>
          <a:xfrm>
            <a:off x="625273" y="1868920"/>
            <a:ext cx="5023213" cy="59192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3095341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1"/>
            <a:ext cx="6096000"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668264"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649612" y="767787"/>
            <a:ext cx="5023213"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Left </a:t>
            </a:r>
            <a:br>
              <a:rPr lang="en-US" spc="-150" dirty="0"/>
            </a:br>
            <a:r>
              <a:rPr lang="en-US" spc="-150" dirty="0"/>
              <a:t>Image</a:t>
            </a:r>
            <a:endParaRPr lang="en-US" dirty="0"/>
          </a:p>
        </p:txBody>
      </p:sp>
      <p:sp>
        <p:nvSpPr>
          <p:cNvPr id="9" name="Text Placeholder 2">
            <a:extLst>
              <a:ext uri="{FF2B5EF4-FFF2-40B4-BE49-F238E27FC236}">
                <a16:creationId xmlns:a16="http://schemas.microsoft.com/office/drawing/2014/main" id="{92EF4004-F9FD-FF48-9D4F-20BE76AE554E}"/>
              </a:ext>
            </a:extLst>
          </p:cNvPr>
          <p:cNvSpPr>
            <a:spLocks noGrp="1"/>
          </p:cNvSpPr>
          <p:nvPr>
            <p:ph type="body" sz="quarter" idx="11" hasCustomPrompt="1"/>
          </p:nvPr>
        </p:nvSpPr>
        <p:spPr>
          <a:xfrm>
            <a:off x="6639101" y="1879430"/>
            <a:ext cx="5023213" cy="59192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54418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Title Slide">
    <p:bg>
      <p:bgPr>
        <a:solidFill>
          <a:srgbClr val="F5F9FA"/>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53B6A12-7B36-1640-A6FA-05D20A462322}"/>
              </a:ext>
            </a:extLst>
          </p:cNvPr>
          <p:cNvCxnSpPr/>
          <p:nvPr userDrawn="1"/>
        </p:nvCxnSpPr>
        <p:spPr>
          <a:xfrm>
            <a:off x="5600699" y="740226"/>
            <a:ext cx="990600" cy="0"/>
          </a:xfrm>
          <a:prstGeom prst="line">
            <a:avLst/>
          </a:prstGeom>
          <a:ln w="6350">
            <a:solidFill>
              <a:srgbClr val="A32829"/>
            </a:solidFill>
          </a:ln>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AFCCA655-BD51-F94C-A340-26A2F45F8B80}"/>
              </a:ext>
            </a:extLst>
          </p:cNvPr>
          <p:cNvSpPr>
            <a:spLocks noGrp="1"/>
          </p:cNvSpPr>
          <p:nvPr>
            <p:ph type="pic" sz="quarter" idx="11"/>
          </p:nvPr>
        </p:nvSpPr>
        <p:spPr>
          <a:xfrm>
            <a:off x="5414306" y="1965936"/>
            <a:ext cx="1363387" cy="1361650"/>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Tree>
    <p:extLst>
      <p:ext uri="{BB962C8B-B14F-4D97-AF65-F5344CB8AC3E}">
        <p14:creationId xmlns:p14="http://schemas.microsoft.com/office/powerpoint/2010/main" val="4110454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5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3743739" y="1"/>
            <a:ext cx="4704522"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2317163"/>
            <a:ext cx="2852196"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Center </a:t>
            </a:r>
            <a:br>
              <a:rPr lang="en-US" spc="-150" dirty="0"/>
            </a:br>
            <a:r>
              <a:rPr lang="en-US" spc="-150" dirty="0"/>
              <a:t>Image</a:t>
            </a:r>
            <a:endParaRPr lang="en-US" dirty="0"/>
          </a:p>
        </p:txBody>
      </p:sp>
      <p:cxnSp>
        <p:nvCxnSpPr>
          <p:cNvPr id="6" name="Straight Connector 5">
            <a:extLst>
              <a:ext uri="{FF2B5EF4-FFF2-40B4-BE49-F238E27FC236}">
                <a16:creationId xmlns:a16="http://schemas.microsoft.com/office/drawing/2014/main" id="{F3618BEA-8BAD-DA4B-B1FD-72D4C0CA93C2}"/>
              </a:ext>
            </a:extLst>
          </p:cNvPr>
          <p:cNvCxnSpPr/>
          <p:nvPr userDrawn="1"/>
        </p:nvCxnSpPr>
        <p:spPr>
          <a:xfrm>
            <a:off x="643202" y="2216532"/>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956E4FB-0F8A-0C45-B198-EA106E3F01C1}"/>
              </a:ext>
            </a:extLst>
          </p:cNvPr>
          <p:cNvSpPr>
            <a:spLocks noGrp="1"/>
          </p:cNvSpPr>
          <p:nvPr>
            <p:ph type="body" sz="quarter" idx="11" hasCustomPrompt="1"/>
          </p:nvPr>
        </p:nvSpPr>
        <p:spPr>
          <a:xfrm>
            <a:off x="604253" y="3425703"/>
            <a:ext cx="2852195" cy="975008"/>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87276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3429000"/>
            <a:ext cx="12192000" cy="3429000"/>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767787"/>
            <a:ext cx="5023213" cy="504415"/>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Bottom Image</a:t>
            </a:r>
            <a:endParaRPr lang="en-US" dirty="0"/>
          </a:p>
        </p:txBody>
      </p:sp>
      <p:sp>
        <p:nvSpPr>
          <p:cNvPr id="9" name="Text Placeholder 2">
            <a:extLst>
              <a:ext uri="{FF2B5EF4-FFF2-40B4-BE49-F238E27FC236}">
                <a16:creationId xmlns:a16="http://schemas.microsoft.com/office/drawing/2014/main" id="{B23C86F0-941B-C845-9E10-F76723C04F09}"/>
              </a:ext>
            </a:extLst>
          </p:cNvPr>
          <p:cNvSpPr>
            <a:spLocks noGrp="1"/>
          </p:cNvSpPr>
          <p:nvPr>
            <p:ph type="body" sz="quarter" idx="11" hasCustomPrompt="1"/>
          </p:nvPr>
        </p:nvSpPr>
        <p:spPr>
          <a:xfrm>
            <a:off x="625273" y="1373813"/>
            <a:ext cx="11167179" cy="26580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2936404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0"/>
            <a:ext cx="12192000" cy="3429000"/>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3786913"/>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3898613"/>
            <a:ext cx="5023213" cy="504415"/>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Top Image</a:t>
            </a:r>
            <a:endParaRPr lang="en-US" dirty="0"/>
          </a:p>
        </p:txBody>
      </p:sp>
      <p:sp>
        <p:nvSpPr>
          <p:cNvPr id="9" name="Text Placeholder 2">
            <a:extLst>
              <a:ext uri="{FF2B5EF4-FFF2-40B4-BE49-F238E27FC236}">
                <a16:creationId xmlns:a16="http://schemas.microsoft.com/office/drawing/2014/main" id="{971C9030-CBB4-E64C-9ED0-C76A90D066C6}"/>
              </a:ext>
            </a:extLst>
          </p:cNvPr>
          <p:cNvSpPr>
            <a:spLocks noGrp="1"/>
          </p:cNvSpPr>
          <p:nvPr>
            <p:ph type="body" sz="quarter" idx="11" hasCustomPrompt="1"/>
          </p:nvPr>
        </p:nvSpPr>
        <p:spPr>
          <a:xfrm>
            <a:off x="606620" y="4504639"/>
            <a:ext cx="11185830" cy="29596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144629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6096000" y="1"/>
            <a:ext cx="6096000"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767787"/>
            <a:ext cx="5023213"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Right </a:t>
            </a:r>
            <a:br>
              <a:rPr lang="en-US" spc="-150" dirty="0"/>
            </a:br>
            <a:r>
              <a:rPr lang="en-US" spc="-150" dirty="0"/>
              <a:t>Image</a:t>
            </a:r>
            <a:endParaRPr lang="en-US" dirty="0"/>
          </a:p>
        </p:txBody>
      </p:sp>
    </p:spTree>
    <p:extLst>
      <p:ext uri="{BB962C8B-B14F-4D97-AF65-F5344CB8AC3E}">
        <p14:creationId xmlns:p14="http://schemas.microsoft.com/office/powerpoint/2010/main" val="3798324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7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1"/>
            <a:ext cx="6096000"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668264"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649612" y="767787"/>
            <a:ext cx="5023213"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Left </a:t>
            </a:r>
            <a:br>
              <a:rPr lang="en-US" spc="-150" dirty="0"/>
            </a:br>
            <a:r>
              <a:rPr lang="en-US" spc="-150" dirty="0"/>
              <a:t>Image</a:t>
            </a:r>
            <a:endParaRPr lang="en-US" dirty="0"/>
          </a:p>
        </p:txBody>
      </p:sp>
      <p:sp>
        <p:nvSpPr>
          <p:cNvPr id="9" name="TextBox 8">
            <a:extLst>
              <a:ext uri="{FF2B5EF4-FFF2-40B4-BE49-F238E27FC236}">
                <a16:creationId xmlns:a16="http://schemas.microsoft.com/office/drawing/2014/main" id="{8BBDCB68-453B-B342-B09D-4ADF376D4D9B}"/>
              </a:ext>
            </a:extLst>
          </p:cNvPr>
          <p:cNvSpPr txBox="1"/>
          <p:nvPr userDrawn="1"/>
        </p:nvSpPr>
        <p:spPr>
          <a:xfrm>
            <a:off x="6700228" y="2114537"/>
            <a:ext cx="4972597" cy="2628925"/>
          </a:xfrm>
          <a:prstGeom prst="rect">
            <a:avLst/>
          </a:prstGeom>
          <a:noFill/>
        </p:spPr>
        <p:txBody>
          <a:bodyPr wrap="square" lIns="0" tIns="0" rIns="0" bIns="0" rtlCol="0">
            <a:spAutoFit/>
          </a:bodyPr>
          <a:lstStyle/>
          <a:p>
            <a:pPr>
              <a:spcAft>
                <a:spcPts val="1250"/>
              </a:spcAft>
            </a:pP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Sed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natus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eaque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ipsa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quae ab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illo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inventore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very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et quasi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architecto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beatae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vitae dicta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sunt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explicabo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p>
          <a:p>
            <a:pPr>
              <a:spcAft>
                <a:spcPts val="1250"/>
              </a:spcAft>
            </a:pP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Sed</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natus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Sed</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natus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972922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8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3743739" y="1"/>
            <a:ext cx="4704522" cy="6857999"/>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2317163"/>
            <a:ext cx="2852196"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Center </a:t>
            </a:r>
            <a:br>
              <a:rPr lang="en-US" spc="-150" dirty="0"/>
            </a:br>
            <a:r>
              <a:rPr lang="en-US" spc="-150" dirty="0"/>
              <a:t>Image</a:t>
            </a:r>
            <a:endParaRPr lang="en-US" dirty="0"/>
          </a:p>
        </p:txBody>
      </p:sp>
      <p:sp>
        <p:nvSpPr>
          <p:cNvPr id="9" name="TextBox 8">
            <a:extLst>
              <a:ext uri="{FF2B5EF4-FFF2-40B4-BE49-F238E27FC236}">
                <a16:creationId xmlns:a16="http://schemas.microsoft.com/office/drawing/2014/main" id="{8BBDCB68-453B-B342-B09D-4ADF376D4D9B}"/>
              </a:ext>
            </a:extLst>
          </p:cNvPr>
          <p:cNvSpPr txBox="1"/>
          <p:nvPr userDrawn="1"/>
        </p:nvSpPr>
        <p:spPr>
          <a:xfrm>
            <a:off x="8733184" y="2300692"/>
            <a:ext cx="3314016" cy="1969770"/>
          </a:xfrm>
          <a:prstGeom prst="rect">
            <a:avLst/>
          </a:prstGeom>
          <a:noFill/>
        </p:spPr>
        <p:txBody>
          <a:bodyPr wrap="square" lIns="0" tIns="0" rIns="0" bIns="0" rtlCol="0">
            <a:spAutoFit/>
          </a:bodyPr>
          <a:lstStyle/>
          <a:p>
            <a:pPr>
              <a:spcAft>
                <a:spcPts val="1250"/>
              </a:spcAft>
            </a:pP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Sed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natus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Sed</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natus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a:t>
            </a:r>
          </a:p>
        </p:txBody>
      </p:sp>
      <p:cxnSp>
        <p:nvCxnSpPr>
          <p:cNvPr id="6" name="Straight Connector 5">
            <a:extLst>
              <a:ext uri="{FF2B5EF4-FFF2-40B4-BE49-F238E27FC236}">
                <a16:creationId xmlns:a16="http://schemas.microsoft.com/office/drawing/2014/main" id="{F82EC614-F4FF-1F46-8611-B1BEE6BEA31F}"/>
              </a:ext>
            </a:extLst>
          </p:cNvPr>
          <p:cNvCxnSpPr/>
          <p:nvPr userDrawn="1"/>
        </p:nvCxnSpPr>
        <p:spPr>
          <a:xfrm>
            <a:off x="643202" y="2216532"/>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493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9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3429000"/>
            <a:ext cx="12192000" cy="3429000"/>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656087"/>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767787"/>
            <a:ext cx="5023213" cy="504415"/>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Bottom Image</a:t>
            </a:r>
            <a:endParaRPr lang="en-US" dirty="0"/>
          </a:p>
        </p:txBody>
      </p:sp>
      <p:sp>
        <p:nvSpPr>
          <p:cNvPr id="9" name="TextBox 8">
            <a:extLst>
              <a:ext uri="{FF2B5EF4-FFF2-40B4-BE49-F238E27FC236}">
                <a16:creationId xmlns:a16="http://schemas.microsoft.com/office/drawing/2014/main" id="{8BBDCB68-453B-B342-B09D-4ADF376D4D9B}"/>
              </a:ext>
            </a:extLst>
          </p:cNvPr>
          <p:cNvSpPr txBox="1"/>
          <p:nvPr userDrawn="1"/>
        </p:nvSpPr>
        <p:spPr>
          <a:xfrm>
            <a:off x="657237" y="1488265"/>
            <a:ext cx="11070937" cy="492443"/>
          </a:xfrm>
          <a:prstGeom prst="rect">
            <a:avLst/>
          </a:prstGeom>
          <a:noFill/>
        </p:spPr>
        <p:txBody>
          <a:bodyPr wrap="square" lIns="0" tIns="0" rIns="0" bIns="0" rtlCol="0">
            <a:spAutoFit/>
          </a:bodyPr>
          <a:lstStyle/>
          <a:p>
            <a:pPr>
              <a:spcAft>
                <a:spcPts val="1250"/>
              </a:spcAft>
            </a:pP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Sed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natus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eaque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ipsa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quae ab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illo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inventore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very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et quasi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architecto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beatae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vitae dicta sunt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explicabo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4121693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Title Slide">
    <p:bg>
      <p:bgPr>
        <a:solidFill>
          <a:srgbClr val="F5F9FA"/>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ED07DE6-7C53-C349-9FDB-83B7BA163C0B}"/>
              </a:ext>
            </a:extLst>
          </p:cNvPr>
          <p:cNvSpPr>
            <a:spLocks noGrp="1"/>
          </p:cNvSpPr>
          <p:nvPr>
            <p:ph type="pic" sz="quarter" idx="10"/>
          </p:nvPr>
        </p:nvSpPr>
        <p:spPr>
          <a:xfrm>
            <a:off x="0" y="0"/>
            <a:ext cx="12192000" cy="3429000"/>
          </a:xfrm>
          <a:prstGeom prst="rect">
            <a:avLst/>
          </a:prstGeom>
          <a:ln w="9525">
            <a:noFill/>
          </a:ln>
        </p:spPr>
        <p:txBody>
          <a:bodyPr/>
          <a:lstStyle>
            <a:lvl1pPr>
              <a:defRPr sz="1300" b="0" i="0">
                <a:solidFill>
                  <a:schemeClr val="accent4"/>
                </a:solidFill>
                <a:latin typeface="Georgia Regular" charset="0"/>
              </a:defRPr>
            </a:lvl1pPr>
          </a:lstStyle>
          <a:p>
            <a:endParaRPr lang="en-US" dirty="0"/>
          </a:p>
        </p:txBody>
      </p:sp>
      <p:cxnSp>
        <p:nvCxnSpPr>
          <p:cNvPr id="6" name="Straight Connector 5">
            <a:extLst>
              <a:ext uri="{FF2B5EF4-FFF2-40B4-BE49-F238E27FC236}">
                <a16:creationId xmlns:a16="http://schemas.microsoft.com/office/drawing/2014/main" id="{D09DA637-D665-9744-8B0D-ED8CB1309255}"/>
              </a:ext>
            </a:extLst>
          </p:cNvPr>
          <p:cNvCxnSpPr/>
          <p:nvPr userDrawn="1"/>
        </p:nvCxnSpPr>
        <p:spPr>
          <a:xfrm>
            <a:off x="625273" y="3786913"/>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3898613"/>
            <a:ext cx="5023213" cy="504415"/>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Top Image</a:t>
            </a:r>
            <a:endParaRPr lang="en-US" dirty="0"/>
          </a:p>
        </p:txBody>
      </p:sp>
      <p:sp>
        <p:nvSpPr>
          <p:cNvPr id="7" name="TextBox 6">
            <a:extLst>
              <a:ext uri="{FF2B5EF4-FFF2-40B4-BE49-F238E27FC236}">
                <a16:creationId xmlns:a16="http://schemas.microsoft.com/office/drawing/2014/main" id="{58B4BA00-1B75-AE43-9095-B4EEE14BED28}"/>
              </a:ext>
            </a:extLst>
          </p:cNvPr>
          <p:cNvSpPr txBox="1"/>
          <p:nvPr userDrawn="1"/>
        </p:nvSpPr>
        <p:spPr>
          <a:xfrm>
            <a:off x="606621" y="4514727"/>
            <a:ext cx="11070937" cy="492443"/>
          </a:xfrm>
          <a:prstGeom prst="rect">
            <a:avLst/>
          </a:prstGeom>
          <a:noFill/>
        </p:spPr>
        <p:txBody>
          <a:bodyPr wrap="square" lIns="0" tIns="0" rIns="0" bIns="0" rtlCol="0">
            <a:spAutoFit/>
          </a:bodyPr>
          <a:lstStyle/>
          <a:p>
            <a:pPr>
              <a:spcAft>
                <a:spcPts val="1250"/>
              </a:spcAft>
            </a:pP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Sed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perspiciatis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unde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omnis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iste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natus error sit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volup</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tatem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accus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antium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dolor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emque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lauda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nt</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ium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totam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rem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aperiam</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eaque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ipsa</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quae ab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illo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inventore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very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tatis</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et quasi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architecto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beatae</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vitae dicta sunt </a:t>
            </a:r>
            <a:r>
              <a:rPr lang="en-US" sz="1600" dirty="0" err="1">
                <a:solidFill>
                  <a:srgbClr val="24272A"/>
                </a:solidFill>
                <a:latin typeface="Lato" panose="020F0502020204030203" pitchFamily="34" charset="0"/>
                <a:ea typeface="Lato" panose="020F0502020204030203" pitchFamily="34" charset="0"/>
                <a:cs typeface="Lato" panose="020F0502020204030203" pitchFamily="34" charset="0"/>
              </a:rPr>
              <a:t>explicabo</a:t>
            </a:r>
            <a:r>
              <a:rPr lang="en-US" sz="1600" dirty="0">
                <a:solidFill>
                  <a:srgbClr val="24272A"/>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1250446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04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 Bullets</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8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F5F9FA"/>
        </a:solidFill>
        <a:effectLst/>
      </p:bgPr>
    </p:bg>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2CC0AB6D-66D4-C84A-B260-63A66D599303}"/>
              </a:ext>
            </a:extLst>
          </p:cNvPr>
          <p:cNvSpPr>
            <a:spLocks noGrp="1"/>
          </p:cNvSpPr>
          <p:nvPr>
            <p:ph type="pic" sz="quarter" idx="11"/>
          </p:nvPr>
        </p:nvSpPr>
        <p:spPr>
          <a:xfrm>
            <a:off x="3816213"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cxnSp>
        <p:nvCxnSpPr>
          <p:cNvPr id="7" name="Straight Connector 6">
            <a:extLst>
              <a:ext uri="{FF2B5EF4-FFF2-40B4-BE49-F238E27FC236}">
                <a16:creationId xmlns:a16="http://schemas.microsoft.com/office/drawing/2014/main" id="{A9D26A4D-25BB-C442-9601-B6928AFC48E0}"/>
              </a:ext>
            </a:extLst>
          </p:cNvPr>
          <p:cNvCxnSpPr/>
          <p:nvPr userDrawn="1"/>
        </p:nvCxnSpPr>
        <p:spPr>
          <a:xfrm>
            <a:off x="5600699" y="740226"/>
            <a:ext cx="990600" cy="0"/>
          </a:xfrm>
          <a:prstGeom prst="line">
            <a:avLst/>
          </a:prstGeom>
          <a:ln w="635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Picture Placeholder 9">
            <a:extLst>
              <a:ext uri="{FF2B5EF4-FFF2-40B4-BE49-F238E27FC236}">
                <a16:creationId xmlns:a16="http://schemas.microsoft.com/office/drawing/2014/main" id="{39A03228-DEA7-D94C-BEF4-3BF8A5CA4623}"/>
              </a:ext>
            </a:extLst>
          </p:cNvPr>
          <p:cNvSpPr>
            <a:spLocks noGrp="1"/>
          </p:cNvSpPr>
          <p:nvPr>
            <p:ph type="pic" sz="quarter" idx="12"/>
          </p:nvPr>
        </p:nvSpPr>
        <p:spPr>
          <a:xfrm>
            <a:off x="7111637"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Tree>
    <p:extLst>
      <p:ext uri="{BB962C8B-B14F-4D97-AF65-F5344CB8AC3E}">
        <p14:creationId xmlns:p14="http://schemas.microsoft.com/office/powerpoint/2010/main" val="12268796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 Bulleted</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820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Two Column Option</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342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Two Column Option</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28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923AF33D-7C56-5541-BA88-205F10E7A79D}"/>
              </a:ext>
            </a:extLst>
          </p:cNvPr>
          <p:cNvSpPr>
            <a:spLocks noGrp="1"/>
          </p:cNvSpPr>
          <p:nvPr>
            <p:ph type="body" sz="quarter" idx="12" hasCustomPrompt="1"/>
          </p:nvPr>
        </p:nvSpPr>
        <p:spPr>
          <a:xfrm>
            <a:off x="606620" y="1399990"/>
            <a:ext cx="11185830" cy="29596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33799170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 Bullets</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355CD7C2-B81F-5241-9388-19C10B32A669}"/>
              </a:ext>
            </a:extLst>
          </p:cNvPr>
          <p:cNvSpPr>
            <a:spLocks noGrp="1"/>
          </p:cNvSpPr>
          <p:nvPr>
            <p:ph type="body" sz="quarter" idx="12" hasCustomPrompt="1"/>
          </p:nvPr>
        </p:nvSpPr>
        <p:spPr>
          <a:xfrm>
            <a:off x="606620" y="1399990"/>
            <a:ext cx="11185830" cy="29596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33484993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Slide">
    <p:bg>
      <p:bgPr>
        <a:solidFill>
          <a:srgbClr val="F5F9FA"/>
        </a:solidFill>
        <a:effectLst/>
      </p:bgPr>
    </p:bg>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36D286CE-FEBE-D54B-873D-136E4E4E3455}"/>
              </a:ext>
            </a:extLst>
          </p:cNvPr>
          <p:cNvSpPr>
            <a:spLocks noGrp="1"/>
          </p:cNvSpPr>
          <p:nvPr>
            <p:ph type="title" hasCustomPrompt="1"/>
          </p:nvPr>
        </p:nvSpPr>
        <p:spPr>
          <a:xfrm>
            <a:off x="606621" y="1541910"/>
            <a:ext cx="3518118" cy="968414"/>
          </a:xfrm>
          <a:prstGeom prst="rect">
            <a:avLst/>
          </a:prstGeom>
        </p:spPr>
        <p:txBody>
          <a:bodyPr lIns="0" tIns="0" rIns="0" bIns="0"/>
          <a:lstStyle>
            <a:lvl1pPr>
              <a:lnSpc>
                <a:spcPct val="80000"/>
              </a:lnSpc>
              <a:defRPr sz="4000" b="1">
                <a:solidFill>
                  <a:srgbClr val="003764"/>
                </a:solidFill>
                <a:latin typeface="Playfair Display" pitchFamily="2" charset="77"/>
                <a:ea typeface="Playfair Display" pitchFamily="2" charset="77"/>
                <a:cs typeface="Arial" charset="0"/>
              </a:defRPr>
            </a:lvl1pPr>
          </a:lstStyle>
          <a:p>
            <a:r>
              <a:rPr lang="en-US" spc="-150" dirty="0"/>
              <a:t>One Column Text</a:t>
            </a:r>
            <a:endParaRPr lang="en-US" dirty="0"/>
          </a:p>
        </p:txBody>
      </p:sp>
      <p:cxnSp>
        <p:nvCxnSpPr>
          <p:cNvPr id="10" name="Straight Connector 9">
            <a:extLst>
              <a:ext uri="{FF2B5EF4-FFF2-40B4-BE49-F238E27FC236}">
                <a16:creationId xmlns:a16="http://schemas.microsoft.com/office/drawing/2014/main" id="{F23BE2A9-6E35-7445-AFD3-161CF5950601}"/>
              </a:ext>
            </a:extLst>
          </p:cNvPr>
          <p:cNvCxnSpPr/>
          <p:nvPr userDrawn="1"/>
        </p:nvCxnSpPr>
        <p:spPr>
          <a:xfrm>
            <a:off x="643202" y="144127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35E1196F-747A-5245-81C3-837BAC1B101C}"/>
              </a:ext>
            </a:extLst>
          </p:cNvPr>
          <p:cNvSpPr>
            <a:spLocks noGrp="1"/>
          </p:cNvSpPr>
          <p:nvPr>
            <p:ph type="body" sz="quarter" idx="12" hasCustomPrompt="1"/>
          </p:nvPr>
        </p:nvSpPr>
        <p:spPr>
          <a:xfrm>
            <a:off x="606620" y="2646534"/>
            <a:ext cx="4333242" cy="611673"/>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348115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r>
              <a:rPr lang="en-US" sz="4000" cap="none" dirty="0"/>
              <a:t>Simple One Column Option: Bulleted</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83600BDA-F0F8-C246-B8E1-277DF5BA5CF9}"/>
              </a:ext>
            </a:extLst>
          </p:cNvPr>
          <p:cNvSpPr>
            <a:spLocks noGrp="1"/>
          </p:cNvSpPr>
          <p:nvPr>
            <p:ph type="body" sz="quarter" idx="12" hasCustomPrompt="1"/>
          </p:nvPr>
        </p:nvSpPr>
        <p:spPr>
          <a:xfrm>
            <a:off x="606620" y="1399990"/>
            <a:ext cx="11185830" cy="29596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39973960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rgbClr val="F5F9FA"/>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82A2366-35AD-B94B-A0D7-92741B3BF2DF}"/>
              </a:ext>
            </a:extLst>
          </p:cNvPr>
          <p:cNvCxnSpPr/>
          <p:nvPr userDrawn="1"/>
        </p:nvCxnSpPr>
        <p:spPr>
          <a:xfrm>
            <a:off x="643203" y="1453588"/>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1" name="Title 5">
            <a:extLst>
              <a:ext uri="{FF2B5EF4-FFF2-40B4-BE49-F238E27FC236}">
                <a16:creationId xmlns:a16="http://schemas.microsoft.com/office/drawing/2014/main" id="{931F7562-000D-054D-AED0-31C359F62354}"/>
              </a:ext>
            </a:extLst>
          </p:cNvPr>
          <p:cNvSpPr>
            <a:spLocks noGrp="1"/>
          </p:cNvSpPr>
          <p:nvPr>
            <p:ph type="title" hasCustomPrompt="1"/>
          </p:nvPr>
        </p:nvSpPr>
        <p:spPr>
          <a:xfrm>
            <a:off x="643204" y="1708457"/>
            <a:ext cx="3973056" cy="968414"/>
          </a:xfrm>
          <a:prstGeom prst="rect">
            <a:avLst/>
          </a:prstGeom>
        </p:spPr>
        <p:txBody>
          <a:bodyPr lIns="0" tIns="0" rIns="0" bIns="0"/>
          <a:lstStyle>
            <a:lvl1pPr>
              <a:lnSpc>
                <a:spcPct val="80000"/>
              </a:lnSpc>
              <a:defRPr sz="4000" b="1" spc="-150">
                <a:solidFill>
                  <a:srgbClr val="003764"/>
                </a:solidFill>
                <a:latin typeface="Playfair Display" pitchFamily="2" charset="77"/>
                <a:ea typeface="Playfair Display" pitchFamily="2" charset="77"/>
                <a:cs typeface="Arial" charset="0"/>
              </a:defRPr>
            </a:lvl1pPr>
          </a:lstStyle>
          <a:p>
            <a:r>
              <a:rPr lang="en-US" dirty="0"/>
              <a:t>Click to edit master text</a:t>
            </a:r>
          </a:p>
        </p:txBody>
      </p:sp>
      <p:sp>
        <p:nvSpPr>
          <p:cNvPr id="5" name="Text Placeholder 2">
            <a:extLst>
              <a:ext uri="{FF2B5EF4-FFF2-40B4-BE49-F238E27FC236}">
                <a16:creationId xmlns:a16="http://schemas.microsoft.com/office/drawing/2014/main" id="{76659B4B-0F9C-DE44-8A41-7A79813A0F63}"/>
              </a:ext>
            </a:extLst>
          </p:cNvPr>
          <p:cNvSpPr>
            <a:spLocks noGrp="1"/>
          </p:cNvSpPr>
          <p:nvPr>
            <p:ph type="body" sz="quarter" idx="12" hasCustomPrompt="1"/>
          </p:nvPr>
        </p:nvSpPr>
        <p:spPr>
          <a:xfrm>
            <a:off x="606620" y="2813082"/>
            <a:ext cx="4511918" cy="615910"/>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17246871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Title Slide">
    <p:bg>
      <p:bgPr>
        <a:solidFill>
          <a:srgbClr val="F5F9FA"/>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1A3547F9-5D1F-F440-8F9F-661E49891003}"/>
              </a:ext>
            </a:extLst>
          </p:cNvPr>
          <p:cNvSpPr>
            <a:spLocks noGrp="1"/>
          </p:cNvSpPr>
          <p:nvPr>
            <p:ph type="pic" sz="quarter" idx="12"/>
          </p:nvPr>
        </p:nvSpPr>
        <p:spPr>
          <a:xfrm>
            <a:off x="643202" y="2314577"/>
            <a:ext cx="3336320" cy="2669800"/>
          </a:xfrm>
          <a:prstGeom prst="rect">
            <a:avLst/>
          </a:prstGeom>
          <a:ln w="6350">
            <a:noFill/>
          </a:ln>
        </p:spPr>
        <p:txBody>
          <a:bodyPr/>
          <a:lstStyle>
            <a:lvl1pPr>
              <a:defRPr sz="1083" b="0" i="0">
                <a:solidFill>
                  <a:schemeClr val="accent4"/>
                </a:solidFill>
                <a:latin typeface="Georgia Regular" charset="0"/>
              </a:defRPr>
            </a:lvl1pPr>
          </a:lstStyle>
          <a:p>
            <a:endParaRPr lang="en-US" dirty="0"/>
          </a:p>
        </p:txBody>
      </p:sp>
      <p:cxnSp>
        <p:nvCxnSpPr>
          <p:cNvPr id="10" name="Straight Connector 9">
            <a:extLst>
              <a:ext uri="{FF2B5EF4-FFF2-40B4-BE49-F238E27FC236}">
                <a16:creationId xmlns:a16="http://schemas.microsoft.com/office/drawing/2014/main" id="{1B07A89B-5F7A-9C4B-8967-388F4E756984}"/>
              </a:ext>
            </a:extLst>
          </p:cNvPr>
          <p:cNvCxnSpPr/>
          <p:nvPr userDrawn="1"/>
        </p:nvCxnSpPr>
        <p:spPr>
          <a:xfrm>
            <a:off x="643202" y="656089"/>
            <a:ext cx="990600"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1" name="Picture Placeholder 3">
            <a:extLst>
              <a:ext uri="{FF2B5EF4-FFF2-40B4-BE49-F238E27FC236}">
                <a16:creationId xmlns:a16="http://schemas.microsoft.com/office/drawing/2014/main" id="{25785E4A-CBC5-DF4F-8EF3-C171AE3C0D86}"/>
              </a:ext>
            </a:extLst>
          </p:cNvPr>
          <p:cNvSpPr>
            <a:spLocks noGrp="1"/>
          </p:cNvSpPr>
          <p:nvPr>
            <p:ph type="pic" sz="quarter" idx="13"/>
          </p:nvPr>
        </p:nvSpPr>
        <p:spPr>
          <a:xfrm>
            <a:off x="4511200" y="2314577"/>
            <a:ext cx="3336320" cy="2669800"/>
          </a:xfrm>
          <a:prstGeom prst="rect">
            <a:avLst/>
          </a:prstGeom>
          <a:ln w="6350">
            <a:noFill/>
          </a:ln>
        </p:spPr>
        <p:txBody>
          <a:bodyPr/>
          <a:lstStyle>
            <a:lvl1pPr>
              <a:defRPr sz="1083" b="0" i="0">
                <a:solidFill>
                  <a:schemeClr val="accent4"/>
                </a:solidFill>
                <a:latin typeface="Georgia Regular" charset="0"/>
              </a:defRPr>
            </a:lvl1pPr>
          </a:lstStyle>
          <a:p>
            <a:endParaRPr lang="en-US" dirty="0"/>
          </a:p>
        </p:txBody>
      </p:sp>
      <p:sp>
        <p:nvSpPr>
          <p:cNvPr id="12" name="Picture Placeholder 3">
            <a:extLst>
              <a:ext uri="{FF2B5EF4-FFF2-40B4-BE49-F238E27FC236}">
                <a16:creationId xmlns:a16="http://schemas.microsoft.com/office/drawing/2014/main" id="{2D84DD0C-5F4B-4F4C-B9D2-99E2B2115A43}"/>
              </a:ext>
            </a:extLst>
          </p:cNvPr>
          <p:cNvSpPr>
            <a:spLocks noGrp="1"/>
          </p:cNvSpPr>
          <p:nvPr>
            <p:ph type="pic" sz="quarter" idx="14"/>
          </p:nvPr>
        </p:nvSpPr>
        <p:spPr>
          <a:xfrm>
            <a:off x="8389515" y="2314577"/>
            <a:ext cx="3336320" cy="2669800"/>
          </a:xfrm>
          <a:prstGeom prst="rect">
            <a:avLst/>
          </a:prstGeom>
          <a:ln w="6350">
            <a:noFill/>
          </a:ln>
        </p:spPr>
        <p:txBody>
          <a:bodyPr/>
          <a:lstStyle>
            <a:lvl1pPr>
              <a:defRPr sz="1083" b="0" i="0">
                <a:solidFill>
                  <a:schemeClr val="accent4"/>
                </a:solidFill>
                <a:latin typeface="Georgia Regular" charset="0"/>
              </a:defRPr>
            </a:lvl1pPr>
          </a:lstStyle>
          <a:p>
            <a:endParaRPr lang="en-US" dirty="0"/>
          </a:p>
        </p:txBody>
      </p:sp>
      <p:sp>
        <p:nvSpPr>
          <p:cNvPr id="13" name="Text Placeholder 9">
            <a:extLst>
              <a:ext uri="{FF2B5EF4-FFF2-40B4-BE49-F238E27FC236}">
                <a16:creationId xmlns:a16="http://schemas.microsoft.com/office/drawing/2014/main" id="{D3228AA8-6EB6-724F-940F-C9030F2FBA1E}"/>
              </a:ext>
            </a:extLst>
          </p:cNvPr>
          <p:cNvSpPr>
            <a:spLocks noGrp="1"/>
          </p:cNvSpPr>
          <p:nvPr>
            <p:ph type="body" sz="quarter" idx="10" hasCustomPrompt="1"/>
          </p:nvPr>
        </p:nvSpPr>
        <p:spPr>
          <a:xfrm>
            <a:off x="632886" y="767789"/>
            <a:ext cx="11092949" cy="511013"/>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pPr lvl="0"/>
            <a:r>
              <a:rPr lang="en-US" dirty="0"/>
              <a:t>Click To Edit Master Text Styles</a:t>
            </a:r>
          </a:p>
        </p:txBody>
      </p:sp>
      <p:sp>
        <p:nvSpPr>
          <p:cNvPr id="8" name="Text Placeholder 2">
            <a:extLst>
              <a:ext uri="{FF2B5EF4-FFF2-40B4-BE49-F238E27FC236}">
                <a16:creationId xmlns:a16="http://schemas.microsoft.com/office/drawing/2014/main" id="{5F4C2404-E90C-BB41-AB65-7B48AA182174}"/>
              </a:ext>
            </a:extLst>
          </p:cNvPr>
          <p:cNvSpPr>
            <a:spLocks noGrp="1"/>
          </p:cNvSpPr>
          <p:nvPr>
            <p:ph type="body" sz="quarter" idx="15" hasCustomPrompt="1"/>
          </p:nvPr>
        </p:nvSpPr>
        <p:spPr>
          <a:xfrm>
            <a:off x="606620" y="1399990"/>
            <a:ext cx="11185830" cy="295961"/>
          </a:xfrm>
          <a:prstGeom prst="rect">
            <a:avLst/>
          </a:prstGeom>
        </p:spPr>
        <p:txBody>
          <a:bodyPr lIns="0" tIns="0" rIns="0" bIns="0"/>
          <a:lstStyle>
            <a:lvl1pPr marL="0" indent="0">
              <a:buNone/>
              <a:defRPr sz="20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r>
              <a:rPr lang="en-US" dirty="0"/>
              <a:t>Insert some short and brief explanatory text about the title here.</a:t>
            </a:r>
          </a:p>
        </p:txBody>
      </p:sp>
    </p:spTree>
    <p:extLst>
      <p:ext uri="{BB962C8B-B14F-4D97-AF65-F5344CB8AC3E}">
        <p14:creationId xmlns:p14="http://schemas.microsoft.com/office/powerpoint/2010/main" val="4190425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rgbClr val="F5F9F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F93E4E-A512-3B44-B8AA-2DAA664A405A}"/>
              </a:ext>
            </a:extLst>
          </p:cNvPr>
          <p:cNvSpPr/>
          <p:nvPr userDrawn="1"/>
        </p:nvSpPr>
        <p:spPr>
          <a:xfrm>
            <a:off x="0" y="0"/>
            <a:ext cx="12192000" cy="6858000"/>
          </a:xfrm>
          <a:prstGeom prst="rect">
            <a:avLst/>
          </a:prstGeom>
          <a:solidFill>
            <a:srgbClr val="00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4" b="0" i="0" dirty="0">
              <a:latin typeface="Arial Regular" charset="0"/>
            </a:endParaRPr>
          </a:p>
        </p:txBody>
      </p:sp>
    </p:spTree>
    <p:extLst>
      <p:ext uri="{BB962C8B-B14F-4D97-AF65-F5344CB8AC3E}">
        <p14:creationId xmlns:p14="http://schemas.microsoft.com/office/powerpoint/2010/main" val="49178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7_Title Slide">
    <p:bg>
      <p:bgPr>
        <a:solidFill>
          <a:srgbClr val="F5F9FA"/>
        </a:solidFill>
        <a:effectLst/>
      </p:bgPr>
    </p:bg>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2CC0AB6D-66D4-C84A-B260-63A66D599303}"/>
              </a:ext>
            </a:extLst>
          </p:cNvPr>
          <p:cNvSpPr>
            <a:spLocks noGrp="1"/>
          </p:cNvSpPr>
          <p:nvPr>
            <p:ph type="pic" sz="quarter" idx="11"/>
          </p:nvPr>
        </p:nvSpPr>
        <p:spPr>
          <a:xfrm>
            <a:off x="2382115"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cxnSp>
        <p:nvCxnSpPr>
          <p:cNvPr id="7" name="Straight Connector 6">
            <a:extLst>
              <a:ext uri="{FF2B5EF4-FFF2-40B4-BE49-F238E27FC236}">
                <a16:creationId xmlns:a16="http://schemas.microsoft.com/office/drawing/2014/main" id="{A9D26A4D-25BB-C442-9601-B6928AFC48E0}"/>
              </a:ext>
            </a:extLst>
          </p:cNvPr>
          <p:cNvCxnSpPr/>
          <p:nvPr userDrawn="1"/>
        </p:nvCxnSpPr>
        <p:spPr>
          <a:xfrm>
            <a:off x="5600699" y="740226"/>
            <a:ext cx="990600" cy="0"/>
          </a:xfrm>
          <a:prstGeom prst="line">
            <a:avLst/>
          </a:prstGeom>
          <a:ln w="635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Picture Placeholder 9">
            <a:extLst>
              <a:ext uri="{FF2B5EF4-FFF2-40B4-BE49-F238E27FC236}">
                <a16:creationId xmlns:a16="http://schemas.microsoft.com/office/drawing/2014/main" id="{39A03228-DEA7-D94C-BEF4-3BF8A5CA4623}"/>
              </a:ext>
            </a:extLst>
          </p:cNvPr>
          <p:cNvSpPr>
            <a:spLocks noGrp="1"/>
          </p:cNvSpPr>
          <p:nvPr>
            <p:ph type="pic" sz="quarter" idx="12"/>
          </p:nvPr>
        </p:nvSpPr>
        <p:spPr>
          <a:xfrm>
            <a:off x="8015279"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
        <p:nvSpPr>
          <p:cNvPr id="5" name="Picture Placeholder 9">
            <a:extLst>
              <a:ext uri="{FF2B5EF4-FFF2-40B4-BE49-F238E27FC236}">
                <a16:creationId xmlns:a16="http://schemas.microsoft.com/office/drawing/2014/main" id="{11D6F055-4072-8749-9622-41577636405F}"/>
              </a:ext>
            </a:extLst>
          </p:cNvPr>
          <p:cNvSpPr>
            <a:spLocks noGrp="1"/>
          </p:cNvSpPr>
          <p:nvPr>
            <p:ph type="pic" sz="quarter" idx="13"/>
          </p:nvPr>
        </p:nvSpPr>
        <p:spPr>
          <a:xfrm>
            <a:off x="5198697"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Tree>
    <p:extLst>
      <p:ext uri="{BB962C8B-B14F-4D97-AF65-F5344CB8AC3E}">
        <p14:creationId xmlns:p14="http://schemas.microsoft.com/office/powerpoint/2010/main" val="2563776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Standard - 2 Columns">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xfrm>
            <a:off x="11553027" y="6501023"/>
            <a:ext cx="226620" cy="230683"/>
          </a:xfrm>
          <a:prstGeom prst="rect">
            <a:avLst/>
          </a:prstGeom>
        </p:spPr>
        <p:txBody>
          <a:bodyPr/>
          <a:lstStyle/>
          <a:p>
            <a:fld id="{86CB4B4D-7CA3-9044-876B-883B54F8677D}" type="slidenum">
              <a:t>‹#›</a:t>
            </a:fld>
            <a:endParaRPr dirty="0"/>
          </a:p>
        </p:txBody>
      </p:sp>
      <p:sp>
        <p:nvSpPr>
          <p:cNvPr id="12" name="Line"/>
          <p:cNvSpPr/>
          <p:nvPr userDrawn="1"/>
        </p:nvSpPr>
        <p:spPr>
          <a:xfrm>
            <a:off x="2486" y="6377886"/>
            <a:ext cx="12187028" cy="1"/>
          </a:xfrm>
          <a:prstGeom prst="line">
            <a:avLst/>
          </a:prstGeom>
          <a:ln w="101600">
            <a:solidFill>
              <a:srgbClr val="C41F3E"/>
            </a:solidFill>
            <a:miter lim="400000"/>
          </a:ln>
        </p:spPr>
        <p:txBody>
          <a:bodyPr lIns="0" tIns="0" rIns="0" bIns="0" anchor="ctr"/>
          <a:lstStyle/>
          <a:p>
            <a:pPr>
              <a:defRPr sz="3200" b="0">
                <a:solidFill>
                  <a:srgbClr val="FFFFFF"/>
                </a:solidFill>
                <a:latin typeface="Helvetica Neue Medium"/>
                <a:ea typeface="Helvetica Neue Medium"/>
                <a:cs typeface="Helvetica Neue Medium"/>
                <a:sym typeface="Helvetica Neue Medium"/>
              </a:defRPr>
            </a:pPr>
            <a:endParaRPr sz="1600" dirty="0"/>
          </a:p>
        </p:txBody>
      </p:sp>
      <p:sp>
        <p:nvSpPr>
          <p:cNvPr id="17" name="Rectangle"/>
          <p:cNvSpPr/>
          <p:nvPr userDrawn="1"/>
        </p:nvSpPr>
        <p:spPr>
          <a:xfrm>
            <a:off x="-2486" y="1"/>
            <a:ext cx="12192000" cy="1481328"/>
          </a:xfrm>
          <a:prstGeom prst="rect">
            <a:avLst/>
          </a:prstGeom>
          <a:solidFill>
            <a:srgbClr val="1E2A58"/>
          </a:solidFill>
          <a:ln w="12700">
            <a:miter lim="400000"/>
          </a:ln>
        </p:spPr>
        <p:txBody>
          <a:bodyPr lIns="0" tIns="0" rIns="0" bIns="0" anchor="ctr"/>
          <a:lstStyle/>
          <a:p>
            <a:pPr>
              <a:defRPr sz="3200" b="0">
                <a:solidFill>
                  <a:srgbClr val="FFFFFF"/>
                </a:solidFill>
                <a:latin typeface="Helvetica Neue Medium"/>
                <a:ea typeface="Helvetica Neue Medium"/>
                <a:cs typeface="Helvetica Neue Medium"/>
                <a:sym typeface="Helvetica Neue Medium"/>
              </a:defRPr>
            </a:pPr>
            <a:endParaRPr sz="1600" dirty="0"/>
          </a:p>
        </p:txBody>
      </p:sp>
      <p:sp>
        <p:nvSpPr>
          <p:cNvPr id="19" name="Title Text"/>
          <p:cNvSpPr txBox="1">
            <a:spLocks noGrp="1"/>
          </p:cNvSpPr>
          <p:nvPr>
            <p:ph type="title"/>
          </p:nvPr>
        </p:nvSpPr>
        <p:spPr>
          <a:xfrm>
            <a:off x="571500" y="307848"/>
            <a:ext cx="9220201" cy="817372"/>
          </a:xfrm>
          <a:prstGeom prst="rect">
            <a:avLst/>
          </a:prstGeom>
        </p:spPr>
        <p:txBody>
          <a:bodyPr anchor="b"/>
          <a:lstStyle>
            <a:lvl1pPr fontAlgn="ctr">
              <a:defRPr>
                <a:solidFill>
                  <a:schemeClr val="bg1"/>
                </a:solidFill>
              </a:defRPr>
            </a:lvl1pPr>
          </a:lstStyle>
          <a:p>
            <a:r>
              <a:rPr lang="en-US"/>
              <a:t>Click to edit Master title style</a:t>
            </a:r>
            <a:endParaRPr dirty="0"/>
          </a:p>
        </p:txBody>
      </p:sp>
      <p:sp>
        <p:nvSpPr>
          <p:cNvPr id="15" name="Text Placeholder 2"/>
          <p:cNvSpPr>
            <a:spLocks noGrp="1"/>
          </p:cNvSpPr>
          <p:nvPr>
            <p:ph type="body" sz="quarter" idx="10"/>
          </p:nvPr>
        </p:nvSpPr>
        <p:spPr>
          <a:xfrm>
            <a:off x="844550" y="3168110"/>
            <a:ext cx="4901109" cy="2889834"/>
          </a:xfrm>
        </p:spPr>
        <p:txBody>
          <a:bodyPr/>
          <a:lstStyle>
            <a:lvl1pPr marL="0" indent="0">
              <a:buFontTx/>
              <a:buNone/>
              <a:defRPr/>
            </a:lvl1pPr>
          </a:lstStyle>
          <a:p>
            <a:pPr lvl="0"/>
            <a:r>
              <a:rPr lang="en-US"/>
              <a:t>Click to edit Master text styles</a:t>
            </a:r>
          </a:p>
        </p:txBody>
      </p:sp>
      <p:sp>
        <p:nvSpPr>
          <p:cNvPr id="16" name="Text Placeholder 2"/>
          <p:cNvSpPr>
            <a:spLocks noGrp="1"/>
          </p:cNvSpPr>
          <p:nvPr>
            <p:ph type="body" sz="quarter" idx="11"/>
          </p:nvPr>
        </p:nvSpPr>
        <p:spPr>
          <a:xfrm>
            <a:off x="6153150" y="3168110"/>
            <a:ext cx="4901109" cy="2889834"/>
          </a:xfrm>
        </p:spPr>
        <p:txBody>
          <a:bodyPr/>
          <a:lstStyle>
            <a:lvl1pPr marL="0" indent="0">
              <a:buFontTx/>
              <a:buNone/>
              <a:defRPr/>
            </a:lvl1pPr>
          </a:lstStyle>
          <a:p>
            <a:pPr lvl="0"/>
            <a:r>
              <a:rPr lang="en-US"/>
              <a:t>Click to edit Master text styles</a:t>
            </a:r>
          </a:p>
        </p:txBody>
      </p:sp>
      <p:sp>
        <p:nvSpPr>
          <p:cNvPr id="18" name="Text Placeholder 2"/>
          <p:cNvSpPr>
            <a:spLocks noGrp="1"/>
          </p:cNvSpPr>
          <p:nvPr>
            <p:ph type="body" sz="quarter" idx="12"/>
          </p:nvPr>
        </p:nvSpPr>
        <p:spPr>
          <a:xfrm>
            <a:off x="6153150" y="2082002"/>
            <a:ext cx="4901109" cy="870490"/>
          </a:xfrm>
        </p:spPr>
        <p:txBody>
          <a:bodyPr/>
          <a:lstStyle>
            <a:lvl1pPr marL="0" indent="0">
              <a:buFontTx/>
              <a:buNone/>
              <a:defRPr>
                <a:solidFill>
                  <a:srgbClr val="C41F3E"/>
                </a:solidFill>
              </a:defRPr>
            </a:lvl1pPr>
          </a:lstStyle>
          <a:p>
            <a:pPr lvl="0"/>
            <a:r>
              <a:rPr lang="en-US"/>
              <a:t>Click to edit Master text styles</a:t>
            </a:r>
          </a:p>
        </p:txBody>
      </p:sp>
      <p:sp>
        <p:nvSpPr>
          <p:cNvPr id="20" name="Text Placeholder 2"/>
          <p:cNvSpPr>
            <a:spLocks noGrp="1"/>
          </p:cNvSpPr>
          <p:nvPr>
            <p:ph type="body" sz="quarter" idx="13"/>
          </p:nvPr>
        </p:nvSpPr>
        <p:spPr>
          <a:xfrm>
            <a:off x="844550" y="2082002"/>
            <a:ext cx="4901109" cy="870490"/>
          </a:xfrm>
        </p:spPr>
        <p:txBody>
          <a:bodyPr/>
          <a:lstStyle>
            <a:lvl1pPr marL="0" indent="0">
              <a:buFontTx/>
              <a:buNone/>
              <a:defRPr>
                <a:solidFill>
                  <a:srgbClr val="C41F3E"/>
                </a:solidFill>
              </a:defRPr>
            </a:lvl1pPr>
          </a:lstStyle>
          <a:p>
            <a:pPr lvl="0"/>
            <a:r>
              <a:rPr lang="en-US"/>
              <a:t>Click to edit Master text styles</a:t>
            </a:r>
          </a:p>
        </p:txBody>
      </p:sp>
      <p:sp>
        <p:nvSpPr>
          <p:cNvPr id="21" name="Oval 20"/>
          <p:cNvSpPr/>
          <p:nvPr userDrawn="1"/>
        </p:nvSpPr>
        <p:spPr>
          <a:xfrm>
            <a:off x="9992522" y="358628"/>
            <a:ext cx="149087" cy="34623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p:cNvSpPr/>
          <p:nvPr userDrawn="1"/>
        </p:nvSpPr>
        <p:spPr>
          <a:xfrm>
            <a:off x="9992522" y="572939"/>
            <a:ext cx="149087" cy="346234"/>
          </a:xfrm>
          <a:prstGeom prst="ellipse">
            <a:avLst/>
          </a:prstGeom>
          <a:solidFill>
            <a:schemeClr val="bg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p:cNvSpPr/>
          <p:nvPr userDrawn="1"/>
        </p:nvSpPr>
        <p:spPr>
          <a:xfrm>
            <a:off x="9992522" y="784218"/>
            <a:ext cx="149087" cy="346234"/>
          </a:xfrm>
          <a:prstGeom prst="ellipse">
            <a:avLst/>
          </a:prstGeom>
          <a:solidFill>
            <a:schemeClr val="bg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4" name="Text Placeholder 2"/>
          <p:cNvSpPr>
            <a:spLocks noGrp="1"/>
          </p:cNvSpPr>
          <p:nvPr>
            <p:ph type="body" sz="quarter" idx="14"/>
          </p:nvPr>
        </p:nvSpPr>
        <p:spPr>
          <a:xfrm>
            <a:off x="10225761" y="396748"/>
            <a:ext cx="1879600" cy="804672"/>
          </a:xfrm>
        </p:spPr>
        <p:txBody>
          <a:bodyPr>
            <a:normAutofit/>
          </a:bodyPr>
          <a:lstStyle>
            <a:lvl1pPr marL="0" indent="0">
              <a:buFontTx/>
              <a:buNone/>
              <a:defRPr sz="1400" b="1" i="0" baseline="0">
                <a:solidFill>
                  <a:schemeClr val="bg1"/>
                </a:solidFill>
              </a:defRPr>
            </a:lvl1pPr>
          </a:lstStyle>
          <a:p>
            <a:pPr lvl="0"/>
            <a:r>
              <a:rPr lang="en-US"/>
              <a:t>Click to edit Master text styles</a:t>
            </a:r>
          </a:p>
        </p:txBody>
      </p:sp>
      <p:sp>
        <p:nvSpPr>
          <p:cNvPr id="25" name="Text Placeholder 2"/>
          <p:cNvSpPr>
            <a:spLocks noGrp="1"/>
          </p:cNvSpPr>
          <p:nvPr>
            <p:ph type="body" sz="quarter" idx="15"/>
          </p:nvPr>
        </p:nvSpPr>
        <p:spPr>
          <a:xfrm>
            <a:off x="844550" y="6488323"/>
            <a:ext cx="7607300" cy="306070"/>
          </a:xfrm>
        </p:spPr>
        <p:txBody>
          <a:bodyPr>
            <a:normAutofit/>
          </a:bodyPr>
          <a:lstStyle>
            <a:lvl1pPr marL="0" indent="0">
              <a:buFontTx/>
              <a:buNone/>
              <a:defRPr sz="1500" baseline="0">
                <a:solidFill>
                  <a:schemeClr val="bg1">
                    <a:lumMod val="65000"/>
                  </a:schemeClr>
                </a:solidFill>
              </a:defRPr>
            </a:lvl1pPr>
          </a:lstStyle>
          <a:p>
            <a:pPr lvl="0"/>
            <a:r>
              <a:rPr lang="en-US"/>
              <a:t>Click to edit Master text styles</a:t>
            </a:r>
          </a:p>
        </p:txBody>
      </p:sp>
    </p:spTree>
    <p:extLst>
      <p:ext uri="{BB962C8B-B14F-4D97-AF65-F5344CB8AC3E}">
        <p14:creationId xmlns:p14="http://schemas.microsoft.com/office/powerpoint/2010/main" val="117304450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A810-4EEC-4D0F-B163-DFC963816F74}"/>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61FB6233-FC4F-4628-BA1D-2782F6494517}"/>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F4A1D367-A9C7-46F9-B78E-724D1BEC0650}"/>
              </a:ext>
            </a:extLst>
          </p:cNvPr>
          <p:cNvSpPr>
            <a:spLocks noGrp="1"/>
          </p:cNvSpPr>
          <p:nvPr>
            <p:ph type="sldNum" sz="quarter" idx="11"/>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425277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8_Title Slide">
    <p:bg>
      <p:bgPr>
        <a:solidFill>
          <a:srgbClr val="F5F9FA"/>
        </a:solidFill>
        <a:effectLst/>
      </p:bgPr>
    </p:bg>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2CC0AB6D-66D4-C84A-B260-63A66D599303}"/>
              </a:ext>
            </a:extLst>
          </p:cNvPr>
          <p:cNvSpPr>
            <a:spLocks noGrp="1"/>
          </p:cNvSpPr>
          <p:nvPr>
            <p:ph type="pic" sz="quarter" idx="11"/>
          </p:nvPr>
        </p:nvSpPr>
        <p:spPr>
          <a:xfrm>
            <a:off x="1201052"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cxnSp>
        <p:nvCxnSpPr>
          <p:cNvPr id="7" name="Straight Connector 6">
            <a:extLst>
              <a:ext uri="{FF2B5EF4-FFF2-40B4-BE49-F238E27FC236}">
                <a16:creationId xmlns:a16="http://schemas.microsoft.com/office/drawing/2014/main" id="{A9D26A4D-25BB-C442-9601-B6928AFC48E0}"/>
              </a:ext>
            </a:extLst>
          </p:cNvPr>
          <p:cNvCxnSpPr/>
          <p:nvPr userDrawn="1"/>
        </p:nvCxnSpPr>
        <p:spPr>
          <a:xfrm>
            <a:off x="5600699" y="740226"/>
            <a:ext cx="990600" cy="0"/>
          </a:xfrm>
          <a:prstGeom prst="line">
            <a:avLst/>
          </a:prstGeom>
          <a:ln w="635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Picture Placeholder 9">
            <a:extLst>
              <a:ext uri="{FF2B5EF4-FFF2-40B4-BE49-F238E27FC236}">
                <a16:creationId xmlns:a16="http://schemas.microsoft.com/office/drawing/2014/main" id="{39A03228-DEA7-D94C-BEF4-3BF8A5CA4623}"/>
              </a:ext>
            </a:extLst>
          </p:cNvPr>
          <p:cNvSpPr>
            <a:spLocks noGrp="1"/>
          </p:cNvSpPr>
          <p:nvPr>
            <p:ph type="pic" sz="quarter" idx="12"/>
          </p:nvPr>
        </p:nvSpPr>
        <p:spPr>
          <a:xfrm>
            <a:off x="6721704"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
        <p:nvSpPr>
          <p:cNvPr id="5" name="Picture Placeholder 9">
            <a:extLst>
              <a:ext uri="{FF2B5EF4-FFF2-40B4-BE49-F238E27FC236}">
                <a16:creationId xmlns:a16="http://schemas.microsoft.com/office/drawing/2014/main" id="{11D6F055-4072-8749-9622-41577636405F}"/>
              </a:ext>
            </a:extLst>
          </p:cNvPr>
          <p:cNvSpPr>
            <a:spLocks noGrp="1"/>
          </p:cNvSpPr>
          <p:nvPr>
            <p:ph type="pic" sz="quarter" idx="13"/>
          </p:nvPr>
        </p:nvSpPr>
        <p:spPr>
          <a:xfrm>
            <a:off x="3961378"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
        <p:nvSpPr>
          <p:cNvPr id="6" name="Picture Placeholder 9">
            <a:extLst>
              <a:ext uri="{FF2B5EF4-FFF2-40B4-BE49-F238E27FC236}">
                <a16:creationId xmlns:a16="http://schemas.microsoft.com/office/drawing/2014/main" id="{4AF27956-FDA3-FD43-BEBC-33A6320CAD96}"/>
              </a:ext>
            </a:extLst>
          </p:cNvPr>
          <p:cNvSpPr>
            <a:spLocks noGrp="1"/>
          </p:cNvSpPr>
          <p:nvPr>
            <p:ph type="pic" sz="quarter" idx="14"/>
          </p:nvPr>
        </p:nvSpPr>
        <p:spPr>
          <a:xfrm>
            <a:off x="9482030" y="2658059"/>
            <a:ext cx="1543849" cy="1541882"/>
          </a:xfrm>
          <a:prstGeom prst="ellipse">
            <a:avLst/>
          </a:prstGeom>
          <a:ln w="12700">
            <a:solidFill>
              <a:schemeClr val="bg1"/>
            </a:solidFill>
          </a:ln>
        </p:spPr>
        <p:txBody>
          <a:bodyPr/>
          <a:lstStyle>
            <a:lvl1pPr>
              <a:defRPr sz="1083" b="0" i="0">
                <a:solidFill>
                  <a:schemeClr val="accent4"/>
                </a:solidFill>
                <a:latin typeface="Georgia Regular" charset="0"/>
              </a:defRPr>
            </a:lvl1pPr>
          </a:lstStyle>
          <a:p>
            <a:endParaRPr lang="en-US" dirty="0"/>
          </a:p>
        </p:txBody>
      </p:sp>
    </p:spTree>
    <p:extLst>
      <p:ext uri="{BB962C8B-B14F-4D97-AF65-F5344CB8AC3E}">
        <p14:creationId xmlns:p14="http://schemas.microsoft.com/office/powerpoint/2010/main" val="33692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9_Title Slide">
    <p:bg>
      <p:bgPr>
        <a:solidFill>
          <a:srgbClr val="F5F9FA"/>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2DFF6A-BC4A-3443-8E59-2039F43BF858}"/>
              </a:ext>
            </a:extLst>
          </p:cNvPr>
          <p:cNvSpPr/>
          <p:nvPr userDrawn="1"/>
        </p:nvSpPr>
        <p:spPr>
          <a:xfrm>
            <a:off x="0" y="0"/>
            <a:ext cx="12192000" cy="6858000"/>
          </a:xfrm>
          <a:prstGeom prst="rect">
            <a:avLst/>
          </a:prstGeom>
          <a:solidFill>
            <a:srgbClr val="00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a:p>
        </p:txBody>
      </p:sp>
      <p:cxnSp>
        <p:nvCxnSpPr>
          <p:cNvPr id="11" name="Straight Connector 10">
            <a:extLst>
              <a:ext uri="{FF2B5EF4-FFF2-40B4-BE49-F238E27FC236}">
                <a16:creationId xmlns:a16="http://schemas.microsoft.com/office/drawing/2014/main" id="{A53B6A12-7B36-1640-A6FA-05D20A462322}"/>
              </a:ext>
            </a:extLst>
          </p:cNvPr>
          <p:cNvCxnSpPr/>
          <p:nvPr userDrawn="1"/>
        </p:nvCxnSpPr>
        <p:spPr>
          <a:xfrm>
            <a:off x="5600699" y="2231095"/>
            <a:ext cx="9906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26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0_Title Slide">
    <p:bg>
      <p:bgPr>
        <a:solidFill>
          <a:srgbClr val="F5F9FA"/>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2DFF6A-BC4A-3443-8E59-2039F43BF858}"/>
              </a:ext>
            </a:extLst>
          </p:cNvPr>
          <p:cNvSpPr/>
          <p:nvPr userDrawn="1"/>
        </p:nvSpPr>
        <p:spPr>
          <a:xfrm>
            <a:off x="0" y="0"/>
            <a:ext cx="12192000" cy="6858000"/>
          </a:xfrm>
          <a:prstGeom prst="rect">
            <a:avLst/>
          </a:prstGeom>
          <a:solidFill>
            <a:srgbClr val="5B7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a:p>
        </p:txBody>
      </p:sp>
      <p:cxnSp>
        <p:nvCxnSpPr>
          <p:cNvPr id="11" name="Straight Connector 10">
            <a:extLst>
              <a:ext uri="{FF2B5EF4-FFF2-40B4-BE49-F238E27FC236}">
                <a16:creationId xmlns:a16="http://schemas.microsoft.com/office/drawing/2014/main" id="{A53B6A12-7B36-1640-A6FA-05D20A462322}"/>
              </a:ext>
            </a:extLst>
          </p:cNvPr>
          <p:cNvCxnSpPr/>
          <p:nvPr userDrawn="1"/>
        </p:nvCxnSpPr>
        <p:spPr>
          <a:xfrm>
            <a:off x="5600699" y="2231095"/>
            <a:ext cx="9906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99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2_Title Slide">
    <p:bg>
      <p:bgPr>
        <a:solidFill>
          <a:srgbClr val="F5F9FA"/>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2DFF6A-BC4A-3443-8E59-2039F43BF858}"/>
              </a:ext>
            </a:extLst>
          </p:cNvPr>
          <p:cNvSpPr/>
          <p:nvPr userDrawn="1"/>
        </p:nvSpPr>
        <p:spPr>
          <a:xfrm>
            <a:off x="0" y="6222124"/>
            <a:ext cx="12192000" cy="635876"/>
          </a:xfrm>
          <a:prstGeom prst="rect">
            <a:avLst/>
          </a:prstGeom>
          <a:solidFill>
            <a:srgbClr val="00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a:p>
        </p:txBody>
      </p:sp>
    </p:spTree>
    <p:extLst>
      <p:ext uri="{BB962C8B-B14F-4D97-AF65-F5344CB8AC3E}">
        <p14:creationId xmlns:p14="http://schemas.microsoft.com/office/powerpoint/2010/main" val="406573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F5F9FA"/>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2F14CB31-77D4-B54B-B2CB-04669CF7579C}"/>
              </a:ext>
            </a:extLst>
          </p:cNvPr>
          <p:cNvSpPr>
            <a:spLocks noGrp="1"/>
          </p:cNvSpPr>
          <p:nvPr>
            <p:ph type="body" sz="quarter" idx="10" hasCustomPrompt="1"/>
          </p:nvPr>
        </p:nvSpPr>
        <p:spPr>
          <a:xfrm>
            <a:off x="632886" y="767789"/>
            <a:ext cx="11064404" cy="520502"/>
          </a:xfrm>
          <a:prstGeom prst="rect">
            <a:avLst/>
          </a:prstGeom>
        </p:spPr>
        <p:txBody>
          <a:bodyPr lIns="0" tIns="0" rIns="0" bIns="0"/>
          <a:lstStyle>
            <a:lvl1pPr marL="0" indent="0" algn="l">
              <a:lnSpc>
                <a:spcPct val="100000"/>
              </a:lnSpc>
              <a:spcBef>
                <a:spcPts val="0"/>
              </a:spcBef>
              <a:buNone/>
              <a:defRPr sz="4000" b="1" i="0" cap="none" spc="-150" baseline="0">
                <a:solidFill>
                  <a:srgbClr val="003764"/>
                </a:solidFill>
                <a:latin typeface="Playfair Display" pitchFamily="2" charset="77"/>
                <a:ea typeface="Playfair Display" pitchFamily="2" charset="77"/>
                <a:cs typeface="Arial" charset="0"/>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ECA6F625-9734-CD4E-A1F0-33066323C470}"/>
              </a:ext>
            </a:extLst>
          </p:cNvPr>
          <p:cNvCxnSpPr/>
          <p:nvPr userDrawn="1"/>
        </p:nvCxnSpPr>
        <p:spPr>
          <a:xfrm>
            <a:off x="643202" y="656089"/>
            <a:ext cx="990600" cy="0"/>
          </a:xfrm>
          <a:prstGeom prst="line">
            <a:avLst/>
          </a:prstGeom>
          <a:ln w="9525">
            <a:solidFill>
              <a:srgbClr val="A32829"/>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DD3CB41D-414F-6847-9E47-6D310412DFDA}"/>
              </a:ext>
            </a:extLst>
          </p:cNvPr>
          <p:cNvSpPr>
            <a:spLocks noGrp="1"/>
          </p:cNvSpPr>
          <p:nvPr>
            <p:ph type="body" sz="quarter" idx="11"/>
          </p:nvPr>
        </p:nvSpPr>
        <p:spPr>
          <a:xfrm>
            <a:off x="624550" y="1408889"/>
            <a:ext cx="11065425" cy="330047"/>
          </a:xfrm>
          <a:prstGeom prst="rect">
            <a:avLst/>
          </a:prstGeom>
        </p:spPr>
        <p:txBody>
          <a:bodyPr lIns="0" tIns="0" rIns="0" bIns="0"/>
          <a:lstStyle>
            <a:lvl1pPr marL="0" indent="0">
              <a:buNone/>
              <a:defRPr sz="2400" b="1" i="0" spc="0">
                <a:solidFill>
                  <a:srgbClr val="A32829"/>
                </a:solidFill>
                <a:latin typeface="Lato" panose="020F0502020204030203" pitchFamily="34" charset="0"/>
                <a:ea typeface="Lato" panose="020F0502020204030203" pitchFamily="34" charset="0"/>
                <a:cs typeface="Lato" panose="020F0502020204030203" pitchFamily="34" charset="0"/>
              </a:defRPr>
            </a:lvl1pPr>
          </a:lstStyle>
          <a:p>
            <a:pPr lvl="0"/>
            <a:endParaRPr lang="en-US" dirty="0"/>
          </a:p>
        </p:txBody>
      </p:sp>
    </p:spTree>
    <p:extLst>
      <p:ext uri="{BB962C8B-B14F-4D97-AF65-F5344CB8AC3E}">
        <p14:creationId xmlns:p14="http://schemas.microsoft.com/office/powerpoint/2010/main" val="2812044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507186-5BFE-DD4F-B30E-85D89536B648}"/>
              </a:ext>
            </a:extLst>
          </p:cNvPr>
          <p:cNvSpPr txBox="1"/>
          <p:nvPr userDrawn="1"/>
        </p:nvSpPr>
        <p:spPr>
          <a:xfrm>
            <a:off x="10908602" y="6297121"/>
            <a:ext cx="224242" cy="133434"/>
          </a:xfrm>
          <a:prstGeom prst="rect">
            <a:avLst/>
          </a:prstGeom>
          <a:noFill/>
        </p:spPr>
        <p:txBody>
          <a:bodyPr wrap="square" lIns="0" tIns="0" rIns="0" bIns="0" rtlCol="0">
            <a:spAutoFit/>
          </a:bodyPr>
          <a:lstStyle/>
          <a:p>
            <a:pPr algn="r"/>
            <a:fld id="{27692F5A-FC14-4E83-B4CC-18F6C2D780A4}" type="slidenum">
              <a:rPr lang="en-US" sz="867" b="0" i="0" spc="32" baseline="0" smtClean="0">
                <a:solidFill>
                  <a:srgbClr val="AAAAAA"/>
                </a:solidFill>
                <a:latin typeface="Georgia Regular" charset="0"/>
              </a:rPr>
              <a:pPr algn="r"/>
              <a:t>‹#›</a:t>
            </a:fld>
            <a:endParaRPr lang="en-US" sz="867" b="0" i="0" spc="32" baseline="0" dirty="0">
              <a:solidFill>
                <a:srgbClr val="AAAAAA"/>
              </a:solidFill>
              <a:latin typeface="Georgia Regular" charset="0"/>
            </a:endParaRPr>
          </a:p>
        </p:txBody>
      </p:sp>
      <p:sp>
        <p:nvSpPr>
          <p:cNvPr id="8" name="Freeform 5">
            <a:hlinkClick r:id="" action="ppaction://hlinkshowjump?jump=nextslide"/>
            <a:extLst>
              <a:ext uri="{FF2B5EF4-FFF2-40B4-BE49-F238E27FC236}">
                <a16:creationId xmlns:a16="http://schemas.microsoft.com/office/drawing/2014/main" id="{3A4000AA-253A-DE4E-AA1D-1132932D9B0E}"/>
              </a:ext>
            </a:extLst>
          </p:cNvPr>
          <p:cNvSpPr>
            <a:spLocks noEditPoints="1"/>
          </p:cNvSpPr>
          <p:nvPr userDrawn="1"/>
        </p:nvSpPr>
        <p:spPr bwMode="auto">
          <a:xfrm>
            <a:off x="11402857" y="6284422"/>
            <a:ext cx="164592" cy="164592"/>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rgbClr val="AAAAAA"/>
          </a:solidFill>
          <a:ln>
            <a:noFill/>
          </a:ln>
        </p:spPr>
        <p:txBody>
          <a:bodyPr vert="horz" wrap="square" lIns="99060" tIns="49530" rIns="99060" bIns="49530" numCol="1" anchor="t" anchorCtr="0" compatLnSpc="1">
            <a:prstTxWarp prst="textNoShape">
              <a:avLst/>
            </a:prstTxWarp>
          </a:bodyPr>
          <a:lstStyle/>
          <a:p>
            <a:endParaRPr lang="en-US" sz="1716" b="0" i="0" dirty="0">
              <a:latin typeface="Arial Regular" charset="0"/>
            </a:endParaRPr>
          </a:p>
        </p:txBody>
      </p:sp>
      <p:sp>
        <p:nvSpPr>
          <p:cNvPr id="9" name="Freeform 5">
            <a:hlinkClick r:id="" action="ppaction://hlinkshowjump?jump=previousslide"/>
            <a:extLst>
              <a:ext uri="{FF2B5EF4-FFF2-40B4-BE49-F238E27FC236}">
                <a16:creationId xmlns:a16="http://schemas.microsoft.com/office/drawing/2014/main" id="{DFC90107-C36C-9F4E-8EBF-87A4F617D4F4}"/>
              </a:ext>
            </a:extLst>
          </p:cNvPr>
          <p:cNvSpPr>
            <a:spLocks noEditPoints="1"/>
          </p:cNvSpPr>
          <p:nvPr userDrawn="1"/>
        </p:nvSpPr>
        <p:spPr bwMode="auto">
          <a:xfrm>
            <a:off x="11219615" y="6284422"/>
            <a:ext cx="164592" cy="164592"/>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rgbClr val="AAAAAA"/>
          </a:solidFill>
          <a:ln>
            <a:noFill/>
          </a:ln>
        </p:spPr>
        <p:txBody>
          <a:bodyPr vert="horz" wrap="square" lIns="99060" tIns="49530" rIns="99060" bIns="49530" numCol="1" anchor="t" anchorCtr="0" compatLnSpc="1">
            <a:prstTxWarp prst="textNoShape">
              <a:avLst/>
            </a:prstTxWarp>
          </a:bodyPr>
          <a:lstStyle/>
          <a:p>
            <a:endParaRPr lang="en-US" sz="1716" b="0" i="0" dirty="0">
              <a:latin typeface="Arial Regular" charset="0"/>
            </a:endParaRPr>
          </a:p>
        </p:txBody>
      </p:sp>
      <p:pic>
        <p:nvPicPr>
          <p:cNvPr id="6" name="Picture 5">
            <a:extLst>
              <a:ext uri="{FF2B5EF4-FFF2-40B4-BE49-F238E27FC236}">
                <a16:creationId xmlns:a16="http://schemas.microsoft.com/office/drawing/2014/main" id="{3436165B-8E1E-5240-896B-782F7A17C083}"/>
              </a:ext>
            </a:extLst>
          </p:cNvPr>
          <p:cNvPicPr>
            <a:picLocks noChangeAspect="1"/>
          </p:cNvPicPr>
          <p:nvPr userDrawn="1"/>
        </p:nvPicPr>
        <p:blipFill>
          <a:blip r:embed="rId43" cstate="screen">
            <a:extLst>
              <a:ext uri="{28A0092B-C50C-407E-A947-70E740481C1C}">
                <a14:useLocalDpi xmlns:a14="http://schemas.microsoft.com/office/drawing/2010/main"/>
              </a:ext>
            </a:extLst>
          </a:blip>
          <a:stretch>
            <a:fillRect/>
          </a:stretch>
        </p:blipFill>
        <p:spPr>
          <a:xfrm>
            <a:off x="624551" y="6309255"/>
            <a:ext cx="1684657" cy="186137"/>
          </a:xfrm>
          <a:prstGeom prst="rect">
            <a:avLst/>
          </a:prstGeom>
        </p:spPr>
      </p:pic>
    </p:spTree>
    <p:extLst>
      <p:ext uri="{BB962C8B-B14F-4D97-AF65-F5344CB8AC3E}">
        <p14:creationId xmlns:p14="http://schemas.microsoft.com/office/powerpoint/2010/main" val="120395138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4" r:id="rId3"/>
    <p:sldLayoutId id="2147483691" r:id="rId4"/>
    <p:sldLayoutId id="2147483692" r:id="rId5"/>
    <p:sldLayoutId id="2147483693" r:id="rId6"/>
    <p:sldLayoutId id="2147483694" r:id="rId7"/>
    <p:sldLayoutId id="2147483696" r:id="rId8"/>
    <p:sldLayoutId id="2147483650" r:id="rId9"/>
    <p:sldLayoutId id="2147483653" r:id="rId10"/>
    <p:sldLayoutId id="2147483667" r:id="rId11"/>
    <p:sldLayoutId id="2147483668" r:id="rId12"/>
    <p:sldLayoutId id="2147483669" r:id="rId13"/>
    <p:sldLayoutId id="2147483670" r:id="rId14"/>
    <p:sldLayoutId id="2147483671" r:id="rId15"/>
    <p:sldLayoutId id="2147483651" r:id="rId16"/>
    <p:sldLayoutId id="2147483652" r:id="rId17"/>
    <p:sldLayoutId id="2147483655" r:id="rId18"/>
    <p:sldLayoutId id="2147483672" r:id="rId19"/>
    <p:sldLayoutId id="2147483688"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73" r:id="rId35"/>
    <p:sldLayoutId id="2147483689" r:id="rId36"/>
    <p:sldLayoutId id="2147483656" r:id="rId37"/>
    <p:sldLayoutId id="2147483661" r:id="rId38"/>
    <p:sldLayoutId id="2147483662" r:id="rId39"/>
    <p:sldLayoutId id="2147483698" r:id="rId40"/>
    <p:sldLayoutId id="2147483699" r:id="rId4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3.sv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3.svg"/><Relationship Id="rId4" Type="http://schemas.openxmlformats.org/officeDocument/2006/relationships/diagramQuickStyle" Target="../diagrams/quickStyle3.xml"/><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3.svg"/><Relationship Id="rId4" Type="http://schemas.openxmlformats.org/officeDocument/2006/relationships/diagramQuickStyle" Target="../diagrams/quickStyle4.xml"/><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1.svg"/><Relationship Id="rId4" Type="http://schemas.openxmlformats.org/officeDocument/2006/relationships/diagramQuickStyle" Target="../diagrams/quickStyle5.xml"/><Relationship Id="rId9" Type="http://schemas.openxmlformats.org/officeDocument/2006/relationships/image" Target="../media/image10.png"/></Relationships>
</file>

<file path=ppt/slides/_rels/slide3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11.svg"/><Relationship Id="rId4" Type="http://schemas.openxmlformats.org/officeDocument/2006/relationships/diagramQuickStyle" Target="../diagrams/quickStyle6.xml"/><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2A2CB-6562-5F43-B6B2-6F2736AC8369}"/>
              </a:ext>
            </a:extLst>
          </p:cNvPr>
          <p:cNvSpPr txBox="1"/>
          <p:nvPr/>
        </p:nvSpPr>
        <p:spPr>
          <a:xfrm>
            <a:off x="3182673" y="2507403"/>
            <a:ext cx="5826654" cy="609398"/>
          </a:xfrm>
          <a:prstGeom prst="rect">
            <a:avLst/>
          </a:prstGeom>
          <a:solidFill>
            <a:srgbClr val="F5F9FA"/>
          </a:solidFill>
        </p:spPr>
        <p:txBody>
          <a:bodyPr wrap="square" lIns="0" tIns="0" rIns="0" bIns="0" rtlCol="0">
            <a:spAutoFit/>
          </a:bodyPr>
          <a:lstStyle/>
          <a:p>
            <a:pPr algn="ctr">
              <a:lnSpc>
                <a:spcPct val="90000"/>
              </a:lnSpc>
            </a:pPr>
            <a:r>
              <a:rPr lang="en-US" sz="4400" b="1" spc="-150" dirty="0">
                <a:solidFill>
                  <a:srgbClr val="003764"/>
                </a:solidFill>
                <a:latin typeface="Lato" panose="020F0502020204030203" pitchFamily="34" charset="0"/>
                <a:ea typeface="Lato" panose="020F0502020204030203" pitchFamily="34" charset="0"/>
                <a:cs typeface="Lato" panose="020F0502020204030203" pitchFamily="34" charset="0"/>
              </a:rPr>
              <a:t>Digital Strategy</a:t>
            </a:r>
          </a:p>
        </p:txBody>
      </p:sp>
    </p:spTree>
    <p:extLst>
      <p:ext uri="{BB962C8B-B14F-4D97-AF65-F5344CB8AC3E}">
        <p14:creationId xmlns:p14="http://schemas.microsoft.com/office/powerpoint/2010/main" val="78628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9344C-3EF9-DB46-8633-119374D6B11B}"/>
              </a:ext>
            </a:extLst>
          </p:cNvPr>
          <p:cNvSpPr>
            <a:spLocks noGrp="1"/>
          </p:cNvSpPr>
          <p:nvPr>
            <p:ph type="body" sz="quarter" idx="10"/>
          </p:nvPr>
        </p:nvSpPr>
        <p:spPr/>
        <p:txBody>
          <a:bodyPr/>
          <a:lstStyle/>
          <a:p>
            <a:r>
              <a:rPr lang="en-US" sz="3200" dirty="0">
                <a:latin typeface="Lato" panose="020F0502020204030203" pitchFamily="34" charset="0"/>
                <a:ea typeface="Lato" panose="020F0502020204030203" pitchFamily="34" charset="0"/>
                <a:cs typeface="Lato" panose="020F0502020204030203" pitchFamily="34" charset="0"/>
              </a:rPr>
              <a:t>Plan sponsor experience</a:t>
            </a:r>
          </a:p>
        </p:txBody>
      </p:sp>
      <p:sp>
        <p:nvSpPr>
          <p:cNvPr id="5" name="Rectangle: Rounded Corners 4">
            <a:extLst>
              <a:ext uri="{FF2B5EF4-FFF2-40B4-BE49-F238E27FC236}">
                <a16:creationId xmlns:a16="http://schemas.microsoft.com/office/drawing/2014/main" id="{B44EA5B9-C8C2-4952-A403-5F0E50226943}"/>
              </a:ext>
            </a:extLst>
          </p:cNvPr>
          <p:cNvSpPr/>
          <p:nvPr/>
        </p:nvSpPr>
        <p:spPr>
          <a:xfrm>
            <a:off x="632886" y="2373064"/>
            <a:ext cx="1901252"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AT Onboarding Portal</a:t>
            </a:r>
          </a:p>
        </p:txBody>
      </p:sp>
      <p:sp>
        <p:nvSpPr>
          <p:cNvPr id="6" name="Rectangle: Rounded Corners 5">
            <a:extLst>
              <a:ext uri="{FF2B5EF4-FFF2-40B4-BE49-F238E27FC236}">
                <a16:creationId xmlns:a16="http://schemas.microsoft.com/office/drawing/2014/main" id="{55327263-C5C8-4029-A61D-2C7E12B543A4}"/>
              </a:ext>
            </a:extLst>
          </p:cNvPr>
          <p:cNvSpPr/>
          <p:nvPr/>
        </p:nvSpPr>
        <p:spPr>
          <a:xfrm>
            <a:off x="632886" y="4390395"/>
            <a:ext cx="1884174" cy="449921"/>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SponsorLens</a:t>
            </a:r>
            <a:endParaRPr lang="en-US" sz="1400" dirty="0">
              <a:solidFill>
                <a:srgbClr val="24272A"/>
              </a:solidFill>
            </a:endParaRPr>
          </a:p>
        </p:txBody>
      </p:sp>
      <p:sp>
        <p:nvSpPr>
          <p:cNvPr id="7" name="Rectangle: Rounded Corners 6">
            <a:extLst>
              <a:ext uri="{FF2B5EF4-FFF2-40B4-BE49-F238E27FC236}">
                <a16:creationId xmlns:a16="http://schemas.microsoft.com/office/drawing/2014/main" id="{427C937B-33DD-47BD-B95C-0EBDFB01FA9A}"/>
              </a:ext>
            </a:extLst>
          </p:cNvPr>
          <p:cNvSpPr/>
          <p:nvPr/>
        </p:nvSpPr>
        <p:spPr>
          <a:xfrm>
            <a:off x="649964" y="3078667"/>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Sponsor Web</a:t>
            </a:r>
          </a:p>
        </p:txBody>
      </p:sp>
      <p:sp>
        <p:nvSpPr>
          <p:cNvPr id="8" name="Rectangle: Rounded Corners 7">
            <a:extLst>
              <a:ext uri="{FF2B5EF4-FFF2-40B4-BE49-F238E27FC236}">
                <a16:creationId xmlns:a16="http://schemas.microsoft.com/office/drawing/2014/main" id="{F0A9163B-FB22-44DE-AFB5-3B62DAB649CB}"/>
              </a:ext>
            </a:extLst>
          </p:cNvPr>
          <p:cNvSpPr/>
          <p:nvPr/>
        </p:nvSpPr>
        <p:spPr>
          <a:xfrm>
            <a:off x="649964" y="5130270"/>
            <a:ext cx="1867096" cy="40312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Sponsor Web</a:t>
            </a:r>
          </a:p>
        </p:txBody>
      </p:sp>
      <p:sp>
        <p:nvSpPr>
          <p:cNvPr id="9" name="Rectangle 8">
            <a:extLst>
              <a:ext uri="{FF2B5EF4-FFF2-40B4-BE49-F238E27FC236}">
                <a16:creationId xmlns:a16="http://schemas.microsoft.com/office/drawing/2014/main" id="{0E3FBBC8-F6BD-4BED-A2C0-B4F9913D9301}"/>
              </a:ext>
            </a:extLst>
          </p:cNvPr>
          <p:cNvSpPr/>
          <p:nvPr/>
        </p:nvSpPr>
        <p:spPr>
          <a:xfrm>
            <a:off x="632886" y="1543661"/>
            <a:ext cx="1901252"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Current</a:t>
            </a:r>
          </a:p>
        </p:txBody>
      </p:sp>
      <p:sp>
        <p:nvSpPr>
          <p:cNvPr id="12" name="Rectangle 11">
            <a:extLst>
              <a:ext uri="{FF2B5EF4-FFF2-40B4-BE49-F238E27FC236}">
                <a16:creationId xmlns:a16="http://schemas.microsoft.com/office/drawing/2014/main" id="{CBC00FC1-037A-45DF-8892-6F3D59DAED5D}"/>
              </a:ext>
            </a:extLst>
          </p:cNvPr>
          <p:cNvSpPr/>
          <p:nvPr/>
        </p:nvSpPr>
        <p:spPr>
          <a:xfrm>
            <a:off x="4891546" y="1543661"/>
            <a:ext cx="6805744"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Post Integration</a:t>
            </a:r>
          </a:p>
        </p:txBody>
      </p:sp>
      <p:sp>
        <p:nvSpPr>
          <p:cNvPr id="13" name="Rectangle: Rounded Corners 12">
            <a:extLst>
              <a:ext uri="{FF2B5EF4-FFF2-40B4-BE49-F238E27FC236}">
                <a16:creationId xmlns:a16="http://schemas.microsoft.com/office/drawing/2014/main" id="{20E1708E-117F-456A-B2A9-1E23F413D396}"/>
              </a:ext>
            </a:extLst>
          </p:cNvPr>
          <p:cNvSpPr/>
          <p:nvPr/>
        </p:nvSpPr>
        <p:spPr>
          <a:xfrm>
            <a:off x="9753987" y="3269967"/>
            <a:ext cx="1901252"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AT Onboarding Portal</a:t>
            </a:r>
          </a:p>
        </p:txBody>
      </p:sp>
      <p:sp>
        <p:nvSpPr>
          <p:cNvPr id="14" name="Rectangle: Rounded Corners 13">
            <a:extLst>
              <a:ext uri="{FF2B5EF4-FFF2-40B4-BE49-F238E27FC236}">
                <a16:creationId xmlns:a16="http://schemas.microsoft.com/office/drawing/2014/main" id="{3CB7144D-C00B-4294-A063-24B363EC2A44}"/>
              </a:ext>
            </a:extLst>
          </p:cNvPr>
          <p:cNvSpPr/>
          <p:nvPr/>
        </p:nvSpPr>
        <p:spPr>
          <a:xfrm>
            <a:off x="9771065" y="3913980"/>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Sponsor Web</a:t>
            </a:r>
          </a:p>
        </p:txBody>
      </p:sp>
      <p:sp>
        <p:nvSpPr>
          <p:cNvPr id="15" name="Rectangle: Rounded Corners 14">
            <a:extLst>
              <a:ext uri="{FF2B5EF4-FFF2-40B4-BE49-F238E27FC236}">
                <a16:creationId xmlns:a16="http://schemas.microsoft.com/office/drawing/2014/main" id="{E829335F-F966-42E2-BAA7-DEA588DD56D9}"/>
              </a:ext>
            </a:extLst>
          </p:cNvPr>
          <p:cNvSpPr/>
          <p:nvPr/>
        </p:nvSpPr>
        <p:spPr>
          <a:xfrm>
            <a:off x="4891546" y="2674374"/>
            <a:ext cx="1884174" cy="2859019"/>
          </a:xfrm>
          <a:prstGeom prst="roundRect">
            <a:avLst/>
          </a:prstGeom>
          <a:noFill/>
          <a:ln w="25400">
            <a:solidFill>
              <a:srgbClr val="A328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American Trust </a:t>
            </a:r>
          </a:p>
          <a:p>
            <a:pPr algn="ctr"/>
            <a:r>
              <a:rPr lang="en-US" sz="1400" dirty="0">
                <a:solidFill>
                  <a:srgbClr val="24272A"/>
                </a:solidFill>
              </a:rPr>
              <a:t>Plan Sponsor Experience</a:t>
            </a:r>
          </a:p>
        </p:txBody>
      </p:sp>
      <p:sp>
        <p:nvSpPr>
          <p:cNvPr id="17" name="Rectangle: Rounded Corners 16">
            <a:extLst>
              <a:ext uri="{FF2B5EF4-FFF2-40B4-BE49-F238E27FC236}">
                <a16:creationId xmlns:a16="http://schemas.microsoft.com/office/drawing/2014/main" id="{446290FD-AB7A-4DE4-B3CA-B16DD442BDF6}"/>
              </a:ext>
            </a:extLst>
          </p:cNvPr>
          <p:cNvSpPr/>
          <p:nvPr/>
        </p:nvSpPr>
        <p:spPr>
          <a:xfrm>
            <a:off x="9771065" y="4557993"/>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PensionPro</a:t>
            </a:r>
            <a:endParaRPr lang="en-US" sz="1400" dirty="0">
              <a:solidFill>
                <a:srgbClr val="24272A"/>
              </a:solidFill>
            </a:endParaRPr>
          </a:p>
        </p:txBody>
      </p:sp>
      <p:cxnSp>
        <p:nvCxnSpPr>
          <p:cNvPr id="18" name="Straight Arrow Connector 17">
            <a:extLst>
              <a:ext uri="{FF2B5EF4-FFF2-40B4-BE49-F238E27FC236}">
                <a16:creationId xmlns:a16="http://schemas.microsoft.com/office/drawing/2014/main" id="{4D37424A-B83D-49DA-AB3B-658D18D3E245}"/>
              </a:ext>
            </a:extLst>
          </p:cNvPr>
          <p:cNvCxnSpPr>
            <a:cxnSpLocks/>
            <a:stCxn id="15" idx="3"/>
            <a:endCxn id="14" idx="1"/>
          </p:cNvCxnSpPr>
          <p:nvPr/>
        </p:nvCxnSpPr>
        <p:spPr>
          <a:xfrm>
            <a:off x="6775720" y="4103884"/>
            <a:ext cx="2995345" cy="11658"/>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83C2FF-7FBE-45CF-B931-05940019FADD}"/>
              </a:ext>
            </a:extLst>
          </p:cNvPr>
          <p:cNvSpPr txBox="1"/>
          <p:nvPr/>
        </p:nvSpPr>
        <p:spPr>
          <a:xfrm>
            <a:off x="3480700" y="6505723"/>
            <a:ext cx="5230599" cy="184666"/>
          </a:xfrm>
          <a:prstGeom prst="rect">
            <a:avLst/>
          </a:prstGeom>
          <a:noFill/>
        </p:spPr>
        <p:txBody>
          <a:bodyPr wrap="none" lIns="0" tIns="0" rIns="0" bIns="0" rtlCol="0">
            <a:spAutoFit/>
          </a:bodyPr>
          <a:lstStyle/>
          <a:p>
            <a:pPr algn="l">
              <a:spcAft>
                <a:spcPts val="1250"/>
              </a:spcAft>
            </a:pPr>
            <a:r>
              <a:rPr lang="en-US" sz="1200" b="1" dirty="0">
                <a:latin typeface="Georgia" charset="0"/>
                <a:ea typeface="Georgia" charset="0"/>
                <a:cs typeface="Georgia" charset="0"/>
              </a:rPr>
              <a:t>Note: “Dashed” items represent longer term items post integration</a:t>
            </a:r>
          </a:p>
        </p:txBody>
      </p:sp>
      <p:sp>
        <p:nvSpPr>
          <p:cNvPr id="16" name="TextBox 15">
            <a:extLst>
              <a:ext uri="{FF2B5EF4-FFF2-40B4-BE49-F238E27FC236}">
                <a16:creationId xmlns:a16="http://schemas.microsoft.com/office/drawing/2014/main" id="{9A3E5CBB-CE92-46C5-AE54-744FED698A2A}"/>
              </a:ext>
            </a:extLst>
          </p:cNvPr>
          <p:cNvSpPr txBox="1"/>
          <p:nvPr/>
        </p:nvSpPr>
        <p:spPr>
          <a:xfrm>
            <a:off x="7753350" y="4010921"/>
            <a:ext cx="957950" cy="184666"/>
          </a:xfrm>
          <a:prstGeom prst="rect">
            <a:avLst/>
          </a:prstGeom>
          <a:solidFill>
            <a:srgbClr val="F5F9FA"/>
          </a:solidFill>
        </p:spPr>
        <p:txBody>
          <a:bodyPr wrap="square" lIns="0" tIns="0" rIns="0" bIns="0" rtlCol="0">
            <a:spAutoFit/>
          </a:bodyPr>
          <a:lstStyle/>
          <a:p>
            <a:pPr algn="ctr">
              <a:spcAft>
                <a:spcPts val="1250"/>
              </a:spcAft>
            </a:pPr>
            <a:r>
              <a:rPr lang="en-US" sz="1200" b="1" dirty="0">
                <a:solidFill>
                  <a:srgbClr val="24272A"/>
                </a:solidFill>
                <a:latin typeface="Georgia" charset="0"/>
                <a:ea typeface="Georgia" charset="0"/>
                <a:cs typeface="Georgia" charset="0"/>
              </a:rPr>
              <a:t>Integration</a:t>
            </a:r>
          </a:p>
        </p:txBody>
      </p:sp>
      <p:sp>
        <p:nvSpPr>
          <p:cNvPr id="19" name="Rectangle: Rounded Corners 18">
            <a:extLst>
              <a:ext uri="{FF2B5EF4-FFF2-40B4-BE49-F238E27FC236}">
                <a16:creationId xmlns:a16="http://schemas.microsoft.com/office/drawing/2014/main" id="{61A8E438-687E-4948-91C2-19D70F677FE9}"/>
              </a:ext>
            </a:extLst>
          </p:cNvPr>
          <p:cNvSpPr/>
          <p:nvPr/>
        </p:nvSpPr>
        <p:spPr>
          <a:xfrm>
            <a:off x="5238320" y="5693902"/>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2023+</a:t>
            </a:r>
          </a:p>
        </p:txBody>
      </p:sp>
      <p:sp>
        <p:nvSpPr>
          <p:cNvPr id="20" name="Rectangle: Rounded Corners 19">
            <a:extLst>
              <a:ext uri="{FF2B5EF4-FFF2-40B4-BE49-F238E27FC236}">
                <a16:creationId xmlns:a16="http://schemas.microsoft.com/office/drawing/2014/main" id="{F7CDAA0E-7D2A-4FF0-BD5F-1436DA302372}"/>
              </a:ext>
            </a:extLst>
          </p:cNvPr>
          <p:cNvSpPr/>
          <p:nvPr/>
        </p:nvSpPr>
        <p:spPr>
          <a:xfrm>
            <a:off x="10117839" y="2609421"/>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2022-3</a:t>
            </a:r>
          </a:p>
        </p:txBody>
      </p:sp>
      <p:sp>
        <p:nvSpPr>
          <p:cNvPr id="21" name="Rectangle: Rounded Corners 20">
            <a:extLst>
              <a:ext uri="{FF2B5EF4-FFF2-40B4-BE49-F238E27FC236}">
                <a16:creationId xmlns:a16="http://schemas.microsoft.com/office/drawing/2014/main" id="{96CE46C0-741C-4195-ADE9-850AA688D3CF}"/>
              </a:ext>
            </a:extLst>
          </p:cNvPr>
          <p:cNvSpPr/>
          <p:nvPr/>
        </p:nvSpPr>
        <p:spPr>
          <a:xfrm>
            <a:off x="9813116" y="5201571"/>
            <a:ext cx="1884174" cy="403123"/>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FIS/</a:t>
            </a:r>
            <a:r>
              <a:rPr lang="en-US" sz="1400" dirty="0" err="1">
                <a:solidFill>
                  <a:srgbClr val="24272A"/>
                </a:solidFill>
              </a:rPr>
              <a:t>iJoin</a:t>
            </a:r>
            <a:r>
              <a:rPr lang="en-US" sz="1400" dirty="0">
                <a:solidFill>
                  <a:srgbClr val="24272A"/>
                </a:solidFill>
              </a:rPr>
              <a:t> Roadmap</a:t>
            </a:r>
          </a:p>
        </p:txBody>
      </p:sp>
    </p:spTree>
    <p:extLst>
      <p:ext uri="{BB962C8B-B14F-4D97-AF65-F5344CB8AC3E}">
        <p14:creationId xmlns:p14="http://schemas.microsoft.com/office/powerpoint/2010/main" val="385171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FIS </a:t>
            </a:r>
            <a:r>
              <a:rPr lang="en-US" sz="3600" dirty="0" err="1">
                <a:latin typeface="Lato" panose="020F0502020204030203" pitchFamily="34" charset="0"/>
                <a:ea typeface="Lato" panose="020F0502020204030203" pitchFamily="34" charset="0"/>
                <a:cs typeface="Lato" panose="020F0502020204030203" pitchFamily="34" charset="0"/>
              </a:rPr>
              <a:t>Relius</a:t>
            </a:r>
            <a:r>
              <a:rPr lang="en-US" sz="3600" dirty="0">
                <a:latin typeface="Lato" panose="020F0502020204030203" pitchFamily="34" charset="0"/>
                <a:ea typeface="Lato" panose="020F0502020204030203" pitchFamily="34" charset="0"/>
                <a:cs typeface="Lato" panose="020F0502020204030203" pitchFamily="34" charset="0"/>
              </a:rPr>
              <a:t> Sponsor Web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641586"/>
          </a:xfrm>
          <a:prstGeom prst="rect">
            <a:avLst/>
          </a:prstGeom>
          <a:noFill/>
        </p:spPr>
        <p:txBody>
          <a:bodyPr wrap="square" lIns="0" tIns="0" rIns="0" bIns="0" rtlCol="0">
            <a:spAutoFit/>
          </a:bodyPr>
          <a:lstStyle/>
          <a:p>
            <a:pPr>
              <a:lnSpc>
                <a:spcPct val="13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None</a:t>
            </a:r>
          </a:p>
        </p:txBody>
      </p:sp>
      <p:sp>
        <p:nvSpPr>
          <p:cNvPr id="4" name="TextBox 3">
            <a:extLst>
              <a:ext uri="{FF2B5EF4-FFF2-40B4-BE49-F238E27FC236}">
                <a16:creationId xmlns:a16="http://schemas.microsoft.com/office/drawing/2014/main" id="{BD24E2E8-F05A-4443-B81E-07D0946358C3}"/>
              </a:ext>
            </a:extLst>
          </p:cNvPr>
          <p:cNvSpPr txBox="1"/>
          <p:nvPr/>
        </p:nvSpPr>
        <p:spPr>
          <a:xfrm>
            <a:off x="6096000" y="1573511"/>
            <a:ext cx="5463115" cy="2682145"/>
          </a:xfrm>
          <a:prstGeom prst="rect">
            <a:avLst/>
          </a:prstGeom>
          <a:noFill/>
        </p:spPr>
        <p:txBody>
          <a:bodyPr wrap="square" lIns="0" tIns="0" rIns="0" bIns="0" rtlCol="0">
            <a:spAutoFit/>
          </a:bodyPr>
          <a:lstStyle/>
          <a:p>
            <a:pPr algn="l">
              <a:lnSpc>
                <a:spcPct val="13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Self service compliance (TPA experience light)</a:t>
            </a:r>
          </a:p>
          <a:p>
            <a:pPr marL="742950" lvl="1"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In Omni beta</a:t>
            </a:r>
          </a:p>
          <a:p>
            <a:pPr marL="742950" lvl="1"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Not the focus for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Relius</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near term</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Data as a service</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Client onboarding visibility for TPAs</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New plan health/analytical dashboards</a:t>
            </a:r>
          </a:p>
          <a:p>
            <a:pPr marL="742950" lvl="1"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Beta testing within Omni</a:t>
            </a:r>
          </a:p>
        </p:txBody>
      </p:sp>
    </p:spTree>
    <p:extLst>
      <p:ext uri="{BB962C8B-B14F-4D97-AF65-F5344CB8AC3E}">
        <p14:creationId xmlns:p14="http://schemas.microsoft.com/office/powerpoint/2010/main" val="194362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err="1">
                <a:latin typeface="Lato" panose="020F0502020204030203" pitchFamily="34" charset="0"/>
                <a:ea typeface="Lato" panose="020F0502020204030203" pitchFamily="34" charset="0"/>
                <a:cs typeface="Lato" panose="020F0502020204030203" pitchFamily="34" charset="0"/>
              </a:rPr>
              <a:t>iJoin</a:t>
            </a:r>
            <a:r>
              <a:rPr lang="en-US" sz="3600" dirty="0">
                <a:latin typeface="Lato" panose="020F0502020204030203" pitchFamily="34" charset="0"/>
                <a:ea typeface="Lato" panose="020F0502020204030203" pitchFamily="34" charset="0"/>
                <a:cs typeface="Lato" panose="020F0502020204030203" pitchFamily="34" charset="0"/>
              </a:rPr>
              <a:t> Plan Sponsor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3480055"/>
          </a:xfrm>
          <a:prstGeom prst="rect">
            <a:avLst/>
          </a:prstGeom>
          <a:noFill/>
        </p:spPr>
        <p:txBody>
          <a:bodyPr wrap="square" lIns="0" tIns="0" rIns="0" bIns="0" rtlCol="0">
            <a:spAutoFit/>
          </a:bodyPr>
          <a:lstStyle/>
          <a:p>
            <a:pPr>
              <a:lnSpc>
                <a:spcPct val="13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Annuity/Allianz option</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Rollover options</a:t>
            </a:r>
          </a:p>
          <a:p>
            <a:pPr marL="742950" lvl="1"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Penchecks</a:t>
            </a:r>
            <a:endParaRPr lang="en-US" sz="1700" dirty="0">
              <a:solidFill>
                <a:srgbClr val="415960"/>
              </a:solidFill>
              <a:latin typeface="Lato" panose="020F0502020204030203" pitchFamily="34" charset="0"/>
              <a:ea typeface="Lato" panose="020F0502020204030203" pitchFamily="34" charset="0"/>
              <a:cs typeface="Lato" panose="020F0502020204030203" pitchFamily="34" charset="0"/>
            </a:endParaRP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MATC</a:t>
            </a:r>
          </a:p>
          <a:p>
            <a:pPr marL="742950" lvl="1"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Millenium</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Trust</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Will be part of ACT for automated force outs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Fee reporting and transactions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Includes setting fee by advice provider</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Can be plan level by setting up multiple advisor level fee schedules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Looking at fee breakout by advisor, RK, etc.</a:t>
            </a:r>
          </a:p>
        </p:txBody>
      </p:sp>
      <p:sp>
        <p:nvSpPr>
          <p:cNvPr id="4" name="TextBox 3">
            <a:extLst>
              <a:ext uri="{FF2B5EF4-FFF2-40B4-BE49-F238E27FC236}">
                <a16:creationId xmlns:a16="http://schemas.microsoft.com/office/drawing/2014/main" id="{BD24E2E8-F05A-4443-B81E-07D0946358C3}"/>
              </a:ext>
            </a:extLst>
          </p:cNvPr>
          <p:cNvSpPr txBox="1"/>
          <p:nvPr/>
        </p:nvSpPr>
        <p:spPr>
          <a:xfrm>
            <a:off x="6096000" y="1573511"/>
            <a:ext cx="5463115" cy="641586"/>
          </a:xfrm>
          <a:prstGeom prst="rect">
            <a:avLst/>
          </a:prstGeom>
          <a:noFill/>
        </p:spPr>
        <p:txBody>
          <a:bodyPr wrap="square" lIns="0" tIns="0" rIns="0" bIns="0" rtlCol="0">
            <a:spAutoFit/>
          </a:bodyPr>
          <a:lstStyle/>
          <a:p>
            <a:pPr algn="l">
              <a:lnSpc>
                <a:spcPct val="13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Additional annuity integrations</a:t>
            </a:r>
          </a:p>
        </p:txBody>
      </p:sp>
    </p:spTree>
    <p:extLst>
      <p:ext uri="{BB962C8B-B14F-4D97-AF65-F5344CB8AC3E}">
        <p14:creationId xmlns:p14="http://schemas.microsoft.com/office/powerpoint/2010/main" val="316735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9344C-3EF9-DB46-8633-119374D6B11B}"/>
              </a:ext>
            </a:extLst>
          </p:cNvPr>
          <p:cNvSpPr>
            <a:spLocks noGrp="1"/>
          </p:cNvSpPr>
          <p:nvPr>
            <p:ph type="body" sz="quarter" idx="10"/>
          </p:nvPr>
        </p:nvSpPr>
        <p:spPr/>
        <p:txBody>
          <a:bodyPr/>
          <a:lstStyle/>
          <a:p>
            <a:r>
              <a:rPr lang="en-US" sz="3200" dirty="0">
                <a:latin typeface="Lato" panose="020F0502020204030203" pitchFamily="34" charset="0"/>
                <a:ea typeface="Lato" panose="020F0502020204030203" pitchFamily="34" charset="0"/>
                <a:cs typeface="Lato" panose="020F0502020204030203" pitchFamily="34" charset="0"/>
              </a:rPr>
              <a:t>Participant experience</a:t>
            </a:r>
          </a:p>
        </p:txBody>
      </p:sp>
      <p:sp>
        <p:nvSpPr>
          <p:cNvPr id="5" name="Rectangle: Rounded Corners 4">
            <a:extLst>
              <a:ext uri="{FF2B5EF4-FFF2-40B4-BE49-F238E27FC236}">
                <a16:creationId xmlns:a16="http://schemas.microsoft.com/office/drawing/2014/main" id="{B44EA5B9-C8C2-4952-A403-5F0E50226943}"/>
              </a:ext>
            </a:extLst>
          </p:cNvPr>
          <p:cNvSpPr/>
          <p:nvPr/>
        </p:nvSpPr>
        <p:spPr>
          <a:xfrm>
            <a:off x="632886" y="2373064"/>
            <a:ext cx="1901252" cy="482325"/>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iJoin</a:t>
            </a:r>
            <a:r>
              <a:rPr lang="en-US" sz="1400" dirty="0">
                <a:solidFill>
                  <a:srgbClr val="24272A"/>
                </a:solidFill>
              </a:rPr>
              <a:t> Enrollment and Managed Accounts</a:t>
            </a:r>
          </a:p>
        </p:txBody>
      </p:sp>
      <p:sp>
        <p:nvSpPr>
          <p:cNvPr id="6" name="Rectangle: Rounded Corners 5">
            <a:extLst>
              <a:ext uri="{FF2B5EF4-FFF2-40B4-BE49-F238E27FC236}">
                <a16:creationId xmlns:a16="http://schemas.microsoft.com/office/drawing/2014/main" id="{55327263-C5C8-4029-A61D-2C7E12B543A4}"/>
              </a:ext>
            </a:extLst>
          </p:cNvPr>
          <p:cNvSpPr/>
          <p:nvPr/>
        </p:nvSpPr>
        <p:spPr>
          <a:xfrm>
            <a:off x="632886" y="4390395"/>
            <a:ext cx="1884174" cy="449921"/>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Participant Web</a:t>
            </a:r>
          </a:p>
        </p:txBody>
      </p:sp>
      <p:sp>
        <p:nvSpPr>
          <p:cNvPr id="7" name="Rectangle: Rounded Corners 6">
            <a:extLst>
              <a:ext uri="{FF2B5EF4-FFF2-40B4-BE49-F238E27FC236}">
                <a16:creationId xmlns:a16="http://schemas.microsoft.com/office/drawing/2014/main" id="{427C937B-33DD-47BD-B95C-0EBDFB01FA9A}"/>
              </a:ext>
            </a:extLst>
          </p:cNvPr>
          <p:cNvSpPr/>
          <p:nvPr/>
        </p:nvSpPr>
        <p:spPr>
          <a:xfrm>
            <a:off x="649964" y="3078667"/>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Participant Web</a:t>
            </a:r>
          </a:p>
        </p:txBody>
      </p:sp>
      <p:sp>
        <p:nvSpPr>
          <p:cNvPr id="8" name="Rectangle: Rounded Corners 7">
            <a:extLst>
              <a:ext uri="{FF2B5EF4-FFF2-40B4-BE49-F238E27FC236}">
                <a16:creationId xmlns:a16="http://schemas.microsoft.com/office/drawing/2014/main" id="{F0A9163B-FB22-44DE-AFB5-3B62DAB649CB}"/>
              </a:ext>
            </a:extLst>
          </p:cNvPr>
          <p:cNvSpPr/>
          <p:nvPr/>
        </p:nvSpPr>
        <p:spPr>
          <a:xfrm>
            <a:off x="649964" y="5130270"/>
            <a:ext cx="1867096" cy="449921"/>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Salesforce Participant Web/Mobile</a:t>
            </a:r>
          </a:p>
        </p:txBody>
      </p:sp>
      <p:sp>
        <p:nvSpPr>
          <p:cNvPr id="9" name="Rectangle 8">
            <a:extLst>
              <a:ext uri="{FF2B5EF4-FFF2-40B4-BE49-F238E27FC236}">
                <a16:creationId xmlns:a16="http://schemas.microsoft.com/office/drawing/2014/main" id="{0E3FBBC8-F6BD-4BED-A2C0-B4F9913D9301}"/>
              </a:ext>
            </a:extLst>
          </p:cNvPr>
          <p:cNvSpPr/>
          <p:nvPr/>
        </p:nvSpPr>
        <p:spPr>
          <a:xfrm>
            <a:off x="632886" y="1543661"/>
            <a:ext cx="1901252"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Current</a:t>
            </a:r>
          </a:p>
        </p:txBody>
      </p:sp>
      <p:sp>
        <p:nvSpPr>
          <p:cNvPr id="12" name="Rectangle 11">
            <a:extLst>
              <a:ext uri="{FF2B5EF4-FFF2-40B4-BE49-F238E27FC236}">
                <a16:creationId xmlns:a16="http://schemas.microsoft.com/office/drawing/2014/main" id="{CBC00FC1-037A-45DF-8892-6F3D59DAED5D}"/>
              </a:ext>
            </a:extLst>
          </p:cNvPr>
          <p:cNvSpPr/>
          <p:nvPr/>
        </p:nvSpPr>
        <p:spPr>
          <a:xfrm>
            <a:off x="4891546" y="1543661"/>
            <a:ext cx="6805744"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Post Integration</a:t>
            </a:r>
          </a:p>
        </p:txBody>
      </p:sp>
      <p:sp>
        <p:nvSpPr>
          <p:cNvPr id="15" name="Rectangle: Rounded Corners 14">
            <a:extLst>
              <a:ext uri="{FF2B5EF4-FFF2-40B4-BE49-F238E27FC236}">
                <a16:creationId xmlns:a16="http://schemas.microsoft.com/office/drawing/2014/main" id="{E829335F-F966-42E2-BAA7-DEA588DD56D9}"/>
              </a:ext>
            </a:extLst>
          </p:cNvPr>
          <p:cNvSpPr/>
          <p:nvPr/>
        </p:nvSpPr>
        <p:spPr>
          <a:xfrm>
            <a:off x="4891546" y="2713703"/>
            <a:ext cx="1884174" cy="2900516"/>
          </a:xfrm>
          <a:prstGeom prst="roundRect">
            <a:avLst/>
          </a:prstGeom>
          <a:noFill/>
          <a:ln w="25400">
            <a:solidFill>
              <a:srgbClr val="A328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American Trust </a:t>
            </a:r>
          </a:p>
          <a:p>
            <a:pPr algn="ctr"/>
            <a:r>
              <a:rPr lang="en-US" sz="1400" dirty="0">
                <a:solidFill>
                  <a:srgbClr val="24272A"/>
                </a:solidFill>
              </a:rPr>
              <a:t>Participant Experience</a:t>
            </a:r>
          </a:p>
        </p:txBody>
      </p:sp>
      <p:cxnSp>
        <p:nvCxnSpPr>
          <p:cNvPr id="18" name="Straight Arrow Connector 17">
            <a:extLst>
              <a:ext uri="{FF2B5EF4-FFF2-40B4-BE49-F238E27FC236}">
                <a16:creationId xmlns:a16="http://schemas.microsoft.com/office/drawing/2014/main" id="{4D37424A-B83D-49DA-AB3B-658D18D3E245}"/>
              </a:ext>
            </a:extLst>
          </p:cNvPr>
          <p:cNvCxnSpPr>
            <a:cxnSpLocks/>
            <a:stCxn id="15" idx="3"/>
          </p:cNvCxnSpPr>
          <p:nvPr/>
        </p:nvCxnSpPr>
        <p:spPr>
          <a:xfrm>
            <a:off x="6775720" y="4163961"/>
            <a:ext cx="2995345" cy="8801"/>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87133C-EABE-48D1-98BA-22309FF9A628}"/>
              </a:ext>
            </a:extLst>
          </p:cNvPr>
          <p:cNvSpPr txBox="1"/>
          <p:nvPr/>
        </p:nvSpPr>
        <p:spPr>
          <a:xfrm>
            <a:off x="7753350" y="4068071"/>
            <a:ext cx="957950" cy="184666"/>
          </a:xfrm>
          <a:prstGeom prst="rect">
            <a:avLst/>
          </a:prstGeom>
          <a:solidFill>
            <a:srgbClr val="F5F9FA"/>
          </a:solidFill>
        </p:spPr>
        <p:txBody>
          <a:bodyPr wrap="square" lIns="0" tIns="0" rIns="0" bIns="0" rtlCol="0">
            <a:spAutoFit/>
          </a:bodyPr>
          <a:lstStyle/>
          <a:p>
            <a:pPr algn="ctr">
              <a:spcAft>
                <a:spcPts val="1250"/>
              </a:spcAft>
            </a:pPr>
            <a:r>
              <a:rPr lang="en-US" sz="1200" b="1" dirty="0">
                <a:solidFill>
                  <a:srgbClr val="24272A"/>
                </a:solidFill>
                <a:latin typeface="Georgia" charset="0"/>
                <a:ea typeface="Georgia" charset="0"/>
                <a:cs typeface="Georgia" charset="0"/>
              </a:rPr>
              <a:t>Integration</a:t>
            </a:r>
          </a:p>
        </p:txBody>
      </p:sp>
      <p:sp>
        <p:nvSpPr>
          <p:cNvPr id="16" name="Rectangle: Rounded Corners 15">
            <a:extLst>
              <a:ext uri="{FF2B5EF4-FFF2-40B4-BE49-F238E27FC236}">
                <a16:creationId xmlns:a16="http://schemas.microsoft.com/office/drawing/2014/main" id="{5A9A154A-928E-4D63-863E-5913179CE6D8}"/>
              </a:ext>
            </a:extLst>
          </p:cNvPr>
          <p:cNvSpPr/>
          <p:nvPr/>
        </p:nvSpPr>
        <p:spPr>
          <a:xfrm>
            <a:off x="649964" y="3705068"/>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Mobile App</a:t>
            </a:r>
          </a:p>
        </p:txBody>
      </p:sp>
      <p:sp>
        <p:nvSpPr>
          <p:cNvPr id="20" name="Rectangle: Rounded Corners 19">
            <a:extLst>
              <a:ext uri="{FF2B5EF4-FFF2-40B4-BE49-F238E27FC236}">
                <a16:creationId xmlns:a16="http://schemas.microsoft.com/office/drawing/2014/main" id="{B60FFA36-14CF-41A0-B705-3F9DC4B3451E}"/>
              </a:ext>
            </a:extLst>
          </p:cNvPr>
          <p:cNvSpPr/>
          <p:nvPr/>
        </p:nvSpPr>
        <p:spPr>
          <a:xfrm>
            <a:off x="9888148" y="3262089"/>
            <a:ext cx="1901252" cy="482325"/>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iJoin</a:t>
            </a:r>
            <a:r>
              <a:rPr lang="en-US" sz="1400" dirty="0">
                <a:solidFill>
                  <a:srgbClr val="24272A"/>
                </a:solidFill>
              </a:rPr>
              <a:t> Enrollment and Managed Accounts</a:t>
            </a:r>
          </a:p>
        </p:txBody>
      </p:sp>
      <p:sp>
        <p:nvSpPr>
          <p:cNvPr id="21" name="Rectangle: Rounded Corners 20">
            <a:extLst>
              <a:ext uri="{FF2B5EF4-FFF2-40B4-BE49-F238E27FC236}">
                <a16:creationId xmlns:a16="http://schemas.microsoft.com/office/drawing/2014/main" id="{A9750964-9ABB-419B-AF1D-6BF8EE189AC3}"/>
              </a:ext>
            </a:extLst>
          </p:cNvPr>
          <p:cNvSpPr/>
          <p:nvPr/>
        </p:nvSpPr>
        <p:spPr>
          <a:xfrm>
            <a:off x="9905226" y="3967692"/>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Participant Web</a:t>
            </a:r>
          </a:p>
        </p:txBody>
      </p:sp>
      <p:sp>
        <p:nvSpPr>
          <p:cNvPr id="22" name="Rectangle: Rounded Corners 21">
            <a:extLst>
              <a:ext uri="{FF2B5EF4-FFF2-40B4-BE49-F238E27FC236}">
                <a16:creationId xmlns:a16="http://schemas.microsoft.com/office/drawing/2014/main" id="{5B432010-A62D-4C29-B11F-BACF76D6632D}"/>
              </a:ext>
            </a:extLst>
          </p:cNvPr>
          <p:cNvSpPr/>
          <p:nvPr/>
        </p:nvSpPr>
        <p:spPr>
          <a:xfrm>
            <a:off x="9905226" y="4594093"/>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Mobile App</a:t>
            </a:r>
          </a:p>
        </p:txBody>
      </p:sp>
      <p:sp>
        <p:nvSpPr>
          <p:cNvPr id="23" name="TextBox 22">
            <a:extLst>
              <a:ext uri="{FF2B5EF4-FFF2-40B4-BE49-F238E27FC236}">
                <a16:creationId xmlns:a16="http://schemas.microsoft.com/office/drawing/2014/main" id="{36D968CA-7406-4C68-9A7C-432B95D582CF}"/>
              </a:ext>
            </a:extLst>
          </p:cNvPr>
          <p:cNvSpPr txBox="1"/>
          <p:nvPr/>
        </p:nvSpPr>
        <p:spPr>
          <a:xfrm>
            <a:off x="3480700" y="6505723"/>
            <a:ext cx="5230599" cy="184666"/>
          </a:xfrm>
          <a:prstGeom prst="rect">
            <a:avLst/>
          </a:prstGeom>
          <a:noFill/>
        </p:spPr>
        <p:txBody>
          <a:bodyPr wrap="none" lIns="0" tIns="0" rIns="0" bIns="0" rtlCol="0">
            <a:spAutoFit/>
          </a:bodyPr>
          <a:lstStyle/>
          <a:p>
            <a:pPr algn="l">
              <a:spcAft>
                <a:spcPts val="1250"/>
              </a:spcAft>
            </a:pPr>
            <a:r>
              <a:rPr lang="en-US" sz="1200" b="1" dirty="0">
                <a:latin typeface="Georgia" charset="0"/>
                <a:ea typeface="Georgia" charset="0"/>
                <a:cs typeface="Georgia" charset="0"/>
              </a:rPr>
              <a:t>Note: “Dashed” items represent longer term items post integration</a:t>
            </a:r>
          </a:p>
        </p:txBody>
      </p:sp>
      <p:sp>
        <p:nvSpPr>
          <p:cNvPr id="17" name="Rectangle: Rounded Corners 16">
            <a:extLst>
              <a:ext uri="{FF2B5EF4-FFF2-40B4-BE49-F238E27FC236}">
                <a16:creationId xmlns:a16="http://schemas.microsoft.com/office/drawing/2014/main" id="{122D23F9-D2DA-4A4A-81FE-E3EAAF5FC070}"/>
              </a:ext>
            </a:extLst>
          </p:cNvPr>
          <p:cNvSpPr/>
          <p:nvPr/>
        </p:nvSpPr>
        <p:spPr>
          <a:xfrm>
            <a:off x="10117839" y="2609421"/>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2022-3</a:t>
            </a:r>
          </a:p>
        </p:txBody>
      </p:sp>
      <p:sp>
        <p:nvSpPr>
          <p:cNvPr id="24" name="Rectangle: Rounded Corners 23">
            <a:extLst>
              <a:ext uri="{FF2B5EF4-FFF2-40B4-BE49-F238E27FC236}">
                <a16:creationId xmlns:a16="http://schemas.microsoft.com/office/drawing/2014/main" id="{7E0D3858-F2AC-419C-ACAF-118F410B7C6D}"/>
              </a:ext>
            </a:extLst>
          </p:cNvPr>
          <p:cNvSpPr/>
          <p:nvPr/>
        </p:nvSpPr>
        <p:spPr>
          <a:xfrm>
            <a:off x="5238320" y="5826177"/>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2023+</a:t>
            </a:r>
          </a:p>
        </p:txBody>
      </p:sp>
      <p:sp>
        <p:nvSpPr>
          <p:cNvPr id="25" name="Rectangle: Rounded Corners 24">
            <a:extLst>
              <a:ext uri="{FF2B5EF4-FFF2-40B4-BE49-F238E27FC236}">
                <a16:creationId xmlns:a16="http://schemas.microsoft.com/office/drawing/2014/main" id="{95CB5A12-DBA0-4167-B786-AC7E8F4B9677}"/>
              </a:ext>
            </a:extLst>
          </p:cNvPr>
          <p:cNvSpPr/>
          <p:nvPr/>
        </p:nvSpPr>
        <p:spPr>
          <a:xfrm>
            <a:off x="9905226" y="5220494"/>
            <a:ext cx="1884174" cy="403123"/>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FIS/</a:t>
            </a:r>
            <a:r>
              <a:rPr lang="en-US" sz="1400" dirty="0" err="1">
                <a:solidFill>
                  <a:srgbClr val="24272A"/>
                </a:solidFill>
              </a:rPr>
              <a:t>iJoin</a:t>
            </a:r>
            <a:r>
              <a:rPr lang="en-US" sz="1400" dirty="0">
                <a:solidFill>
                  <a:srgbClr val="24272A"/>
                </a:solidFill>
              </a:rPr>
              <a:t> Roadmap</a:t>
            </a:r>
          </a:p>
        </p:txBody>
      </p:sp>
    </p:spTree>
    <p:extLst>
      <p:ext uri="{BB962C8B-B14F-4D97-AF65-F5344CB8AC3E}">
        <p14:creationId xmlns:p14="http://schemas.microsoft.com/office/powerpoint/2010/main" val="110970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FIS </a:t>
            </a:r>
            <a:r>
              <a:rPr lang="en-US" sz="3600" dirty="0" err="1">
                <a:latin typeface="Lato" panose="020F0502020204030203" pitchFamily="34" charset="0"/>
                <a:ea typeface="Lato" panose="020F0502020204030203" pitchFamily="34" charset="0"/>
                <a:cs typeface="Lato" panose="020F0502020204030203" pitchFamily="34" charset="0"/>
              </a:rPr>
              <a:t>Relius</a:t>
            </a:r>
            <a:r>
              <a:rPr lang="en-US" sz="3600" dirty="0">
                <a:latin typeface="Lato" panose="020F0502020204030203" pitchFamily="34" charset="0"/>
                <a:ea typeface="Lato" panose="020F0502020204030203" pitchFamily="34" charset="0"/>
                <a:cs typeface="Lato" panose="020F0502020204030203" pitchFamily="34" charset="0"/>
              </a:rPr>
              <a:t> Participant Web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4291046"/>
          </a:xfrm>
          <a:prstGeom prst="rect">
            <a:avLst/>
          </a:prstGeom>
          <a:noFill/>
        </p:spPr>
        <p:txBody>
          <a:bodyPr wrap="square" lIns="0" tIns="0" rIns="0" bIns="0" rtlCol="0">
            <a:spAutoFit/>
          </a:bodyPr>
          <a:lstStyle/>
          <a:p>
            <a:pPr>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annuity product (June 2022)</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In-plan solution (Allianz)</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Targeted messaging</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SSO to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endParaRPr lang="en-US" sz="1700" dirty="0">
              <a:solidFill>
                <a:srgbClr val="415960"/>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e-notifications (launched DEC 2021)</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Dashboard widget</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SSO to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endParaRPr lang="en-US" sz="1700" dirty="0">
              <a:solidFill>
                <a:srgbClr val="415960"/>
              </a:solidFill>
              <a:latin typeface="Lato" panose="020F0502020204030203" pitchFamily="34" charset="0"/>
              <a:ea typeface="Lato" panose="020F0502020204030203" pitchFamily="34" charset="0"/>
              <a:cs typeface="Lato" panose="020F0502020204030203" pitchFamily="34" charset="0"/>
            </a:endParaRP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Manage e-notification elections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Online distributions denials (June 2022)</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Messaging back to participant</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Mobile app</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 investment elections (Q4-2022)</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 investment transfers (Q4-2022)</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Support for multiple mobile apps (Q1-2022)</a:t>
            </a:r>
          </a:p>
        </p:txBody>
      </p:sp>
      <p:sp>
        <p:nvSpPr>
          <p:cNvPr id="4" name="TextBox 3">
            <a:extLst>
              <a:ext uri="{FF2B5EF4-FFF2-40B4-BE49-F238E27FC236}">
                <a16:creationId xmlns:a16="http://schemas.microsoft.com/office/drawing/2014/main" id="{36233E7D-745D-4A42-A8C0-637C98930D01}"/>
              </a:ext>
            </a:extLst>
          </p:cNvPr>
          <p:cNvSpPr txBox="1"/>
          <p:nvPr/>
        </p:nvSpPr>
        <p:spPr>
          <a:xfrm>
            <a:off x="6096000" y="1570085"/>
            <a:ext cx="5463115" cy="3427733"/>
          </a:xfrm>
          <a:prstGeom prst="rect">
            <a:avLst/>
          </a:prstGeom>
          <a:noFill/>
        </p:spPr>
        <p:txBody>
          <a:bodyPr wrap="square" lIns="0" tIns="0" rIns="0" bIns="0" rtlCol="0">
            <a:spAutoFit/>
          </a:bodyPr>
          <a:lstStyle/>
          <a:p>
            <a:pPr algn="l">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Response web capabilities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Expand SSO integration with app where it is responsive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First focus is for access to e-reports (statements)</a:t>
            </a:r>
          </a:p>
          <a:p>
            <a:pPr marL="285750"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site performance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Change web service calls (consolidated vs. individual)</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Batch file processing</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Mobile app</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retirement income projection</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enrollment integration</a:t>
            </a:r>
          </a:p>
        </p:txBody>
      </p:sp>
    </p:spTree>
    <p:extLst>
      <p:ext uri="{BB962C8B-B14F-4D97-AF65-F5344CB8AC3E}">
        <p14:creationId xmlns:p14="http://schemas.microsoft.com/office/powerpoint/2010/main" val="191847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err="1">
                <a:latin typeface="Lato" panose="020F0502020204030203" pitchFamily="34" charset="0"/>
                <a:ea typeface="Lato" panose="020F0502020204030203" pitchFamily="34" charset="0"/>
                <a:cs typeface="Lato" panose="020F0502020204030203" pitchFamily="34" charset="0"/>
              </a:rPr>
              <a:t>iJoin</a:t>
            </a:r>
            <a:r>
              <a:rPr lang="en-US" sz="3600" dirty="0">
                <a:latin typeface="Lato" panose="020F0502020204030203" pitchFamily="34" charset="0"/>
                <a:ea typeface="Lato" panose="020F0502020204030203" pitchFamily="34" charset="0"/>
                <a:cs typeface="Lato" panose="020F0502020204030203" pitchFamily="34" charset="0"/>
              </a:rPr>
              <a:t> Participant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4291046"/>
          </a:xfrm>
          <a:prstGeom prst="rect">
            <a:avLst/>
          </a:prstGeom>
          <a:noFill/>
        </p:spPr>
        <p:txBody>
          <a:bodyPr wrap="square" lIns="0" tIns="0" rIns="0" bIns="0" rtlCol="0">
            <a:spAutoFit/>
          </a:bodyPr>
          <a:lstStyle/>
          <a:p>
            <a:pPr>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Explore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Currently 10 modules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Healthcare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Budget</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Distribution analysis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Savings sequence</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Auto acceleration integration</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Considered in projection</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Allow PPT to see/modify in experience</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Use profit sharing formula in income projection</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Electronic delivery elections and notice delivery (Dec 2021)</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Document upload facility (plan by plan)</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Looking to add batch capability</a:t>
            </a:r>
          </a:p>
        </p:txBody>
      </p:sp>
      <p:sp>
        <p:nvSpPr>
          <p:cNvPr id="4" name="TextBox 3">
            <a:extLst>
              <a:ext uri="{FF2B5EF4-FFF2-40B4-BE49-F238E27FC236}">
                <a16:creationId xmlns:a16="http://schemas.microsoft.com/office/drawing/2014/main" id="{36233E7D-745D-4A42-A8C0-637C98930D01}"/>
              </a:ext>
            </a:extLst>
          </p:cNvPr>
          <p:cNvSpPr txBox="1"/>
          <p:nvPr/>
        </p:nvSpPr>
        <p:spPr>
          <a:xfrm>
            <a:off x="6096000" y="1570085"/>
            <a:ext cx="5463115" cy="1125565"/>
          </a:xfrm>
          <a:prstGeom prst="rect">
            <a:avLst/>
          </a:prstGeom>
          <a:noFill/>
        </p:spPr>
        <p:txBody>
          <a:bodyPr wrap="square" lIns="0" tIns="0" rIns="0" bIns="0" rtlCol="0">
            <a:spAutoFit/>
          </a:bodyPr>
          <a:lstStyle/>
          <a:p>
            <a:pPr algn="l">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Participant statements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Add HSA bucket (5</a:t>
            </a:r>
            <a:r>
              <a:rPr lang="en-US" sz="1700" baseline="30000" dirty="0">
                <a:solidFill>
                  <a:srgbClr val="415960"/>
                </a:solidFill>
                <a:latin typeface="Lato" panose="020F0502020204030203" pitchFamily="34" charset="0"/>
                <a:ea typeface="Lato" panose="020F0502020204030203" pitchFamily="34" charset="0"/>
                <a:cs typeface="Lato" panose="020F0502020204030203" pitchFamily="34" charset="0"/>
              </a:rPr>
              <a:t>th</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source) to improve income projection calculation</a:t>
            </a:r>
          </a:p>
        </p:txBody>
      </p:sp>
    </p:spTree>
    <p:extLst>
      <p:ext uri="{BB962C8B-B14F-4D97-AF65-F5344CB8AC3E}">
        <p14:creationId xmlns:p14="http://schemas.microsoft.com/office/powerpoint/2010/main" val="292292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err="1">
                <a:latin typeface="Lato" panose="020F0502020204030203" pitchFamily="34" charset="0"/>
                <a:ea typeface="Lato" panose="020F0502020204030203" pitchFamily="34" charset="0"/>
                <a:cs typeface="Lato" panose="020F0502020204030203" pitchFamily="34" charset="0"/>
              </a:rPr>
              <a:t>iJoin</a:t>
            </a:r>
            <a:r>
              <a:rPr lang="en-US" sz="3600" dirty="0">
                <a:latin typeface="Lato" panose="020F0502020204030203" pitchFamily="34" charset="0"/>
                <a:ea typeface="Lato" panose="020F0502020204030203" pitchFamily="34" charset="0"/>
                <a:cs typeface="Lato" panose="020F0502020204030203" pitchFamily="34" charset="0"/>
              </a:rPr>
              <a:t> Foundational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2564420"/>
          </a:xfrm>
          <a:prstGeom prst="rect">
            <a:avLst/>
          </a:prstGeom>
          <a:noFill/>
        </p:spPr>
        <p:txBody>
          <a:bodyPr wrap="square" lIns="0" tIns="0" rIns="0" bIns="0" rtlCol="0">
            <a:spAutoFit/>
          </a:bodyPr>
          <a:lstStyle/>
          <a:p>
            <a:pPr>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Tech debt upgrades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Better performance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Not related to FIS upgrades for improvement</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Security related items to improve login</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Reduce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branding/visibility (1H-2022)</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Ability to add advisor or partner logo in place of</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Improves SSO integration with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Relius</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and help for failures</a:t>
            </a:r>
          </a:p>
        </p:txBody>
      </p:sp>
      <p:sp>
        <p:nvSpPr>
          <p:cNvPr id="4" name="TextBox 3">
            <a:extLst>
              <a:ext uri="{FF2B5EF4-FFF2-40B4-BE49-F238E27FC236}">
                <a16:creationId xmlns:a16="http://schemas.microsoft.com/office/drawing/2014/main" id="{36233E7D-745D-4A42-A8C0-637C98930D01}"/>
              </a:ext>
            </a:extLst>
          </p:cNvPr>
          <p:cNvSpPr txBox="1"/>
          <p:nvPr/>
        </p:nvSpPr>
        <p:spPr>
          <a:xfrm>
            <a:off x="6096000" y="1570085"/>
            <a:ext cx="5463115" cy="550022"/>
          </a:xfrm>
          <a:prstGeom prst="rect">
            <a:avLst/>
          </a:prstGeom>
          <a:noFill/>
        </p:spPr>
        <p:txBody>
          <a:bodyPr wrap="square" lIns="0" tIns="0" rIns="0" bIns="0" rtlCol="0">
            <a:spAutoFit/>
          </a:bodyPr>
          <a:lstStyle/>
          <a:p>
            <a:pPr algn="l">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FIS next generation impacts</a:t>
            </a:r>
          </a:p>
        </p:txBody>
      </p:sp>
    </p:spTree>
    <p:extLst>
      <p:ext uri="{BB962C8B-B14F-4D97-AF65-F5344CB8AC3E}">
        <p14:creationId xmlns:p14="http://schemas.microsoft.com/office/powerpoint/2010/main" val="420285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Straight Connector 123" descr="Time line">
            <a:extLst>
              <a:ext uri="{FF2B5EF4-FFF2-40B4-BE49-F238E27FC236}">
                <a16:creationId xmlns:a16="http://schemas.microsoft.com/office/drawing/2014/main" id="{0ECD7D0F-80D1-4D75-A17F-3E2E46570DE4}"/>
              </a:ext>
            </a:extLst>
          </p:cNvPr>
          <p:cNvCxnSpPr>
            <a:cxnSpLocks/>
          </p:cNvCxnSpPr>
          <p:nvPr/>
        </p:nvCxnSpPr>
        <p:spPr>
          <a:xfrm flipH="1">
            <a:off x="1216837" y="4765452"/>
            <a:ext cx="10432744" cy="0"/>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406126" y="451907"/>
            <a:ext cx="11340000" cy="540000"/>
          </a:xfrm>
        </p:spPr>
        <p:txBody>
          <a:bodyPr/>
          <a:lstStyle/>
          <a:p>
            <a:r>
              <a:rPr lang="en-US" sz="4000" dirty="0">
                <a:latin typeface="Lato" panose="020F0502020204030203" pitchFamily="34" charset="0"/>
                <a:ea typeface="Lato" panose="020F0502020204030203" pitchFamily="34" charset="0"/>
                <a:cs typeface="Lato" panose="020F0502020204030203" pitchFamily="34" charset="0"/>
              </a:rPr>
              <a:t>Retirement Experience Roadmap</a:t>
            </a:r>
          </a:p>
        </p:txBody>
      </p:sp>
      <p:grpSp>
        <p:nvGrpSpPr>
          <p:cNvPr id="10" name="Group 9" title="Milestone">
            <a:extLst>
              <a:ext uri="{FF2B5EF4-FFF2-40B4-BE49-F238E27FC236}">
                <a16:creationId xmlns:a16="http://schemas.microsoft.com/office/drawing/2014/main" id="{6BE69F2F-25E5-4E14-9BE7-F81A1FB8E199}"/>
              </a:ext>
            </a:extLst>
          </p:cNvPr>
          <p:cNvGrpSpPr/>
          <p:nvPr/>
        </p:nvGrpSpPr>
        <p:grpSpPr>
          <a:xfrm>
            <a:off x="446364" y="2561949"/>
            <a:ext cx="3268519" cy="903531"/>
            <a:chOff x="446364" y="3962124"/>
            <a:chExt cx="3268519" cy="903531"/>
          </a:xfrm>
        </p:grpSpPr>
        <p:grpSp>
          <p:nvGrpSpPr>
            <p:cNvPr id="5" name="Group 4" title="Milestone Text">
              <a:extLst>
                <a:ext uri="{FF2B5EF4-FFF2-40B4-BE49-F238E27FC236}">
                  <a16:creationId xmlns:a16="http://schemas.microsoft.com/office/drawing/2014/main" id="{115A178B-57C4-4B9D-B684-21A92431913E}"/>
                </a:ext>
              </a:extLst>
            </p:cNvPr>
            <p:cNvGrpSpPr/>
            <p:nvPr/>
          </p:nvGrpSpPr>
          <p:grpSpPr>
            <a:xfrm>
              <a:off x="1078799" y="4027988"/>
              <a:ext cx="1294782" cy="727511"/>
              <a:chOff x="1510892" y="3741332"/>
              <a:chExt cx="1294782" cy="727511"/>
            </a:xfrm>
          </p:grpSpPr>
          <p:sp>
            <p:nvSpPr>
              <p:cNvPr id="60" name="TextBox 59">
                <a:extLst>
                  <a:ext uri="{FF2B5EF4-FFF2-40B4-BE49-F238E27FC236}">
                    <a16:creationId xmlns:a16="http://schemas.microsoft.com/office/drawing/2014/main" id="{3DD2C9D1-5E8D-4ED2-989C-330D6753B965}"/>
                  </a:ext>
                </a:extLst>
              </p:cNvPr>
              <p:cNvSpPr txBox="1"/>
              <p:nvPr/>
            </p:nvSpPr>
            <p:spPr>
              <a:xfrm>
                <a:off x="1510892" y="3741332"/>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Milestones</a:t>
                </a:r>
              </a:p>
            </p:txBody>
          </p:sp>
          <p:sp>
            <p:nvSpPr>
              <p:cNvPr id="63" name="TextBox 62">
                <a:extLst>
                  <a:ext uri="{FF2B5EF4-FFF2-40B4-BE49-F238E27FC236}">
                    <a16:creationId xmlns:a16="http://schemas.microsoft.com/office/drawing/2014/main" id="{36E6E519-8D5B-4E7C-9E35-2BB710F5C3A8}"/>
                  </a:ext>
                </a:extLst>
              </p:cNvPr>
              <p:cNvSpPr txBox="1"/>
              <p:nvPr/>
            </p:nvSpPr>
            <p:spPr>
              <a:xfrm>
                <a:off x="1510893" y="4233106"/>
                <a:ext cx="1294781" cy="235737"/>
              </a:xfrm>
              <a:prstGeom prst="rect">
                <a:avLst/>
              </a:prstGeom>
              <a:noFill/>
            </p:spPr>
            <p:txBody>
              <a:bodyPr wrap="square" lIns="0" tIns="0" rIns="0" bIns="0" rtlCol="0">
                <a:noAutofit/>
              </a:bodyPr>
              <a:lstStyle/>
              <a:p>
                <a:endParaRPr lang="en-US" sz="1000" dirty="0">
                  <a:solidFill>
                    <a:schemeClr val="tx1">
                      <a:lumMod val="75000"/>
                      <a:lumOff val="25000"/>
                    </a:schemeClr>
                  </a:solidFill>
                </a:endParaRPr>
              </a:p>
            </p:txBody>
          </p:sp>
        </p:grpSp>
        <p:sp>
          <p:nvSpPr>
            <p:cNvPr id="113" name="Rectangle: Rounded Corners 112" title="Milestone Graphic">
              <a:extLst>
                <a:ext uri="{FF2B5EF4-FFF2-40B4-BE49-F238E27FC236}">
                  <a16:creationId xmlns:a16="http://schemas.microsoft.com/office/drawing/2014/main" id="{3BC77ADA-7AD2-4DFC-9408-57E93582FC52}"/>
                </a:ext>
              </a:extLst>
            </p:cNvPr>
            <p:cNvSpPr/>
            <p:nvPr/>
          </p:nvSpPr>
          <p:spPr>
            <a:xfrm>
              <a:off x="1063123" y="4701063"/>
              <a:ext cx="2651760" cy="16459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title="Milestone Flag">
              <a:extLst>
                <a:ext uri="{FF2B5EF4-FFF2-40B4-BE49-F238E27FC236}">
                  <a16:creationId xmlns:a16="http://schemas.microsoft.com/office/drawing/2014/main" id="{CA3F94A4-2D7F-4B6C-83F0-52217E90B26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446364" y="3962124"/>
              <a:ext cx="573660" cy="422383"/>
            </a:xfrm>
            <a:prstGeom prst="rect">
              <a:avLst/>
            </a:prstGeom>
          </p:spPr>
        </p:pic>
        <p:sp>
          <p:nvSpPr>
            <p:cNvPr id="8" name="Rectangle 7">
              <a:extLst>
                <a:ext uri="{FF2B5EF4-FFF2-40B4-BE49-F238E27FC236}">
                  <a16:creationId xmlns:a16="http://schemas.microsoft.com/office/drawing/2014/main" id="{1CA9D4D8-9AC5-4EE6-B531-3E887152BA89}"/>
                </a:ext>
              </a:extLst>
            </p:cNvPr>
            <p:cNvSpPr/>
            <p:nvPr/>
          </p:nvSpPr>
          <p:spPr>
            <a:xfrm>
              <a:off x="684583" y="4054460"/>
              <a:ext cx="344966" cy="276999"/>
            </a:xfrm>
            <a:prstGeom prst="rect">
              <a:avLst/>
            </a:prstGeom>
          </p:spPr>
          <p:txBody>
            <a:bodyPr wrap="none">
              <a:spAutoFit/>
            </a:bodyPr>
            <a:lstStyle/>
            <a:p>
              <a:pPr algn="ctr"/>
              <a:r>
                <a:rPr lang="en-US" sz="1200" dirty="0">
                  <a:solidFill>
                    <a:schemeClr val="tx1">
                      <a:lumMod val="75000"/>
                      <a:lumOff val="25000"/>
                    </a:schemeClr>
                  </a:solidFill>
                </a:rPr>
                <a:t>01</a:t>
              </a:r>
            </a:p>
          </p:txBody>
        </p:sp>
      </p:grpSp>
      <p:cxnSp>
        <p:nvCxnSpPr>
          <p:cNvPr id="186" name="Straight Connector 185" title="callout lines">
            <a:extLst>
              <a:ext uri="{FF2B5EF4-FFF2-40B4-BE49-F238E27FC236}">
                <a16:creationId xmlns:a16="http://schemas.microsoft.com/office/drawing/2014/main" id="{58C06FCD-B8D5-441F-8E12-DDC26E69D281}"/>
              </a:ext>
            </a:extLst>
          </p:cNvPr>
          <p:cNvCxnSpPr>
            <a:cxnSpLocks/>
          </p:cNvCxnSpPr>
          <p:nvPr/>
        </p:nvCxnSpPr>
        <p:spPr>
          <a:xfrm>
            <a:off x="1180492" y="3537585"/>
            <a:ext cx="0" cy="1005717"/>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1" name="Group 20" descr="Year 1">
            <a:extLst>
              <a:ext uri="{FF2B5EF4-FFF2-40B4-BE49-F238E27FC236}">
                <a16:creationId xmlns:a16="http://schemas.microsoft.com/office/drawing/2014/main" id="{5D2F3933-9B72-4828-BCB7-541ECBDEFC11}"/>
              </a:ext>
            </a:extLst>
          </p:cNvPr>
          <p:cNvGrpSpPr/>
          <p:nvPr/>
        </p:nvGrpSpPr>
        <p:grpSpPr>
          <a:xfrm>
            <a:off x="904696" y="4377831"/>
            <a:ext cx="2815819" cy="1070047"/>
            <a:chOff x="904696" y="5778006"/>
            <a:chExt cx="2815819" cy="1070047"/>
          </a:xfrm>
        </p:grpSpPr>
        <p:cxnSp>
          <p:nvCxnSpPr>
            <p:cNvPr id="36" name="Straight Connector 35" title="q lines">
              <a:extLst>
                <a:ext uri="{FF2B5EF4-FFF2-40B4-BE49-F238E27FC236}">
                  <a16:creationId xmlns:a16="http://schemas.microsoft.com/office/drawing/2014/main" id="{095D6F0B-DF34-40DB-AB6A-1DF127E26984}"/>
                </a:ext>
              </a:extLst>
            </p:cNvPr>
            <p:cNvCxnSpPr>
              <a:cxnSpLocks/>
            </p:cNvCxnSpPr>
            <p:nvPr/>
          </p:nvCxnSpPr>
          <p:spPr>
            <a:xfrm>
              <a:off x="247505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title="q lines">
              <a:extLst>
                <a:ext uri="{FF2B5EF4-FFF2-40B4-BE49-F238E27FC236}">
                  <a16:creationId xmlns:a16="http://schemas.microsoft.com/office/drawing/2014/main" id="{4B8B0E64-F638-410E-B55B-23FF670F97FA}"/>
                </a:ext>
              </a:extLst>
            </p:cNvPr>
            <p:cNvCxnSpPr>
              <a:cxnSpLocks/>
            </p:cNvCxnSpPr>
            <p:nvPr/>
          </p:nvCxnSpPr>
          <p:spPr>
            <a:xfrm>
              <a:off x="312233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2BD778E6-D334-4389-B4C0-6C793B6E1E82}"/>
                </a:ext>
              </a:extLst>
            </p:cNvPr>
            <p:cNvSpPr txBox="1"/>
            <p:nvPr/>
          </p:nvSpPr>
          <p:spPr>
            <a:xfrm>
              <a:off x="904696" y="6612316"/>
              <a:ext cx="569010"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1H-2022</a:t>
              </a:r>
            </a:p>
          </p:txBody>
        </p:sp>
        <p:cxnSp>
          <p:nvCxnSpPr>
            <p:cNvPr id="118" name="Straight Connector 117" title="q lines">
              <a:extLst>
                <a:ext uri="{FF2B5EF4-FFF2-40B4-BE49-F238E27FC236}">
                  <a16:creationId xmlns:a16="http://schemas.microsoft.com/office/drawing/2014/main" id="{35C4D3D7-7424-4459-8D25-38F63FBA31EE}"/>
                </a:ext>
              </a:extLst>
            </p:cNvPr>
            <p:cNvCxnSpPr>
              <a:cxnSpLocks/>
            </p:cNvCxnSpPr>
            <p:nvPr/>
          </p:nvCxnSpPr>
          <p:spPr>
            <a:xfrm>
              <a:off x="182777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Rectangle: Rounded Corners 1" title="Year Bar">
              <a:extLst>
                <a:ext uri="{FF2B5EF4-FFF2-40B4-BE49-F238E27FC236}">
                  <a16:creationId xmlns:a16="http://schemas.microsoft.com/office/drawing/2014/main" id="{64E02AE9-6B6C-4B9C-ABBB-1E374B6CA82E}"/>
                </a:ext>
              </a:extLst>
            </p:cNvPr>
            <p:cNvSpPr/>
            <p:nvPr/>
          </p:nvSpPr>
          <p:spPr>
            <a:xfrm>
              <a:off x="1147186" y="6381273"/>
              <a:ext cx="2573329" cy="16485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Straight Connector 113" title="q lines">
              <a:extLst>
                <a:ext uri="{FF2B5EF4-FFF2-40B4-BE49-F238E27FC236}">
                  <a16:creationId xmlns:a16="http://schemas.microsoft.com/office/drawing/2014/main" id="{6016E7CE-6835-4BB0-AABB-1CAEE51E870C}"/>
                </a:ext>
              </a:extLst>
            </p:cNvPr>
            <p:cNvCxnSpPr>
              <a:cxnSpLocks/>
            </p:cNvCxnSpPr>
            <p:nvPr/>
          </p:nvCxnSpPr>
          <p:spPr>
            <a:xfrm>
              <a:off x="118049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Group 11" title="Milestone">
            <a:extLst>
              <a:ext uri="{FF2B5EF4-FFF2-40B4-BE49-F238E27FC236}">
                <a16:creationId xmlns:a16="http://schemas.microsoft.com/office/drawing/2014/main" id="{0C0EC973-1339-40A2-8A48-7E952A86C663}"/>
              </a:ext>
            </a:extLst>
          </p:cNvPr>
          <p:cNvGrpSpPr/>
          <p:nvPr/>
        </p:nvGrpSpPr>
        <p:grpSpPr>
          <a:xfrm>
            <a:off x="3047824" y="2175394"/>
            <a:ext cx="3276802" cy="928233"/>
            <a:chOff x="3047824" y="3575569"/>
            <a:chExt cx="3276802" cy="928233"/>
          </a:xfrm>
        </p:grpSpPr>
        <p:sp>
          <p:nvSpPr>
            <p:cNvPr id="121" name="TextBox 120">
              <a:extLst>
                <a:ext uri="{FF2B5EF4-FFF2-40B4-BE49-F238E27FC236}">
                  <a16:creationId xmlns:a16="http://schemas.microsoft.com/office/drawing/2014/main" id="{364C8657-37CD-432B-AD71-7255D32855F5}"/>
                </a:ext>
              </a:extLst>
            </p:cNvPr>
            <p:cNvSpPr txBox="1"/>
            <p:nvPr/>
          </p:nvSpPr>
          <p:spPr>
            <a:xfrm>
              <a:off x="3674982" y="3648568"/>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Milestones</a:t>
              </a:r>
            </a:p>
          </p:txBody>
        </p:sp>
        <p:sp>
          <p:nvSpPr>
            <p:cNvPr id="139" name="Rectangle: Rounded Corners 138" title="Milestone Graphic">
              <a:extLst>
                <a:ext uri="{FF2B5EF4-FFF2-40B4-BE49-F238E27FC236}">
                  <a16:creationId xmlns:a16="http://schemas.microsoft.com/office/drawing/2014/main" id="{96CB11CB-601A-42B3-A020-CB1A4A10F2CD}"/>
                </a:ext>
              </a:extLst>
            </p:cNvPr>
            <p:cNvSpPr/>
            <p:nvPr/>
          </p:nvSpPr>
          <p:spPr>
            <a:xfrm>
              <a:off x="3672866" y="4339210"/>
              <a:ext cx="2651760" cy="16459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Graphic 145" title="Milestone Flag">
              <a:extLst>
                <a:ext uri="{FF2B5EF4-FFF2-40B4-BE49-F238E27FC236}">
                  <a16:creationId xmlns:a16="http://schemas.microsoft.com/office/drawing/2014/main" id="{DA0FB088-A89A-4C96-A231-80240F537E8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3047824" y="3575569"/>
              <a:ext cx="573660" cy="422383"/>
            </a:xfrm>
            <a:prstGeom prst="rect">
              <a:avLst/>
            </a:prstGeom>
          </p:spPr>
        </p:pic>
        <p:sp>
          <p:nvSpPr>
            <p:cNvPr id="152" name="Rectangle 151">
              <a:extLst>
                <a:ext uri="{FF2B5EF4-FFF2-40B4-BE49-F238E27FC236}">
                  <a16:creationId xmlns:a16="http://schemas.microsoft.com/office/drawing/2014/main" id="{99FC0FD8-D770-40A8-8D3E-98968E17FD65}"/>
                </a:ext>
              </a:extLst>
            </p:cNvPr>
            <p:cNvSpPr/>
            <p:nvPr/>
          </p:nvSpPr>
          <p:spPr>
            <a:xfrm>
              <a:off x="3286043" y="3667905"/>
              <a:ext cx="344966" cy="276999"/>
            </a:xfrm>
            <a:prstGeom prst="rect">
              <a:avLst/>
            </a:prstGeom>
          </p:spPr>
          <p:txBody>
            <a:bodyPr wrap="none">
              <a:spAutoFit/>
            </a:bodyPr>
            <a:lstStyle/>
            <a:p>
              <a:pPr algn="ctr"/>
              <a:r>
                <a:rPr lang="en-US" sz="1200" dirty="0">
                  <a:solidFill>
                    <a:schemeClr val="tx1">
                      <a:lumMod val="75000"/>
                      <a:lumOff val="25000"/>
                    </a:schemeClr>
                  </a:solidFill>
                </a:rPr>
                <a:t>02</a:t>
              </a:r>
            </a:p>
          </p:txBody>
        </p:sp>
      </p:grpSp>
      <p:cxnSp>
        <p:nvCxnSpPr>
          <p:cNvPr id="154" name="Straight Connector 153" title="callout lines">
            <a:extLst>
              <a:ext uri="{FF2B5EF4-FFF2-40B4-BE49-F238E27FC236}">
                <a16:creationId xmlns:a16="http://schemas.microsoft.com/office/drawing/2014/main" id="{BDE716C9-4F7D-4C14-9DD7-E104B8688070}"/>
              </a:ext>
            </a:extLst>
          </p:cNvPr>
          <p:cNvCxnSpPr>
            <a:cxnSpLocks/>
          </p:cNvCxnSpPr>
          <p:nvPr/>
        </p:nvCxnSpPr>
        <p:spPr>
          <a:xfrm>
            <a:off x="3769620" y="3164449"/>
            <a:ext cx="0" cy="1383384"/>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2" name="Group 21" descr="Year 2">
            <a:extLst>
              <a:ext uri="{FF2B5EF4-FFF2-40B4-BE49-F238E27FC236}">
                <a16:creationId xmlns:a16="http://schemas.microsoft.com/office/drawing/2014/main" id="{B77D3ADC-4691-423D-B968-599D539C51C4}"/>
              </a:ext>
            </a:extLst>
          </p:cNvPr>
          <p:cNvGrpSpPr/>
          <p:nvPr/>
        </p:nvGrpSpPr>
        <p:grpSpPr>
          <a:xfrm>
            <a:off x="3495592" y="4377831"/>
            <a:ext cx="2828816" cy="1072235"/>
            <a:chOff x="3495592" y="5778006"/>
            <a:chExt cx="2828816" cy="1072235"/>
          </a:xfrm>
        </p:grpSpPr>
        <p:cxnSp>
          <p:nvCxnSpPr>
            <p:cNvPr id="39" name="Straight Connector 38" title="q lines">
              <a:extLst>
                <a:ext uri="{FF2B5EF4-FFF2-40B4-BE49-F238E27FC236}">
                  <a16:creationId xmlns:a16="http://schemas.microsoft.com/office/drawing/2014/main" id="{8CEE23F6-603B-4DB5-A968-8F086AA2AF53}"/>
                </a:ext>
              </a:extLst>
            </p:cNvPr>
            <p:cNvCxnSpPr>
              <a:cxnSpLocks/>
            </p:cNvCxnSpPr>
            <p:nvPr/>
          </p:nvCxnSpPr>
          <p:spPr>
            <a:xfrm>
              <a:off x="441690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title="q lines">
              <a:extLst>
                <a:ext uri="{FF2B5EF4-FFF2-40B4-BE49-F238E27FC236}">
                  <a16:creationId xmlns:a16="http://schemas.microsoft.com/office/drawing/2014/main" id="{B0EC7A32-A13D-40FD-8FCB-9A2616556D19}"/>
                </a:ext>
              </a:extLst>
            </p:cNvPr>
            <p:cNvCxnSpPr>
              <a:cxnSpLocks/>
            </p:cNvCxnSpPr>
            <p:nvPr/>
          </p:nvCxnSpPr>
          <p:spPr>
            <a:xfrm>
              <a:off x="506418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title="q lines">
              <a:extLst>
                <a:ext uri="{FF2B5EF4-FFF2-40B4-BE49-F238E27FC236}">
                  <a16:creationId xmlns:a16="http://schemas.microsoft.com/office/drawing/2014/main" id="{662638A0-3098-431F-BE5E-612EF4623E02}"/>
                </a:ext>
              </a:extLst>
            </p:cNvPr>
            <p:cNvCxnSpPr>
              <a:cxnSpLocks/>
            </p:cNvCxnSpPr>
            <p:nvPr/>
          </p:nvCxnSpPr>
          <p:spPr>
            <a:xfrm>
              <a:off x="571146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9E24B3E5-9E8A-4B3A-ADB6-4481250B3F2A}"/>
                </a:ext>
              </a:extLst>
            </p:cNvPr>
            <p:cNvSpPr txBox="1"/>
            <p:nvPr/>
          </p:nvSpPr>
          <p:spPr>
            <a:xfrm>
              <a:off x="3495592" y="6614504"/>
              <a:ext cx="569010"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2H-2022</a:t>
              </a:r>
            </a:p>
          </p:txBody>
        </p:sp>
        <p:sp>
          <p:nvSpPr>
            <p:cNvPr id="189" name="Rectangle: Rounded Corners 188" title="Year Bar">
              <a:extLst>
                <a:ext uri="{FF2B5EF4-FFF2-40B4-BE49-F238E27FC236}">
                  <a16:creationId xmlns:a16="http://schemas.microsoft.com/office/drawing/2014/main" id="{4216F653-445A-48AE-9E7F-2BCB19F1649E}"/>
                </a:ext>
              </a:extLst>
            </p:cNvPr>
            <p:cNvSpPr/>
            <p:nvPr/>
          </p:nvSpPr>
          <p:spPr>
            <a:xfrm>
              <a:off x="3751079" y="6381864"/>
              <a:ext cx="2573329" cy="16485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5" name="Straight Connector 114" title="q lines">
              <a:extLst>
                <a:ext uri="{FF2B5EF4-FFF2-40B4-BE49-F238E27FC236}">
                  <a16:creationId xmlns:a16="http://schemas.microsoft.com/office/drawing/2014/main" id="{5C8E95F6-C78E-4027-9F74-5B2D4ABF6B49}"/>
                </a:ext>
              </a:extLst>
            </p:cNvPr>
            <p:cNvCxnSpPr>
              <a:cxnSpLocks/>
            </p:cNvCxnSpPr>
            <p:nvPr/>
          </p:nvCxnSpPr>
          <p:spPr>
            <a:xfrm>
              <a:off x="376962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Group 12" title="Milestone">
            <a:extLst>
              <a:ext uri="{FF2B5EF4-FFF2-40B4-BE49-F238E27FC236}">
                <a16:creationId xmlns:a16="http://schemas.microsoft.com/office/drawing/2014/main" id="{4ACC178D-DE1C-476D-BD2B-DDD03D3DC824}"/>
              </a:ext>
            </a:extLst>
          </p:cNvPr>
          <p:cNvGrpSpPr/>
          <p:nvPr/>
        </p:nvGrpSpPr>
        <p:grpSpPr>
          <a:xfrm>
            <a:off x="5653543" y="1810713"/>
            <a:ext cx="3255298" cy="907974"/>
            <a:chOff x="5653543" y="3048963"/>
            <a:chExt cx="3255298" cy="907974"/>
          </a:xfrm>
        </p:grpSpPr>
        <p:grpSp>
          <p:nvGrpSpPr>
            <p:cNvPr id="135" name="Group 134" title="Milestone Text">
              <a:extLst>
                <a:ext uri="{FF2B5EF4-FFF2-40B4-BE49-F238E27FC236}">
                  <a16:creationId xmlns:a16="http://schemas.microsoft.com/office/drawing/2014/main" id="{9C021FC8-E21C-449A-BF58-8B0A19ABB84F}"/>
                </a:ext>
              </a:extLst>
            </p:cNvPr>
            <p:cNvGrpSpPr/>
            <p:nvPr/>
          </p:nvGrpSpPr>
          <p:grpSpPr>
            <a:xfrm>
              <a:off x="6280627" y="3108996"/>
              <a:ext cx="1294782" cy="727511"/>
              <a:chOff x="2110555" y="2162177"/>
              <a:chExt cx="1294782" cy="727511"/>
            </a:xfrm>
          </p:grpSpPr>
          <p:sp>
            <p:nvSpPr>
              <p:cNvPr id="136" name="TextBox 135">
                <a:extLst>
                  <a:ext uri="{FF2B5EF4-FFF2-40B4-BE49-F238E27FC236}">
                    <a16:creationId xmlns:a16="http://schemas.microsoft.com/office/drawing/2014/main" id="{80DC6BE6-5DF7-410B-BE5E-F673AF7AE5AE}"/>
                  </a:ext>
                </a:extLst>
              </p:cNvPr>
              <p:cNvSpPr txBox="1"/>
              <p:nvPr/>
            </p:nvSpPr>
            <p:spPr>
              <a:xfrm>
                <a:off x="2110555" y="2162177"/>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Milestones</a:t>
                </a:r>
              </a:p>
            </p:txBody>
          </p:sp>
          <p:sp>
            <p:nvSpPr>
              <p:cNvPr id="137" name="TextBox 136">
                <a:extLst>
                  <a:ext uri="{FF2B5EF4-FFF2-40B4-BE49-F238E27FC236}">
                    <a16:creationId xmlns:a16="http://schemas.microsoft.com/office/drawing/2014/main" id="{0DEFCEAC-68C1-40F1-9B35-3772D46BCCEF}"/>
                  </a:ext>
                </a:extLst>
              </p:cNvPr>
              <p:cNvSpPr txBox="1"/>
              <p:nvPr/>
            </p:nvSpPr>
            <p:spPr>
              <a:xfrm>
                <a:off x="2110555" y="2470633"/>
                <a:ext cx="1294782" cy="153888"/>
              </a:xfrm>
              <a:prstGeom prst="rect">
                <a:avLst/>
              </a:prstGeom>
              <a:noFill/>
            </p:spPr>
            <p:txBody>
              <a:bodyPr wrap="square" lIns="0" tIns="0" rIns="0" bIns="0" rtlCol="0">
                <a:spAutoFit/>
              </a:bodyPr>
              <a:lstStyle/>
              <a:p>
                <a:endParaRPr lang="en-US" sz="1000" dirty="0">
                  <a:solidFill>
                    <a:schemeClr val="tx1">
                      <a:lumMod val="75000"/>
                      <a:lumOff val="25000"/>
                    </a:schemeClr>
                  </a:solidFill>
                </a:endParaRPr>
              </a:p>
            </p:txBody>
          </p:sp>
          <p:sp>
            <p:nvSpPr>
              <p:cNvPr id="138" name="TextBox 137">
                <a:extLst>
                  <a:ext uri="{FF2B5EF4-FFF2-40B4-BE49-F238E27FC236}">
                    <a16:creationId xmlns:a16="http://schemas.microsoft.com/office/drawing/2014/main" id="{0F387823-885E-4A41-A4D0-57E943BD93E7}"/>
                  </a:ext>
                </a:extLst>
              </p:cNvPr>
              <p:cNvSpPr txBox="1"/>
              <p:nvPr/>
            </p:nvSpPr>
            <p:spPr>
              <a:xfrm>
                <a:off x="2110556" y="2653951"/>
                <a:ext cx="1294781" cy="235737"/>
              </a:xfrm>
              <a:prstGeom prst="rect">
                <a:avLst/>
              </a:prstGeom>
              <a:noFill/>
            </p:spPr>
            <p:txBody>
              <a:bodyPr wrap="square" lIns="0" tIns="0" rIns="0" bIns="0" rtlCol="0">
                <a:noAutofit/>
              </a:bodyPr>
              <a:lstStyle/>
              <a:p>
                <a:endParaRPr lang="en-US" sz="1000" dirty="0">
                  <a:solidFill>
                    <a:schemeClr val="tx1">
                      <a:lumMod val="75000"/>
                      <a:lumOff val="25000"/>
                    </a:schemeClr>
                  </a:solidFill>
                </a:endParaRPr>
              </a:p>
            </p:txBody>
          </p:sp>
        </p:grpSp>
        <p:sp>
          <p:nvSpPr>
            <p:cNvPr id="199" name="Rectangle: Rounded Corners 198" title="Milestone Graphic">
              <a:extLst>
                <a:ext uri="{FF2B5EF4-FFF2-40B4-BE49-F238E27FC236}">
                  <a16:creationId xmlns:a16="http://schemas.microsoft.com/office/drawing/2014/main" id="{EED5FFAD-AAB2-4E26-9CF2-CC5E610EB133}"/>
                </a:ext>
              </a:extLst>
            </p:cNvPr>
            <p:cNvSpPr/>
            <p:nvPr/>
          </p:nvSpPr>
          <p:spPr>
            <a:xfrm>
              <a:off x="6257081" y="3792345"/>
              <a:ext cx="2651760" cy="16459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Graphic 201" title="Milestone Flag">
              <a:extLst>
                <a:ext uri="{FF2B5EF4-FFF2-40B4-BE49-F238E27FC236}">
                  <a16:creationId xmlns:a16="http://schemas.microsoft.com/office/drawing/2014/main" id="{347C8125-CF6B-45E2-9570-6B05979E8D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5653543" y="3048963"/>
              <a:ext cx="573660" cy="422383"/>
            </a:xfrm>
            <a:prstGeom prst="rect">
              <a:avLst/>
            </a:prstGeom>
          </p:spPr>
        </p:pic>
        <p:sp>
          <p:nvSpPr>
            <p:cNvPr id="203" name="Rectangle 202">
              <a:extLst>
                <a:ext uri="{FF2B5EF4-FFF2-40B4-BE49-F238E27FC236}">
                  <a16:creationId xmlns:a16="http://schemas.microsoft.com/office/drawing/2014/main" id="{0E2D369F-E989-4CE7-BFD8-515126BA2C6B}"/>
                </a:ext>
              </a:extLst>
            </p:cNvPr>
            <p:cNvSpPr/>
            <p:nvPr/>
          </p:nvSpPr>
          <p:spPr>
            <a:xfrm>
              <a:off x="5891762" y="3141299"/>
              <a:ext cx="344966" cy="276999"/>
            </a:xfrm>
            <a:prstGeom prst="rect">
              <a:avLst/>
            </a:prstGeom>
          </p:spPr>
          <p:txBody>
            <a:bodyPr wrap="none">
              <a:spAutoFit/>
            </a:bodyPr>
            <a:lstStyle/>
            <a:p>
              <a:pPr algn="ctr"/>
              <a:r>
                <a:rPr lang="en-US" sz="1200" dirty="0">
                  <a:solidFill>
                    <a:schemeClr val="tx1">
                      <a:lumMod val="75000"/>
                      <a:lumOff val="25000"/>
                    </a:schemeClr>
                  </a:solidFill>
                </a:rPr>
                <a:t>03</a:t>
              </a:r>
            </a:p>
          </p:txBody>
        </p:sp>
      </p:grpSp>
      <p:cxnSp>
        <p:nvCxnSpPr>
          <p:cNvPr id="155" name="Straight Connector 154" title="callout lines">
            <a:extLst>
              <a:ext uri="{FF2B5EF4-FFF2-40B4-BE49-F238E27FC236}">
                <a16:creationId xmlns:a16="http://schemas.microsoft.com/office/drawing/2014/main" id="{975C6F4D-FEC6-41F0-80BD-1FBB84859CE0}"/>
              </a:ext>
            </a:extLst>
          </p:cNvPr>
          <p:cNvCxnSpPr>
            <a:cxnSpLocks/>
          </p:cNvCxnSpPr>
          <p:nvPr/>
        </p:nvCxnSpPr>
        <p:spPr>
          <a:xfrm>
            <a:off x="6358748" y="2627813"/>
            <a:ext cx="0" cy="1920020"/>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title="callout lines">
            <a:extLst>
              <a:ext uri="{FF2B5EF4-FFF2-40B4-BE49-F238E27FC236}">
                <a16:creationId xmlns:a16="http://schemas.microsoft.com/office/drawing/2014/main" id="{F54047B2-9C08-4A8C-A924-AA676C29FB41}"/>
              </a:ext>
            </a:extLst>
          </p:cNvPr>
          <p:cNvCxnSpPr>
            <a:cxnSpLocks/>
          </p:cNvCxnSpPr>
          <p:nvPr/>
        </p:nvCxnSpPr>
        <p:spPr>
          <a:xfrm>
            <a:off x="7653312" y="2071171"/>
            <a:ext cx="0" cy="2476662"/>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3" name="Group 22" descr="Year 3&#10;">
            <a:extLst>
              <a:ext uri="{FF2B5EF4-FFF2-40B4-BE49-F238E27FC236}">
                <a16:creationId xmlns:a16="http://schemas.microsoft.com/office/drawing/2014/main" id="{CEE15DC0-A896-4EAF-85E8-9DC9DB979B84}"/>
              </a:ext>
            </a:extLst>
          </p:cNvPr>
          <p:cNvGrpSpPr/>
          <p:nvPr/>
        </p:nvGrpSpPr>
        <p:grpSpPr>
          <a:xfrm>
            <a:off x="6076126" y="4377831"/>
            <a:ext cx="2852176" cy="1071556"/>
            <a:chOff x="6076126" y="5778006"/>
            <a:chExt cx="2852176" cy="1071556"/>
          </a:xfrm>
        </p:grpSpPr>
        <p:cxnSp>
          <p:nvCxnSpPr>
            <p:cNvPr id="53" name="Straight Connector 52" title="q lines">
              <a:extLst>
                <a:ext uri="{FF2B5EF4-FFF2-40B4-BE49-F238E27FC236}">
                  <a16:creationId xmlns:a16="http://schemas.microsoft.com/office/drawing/2014/main" id="{1B503BE8-868F-4660-8AFA-BE353AB48B68}"/>
                </a:ext>
              </a:extLst>
            </p:cNvPr>
            <p:cNvCxnSpPr>
              <a:cxnSpLocks/>
            </p:cNvCxnSpPr>
            <p:nvPr/>
          </p:nvCxnSpPr>
          <p:spPr>
            <a:xfrm>
              <a:off x="8300594"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3984115C-22F4-41EB-BF04-E71D3503F2B5}"/>
                </a:ext>
              </a:extLst>
            </p:cNvPr>
            <p:cNvSpPr txBox="1"/>
            <p:nvPr/>
          </p:nvSpPr>
          <p:spPr>
            <a:xfrm>
              <a:off x="6076126" y="6613825"/>
              <a:ext cx="569010"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1H-2023</a:t>
              </a:r>
            </a:p>
          </p:txBody>
        </p:sp>
        <p:cxnSp>
          <p:nvCxnSpPr>
            <p:cNvPr id="156" name="Straight Connector 155" title="q lines">
              <a:extLst>
                <a:ext uri="{FF2B5EF4-FFF2-40B4-BE49-F238E27FC236}">
                  <a16:creationId xmlns:a16="http://schemas.microsoft.com/office/drawing/2014/main" id="{AB0F6D18-7A1E-4D91-B120-E2079E0DA1A7}"/>
                </a:ext>
              </a:extLst>
            </p:cNvPr>
            <p:cNvCxnSpPr>
              <a:cxnSpLocks/>
            </p:cNvCxnSpPr>
            <p:nvPr/>
          </p:nvCxnSpPr>
          <p:spPr>
            <a:xfrm>
              <a:off x="700603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0" name="Rectangle: Rounded Corners 189" title="Year Bar">
              <a:extLst>
                <a:ext uri="{FF2B5EF4-FFF2-40B4-BE49-F238E27FC236}">
                  <a16:creationId xmlns:a16="http://schemas.microsoft.com/office/drawing/2014/main" id="{A39C3188-7311-466A-8363-02881CE1722D}"/>
                </a:ext>
              </a:extLst>
            </p:cNvPr>
            <p:cNvSpPr/>
            <p:nvPr/>
          </p:nvSpPr>
          <p:spPr>
            <a:xfrm>
              <a:off x="6354973" y="6375207"/>
              <a:ext cx="2573329" cy="1648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title="q lines">
              <a:extLst>
                <a:ext uri="{FF2B5EF4-FFF2-40B4-BE49-F238E27FC236}">
                  <a16:creationId xmlns:a16="http://schemas.microsoft.com/office/drawing/2014/main" id="{4DA2396D-B4BC-4F88-8123-D131FA8D902B}"/>
                </a:ext>
              </a:extLst>
            </p:cNvPr>
            <p:cNvCxnSpPr>
              <a:cxnSpLocks/>
            </p:cNvCxnSpPr>
            <p:nvPr/>
          </p:nvCxnSpPr>
          <p:spPr>
            <a:xfrm>
              <a:off x="635874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7" name="Straight Connector 116" title="q lines">
              <a:extLst>
                <a:ext uri="{FF2B5EF4-FFF2-40B4-BE49-F238E27FC236}">
                  <a16:creationId xmlns:a16="http://schemas.microsoft.com/office/drawing/2014/main" id="{9BE12822-D1FA-4F04-BA60-04815B2B1B4D}"/>
                </a:ext>
              </a:extLst>
            </p:cNvPr>
            <p:cNvCxnSpPr>
              <a:cxnSpLocks/>
            </p:cNvCxnSpPr>
            <p:nvPr/>
          </p:nvCxnSpPr>
          <p:spPr>
            <a:xfrm>
              <a:off x="7653312"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177" name="Straight Connector 176" title="callout lines">
            <a:extLst>
              <a:ext uri="{FF2B5EF4-FFF2-40B4-BE49-F238E27FC236}">
                <a16:creationId xmlns:a16="http://schemas.microsoft.com/office/drawing/2014/main" id="{748624D8-A75F-4E91-B76D-0419E48EB017}"/>
              </a:ext>
            </a:extLst>
          </p:cNvPr>
          <p:cNvCxnSpPr>
            <a:cxnSpLocks/>
          </p:cNvCxnSpPr>
          <p:nvPr/>
        </p:nvCxnSpPr>
        <p:spPr>
          <a:xfrm>
            <a:off x="8947876" y="1497330"/>
            <a:ext cx="0" cy="3936328"/>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9" name="Group 18" title="Milestone">
            <a:extLst>
              <a:ext uri="{FF2B5EF4-FFF2-40B4-BE49-F238E27FC236}">
                <a16:creationId xmlns:a16="http://schemas.microsoft.com/office/drawing/2014/main" id="{2A88F9CD-42D2-4C63-8F04-F26A9F3B40C6}"/>
              </a:ext>
            </a:extLst>
          </p:cNvPr>
          <p:cNvGrpSpPr/>
          <p:nvPr/>
        </p:nvGrpSpPr>
        <p:grpSpPr>
          <a:xfrm>
            <a:off x="8270585" y="1429507"/>
            <a:ext cx="3268572" cy="903347"/>
            <a:chOff x="9514671" y="2137867"/>
            <a:chExt cx="3268572" cy="903347"/>
          </a:xfrm>
        </p:grpSpPr>
        <p:sp>
          <p:nvSpPr>
            <p:cNvPr id="142" name="TextBox 141">
              <a:extLst>
                <a:ext uri="{FF2B5EF4-FFF2-40B4-BE49-F238E27FC236}">
                  <a16:creationId xmlns:a16="http://schemas.microsoft.com/office/drawing/2014/main" id="{C00C099A-E5BD-41FF-8EC5-D4F9E8C3CD9B}"/>
                </a:ext>
              </a:extLst>
            </p:cNvPr>
            <p:cNvSpPr txBox="1"/>
            <p:nvPr/>
          </p:nvSpPr>
          <p:spPr>
            <a:xfrm>
              <a:off x="10148127" y="2200631"/>
              <a:ext cx="1294782" cy="276999"/>
            </a:xfrm>
            <a:prstGeom prst="rect">
              <a:avLst/>
            </a:prstGeom>
            <a:noFill/>
          </p:spPr>
          <p:txBody>
            <a:bodyPr wrap="square" lIns="0" tIns="0" rIns="0" bIns="0" rtlCol="0">
              <a:spAutoFit/>
            </a:bodyPr>
            <a:lstStyle/>
            <a:p>
              <a:r>
                <a:rPr lang="en-US" dirty="0">
                  <a:solidFill>
                    <a:schemeClr val="tx1">
                      <a:lumMod val="75000"/>
                      <a:lumOff val="25000"/>
                    </a:schemeClr>
                  </a:solidFill>
                </a:rPr>
                <a:t>Milestones</a:t>
              </a:r>
            </a:p>
          </p:txBody>
        </p:sp>
        <p:sp>
          <p:nvSpPr>
            <p:cNvPr id="143" name="TextBox 142">
              <a:extLst>
                <a:ext uri="{FF2B5EF4-FFF2-40B4-BE49-F238E27FC236}">
                  <a16:creationId xmlns:a16="http://schemas.microsoft.com/office/drawing/2014/main" id="{87AFE461-6F01-41C3-9DDA-FCDA0E9D52CF}"/>
                </a:ext>
              </a:extLst>
            </p:cNvPr>
            <p:cNvSpPr txBox="1"/>
            <p:nvPr/>
          </p:nvSpPr>
          <p:spPr>
            <a:xfrm>
              <a:off x="10148127" y="2509087"/>
              <a:ext cx="1294782" cy="153888"/>
            </a:xfrm>
            <a:prstGeom prst="rect">
              <a:avLst/>
            </a:prstGeom>
            <a:noFill/>
          </p:spPr>
          <p:txBody>
            <a:bodyPr wrap="square" lIns="0" tIns="0" rIns="0" bIns="0" rtlCol="0">
              <a:spAutoFit/>
            </a:bodyPr>
            <a:lstStyle/>
            <a:p>
              <a:endParaRPr lang="en-US" sz="1000" dirty="0">
                <a:solidFill>
                  <a:schemeClr val="tx1">
                    <a:lumMod val="75000"/>
                    <a:lumOff val="25000"/>
                  </a:schemeClr>
                </a:solidFill>
              </a:endParaRPr>
            </a:p>
          </p:txBody>
        </p:sp>
        <p:sp>
          <p:nvSpPr>
            <p:cNvPr id="144" name="TextBox 143">
              <a:extLst>
                <a:ext uri="{FF2B5EF4-FFF2-40B4-BE49-F238E27FC236}">
                  <a16:creationId xmlns:a16="http://schemas.microsoft.com/office/drawing/2014/main" id="{DE439C6D-90D3-4F12-9A66-9844B582F433}"/>
                </a:ext>
              </a:extLst>
            </p:cNvPr>
            <p:cNvSpPr txBox="1"/>
            <p:nvPr/>
          </p:nvSpPr>
          <p:spPr>
            <a:xfrm>
              <a:off x="10148128" y="2692405"/>
              <a:ext cx="1294781" cy="235737"/>
            </a:xfrm>
            <a:prstGeom prst="rect">
              <a:avLst/>
            </a:prstGeom>
            <a:noFill/>
          </p:spPr>
          <p:txBody>
            <a:bodyPr wrap="square" lIns="0" tIns="0" rIns="0" bIns="0" rtlCol="0">
              <a:noAutofit/>
            </a:bodyPr>
            <a:lstStyle/>
            <a:p>
              <a:endParaRPr lang="en-US" sz="1000" dirty="0">
                <a:solidFill>
                  <a:schemeClr val="tx1">
                    <a:lumMod val="75000"/>
                    <a:lumOff val="25000"/>
                  </a:schemeClr>
                </a:solidFill>
              </a:endParaRPr>
            </a:p>
          </p:txBody>
        </p:sp>
        <p:sp>
          <p:nvSpPr>
            <p:cNvPr id="200" name="Rectangle: Rounded Corners 199" title="Milestone Graphic">
              <a:extLst>
                <a:ext uri="{FF2B5EF4-FFF2-40B4-BE49-F238E27FC236}">
                  <a16:creationId xmlns:a16="http://schemas.microsoft.com/office/drawing/2014/main" id="{93D28DE4-454C-45F1-92B1-FC5788FD05B4}"/>
                </a:ext>
              </a:extLst>
            </p:cNvPr>
            <p:cNvSpPr/>
            <p:nvPr/>
          </p:nvSpPr>
          <p:spPr>
            <a:xfrm>
              <a:off x="10131483" y="2876622"/>
              <a:ext cx="2651760" cy="16459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Graphic 205" title="Milestone Flag">
              <a:extLst>
                <a:ext uri="{FF2B5EF4-FFF2-40B4-BE49-F238E27FC236}">
                  <a16:creationId xmlns:a16="http://schemas.microsoft.com/office/drawing/2014/main" id="{2D5B685C-02CD-4429-A7A2-BA82D2779D7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9514671" y="2137867"/>
              <a:ext cx="573660" cy="422383"/>
            </a:xfrm>
            <a:prstGeom prst="rect">
              <a:avLst/>
            </a:prstGeom>
          </p:spPr>
        </p:pic>
        <p:sp>
          <p:nvSpPr>
            <p:cNvPr id="207" name="Rectangle 206">
              <a:extLst>
                <a:ext uri="{FF2B5EF4-FFF2-40B4-BE49-F238E27FC236}">
                  <a16:creationId xmlns:a16="http://schemas.microsoft.com/office/drawing/2014/main" id="{9143747B-EDDD-4139-9EED-9297238BAD36}"/>
                </a:ext>
              </a:extLst>
            </p:cNvPr>
            <p:cNvSpPr/>
            <p:nvPr/>
          </p:nvSpPr>
          <p:spPr>
            <a:xfrm>
              <a:off x="9752890" y="2230203"/>
              <a:ext cx="344966" cy="276999"/>
            </a:xfrm>
            <a:prstGeom prst="rect">
              <a:avLst/>
            </a:prstGeom>
          </p:spPr>
          <p:txBody>
            <a:bodyPr wrap="square">
              <a:spAutoFit/>
            </a:bodyPr>
            <a:lstStyle/>
            <a:p>
              <a:pPr algn="ctr"/>
              <a:r>
                <a:rPr lang="en-US" sz="1200" dirty="0">
                  <a:solidFill>
                    <a:schemeClr val="tx1">
                      <a:lumMod val="75000"/>
                      <a:lumOff val="25000"/>
                    </a:schemeClr>
                  </a:solidFill>
                </a:rPr>
                <a:t>04</a:t>
              </a:r>
            </a:p>
          </p:txBody>
        </p:sp>
      </p:grpSp>
      <p:cxnSp>
        <p:nvCxnSpPr>
          <p:cNvPr id="56" name="Straight Connector 55" title="callout lines">
            <a:extLst>
              <a:ext uri="{FF2B5EF4-FFF2-40B4-BE49-F238E27FC236}">
                <a16:creationId xmlns:a16="http://schemas.microsoft.com/office/drawing/2014/main" id="{D8CC268F-92F4-41DE-866F-F6BF296668DE}"/>
              </a:ext>
            </a:extLst>
          </p:cNvPr>
          <p:cNvCxnSpPr>
            <a:cxnSpLocks/>
          </p:cNvCxnSpPr>
          <p:nvPr/>
        </p:nvCxnSpPr>
        <p:spPr>
          <a:xfrm>
            <a:off x="10242440" y="1708821"/>
            <a:ext cx="0" cy="2839012"/>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5" name="Group 24" descr="Year 4">
            <a:extLst>
              <a:ext uri="{FF2B5EF4-FFF2-40B4-BE49-F238E27FC236}">
                <a16:creationId xmlns:a16="http://schemas.microsoft.com/office/drawing/2014/main" id="{3918C8B4-69B8-499D-A277-18AE7198594A}"/>
              </a:ext>
            </a:extLst>
          </p:cNvPr>
          <p:cNvGrpSpPr/>
          <p:nvPr/>
        </p:nvGrpSpPr>
        <p:grpSpPr>
          <a:xfrm>
            <a:off x="8665694" y="4377831"/>
            <a:ext cx="2866501" cy="1071556"/>
            <a:chOff x="8665694" y="5778006"/>
            <a:chExt cx="2866501" cy="1071556"/>
          </a:xfrm>
        </p:grpSpPr>
        <p:sp>
          <p:nvSpPr>
            <p:cNvPr id="198" name="TextBox 197">
              <a:extLst>
                <a:ext uri="{FF2B5EF4-FFF2-40B4-BE49-F238E27FC236}">
                  <a16:creationId xmlns:a16="http://schemas.microsoft.com/office/drawing/2014/main" id="{384B4D5E-DF22-4556-9F7B-E0627361D734}"/>
                </a:ext>
              </a:extLst>
            </p:cNvPr>
            <p:cNvSpPr txBox="1"/>
            <p:nvPr/>
          </p:nvSpPr>
          <p:spPr>
            <a:xfrm>
              <a:off x="8665694" y="6613825"/>
              <a:ext cx="569010" cy="235737"/>
            </a:xfrm>
            <a:prstGeom prst="rect">
              <a:avLst/>
            </a:prstGeom>
            <a:noFill/>
          </p:spPr>
          <p:txBody>
            <a:bodyPr wrap="square" lIns="0" tIns="0" rIns="0" bIns="0" rtlCol="0">
              <a:noAutofit/>
            </a:bodyPr>
            <a:lstStyle/>
            <a:p>
              <a:pPr algn="ctr"/>
              <a:r>
                <a:rPr lang="en-US" sz="1000" b="1" dirty="0">
                  <a:solidFill>
                    <a:schemeClr val="tx1">
                      <a:lumMod val="75000"/>
                      <a:lumOff val="25000"/>
                    </a:schemeClr>
                  </a:solidFill>
                </a:rPr>
                <a:t>2H-2023</a:t>
              </a:r>
            </a:p>
          </p:txBody>
        </p:sp>
        <p:cxnSp>
          <p:nvCxnSpPr>
            <p:cNvPr id="168" name="Straight Connector 167" title="q lines">
              <a:extLst>
                <a:ext uri="{FF2B5EF4-FFF2-40B4-BE49-F238E27FC236}">
                  <a16:creationId xmlns:a16="http://schemas.microsoft.com/office/drawing/2014/main" id="{8E9F4AD8-209B-4EEC-A9BA-70788AD0F9CD}"/>
                </a:ext>
              </a:extLst>
            </p:cNvPr>
            <p:cNvCxnSpPr>
              <a:cxnSpLocks/>
            </p:cNvCxnSpPr>
            <p:nvPr/>
          </p:nvCxnSpPr>
          <p:spPr>
            <a:xfrm>
              <a:off x="10889715"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5" name="Straight Connector 184" title="q lines">
              <a:extLst>
                <a:ext uri="{FF2B5EF4-FFF2-40B4-BE49-F238E27FC236}">
                  <a16:creationId xmlns:a16="http://schemas.microsoft.com/office/drawing/2014/main" id="{50ED100A-CA03-4917-8145-C5BDF28B1587}"/>
                </a:ext>
              </a:extLst>
            </p:cNvPr>
            <p:cNvCxnSpPr>
              <a:cxnSpLocks/>
            </p:cNvCxnSpPr>
            <p:nvPr/>
          </p:nvCxnSpPr>
          <p:spPr>
            <a:xfrm>
              <a:off x="9595158"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1" name="Rectangle: Rounded Corners 190" title="Year Bar">
              <a:extLst>
                <a:ext uri="{FF2B5EF4-FFF2-40B4-BE49-F238E27FC236}">
                  <a16:creationId xmlns:a16="http://schemas.microsoft.com/office/drawing/2014/main" id="{45AC82F1-31F7-4BDE-BF7C-2E9A090107E7}"/>
                </a:ext>
              </a:extLst>
            </p:cNvPr>
            <p:cNvSpPr/>
            <p:nvPr/>
          </p:nvSpPr>
          <p:spPr>
            <a:xfrm>
              <a:off x="8958866" y="6375798"/>
              <a:ext cx="2573329" cy="16485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F2B6738-A856-4DBF-B465-BC5964B0D7BC}"/>
                </a:ext>
              </a:extLst>
            </p:cNvPr>
            <p:cNvSpPr txBox="1"/>
            <p:nvPr/>
          </p:nvSpPr>
          <p:spPr>
            <a:xfrm>
              <a:off x="10138681" y="6149634"/>
              <a:ext cx="216000" cy="144000"/>
            </a:xfrm>
            <a:prstGeom prst="rect">
              <a:avLst/>
            </a:prstGeom>
            <a:noFill/>
          </p:spPr>
          <p:txBody>
            <a:bodyPr wrap="square" lIns="0" tIns="0" rIns="0" bIns="0" rtlCol="0" anchor="ctr">
              <a:noAutofit/>
            </a:bodyPr>
            <a:lstStyle/>
            <a:p>
              <a:pPr algn="ctr"/>
              <a:r>
                <a:rPr lang="en-US" sz="1000" b="1" dirty="0">
                  <a:solidFill>
                    <a:schemeClr val="bg1"/>
                  </a:solidFill>
                </a:rPr>
                <a:t>Q3</a:t>
              </a:r>
              <a:endParaRPr lang="en-US" sz="1000" dirty="0">
                <a:solidFill>
                  <a:schemeClr val="bg1"/>
                </a:solidFill>
              </a:endParaRPr>
            </a:p>
          </p:txBody>
        </p:sp>
        <p:cxnSp>
          <p:nvCxnSpPr>
            <p:cNvPr id="119" name="Straight Connector 118" title="q lines">
              <a:extLst>
                <a:ext uri="{FF2B5EF4-FFF2-40B4-BE49-F238E27FC236}">
                  <a16:creationId xmlns:a16="http://schemas.microsoft.com/office/drawing/2014/main" id="{B2F5D208-76CB-4E99-B318-4CFFE5BABDD1}"/>
                </a:ext>
              </a:extLst>
            </p:cNvPr>
            <p:cNvCxnSpPr>
              <a:cxnSpLocks/>
            </p:cNvCxnSpPr>
            <p:nvPr/>
          </p:nvCxnSpPr>
          <p:spPr>
            <a:xfrm>
              <a:off x="8947876"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5" name="Straight Connector 124" title="q lines">
              <a:extLst>
                <a:ext uri="{FF2B5EF4-FFF2-40B4-BE49-F238E27FC236}">
                  <a16:creationId xmlns:a16="http://schemas.microsoft.com/office/drawing/2014/main" id="{B7494A14-757D-4771-B974-AF9C4A42FDE7}"/>
                </a:ext>
              </a:extLst>
            </p:cNvPr>
            <p:cNvCxnSpPr>
              <a:cxnSpLocks/>
            </p:cNvCxnSpPr>
            <p:nvPr/>
          </p:nvCxnSpPr>
          <p:spPr>
            <a:xfrm>
              <a:off x="10242440" y="577800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CB33A5E-1530-4031-ACCB-BCA9E0B69E19}"/>
              </a:ext>
            </a:extLst>
          </p:cNvPr>
          <p:cNvSpPr txBox="1"/>
          <p:nvPr/>
        </p:nvSpPr>
        <p:spPr>
          <a:xfrm>
            <a:off x="1282532" y="3532365"/>
            <a:ext cx="2407710" cy="1015663"/>
          </a:xfrm>
          <a:prstGeom prst="rect">
            <a:avLst/>
          </a:prstGeom>
          <a:noFill/>
        </p:spPr>
        <p:txBody>
          <a:bodyPr wrap="none" lIns="0" tIns="0" rIns="0" bIns="0" rtlCol="0">
            <a:spAutoFit/>
          </a:bodyPr>
          <a:lstStyle/>
          <a:p>
            <a:pPr marL="117475" indent="-117475" algn="l">
              <a:buFont typeface="Arial" panose="020B0604020202020204" pitchFamily="34" charset="0"/>
              <a:buChar char="•"/>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Security strategy</a:t>
            </a:r>
          </a:p>
          <a:p>
            <a:pPr marL="117475" indent="-117475" algn="l">
              <a:buFont typeface="Arial" panose="020B0604020202020204" pitchFamily="34" charset="0"/>
              <a:buChar char="•"/>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Data and technology strategy</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Design consulting partner selected</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AT.com updated with TPA</a:t>
            </a:r>
          </a:p>
          <a:p>
            <a:pPr marL="117475" indent="-117475">
              <a:buFont typeface="Arial" panose="020B0604020202020204" pitchFamily="34" charset="0"/>
              <a:buChar char="•"/>
            </a:pPr>
            <a:r>
              <a:rPr lang="en-US" sz="1100" b="1" dirty="0">
                <a:solidFill>
                  <a:schemeClr val="accent1"/>
                </a:solidFill>
                <a:latin typeface="Lato" panose="020F0502020204030203" pitchFamily="34" charset="0"/>
                <a:ea typeface="Lato" panose="020F0502020204030203" pitchFamily="34" charset="0"/>
                <a:cs typeface="Lato" panose="020F0502020204030203" pitchFamily="34" charset="0"/>
              </a:rPr>
              <a:t>Intermediary site architecture</a:t>
            </a:r>
          </a:p>
          <a:p>
            <a:pPr marL="117475" indent="-117475">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1 in development</a:t>
            </a:r>
          </a:p>
        </p:txBody>
      </p:sp>
      <p:sp>
        <p:nvSpPr>
          <p:cNvPr id="149" name="TextBox 148">
            <a:extLst>
              <a:ext uri="{FF2B5EF4-FFF2-40B4-BE49-F238E27FC236}">
                <a16:creationId xmlns:a16="http://schemas.microsoft.com/office/drawing/2014/main" id="{9758CD11-F507-44B7-B583-ADEC2AA87FE3}"/>
              </a:ext>
            </a:extLst>
          </p:cNvPr>
          <p:cNvSpPr txBox="1"/>
          <p:nvPr/>
        </p:nvSpPr>
        <p:spPr>
          <a:xfrm>
            <a:off x="3851055" y="3143823"/>
            <a:ext cx="2407710" cy="1015663"/>
          </a:xfrm>
          <a:prstGeom prst="rect">
            <a:avLst/>
          </a:prstGeom>
          <a:noFill/>
        </p:spPr>
        <p:txBody>
          <a:bodyPr wrap="none" lIns="0" tIns="0" rIns="0" bIns="0" rtlCol="0">
            <a:spAutoFit/>
          </a:bodyPr>
          <a:lstStyle/>
          <a:p>
            <a:pPr marL="117475" indent="-117475">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AT.com updated for login</a:t>
            </a:r>
          </a:p>
          <a:p>
            <a:pPr marL="117475" indent="-117475">
              <a:buFont typeface="Arial" panose="020B0604020202020204" pitchFamily="34" charset="0"/>
              <a:buChar char="•"/>
            </a:pPr>
            <a:r>
              <a:rPr lang="en-US" sz="1100" b="1" dirty="0">
                <a:solidFill>
                  <a:schemeClr val="accent1"/>
                </a:solidFill>
                <a:latin typeface="Lato" panose="020F0502020204030203" pitchFamily="34" charset="0"/>
                <a:ea typeface="Lato" panose="020F0502020204030203" pitchFamily="34" charset="0"/>
                <a:cs typeface="Lato" panose="020F0502020204030203" pitchFamily="34" charset="0"/>
              </a:rPr>
              <a:t>Long term intermediary roadmap</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1 complete</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2 in development</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Promote FIS/</a:t>
            </a:r>
            <a:r>
              <a:rPr lang="en-US" sz="11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 releases</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Resource model for 2023</a:t>
            </a:r>
          </a:p>
        </p:txBody>
      </p:sp>
      <p:sp>
        <p:nvSpPr>
          <p:cNvPr id="150" name="TextBox 149">
            <a:extLst>
              <a:ext uri="{FF2B5EF4-FFF2-40B4-BE49-F238E27FC236}">
                <a16:creationId xmlns:a16="http://schemas.microsoft.com/office/drawing/2014/main" id="{434E7AFA-0522-43D5-8B2A-8EDA29B554BB}"/>
              </a:ext>
            </a:extLst>
          </p:cNvPr>
          <p:cNvSpPr txBox="1"/>
          <p:nvPr/>
        </p:nvSpPr>
        <p:spPr>
          <a:xfrm>
            <a:off x="6440182" y="2790788"/>
            <a:ext cx="2407710" cy="846386"/>
          </a:xfrm>
          <a:prstGeom prst="rect">
            <a:avLst/>
          </a:prstGeom>
          <a:noFill/>
        </p:spPr>
        <p:txBody>
          <a:bodyPr wrap="none" lIns="0" tIns="0" rIns="0" bIns="0" rtlCol="0">
            <a:spAutoFit/>
          </a:bodyPr>
          <a:lstStyle/>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2 complete</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3 in development</a:t>
            </a:r>
          </a:p>
          <a:p>
            <a:pPr marL="117475" indent="-117475" algn="l">
              <a:buFont typeface="Arial" panose="020B0604020202020204" pitchFamily="34" charset="0"/>
              <a:buChar char="•"/>
            </a:pPr>
            <a:r>
              <a:rPr lang="en-US" sz="1100" b="1" dirty="0">
                <a:solidFill>
                  <a:srgbClr val="0070C0"/>
                </a:solidFill>
                <a:latin typeface="Lato" panose="020F0502020204030203" pitchFamily="34" charset="0"/>
                <a:ea typeface="Lato" panose="020F0502020204030203" pitchFamily="34" charset="0"/>
                <a:cs typeface="Lato" panose="020F0502020204030203" pitchFamily="34" charset="0"/>
              </a:rPr>
              <a:t>Begin plan sponsor roadmap</a:t>
            </a:r>
            <a:endParaRPr lang="en-US" sz="1100" b="1" baseline="30000" dirty="0">
              <a:solidFill>
                <a:srgbClr val="0070C0"/>
              </a:solidFill>
              <a:latin typeface="Lato" panose="020F0502020204030203" pitchFamily="34" charset="0"/>
              <a:ea typeface="Lato" panose="020F0502020204030203" pitchFamily="34" charset="0"/>
              <a:cs typeface="Lato" panose="020F0502020204030203" pitchFamily="34" charset="0"/>
            </a:endParaRPr>
          </a:p>
          <a:p>
            <a:pPr marL="117475" indent="-117475">
              <a:buFont typeface="Arial" panose="020B0604020202020204" pitchFamily="34" charset="0"/>
              <a:buChar char="•"/>
            </a:pPr>
            <a:r>
              <a:rPr lang="en-US" sz="1100" b="1" dirty="0">
                <a:solidFill>
                  <a:srgbClr val="0070C0"/>
                </a:solidFill>
                <a:latin typeface="Lato" panose="020F0502020204030203" pitchFamily="34" charset="0"/>
                <a:ea typeface="Lato" panose="020F0502020204030203" pitchFamily="34" charset="0"/>
                <a:cs typeface="Lato" panose="020F0502020204030203" pitchFamily="34" charset="0"/>
              </a:rPr>
              <a:t>Begin participant roadmap</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Promote FIS/</a:t>
            </a:r>
            <a:r>
              <a:rPr lang="en-US" sz="11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 releases</a:t>
            </a:r>
          </a:p>
        </p:txBody>
      </p:sp>
      <p:sp>
        <p:nvSpPr>
          <p:cNvPr id="151" name="TextBox 150">
            <a:extLst>
              <a:ext uri="{FF2B5EF4-FFF2-40B4-BE49-F238E27FC236}">
                <a16:creationId xmlns:a16="http://schemas.microsoft.com/office/drawing/2014/main" id="{9B4CAF64-33C4-418C-8F89-0FE9D7E6ED27}"/>
              </a:ext>
            </a:extLst>
          </p:cNvPr>
          <p:cNvSpPr txBox="1"/>
          <p:nvPr/>
        </p:nvSpPr>
        <p:spPr>
          <a:xfrm>
            <a:off x="9049544" y="2427758"/>
            <a:ext cx="2547172" cy="1184940"/>
          </a:xfrm>
          <a:prstGeom prst="rect">
            <a:avLst/>
          </a:prstGeom>
          <a:noFill/>
        </p:spPr>
        <p:txBody>
          <a:bodyPr wrap="none" lIns="0" tIns="0" rIns="0" bIns="0" rtlCol="0">
            <a:spAutoFit/>
          </a:bodyPr>
          <a:lstStyle/>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3 complete</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Intermediary MVP 4 in development</a:t>
            </a:r>
          </a:p>
          <a:p>
            <a:pPr marL="117475" indent="-117475" algn="l">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Sponsor or PPT MVP 1 in development</a:t>
            </a:r>
          </a:p>
          <a:p>
            <a:pPr marL="117475" indent="-117475" algn="l">
              <a:buFont typeface="Arial" panose="020B0604020202020204" pitchFamily="34" charset="0"/>
              <a:buChar char="•"/>
            </a:pPr>
            <a:r>
              <a:rPr lang="en-US" sz="1100" b="1" dirty="0">
                <a:solidFill>
                  <a:srgbClr val="0070C0"/>
                </a:solidFill>
                <a:latin typeface="Lato" panose="020F0502020204030203" pitchFamily="34" charset="0"/>
                <a:ea typeface="Lato" panose="020F0502020204030203" pitchFamily="34" charset="0"/>
                <a:cs typeface="Lato" panose="020F0502020204030203" pitchFamily="34" charset="0"/>
              </a:rPr>
              <a:t>Long term plan sponsor roadmap</a:t>
            </a:r>
          </a:p>
          <a:p>
            <a:pPr marL="117475" indent="-117475" algn="l">
              <a:buFont typeface="Arial" panose="020B0604020202020204" pitchFamily="34" charset="0"/>
              <a:buChar char="•"/>
            </a:pPr>
            <a:r>
              <a:rPr lang="en-US" sz="1100" b="1" dirty="0">
                <a:solidFill>
                  <a:srgbClr val="0070C0"/>
                </a:solidFill>
                <a:latin typeface="Lato" panose="020F0502020204030203" pitchFamily="34" charset="0"/>
                <a:ea typeface="Lato" panose="020F0502020204030203" pitchFamily="34" charset="0"/>
                <a:cs typeface="Lato" panose="020F0502020204030203" pitchFamily="34" charset="0"/>
              </a:rPr>
              <a:t>Long term participant roadmap</a:t>
            </a:r>
          </a:p>
          <a:p>
            <a:pPr marL="117475" indent="-117475">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Promote FIS/</a:t>
            </a:r>
            <a:r>
              <a:rPr lang="en-US" sz="11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 releases</a:t>
            </a:r>
          </a:p>
          <a:p>
            <a:pPr marL="117475" indent="-117475">
              <a:buFont typeface="Arial" panose="020B0604020202020204" pitchFamily="34" charset="0"/>
              <a:buChar char="•"/>
            </a:pPr>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Resource model for 2024</a:t>
            </a:r>
          </a:p>
        </p:txBody>
      </p:sp>
      <p:sp>
        <p:nvSpPr>
          <p:cNvPr id="4" name="TextBox 3">
            <a:extLst>
              <a:ext uri="{FF2B5EF4-FFF2-40B4-BE49-F238E27FC236}">
                <a16:creationId xmlns:a16="http://schemas.microsoft.com/office/drawing/2014/main" id="{EB98B162-C165-456F-AE41-94B0C23B4FC2}"/>
              </a:ext>
            </a:extLst>
          </p:cNvPr>
          <p:cNvSpPr txBox="1"/>
          <p:nvPr/>
        </p:nvSpPr>
        <p:spPr>
          <a:xfrm>
            <a:off x="3738256" y="5801419"/>
            <a:ext cx="5187317" cy="369332"/>
          </a:xfrm>
          <a:prstGeom prst="rect">
            <a:avLst/>
          </a:prstGeom>
          <a:noFill/>
          <a:ln>
            <a:noFill/>
          </a:ln>
        </p:spPr>
        <p:txBody>
          <a:bodyPr wrap="none" lIns="0" tIns="0" rIns="0" bIns="0" rtlCol="0">
            <a:spAutoFit/>
          </a:bodyPr>
          <a:lstStyle/>
          <a:p>
            <a:pPr algn="l"/>
            <a:r>
              <a:rPr lang="en-US" sz="1200" dirty="0">
                <a:latin typeface="Lato" panose="020F0502020204030203" pitchFamily="34" charset="0"/>
                <a:ea typeface="Lato" panose="020F0502020204030203" pitchFamily="34" charset="0"/>
                <a:cs typeface="Lato" panose="020F0502020204030203" pitchFamily="34" charset="0"/>
              </a:rPr>
              <a:t>Items in </a:t>
            </a:r>
            <a:r>
              <a:rPr lang="en-US" sz="1200" b="1" dirty="0">
                <a:solidFill>
                  <a:srgbClr val="C00000"/>
                </a:solidFill>
                <a:latin typeface="Lato" panose="020F0502020204030203" pitchFamily="34" charset="0"/>
                <a:ea typeface="Lato" panose="020F0502020204030203" pitchFamily="34" charset="0"/>
                <a:cs typeface="Lato" panose="020F0502020204030203" pitchFamily="34" charset="0"/>
              </a:rPr>
              <a:t>red </a:t>
            </a:r>
            <a:r>
              <a:rPr lang="en-US" sz="1200" dirty="0">
                <a:latin typeface="Lato" panose="020F0502020204030203" pitchFamily="34" charset="0"/>
                <a:ea typeface="Lato" panose="020F0502020204030203" pitchFamily="34" charset="0"/>
                <a:cs typeface="Lato" panose="020F0502020204030203" pitchFamily="34" charset="0"/>
              </a:rPr>
              <a:t>are overlapping needs and key decisions for LT Trust integration</a:t>
            </a:r>
          </a:p>
          <a:p>
            <a:pPr algn="l"/>
            <a:r>
              <a:rPr lang="en-US" sz="1200" dirty="0">
                <a:latin typeface="Lato" panose="020F0502020204030203" pitchFamily="34" charset="0"/>
                <a:ea typeface="Lato" panose="020F0502020204030203" pitchFamily="34" charset="0"/>
                <a:cs typeface="Lato" panose="020F0502020204030203" pitchFamily="34" charset="0"/>
              </a:rPr>
              <a:t>Items in </a:t>
            </a:r>
            <a:r>
              <a:rPr lang="en-US" sz="1200" b="1" dirty="0">
                <a:solidFill>
                  <a:srgbClr val="0070C0"/>
                </a:solidFill>
                <a:latin typeface="Lato" panose="020F0502020204030203" pitchFamily="34" charset="0"/>
                <a:ea typeface="Lato" panose="020F0502020204030203" pitchFamily="34" charset="0"/>
                <a:cs typeface="Lato" panose="020F0502020204030203" pitchFamily="34" charset="0"/>
              </a:rPr>
              <a:t>blue</a:t>
            </a:r>
            <a:r>
              <a:rPr lang="en-US" sz="1200" dirty="0">
                <a:latin typeface="Lato" panose="020F0502020204030203" pitchFamily="34" charset="0"/>
                <a:ea typeface="Lato" panose="020F0502020204030203" pitchFamily="34" charset="0"/>
                <a:cs typeface="Lato" panose="020F0502020204030203" pitchFamily="34" charset="0"/>
              </a:rPr>
              <a:t> assume consulting or expanded user experience team</a:t>
            </a:r>
          </a:p>
        </p:txBody>
      </p:sp>
      <p:cxnSp>
        <p:nvCxnSpPr>
          <p:cNvPr id="9" name="Straight Connector 8">
            <a:extLst>
              <a:ext uri="{FF2B5EF4-FFF2-40B4-BE49-F238E27FC236}">
                <a16:creationId xmlns:a16="http://schemas.microsoft.com/office/drawing/2014/main" id="{A6ADB6E3-FDDD-4033-A6B1-D6114B4F7586}"/>
              </a:ext>
            </a:extLst>
          </p:cNvPr>
          <p:cNvCxnSpPr>
            <a:cxnSpLocks/>
          </p:cNvCxnSpPr>
          <p:nvPr/>
        </p:nvCxnSpPr>
        <p:spPr>
          <a:xfrm>
            <a:off x="3738256" y="6282813"/>
            <a:ext cx="52818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A1D7835-8449-4C31-ADC1-A4EB1A93D262}"/>
              </a:ext>
            </a:extLst>
          </p:cNvPr>
          <p:cNvCxnSpPr>
            <a:cxnSpLocks/>
          </p:cNvCxnSpPr>
          <p:nvPr/>
        </p:nvCxnSpPr>
        <p:spPr>
          <a:xfrm>
            <a:off x="3738256" y="5687962"/>
            <a:ext cx="52818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3">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0A6C076-890A-4D61-8D4B-4E592B576D52}"/>
              </a:ext>
            </a:extLst>
          </p:cNvPr>
          <p:cNvSpPr txBox="1"/>
          <p:nvPr/>
        </p:nvSpPr>
        <p:spPr>
          <a:xfrm>
            <a:off x="1033272" y="954284"/>
            <a:ext cx="10513106" cy="294343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125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Design and Data</a:t>
            </a:r>
          </a:p>
        </p:txBody>
      </p:sp>
      <p:sp>
        <p:nvSpPr>
          <p:cNvPr id="41"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17">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9"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064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339E8-B1CC-9A4A-834F-68856921488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is important to our clients</a:t>
            </a:r>
          </a:p>
        </p:txBody>
      </p:sp>
      <p:sp>
        <p:nvSpPr>
          <p:cNvPr id="4" name="TextBox 3">
            <a:extLst>
              <a:ext uri="{FF2B5EF4-FFF2-40B4-BE49-F238E27FC236}">
                <a16:creationId xmlns:a16="http://schemas.microsoft.com/office/drawing/2014/main" id="{FD4CAE13-C974-4E4F-9CB7-28D175CFFBF3}"/>
              </a:ext>
            </a:extLst>
          </p:cNvPr>
          <p:cNvSpPr txBox="1"/>
          <p:nvPr/>
        </p:nvSpPr>
        <p:spPr>
          <a:xfrm>
            <a:off x="645046" y="3131289"/>
            <a:ext cx="2466453" cy="2620589"/>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Packaging their skills and our solutions to position their expertise</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Improving employer and employee outcomes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 strong partner to help them build their business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Client servicing through automation and online capabilities</a:t>
            </a:r>
          </a:p>
        </p:txBody>
      </p:sp>
      <p:sp>
        <p:nvSpPr>
          <p:cNvPr id="5" name="TextBox 4">
            <a:extLst>
              <a:ext uri="{FF2B5EF4-FFF2-40B4-BE49-F238E27FC236}">
                <a16:creationId xmlns:a16="http://schemas.microsoft.com/office/drawing/2014/main" id="{935524A7-964B-7E4F-BC74-412237D5CEED}"/>
              </a:ext>
            </a:extLst>
          </p:cNvPr>
          <p:cNvSpPr txBox="1"/>
          <p:nvPr/>
        </p:nvSpPr>
        <p:spPr>
          <a:xfrm>
            <a:off x="643203" y="2706824"/>
            <a:ext cx="2372878"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Financial Advisor</a:t>
            </a:r>
          </a:p>
        </p:txBody>
      </p:sp>
      <p:sp>
        <p:nvSpPr>
          <p:cNvPr id="6" name="Freeform 27">
            <a:extLst>
              <a:ext uri="{FF2B5EF4-FFF2-40B4-BE49-F238E27FC236}">
                <a16:creationId xmlns:a16="http://schemas.microsoft.com/office/drawing/2014/main" id="{2A04D38A-BFB7-7944-B600-559ABC0E47A5}"/>
              </a:ext>
            </a:extLst>
          </p:cNvPr>
          <p:cNvSpPr>
            <a:spLocks noEditPoints="1"/>
          </p:cNvSpPr>
          <p:nvPr/>
        </p:nvSpPr>
        <p:spPr bwMode="auto">
          <a:xfrm>
            <a:off x="1564520" y="2016864"/>
            <a:ext cx="528837" cy="528837"/>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pPr algn="ctr"/>
            <a:endParaRPr lang="en-US" sz="1716" dirty="0">
              <a:latin typeface="Arial Regular" charset="0"/>
            </a:endParaRPr>
          </a:p>
        </p:txBody>
      </p:sp>
      <p:cxnSp>
        <p:nvCxnSpPr>
          <p:cNvPr id="7" name="Straight Connector 6">
            <a:extLst>
              <a:ext uri="{FF2B5EF4-FFF2-40B4-BE49-F238E27FC236}">
                <a16:creationId xmlns:a16="http://schemas.microsoft.com/office/drawing/2014/main" id="{0C826FBF-A2AD-5F48-81F7-9C5BA780BAA2}"/>
              </a:ext>
            </a:extLst>
          </p:cNvPr>
          <p:cNvCxnSpPr>
            <a:cxnSpLocks/>
          </p:cNvCxnSpPr>
          <p:nvPr/>
        </p:nvCxnSpPr>
        <p:spPr>
          <a:xfrm>
            <a:off x="643203" y="2991987"/>
            <a:ext cx="2372878"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720332-6893-FD4C-89E5-EB110D5B2F9A}"/>
              </a:ext>
            </a:extLst>
          </p:cNvPr>
          <p:cNvSpPr txBox="1"/>
          <p:nvPr/>
        </p:nvSpPr>
        <p:spPr>
          <a:xfrm>
            <a:off x="3505694" y="3131289"/>
            <a:ext cx="2466236" cy="2293833"/>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Designing retirement plans that align with client financial and social goals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Reducing client effort and risk through administrative outsourced solutions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Online client management of delegated tasks and data integration</a:t>
            </a:r>
          </a:p>
        </p:txBody>
      </p:sp>
      <p:sp>
        <p:nvSpPr>
          <p:cNvPr id="9" name="TextBox 8">
            <a:extLst>
              <a:ext uri="{FF2B5EF4-FFF2-40B4-BE49-F238E27FC236}">
                <a16:creationId xmlns:a16="http://schemas.microsoft.com/office/drawing/2014/main" id="{E870975C-C55D-3C42-9660-29A7390D43E6}"/>
              </a:ext>
            </a:extLst>
          </p:cNvPr>
          <p:cNvSpPr txBox="1"/>
          <p:nvPr/>
        </p:nvSpPr>
        <p:spPr>
          <a:xfrm>
            <a:off x="3503850" y="2706824"/>
            <a:ext cx="2372878"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TPA</a:t>
            </a:r>
          </a:p>
        </p:txBody>
      </p:sp>
      <p:cxnSp>
        <p:nvCxnSpPr>
          <p:cNvPr id="10" name="Straight Connector 9">
            <a:extLst>
              <a:ext uri="{FF2B5EF4-FFF2-40B4-BE49-F238E27FC236}">
                <a16:creationId xmlns:a16="http://schemas.microsoft.com/office/drawing/2014/main" id="{6C24C8BC-6778-664C-8372-A3483FA37AED}"/>
              </a:ext>
            </a:extLst>
          </p:cNvPr>
          <p:cNvCxnSpPr>
            <a:cxnSpLocks/>
          </p:cNvCxnSpPr>
          <p:nvPr/>
        </p:nvCxnSpPr>
        <p:spPr>
          <a:xfrm>
            <a:off x="3503850" y="2991987"/>
            <a:ext cx="2372878"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F17DD2-54B0-384D-8A80-24611C3355D0}"/>
              </a:ext>
            </a:extLst>
          </p:cNvPr>
          <p:cNvSpPr txBox="1"/>
          <p:nvPr/>
        </p:nvSpPr>
        <p:spPr>
          <a:xfrm>
            <a:off x="6461543" y="3131289"/>
            <a:ext cx="2466236" cy="3002360"/>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Reporting on product results (sales, asset and client growth, revenue, distribution analysis)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Product data Insights (feature utilization, win/loss analysis, client success measures, product benchmarking)</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Management of product collateral and communications</a:t>
            </a:r>
          </a:p>
        </p:txBody>
      </p:sp>
      <p:sp>
        <p:nvSpPr>
          <p:cNvPr id="12" name="TextBox 11">
            <a:extLst>
              <a:ext uri="{FF2B5EF4-FFF2-40B4-BE49-F238E27FC236}">
                <a16:creationId xmlns:a16="http://schemas.microsoft.com/office/drawing/2014/main" id="{5E022942-058B-574F-A112-8FF22DD83E99}"/>
              </a:ext>
            </a:extLst>
          </p:cNvPr>
          <p:cNvSpPr txBox="1"/>
          <p:nvPr/>
        </p:nvSpPr>
        <p:spPr>
          <a:xfrm>
            <a:off x="6459699" y="2706824"/>
            <a:ext cx="2372879"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Partner</a:t>
            </a:r>
          </a:p>
        </p:txBody>
      </p:sp>
      <p:cxnSp>
        <p:nvCxnSpPr>
          <p:cNvPr id="13" name="Straight Connector 12">
            <a:extLst>
              <a:ext uri="{FF2B5EF4-FFF2-40B4-BE49-F238E27FC236}">
                <a16:creationId xmlns:a16="http://schemas.microsoft.com/office/drawing/2014/main" id="{3F957F43-2721-E047-984A-493277D4692F}"/>
              </a:ext>
            </a:extLst>
          </p:cNvPr>
          <p:cNvCxnSpPr>
            <a:cxnSpLocks/>
          </p:cNvCxnSpPr>
          <p:nvPr/>
        </p:nvCxnSpPr>
        <p:spPr>
          <a:xfrm>
            <a:off x="6459699" y="2991987"/>
            <a:ext cx="2372879"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20E0E7-BD2B-5D4B-8183-70CA2D9238F7}"/>
              </a:ext>
            </a:extLst>
          </p:cNvPr>
          <p:cNvSpPr txBox="1"/>
          <p:nvPr/>
        </p:nvSpPr>
        <p:spPr>
          <a:xfrm>
            <a:off x="9318941" y="3131289"/>
            <a:ext cx="2378349" cy="2530821"/>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Larger firms: will focus more on data integration with industry firms (Envestnet, RPAG) or require custom data feeds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Smaller firms: broader mix of data integration/requests and the desire to use our digital capabilities</a:t>
            </a:r>
          </a:p>
        </p:txBody>
      </p:sp>
      <p:sp>
        <p:nvSpPr>
          <p:cNvPr id="15" name="TextBox 14">
            <a:extLst>
              <a:ext uri="{FF2B5EF4-FFF2-40B4-BE49-F238E27FC236}">
                <a16:creationId xmlns:a16="http://schemas.microsoft.com/office/drawing/2014/main" id="{2F8366C7-49A8-B545-B823-8EB995B675AE}"/>
              </a:ext>
            </a:extLst>
          </p:cNvPr>
          <p:cNvSpPr txBox="1"/>
          <p:nvPr/>
        </p:nvSpPr>
        <p:spPr>
          <a:xfrm>
            <a:off x="9317096" y="2706824"/>
            <a:ext cx="2372879"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Distribution Channels</a:t>
            </a:r>
          </a:p>
        </p:txBody>
      </p:sp>
      <p:cxnSp>
        <p:nvCxnSpPr>
          <p:cNvPr id="16" name="Straight Connector 15">
            <a:extLst>
              <a:ext uri="{FF2B5EF4-FFF2-40B4-BE49-F238E27FC236}">
                <a16:creationId xmlns:a16="http://schemas.microsoft.com/office/drawing/2014/main" id="{3E01AE0A-5D8B-574C-B3C5-2C432759473C}"/>
              </a:ext>
            </a:extLst>
          </p:cNvPr>
          <p:cNvCxnSpPr>
            <a:cxnSpLocks/>
          </p:cNvCxnSpPr>
          <p:nvPr/>
        </p:nvCxnSpPr>
        <p:spPr>
          <a:xfrm>
            <a:off x="9317097" y="2991987"/>
            <a:ext cx="2372879"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7" name="Freeform 76">
            <a:extLst>
              <a:ext uri="{FF2B5EF4-FFF2-40B4-BE49-F238E27FC236}">
                <a16:creationId xmlns:a16="http://schemas.microsoft.com/office/drawing/2014/main" id="{009BCB9A-3948-CA45-AA27-A2EC058915EE}"/>
              </a:ext>
            </a:extLst>
          </p:cNvPr>
          <p:cNvSpPr>
            <a:spLocks noEditPoints="1"/>
          </p:cNvSpPr>
          <p:nvPr/>
        </p:nvSpPr>
        <p:spPr bwMode="auto">
          <a:xfrm>
            <a:off x="10250975" y="2067179"/>
            <a:ext cx="532987" cy="478521"/>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18" name="Freeform 69">
            <a:extLst>
              <a:ext uri="{FF2B5EF4-FFF2-40B4-BE49-F238E27FC236}">
                <a16:creationId xmlns:a16="http://schemas.microsoft.com/office/drawing/2014/main" id="{D5F50047-88A4-D24F-8D00-9B6AF0C93878}"/>
              </a:ext>
            </a:extLst>
          </p:cNvPr>
          <p:cNvSpPr>
            <a:spLocks noEditPoints="1"/>
          </p:cNvSpPr>
          <p:nvPr/>
        </p:nvSpPr>
        <p:spPr bwMode="auto">
          <a:xfrm>
            <a:off x="7416662" y="2061689"/>
            <a:ext cx="457546" cy="457546"/>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19" name="Freeform 24">
            <a:extLst>
              <a:ext uri="{FF2B5EF4-FFF2-40B4-BE49-F238E27FC236}">
                <a16:creationId xmlns:a16="http://schemas.microsoft.com/office/drawing/2014/main" id="{20DB7274-984D-364D-BF76-39E494F27843}"/>
              </a:ext>
            </a:extLst>
          </p:cNvPr>
          <p:cNvSpPr>
            <a:spLocks noEditPoints="1"/>
          </p:cNvSpPr>
          <p:nvPr/>
        </p:nvSpPr>
        <p:spPr bwMode="auto">
          <a:xfrm>
            <a:off x="4541960" y="2044636"/>
            <a:ext cx="259931" cy="50106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20" name="Text Placeholder 2">
            <a:extLst>
              <a:ext uri="{FF2B5EF4-FFF2-40B4-BE49-F238E27FC236}">
                <a16:creationId xmlns:a16="http://schemas.microsoft.com/office/drawing/2014/main" id="{16C73DA1-795F-3643-BCF1-755403A7A457}"/>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Understanding our clients needs</a:t>
            </a:r>
          </a:p>
        </p:txBody>
      </p:sp>
    </p:spTree>
    <p:extLst>
      <p:ext uri="{BB962C8B-B14F-4D97-AF65-F5344CB8AC3E}">
        <p14:creationId xmlns:p14="http://schemas.microsoft.com/office/powerpoint/2010/main" val="7239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Objectives</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6" y="1573511"/>
            <a:ext cx="7425264" cy="4617226"/>
          </a:xfrm>
          <a:prstGeom prst="rect">
            <a:avLst/>
          </a:prstGeom>
          <a:noFill/>
        </p:spPr>
        <p:txBody>
          <a:bodyPr wrap="square" lIns="0" tIns="0" rIns="0" bIns="0" rtlCol="0">
            <a:spAutoFit/>
          </a:bodyPr>
          <a:lstStyle/>
          <a:p>
            <a:pPr algn="l">
              <a:lnSpc>
                <a:spcPct val="150000"/>
              </a:lnSpc>
            </a:pPr>
            <a:r>
              <a:rPr lang="en-US" sz="2000" b="1" dirty="0">
                <a:solidFill>
                  <a:srgbClr val="C00000"/>
                </a:solidFill>
                <a:latin typeface="Lato" panose="020F0502020204030203" pitchFamily="34" charset="0"/>
                <a:ea typeface="Lato" panose="020F0502020204030203" pitchFamily="34" charset="0"/>
                <a:cs typeface="Lato" panose="020F0502020204030203" pitchFamily="34" charset="0"/>
              </a:rPr>
              <a:t>Aligning user experience strategy with integration decisions</a:t>
            </a:r>
          </a:p>
          <a:p>
            <a:pPr>
              <a:lnSpc>
                <a:spcPct val="150000"/>
              </a:lnSpc>
            </a:pPr>
            <a:r>
              <a:rPr lang="en-US" sz="1600" b="1" dirty="0">
                <a:solidFill>
                  <a:srgbClr val="415960"/>
                </a:solidFill>
                <a:latin typeface="Lato" panose="020F0502020204030203" pitchFamily="34" charset="0"/>
                <a:ea typeface="Lato" panose="020F0502020204030203" pitchFamily="34" charset="0"/>
                <a:cs typeface="Lato" panose="020F0502020204030203" pitchFamily="34" charset="0"/>
              </a:rPr>
              <a:t>Supporting role</a:t>
            </a:r>
          </a:p>
          <a:p>
            <a:pPr marL="285750"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Define data strategy to support user experience needs (CRM)</a:t>
            </a:r>
          </a:p>
          <a:p>
            <a:pPr marL="285750"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Align on a single account security solution </a:t>
            </a:r>
          </a:p>
          <a:p>
            <a:pPr marL="285750"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Determine the best technology solution to ensure efficient experience management and platform performance</a:t>
            </a:r>
          </a:p>
          <a:p>
            <a:pPr marL="285750"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Collaborate on require short and longer term resource model</a:t>
            </a:r>
          </a:p>
          <a:p>
            <a:pPr>
              <a:lnSpc>
                <a:spcPct val="150000"/>
              </a:lnSpc>
            </a:pPr>
            <a:r>
              <a:rPr lang="en-US" sz="1600" b="1" dirty="0">
                <a:solidFill>
                  <a:srgbClr val="415960"/>
                </a:solidFill>
                <a:latin typeface="Lato" panose="020F0502020204030203" pitchFamily="34" charset="0"/>
                <a:ea typeface="Lato" panose="020F0502020204030203" pitchFamily="34" charset="0"/>
                <a:cs typeface="Lato" panose="020F0502020204030203" pitchFamily="34" charset="0"/>
              </a:rPr>
              <a:t>Leading role</a:t>
            </a:r>
          </a:p>
          <a:p>
            <a:pPr marL="285750"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Determine short term (2022) and longer term (2023+) user experience priorities</a:t>
            </a:r>
          </a:p>
          <a:p>
            <a:pPr marL="742950" lvl="1"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Short term: address largest user experience gaps while we converge to a single platform</a:t>
            </a:r>
          </a:p>
          <a:p>
            <a:pPr marL="742950" lvl="1" indent="-285750">
              <a:lnSpc>
                <a:spcPct val="150000"/>
              </a:lnSpc>
              <a:buFont typeface="Arial" panose="020B0604020202020204" pitchFamily="34" charset="0"/>
              <a:buChar char="•"/>
            </a:pPr>
            <a:r>
              <a:rPr lang="en-US" sz="1500" dirty="0">
                <a:solidFill>
                  <a:srgbClr val="415960"/>
                </a:solidFill>
                <a:latin typeface="Lato" panose="020F0502020204030203" pitchFamily="34" charset="0"/>
                <a:ea typeface="Lato" panose="020F0502020204030203" pitchFamily="34" charset="0"/>
                <a:cs typeface="Lato" panose="020F0502020204030203" pitchFamily="34" charset="0"/>
              </a:rPr>
              <a:t>Longer term: create user experience differentiation through a single white label platform</a:t>
            </a:r>
          </a:p>
        </p:txBody>
      </p:sp>
      <p:sp>
        <p:nvSpPr>
          <p:cNvPr id="4" name="Rectangle: Rounded Corners 3">
            <a:extLst>
              <a:ext uri="{FF2B5EF4-FFF2-40B4-BE49-F238E27FC236}">
                <a16:creationId xmlns:a16="http://schemas.microsoft.com/office/drawing/2014/main" id="{E9BFB253-0BF2-47D4-96CB-A9F58C5848AD}"/>
              </a:ext>
            </a:extLst>
          </p:cNvPr>
          <p:cNvSpPr/>
          <p:nvPr/>
        </p:nvSpPr>
        <p:spPr>
          <a:xfrm>
            <a:off x="8334375" y="2270724"/>
            <a:ext cx="3524250" cy="1447800"/>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Aft>
                <a:spcPts val="1250"/>
              </a:spcAft>
            </a:pPr>
            <a:r>
              <a:rPr lang="en-US" sz="1800" dirty="0">
                <a:solidFill>
                  <a:srgbClr val="415960"/>
                </a:solidFill>
                <a:latin typeface="Lato" panose="020F0502020204030203" pitchFamily="34" charset="0"/>
                <a:ea typeface="Lato" panose="020F0502020204030203" pitchFamily="34" charset="0"/>
                <a:cs typeface="Lato" panose="020F0502020204030203" pitchFamily="34" charset="0"/>
              </a:rPr>
              <a:t>Ensure a solid foundation for all audiences while building a user design center of excellen</a:t>
            </a:r>
            <a:r>
              <a:rPr lang="en-US" dirty="0">
                <a:solidFill>
                  <a:srgbClr val="415960"/>
                </a:solidFill>
                <a:latin typeface="Lato" panose="020F0502020204030203" pitchFamily="34" charset="0"/>
                <a:ea typeface="Lato" panose="020F0502020204030203" pitchFamily="34" charset="0"/>
                <a:cs typeface="Lato" panose="020F0502020204030203" pitchFamily="34" charset="0"/>
              </a:rPr>
              <a:t>ce</a:t>
            </a:r>
            <a:endParaRPr lang="en-US" sz="1800" dirty="0">
              <a:solidFill>
                <a:srgbClr val="415960"/>
              </a:solidFill>
              <a:latin typeface="Lato" panose="020F0502020204030203" pitchFamily="34" charset="0"/>
              <a:ea typeface="Lato" panose="020F0502020204030203" pitchFamily="34" charset="0"/>
              <a:cs typeface="Lato" panose="020F0502020204030203" pitchFamily="34" charset="0"/>
            </a:endParaRPr>
          </a:p>
        </p:txBody>
      </p:sp>
      <p:sp>
        <p:nvSpPr>
          <p:cNvPr id="7" name="Rectangle: Rounded Corners 6">
            <a:extLst>
              <a:ext uri="{FF2B5EF4-FFF2-40B4-BE49-F238E27FC236}">
                <a16:creationId xmlns:a16="http://schemas.microsoft.com/office/drawing/2014/main" id="{E87A5579-2D50-47E9-B838-91D69C90DA39}"/>
              </a:ext>
            </a:extLst>
          </p:cNvPr>
          <p:cNvSpPr/>
          <p:nvPr/>
        </p:nvSpPr>
        <p:spPr>
          <a:xfrm>
            <a:off x="8334375" y="4274574"/>
            <a:ext cx="3524250" cy="1447800"/>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Aft>
                <a:spcPts val="1250"/>
              </a:spcAft>
            </a:pPr>
            <a:r>
              <a:rPr lang="en-US" sz="1800" dirty="0">
                <a:solidFill>
                  <a:srgbClr val="415960"/>
                </a:solidFill>
                <a:latin typeface="Lato" panose="020F0502020204030203" pitchFamily="34" charset="0"/>
                <a:ea typeface="Lato" panose="020F0502020204030203" pitchFamily="34" charset="0"/>
                <a:cs typeface="Lato" panose="020F0502020204030203" pitchFamily="34" charset="0"/>
              </a:rPr>
              <a:t>Addressing the biggest experience gaps while leveraging partner resources to expand current capabilities</a:t>
            </a:r>
          </a:p>
        </p:txBody>
      </p:sp>
    </p:spTree>
    <p:extLst>
      <p:ext uri="{BB962C8B-B14F-4D97-AF65-F5344CB8AC3E}">
        <p14:creationId xmlns:p14="http://schemas.microsoft.com/office/powerpoint/2010/main" val="173624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8BB2485-63A0-47A9-8B11-A0E66AD8DC21}"/>
              </a:ext>
            </a:extLst>
          </p:cNvPr>
          <p:cNvSpPr>
            <a:spLocks noGrp="1"/>
          </p:cNvSpPr>
          <p:nvPr>
            <p:ph type="body" sz="quarter" idx="11"/>
          </p:nvPr>
        </p:nvSpPr>
        <p:spPr>
          <a:xfrm>
            <a:off x="6153150" y="1631798"/>
            <a:ext cx="5693616" cy="4426146"/>
          </a:xfrm>
        </p:spPr>
        <p:txBody>
          <a:bodyPr>
            <a:noAutofit/>
          </a:bodyPr>
          <a:lstStyle/>
          <a:p>
            <a:pPr>
              <a:lnSpc>
                <a:spcPct val="140000"/>
              </a:lnSpc>
              <a:spcBef>
                <a:spcPts val="0"/>
              </a:spcBef>
            </a:pPr>
            <a:r>
              <a:rPr lang="en-US" sz="1300" b="1" dirty="0">
                <a:latin typeface="Lato" panose="020F0502020204030203"/>
              </a:rPr>
              <a:t>Dashboard</a:t>
            </a:r>
          </a:p>
          <a:p>
            <a:pPr marL="285750" indent="-285750">
              <a:lnSpc>
                <a:spcPct val="140000"/>
              </a:lnSpc>
              <a:spcBef>
                <a:spcPts val="0"/>
              </a:spcBef>
              <a:buFont typeface="Arial" panose="020B0604020202020204" pitchFamily="34" charset="0"/>
              <a:buChar char="•"/>
            </a:pPr>
            <a:r>
              <a:rPr lang="en-US" sz="1300" dirty="0">
                <a:latin typeface="Lato" panose="020F0502020204030203"/>
              </a:rPr>
              <a:t>TPA controls security/ability to manage users and reallocate plans</a:t>
            </a:r>
          </a:p>
          <a:p>
            <a:pPr marL="285750" indent="-285750">
              <a:lnSpc>
                <a:spcPct val="140000"/>
              </a:lnSpc>
              <a:spcBef>
                <a:spcPts val="0"/>
              </a:spcBef>
              <a:buFont typeface="Arial" panose="020B0604020202020204" pitchFamily="34" charset="0"/>
              <a:buChar char="•"/>
            </a:pPr>
            <a:r>
              <a:rPr lang="en-US" sz="1300" dirty="0">
                <a:latin typeface="Lato" panose="020F0502020204030203"/>
              </a:rPr>
              <a:t>Book of business dashboard with easy drill down plan access</a:t>
            </a:r>
          </a:p>
          <a:p>
            <a:pPr marL="285750" indent="-285750">
              <a:lnSpc>
                <a:spcPct val="140000"/>
              </a:lnSpc>
              <a:spcBef>
                <a:spcPts val="0"/>
              </a:spcBef>
              <a:buFont typeface="Arial" panose="020B0604020202020204" pitchFamily="34" charset="0"/>
              <a:buChar char="•"/>
            </a:pPr>
            <a:r>
              <a:rPr lang="en-US" sz="1300" dirty="0">
                <a:latin typeface="Lato" panose="020F0502020204030203"/>
              </a:rPr>
              <a:t>Notification of approvals, reports, messages, to appropriate parties</a:t>
            </a:r>
          </a:p>
          <a:p>
            <a:pPr marL="285750" indent="-285750">
              <a:lnSpc>
                <a:spcPct val="140000"/>
              </a:lnSpc>
              <a:spcBef>
                <a:spcPts val="0"/>
              </a:spcBef>
              <a:buFont typeface="Arial" panose="020B0604020202020204" pitchFamily="34" charset="0"/>
              <a:buChar char="•"/>
            </a:pPr>
            <a:r>
              <a:rPr lang="en-US" sz="1300" dirty="0">
                <a:latin typeface="Lato" panose="020F0502020204030203"/>
              </a:rPr>
              <a:t>Single sign on to employer website</a:t>
            </a:r>
          </a:p>
          <a:p>
            <a:pPr>
              <a:lnSpc>
                <a:spcPct val="140000"/>
              </a:lnSpc>
              <a:spcBef>
                <a:spcPts val="0"/>
              </a:spcBef>
            </a:pPr>
            <a:r>
              <a:rPr lang="en-US" sz="1300" b="1" dirty="0">
                <a:latin typeface="Lato" panose="020F0502020204030203"/>
              </a:rPr>
              <a:t>Reporting</a:t>
            </a:r>
          </a:p>
          <a:p>
            <a:pPr marL="285750" indent="-285750">
              <a:lnSpc>
                <a:spcPct val="140000"/>
              </a:lnSpc>
              <a:spcBef>
                <a:spcPts val="0"/>
              </a:spcBef>
              <a:buFont typeface="Arial" panose="020B0604020202020204" pitchFamily="34" charset="0"/>
              <a:buChar char="•"/>
            </a:pPr>
            <a:r>
              <a:rPr lang="en-US" sz="1300" dirty="0">
                <a:latin typeface="Lato" panose="020F0502020204030203"/>
              </a:rPr>
              <a:t>Robust, clean on-demand reporting at the participant level</a:t>
            </a:r>
          </a:p>
          <a:p>
            <a:pPr marL="285750" indent="-285750">
              <a:lnSpc>
                <a:spcPct val="140000"/>
              </a:lnSpc>
              <a:spcBef>
                <a:spcPts val="0"/>
              </a:spcBef>
              <a:buFont typeface="Arial" panose="020B0604020202020204" pitchFamily="34" charset="0"/>
              <a:buChar char="•"/>
            </a:pPr>
            <a:r>
              <a:rPr lang="en-US" sz="1300" dirty="0">
                <a:latin typeface="Lato" panose="020F0502020204030203"/>
              </a:rPr>
              <a:t>Detailed distribution reporting:  full liquidation amount, tax withholding, forfeitures, fees, net payment, etc. </a:t>
            </a:r>
          </a:p>
          <a:p>
            <a:pPr marL="285750" indent="-285750">
              <a:lnSpc>
                <a:spcPct val="140000"/>
              </a:lnSpc>
              <a:spcBef>
                <a:spcPts val="0"/>
              </a:spcBef>
              <a:buFont typeface="Arial" panose="020B0604020202020204" pitchFamily="34" charset="0"/>
              <a:buChar char="•"/>
            </a:pPr>
            <a:r>
              <a:rPr lang="en-US" sz="1300" dirty="0">
                <a:latin typeface="Lato" panose="020F0502020204030203"/>
              </a:rPr>
              <a:t>Forfeiture reporting-separate from withdrawal report and where forfeitures came from/how they have been used </a:t>
            </a:r>
          </a:p>
          <a:p>
            <a:pPr marL="285750" indent="-285750">
              <a:lnSpc>
                <a:spcPct val="140000"/>
              </a:lnSpc>
              <a:spcBef>
                <a:spcPts val="0"/>
              </a:spcBef>
              <a:buFont typeface="Arial" panose="020B0604020202020204" pitchFamily="34" charset="0"/>
              <a:buChar char="•"/>
            </a:pPr>
            <a:r>
              <a:rPr lang="en-US" sz="1300" dirty="0">
                <a:latin typeface="Lato" panose="020F0502020204030203"/>
              </a:rPr>
              <a:t>Book of business summary data with drill down to plan level insights</a:t>
            </a:r>
          </a:p>
          <a:p>
            <a:pPr marL="285750" indent="-285750">
              <a:lnSpc>
                <a:spcPct val="140000"/>
              </a:lnSpc>
              <a:spcBef>
                <a:spcPts val="0"/>
              </a:spcBef>
              <a:buFont typeface="Arial" panose="020B0604020202020204" pitchFamily="34" charset="0"/>
              <a:buChar char="•"/>
            </a:pPr>
            <a:r>
              <a:rPr lang="en-US" sz="1300" dirty="0">
                <a:latin typeface="Lato" panose="020F0502020204030203"/>
              </a:rPr>
              <a:t>Missed loan report/default report </a:t>
            </a:r>
          </a:p>
          <a:p>
            <a:pPr marL="285750" indent="-285750">
              <a:lnSpc>
                <a:spcPct val="140000"/>
              </a:lnSpc>
              <a:spcBef>
                <a:spcPts val="0"/>
              </a:spcBef>
              <a:buFont typeface="Arial" panose="020B0604020202020204" pitchFamily="34" charset="0"/>
              <a:buChar char="•"/>
            </a:pPr>
            <a:r>
              <a:rPr lang="en-US" sz="1300" dirty="0">
                <a:latin typeface="Lato" panose="020F0502020204030203"/>
              </a:rPr>
              <a:t>View 1099’s </a:t>
            </a:r>
          </a:p>
          <a:p>
            <a:pPr marL="285750" indent="-285750">
              <a:lnSpc>
                <a:spcPct val="140000"/>
              </a:lnSpc>
              <a:spcBef>
                <a:spcPts val="0"/>
              </a:spcBef>
              <a:buFont typeface="Arial" panose="020B0604020202020204" pitchFamily="34" charset="0"/>
              <a:buChar char="•"/>
            </a:pPr>
            <a:r>
              <a:rPr lang="en-US" sz="1300" dirty="0">
                <a:latin typeface="Lato" panose="020F0502020204030203"/>
              </a:rPr>
              <a:t>Confirmation reports for distributions and contributions </a:t>
            </a:r>
          </a:p>
          <a:p>
            <a:pPr marL="285750" indent="-285750">
              <a:lnSpc>
                <a:spcPct val="140000"/>
              </a:lnSpc>
              <a:spcBef>
                <a:spcPts val="0"/>
              </a:spcBef>
              <a:buFont typeface="Arial" panose="020B0604020202020204" pitchFamily="34" charset="0"/>
              <a:buChar char="•"/>
            </a:pPr>
            <a:r>
              <a:rPr lang="en-US" sz="1300" dirty="0">
                <a:latin typeface="Lato" panose="020F0502020204030203"/>
              </a:rPr>
              <a:t>Scheduled reporting capabilities </a:t>
            </a:r>
          </a:p>
          <a:p>
            <a:pPr marL="171450" indent="-171450">
              <a:lnSpc>
                <a:spcPct val="140000"/>
              </a:lnSpc>
              <a:spcBef>
                <a:spcPts val="0"/>
              </a:spcBef>
              <a:buFont typeface="Arial" panose="020B0604020202020204" pitchFamily="34" charset="0"/>
              <a:buChar char="•"/>
            </a:pPr>
            <a:endParaRPr lang="en-US" sz="1300" dirty="0">
              <a:latin typeface="Lato" panose="020F0502020204030203"/>
            </a:endParaRPr>
          </a:p>
          <a:p>
            <a:pPr marL="285750" indent="-285750">
              <a:lnSpc>
                <a:spcPct val="140000"/>
              </a:lnSpc>
              <a:spcBef>
                <a:spcPts val="0"/>
              </a:spcBef>
              <a:buFont typeface="Arial" panose="020B0604020202020204" pitchFamily="34" charset="0"/>
              <a:buChar char="•"/>
            </a:pPr>
            <a:endParaRPr lang="en-US" sz="1300" dirty="0">
              <a:latin typeface="Lato" panose="020F0502020204030203"/>
            </a:endParaRPr>
          </a:p>
          <a:p>
            <a:pPr>
              <a:lnSpc>
                <a:spcPct val="140000"/>
              </a:lnSpc>
              <a:spcBef>
                <a:spcPts val="0"/>
              </a:spcBef>
            </a:pPr>
            <a:endParaRPr lang="en-US" sz="1300" dirty="0">
              <a:latin typeface="Lato" panose="020F0502020204030203"/>
            </a:endParaRPr>
          </a:p>
          <a:p>
            <a:pPr>
              <a:lnSpc>
                <a:spcPct val="140000"/>
              </a:lnSpc>
              <a:spcBef>
                <a:spcPts val="0"/>
              </a:spcBef>
            </a:pPr>
            <a:endParaRPr lang="en-US" sz="1300" dirty="0">
              <a:latin typeface="Lato" panose="020F0502020204030203"/>
            </a:endParaRPr>
          </a:p>
          <a:p>
            <a:pPr>
              <a:lnSpc>
                <a:spcPct val="140000"/>
              </a:lnSpc>
              <a:spcBef>
                <a:spcPts val="0"/>
              </a:spcBef>
            </a:pPr>
            <a:endParaRPr lang="en-US" sz="1300" dirty="0">
              <a:latin typeface="Lato" panose="020F0502020204030203"/>
            </a:endParaRPr>
          </a:p>
          <a:p>
            <a:pPr>
              <a:lnSpc>
                <a:spcPct val="140000"/>
              </a:lnSpc>
              <a:spcBef>
                <a:spcPts val="0"/>
              </a:spcBef>
            </a:pPr>
            <a:endParaRPr lang="en-US" sz="1300" dirty="0">
              <a:latin typeface="Lato" panose="020F0502020204030203"/>
            </a:endParaRPr>
          </a:p>
          <a:p>
            <a:pPr>
              <a:lnSpc>
                <a:spcPct val="140000"/>
              </a:lnSpc>
              <a:spcBef>
                <a:spcPts val="0"/>
              </a:spcBef>
            </a:pPr>
            <a:endParaRPr lang="en-US" sz="1300" dirty="0">
              <a:latin typeface="Lato" panose="020F0502020204030203"/>
            </a:endParaRPr>
          </a:p>
        </p:txBody>
      </p:sp>
      <p:sp>
        <p:nvSpPr>
          <p:cNvPr id="6" name="Title 5">
            <a:extLst>
              <a:ext uri="{FF2B5EF4-FFF2-40B4-BE49-F238E27FC236}">
                <a16:creationId xmlns:a16="http://schemas.microsoft.com/office/drawing/2014/main" id="{221A9602-46A0-4A50-8BB3-CE85C821EB3A}"/>
              </a:ext>
            </a:extLst>
          </p:cNvPr>
          <p:cNvSpPr>
            <a:spLocks noGrp="1"/>
          </p:cNvSpPr>
          <p:nvPr>
            <p:ph type="title"/>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TPAs need</a:t>
            </a:r>
          </a:p>
        </p:txBody>
      </p:sp>
      <p:sp>
        <p:nvSpPr>
          <p:cNvPr id="3" name="Content Placeholder 2">
            <a:extLst>
              <a:ext uri="{FF2B5EF4-FFF2-40B4-BE49-F238E27FC236}">
                <a16:creationId xmlns:a16="http://schemas.microsoft.com/office/drawing/2014/main" id="{EF99DB4F-0246-421C-9275-937E0BD01A3E}"/>
              </a:ext>
            </a:extLst>
          </p:cNvPr>
          <p:cNvSpPr>
            <a:spLocks noGrp="1"/>
          </p:cNvSpPr>
          <p:nvPr>
            <p:ph type="body" sz="quarter" idx="10"/>
          </p:nvPr>
        </p:nvSpPr>
        <p:spPr>
          <a:xfrm>
            <a:off x="345234" y="1661746"/>
            <a:ext cx="5400426" cy="4396198"/>
          </a:xfrm>
        </p:spPr>
        <p:txBody>
          <a:bodyPr>
            <a:noAutofit/>
          </a:bodyPr>
          <a:lstStyle/>
          <a:p>
            <a:pPr>
              <a:lnSpc>
                <a:spcPct val="140000"/>
              </a:lnSpc>
              <a:spcBef>
                <a:spcPts val="0"/>
              </a:spcBef>
            </a:pPr>
            <a:r>
              <a:rPr lang="en-US" sz="1300" b="1" dirty="0">
                <a:latin typeface="Lato" panose="020F0502020204030203"/>
              </a:rPr>
              <a:t>Administration</a:t>
            </a:r>
          </a:p>
          <a:p>
            <a:pPr marL="285750" indent="-285750">
              <a:lnSpc>
                <a:spcPct val="140000"/>
              </a:lnSpc>
              <a:spcBef>
                <a:spcPts val="0"/>
              </a:spcBef>
              <a:buFont typeface="Arial" panose="020B0604020202020204" pitchFamily="34" charset="0"/>
              <a:buChar char="•"/>
            </a:pPr>
            <a:r>
              <a:rPr lang="en-US" sz="1300" dirty="0">
                <a:latin typeface="Lato" panose="020F0502020204030203"/>
              </a:rPr>
              <a:t>Online distribution submission and approval</a:t>
            </a:r>
            <a:endParaRPr lang="en-US" sz="1300" b="1" dirty="0">
              <a:solidFill>
                <a:srgbClr val="A32829"/>
              </a:solidFill>
              <a:latin typeface="Lato" panose="020F0502020204030203"/>
            </a:endParaRPr>
          </a:p>
          <a:p>
            <a:pPr marL="285750" indent="-285750">
              <a:lnSpc>
                <a:spcPct val="140000"/>
              </a:lnSpc>
              <a:spcBef>
                <a:spcPts val="0"/>
              </a:spcBef>
              <a:buFont typeface="Arial" panose="020B0604020202020204" pitchFamily="34" charset="0"/>
              <a:buChar char="•"/>
            </a:pPr>
            <a:r>
              <a:rPr lang="en-US" sz="1300" dirty="0">
                <a:latin typeface="Lato" panose="020F0502020204030203"/>
              </a:rPr>
              <a:t>Online loan submission and approval-include loan activity with principal and interest for any specified range of time</a:t>
            </a:r>
          </a:p>
          <a:p>
            <a:pPr marL="285750" indent="-285750">
              <a:lnSpc>
                <a:spcPct val="140000"/>
              </a:lnSpc>
              <a:spcBef>
                <a:spcPts val="0"/>
              </a:spcBef>
              <a:buFont typeface="Arial" panose="020B0604020202020204" pitchFamily="34" charset="0"/>
              <a:buChar char="•"/>
            </a:pPr>
            <a:r>
              <a:rPr lang="en-US" sz="1300" dirty="0">
                <a:latin typeface="Lato" panose="020F0502020204030203"/>
              </a:rPr>
              <a:t>Clean 5500 statement package</a:t>
            </a:r>
          </a:p>
          <a:p>
            <a:pPr marL="285750" indent="-285750">
              <a:lnSpc>
                <a:spcPct val="140000"/>
              </a:lnSpc>
              <a:spcBef>
                <a:spcPts val="0"/>
              </a:spcBef>
              <a:buFont typeface="Arial" panose="020B0604020202020204" pitchFamily="34" charset="0"/>
              <a:buChar char="•"/>
            </a:pPr>
            <a:r>
              <a:rPr lang="en-US" sz="1300" dirty="0">
                <a:latin typeface="Lato" panose="020F0502020204030203"/>
              </a:rPr>
              <a:t>For 3(16), need authorized signer authority</a:t>
            </a:r>
          </a:p>
          <a:p>
            <a:pPr marL="285750" indent="-285750">
              <a:lnSpc>
                <a:spcPct val="140000"/>
              </a:lnSpc>
              <a:spcBef>
                <a:spcPts val="0"/>
              </a:spcBef>
              <a:buFont typeface="Arial" panose="020B0604020202020204" pitchFamily="34" charset="0"/>
              <a:buChar char="•"/>
            </a:pPr>
            <a:r>
              <a:rPr lang="en-US" sz="1300" dirty="0">
                <a:latin typeface="Lato" panose="020F0502020204030203"/>
              </a:rPr>
              <a:t>Allow multiple distribution fees or pre-populated schedule</a:t>
            </a:r>
          </a:p>
          <a:p>
            <a:pPr marL="285750" indent="-285750">
              <a:lnSpc>
                <a:spcPct val="140000"/>
              </a:lnSpc>
              <a:spcBef>
                <a:spcPts val="0"/>
              </a:spcBef>
              <a:buFont typeface="Arial" panose="020B0604020202020204" pitchFamily="34" charset="0"/>
              <a:buChar char="•"/>
            </a:pPr>
            <a:r>
              <a:rPr lang="en-US" sz="1300" dirty="0">
                <a:latin typeface="Lato" panose="020F0502020204030203"/>
              </a:rPr>
              <a:t>Downloads (system specific) and API opportunities</a:t>
            </a:r>
          </a:p>
          <a:p>
            <a:pPr marL="285750" indent="-285750">
              <a:lnSpc>
                <a:spcPct val="140000"/>
              </a:lnSpc>
              <a:spcBef>
                <a:spcPts val="0"/>
              </a:spcBef>
              <a:buFont typeface="Arial" panose="020B0604020202020204" pitchFamily="34" charset="0"/>
              <a:buChar char="•"/>
            </a:pPr>
            <a:r>
              <a:rPr lang="en-US" sz="1300" dirty="0">
                <a:latin typeface="Lato" panose="020F0502020204030203"/>
              </a:rPr>
              <a:t>Easy vesting update capability</a:t>
            </a:r>
          </a:p>
          <a:p>
            <a:pPr marL="285750" indent="-285750">
              <a:lnSpc>
                <a:spcPct val="140000"/>
              </a:lnSpc>
              <a:spcBef>
                <a:spcPts val="0"/>
              </a:spcBef>
              <a:buFont typeface="Arial" panose="020B0604020202020204" pitchFamily="34" charset="0"/>
              <a:buChar char="•"/>
            </a:pPr>
            <a:r>
              <a:rPr lang="en-US" sz="1300" dirty="0">
                <a:latin typeface="Lato" panose="020F0502020204030203"/>
              </a:rPr>
              <a:t>Corrective distributions online</a:t>
            </a:r>
          </a:p>
          <a:p>
            <a:pPr marL="285750" indent="-285750">
              <a:lnSpc>
                <a:spcPct val="140000"/>
              </a:lnSpc>
              <a:spcBef>
                <a:spcPts val="0"/>
              </a:spcBef>
              <a:buFont typeface="Arial" panose="020B0604020202020204" pitchFamily="34" charset="0"/>
              <a:buChar char="•"/>
            </a:pPr>
            <a:r>
              <a:rPr lang="en-US" sz="1300" dirty="0">
                <a:latin typeface="Lato" panose="020F0502020204030203"/>
              </a:rPr>
              <a:t>Easy payroll upload</a:t>
            </a:r>
          </a:p>
          <a:p>
            <a:pPr marL="285750" indent="-285750">
              <a:lnSpc>
                <a:spcPct val="140000"/>
              </a:lnSpc>
              <a:spcBef>
                <a:spcPts val="0"/>
              </a:spcBef>
              <a:buFont typeface="Arial" panose="020B0604020202020204" pitchFamily="34" charset="0"/>
              <a:buChar char="•"/>
            </a:pPr>
            <a:r>
              <a:rPr lang="en-US" sz="1300" dirty="0">
                <a:latin typeface="Lato" panose="020F0502020204030203"/>
              </a:rPr>
              <a:t>Ability to download participant notices or to upload TPA notices to recordkeeper for distribution</a:t>
            </a:r>
          </a:p>
          <a:p>
            <a:pPr marL="285750" indent="-285750">
              <a:lnSpc>
                <a:spcPct val="140000"/>
              </a:lnSpc>
              <a:spcBef>
                <a:spcPts val="0"/>
              </a:spcBef>
              <a:buFont typeface="Arial" panose="020B0604020202020204" pitchFamily="34" charset="0"/>
              <a:buChar char="•"/>
            </a:pPr>
            <a:r>
              <a:rPr lang="en-US" sz="1300" dirty="0">
                <a:latin typeface="Lato" panose="020F0502020204030203"/>
              </a:rPr>
              <a:t>Secure data transmission</a:t>
            </a:r>
          </a:p>
          <a:p>
            <a:pPr marL="285750" indent="-285750">
              <a:lnSpc>
                <a:spcPct val="140000"/>
              </a:lnSpc>
              <a:spcBef>
                <a:spcPts val="0"/>
              </a:spcBef>
              <a:buFont typeface="Arial" panose="020B0604020202020204" pitchFamily="34" charset="0"/>
              <a:buChar char="•"/>
            </a:pPr>
            <a:r>
              <a:rPr lang="en-US" sz="1300" dirty="0">
                <a:latin typeface="Lato" panose="020F0502020204030203"/>
              </a:rPr>
              <a:t>Ability to add and modify participant information</a:t>
            </a:r>
          </a:p>
          <a:p>
            <a:pPr>
              <a:lnSpc>
                <a:spcPct val="140000"/>
              </a:lnSpc>
              <a:spcBef>
                <a:spcPts val="0"/>
              </a:spcBef>
            </a:pPr>
            <a:endParaRPr lang="en-US" sz="1300" dirty="0">
              <a:latin typeface="Lato" panose="020F0502020204030203"/>
            </a:endParaRPr>
          </a:p>
        </p:txBody>
      </p:sp>
      <p:sp>
        <p:nvSpPr>
          <p:cNvPr id="10" name="Text Placeholder 9">
            <a:extLst>
              <a:ext uri="{FF2B5EF4-FFF2-40B4-BE49-F238E27FC236}">
                <a16:creationId xmlns:a16="http://schemas.microsoft.com/office/drawing/2014/main" id="{2913EAF1-B4A6-4973-BC21-980161440373}"/>
              </a:ext>
            </a:extLst>
          </p:cNvPr>
          <p:cNvSpPr>
            <a:spLocks noGrp="1"/>
          </p:cNvSpPr>
          <p:nvPr>
            <p:ph type="body" sz="quarter" idx="14"/>
          </p:nvPr>
        </p:nvSpPr>
        <p:spPr>
          <a:xfrm>
            <a:off x="10225761" y="307848"/>
            <a:ext cx="1879600" cy="1002206"/>
          </a:xfrm>
        </p:spPr>
        <p:txBody>
          <a:bodyPr>
            <a:normAutofit/>
          </a:bodyPr>
          <a:lstStyle/>
          <a:p>
            <a:r>
              <a:rPr lang="en-US" dirty="0"/>
              <a:t>Theresa Ayers and Phil Maness notes from TPA interviews re: TPA Portal</a:t>
            </a:r>
          </a:p>
          <a:p>
            <a:endParaRPr lang="en-US" dirty="0"/>
          </a:p>
        </p:txBody>
      </p:sp>
    </p:spTree>
    <p:extLst>
      <p:ext uri="{BB962C8B-B14F-4D97-AF65-F5344CB8AC3E}">
        <p14:creationId xmlns:p14="http://schemas.microsoft.com/office/powerpoint/2010/main" val="97828682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1A9602-46A0-4A50-8BB3-CE85C821EB3A}"/>
              </a:ext>
            </a:extLst>
          </p:cNvPr>
          <p:cNvSpPr>
            <a:spLocks noGrp="1"/>
          </p:cNvSpPr>
          <p:nvPr>
            <p:ph type="title"/>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advisors need</a:t>
            </a:r>
          </a:p>
        </p:txBody>
      </p:sp>
      <p:sp>
        <p:nvSpPr>
          <p:cNvPr id="3" name="Content Placeholder 2">
            <a:extLst>
              <a:ext uri="{FF2B5EF4-FFF2-40B4-BE49-F238E27FC236}">
                <a16:creationId xmlns:a16="http://schemas.microsoft.com/office/drawing/2014/main" id="{EF99DB4F-0246-421C-9275-937E0BD01A3E}"/>
              </a:ext>
            </a:extLst>
          </p:cNvPr>
          <p:cNvSpPr>
            <a:spLocks noGrp="1"/>
          </p:cNvSpPr>
          <p:nvPr>
            <p:ph type="body" sz="quarter" idx="10"/>
          </p:nvPr>
        </p:nvSpPr>
        <p:spPr>
          <a:xfrm>
            <a:off x="345234" y="1661745"/>
            <a:ext cx="5400426" cy="4615229"/>
          </a:xfrm>
        </p:spPr>
        <p:txBody>
          <a:bodyPr>
            <a:noAutofit/>
          </a:bodyPr>
          <a:lstStyle/>
          <a:p>
            <a:pPr>
              <a:lnSpc>
                <a:spcPct val="120000"/>
              </a:lnSpc>
              <a:spcBef>
                <a:spcPts val="0"/>
              </a:spcBef>
            </a:pPr>
            <a:r>
              <a:rPr lang="en-US" sz="1300" b="1" dirty="0">
                <a:latin typeface="Lato" panose="020F0502020204030203"/>
              </a:rPr>
              <a:t>Product Platform</a:t>
            </a:r>
          </a:p>
          <a:p>
            <a:pPr marL="285750" indent="-285750">
              <a:lnSpc>
                <a:spcPct val="120000"/>
              </a:lnSpc>
              <a:spcBef>
                <a:spcPts val="0"/>
              </a:spcBef>
              <a:buFont typeface="Arial" panose="020B0604020202020204" pitchFamily="34" charset="0"/>
              <a:buChar char="•"/>
            </a:pPr>
            <a:r>
              <a:rPr lang="en-US" sz="1300" dirty="0">
                <a:latin typeface="Lato" panose="020F0502020204030203"/>
              </a:rPr>
              <a:t>Available products</a:t>
            </a:r>
          </a:p>
          <a:p>
            <a:pPr marL="285750" indent="-285750">
              <a:lnSpc>
                <a:spcPct val="120000"/>
              </a:lnSpc>
              <a:spcBef>
                <a:spcPts val="0"/>
              </a:spcBef>
              <a:buFont typeface="Arial" panose="020B0604020202020204" pitchFamily="34" charset="0"/>
              <a:buChar char="•"/>
            </a:pPr>
            <a:r>
              <a:rPr lang="en-US" sz="1300" dirty="0">
                <a:latin typeface="Lato" panose="020F0502020204030203"/>
              </a:rPr>
              <a:t>Product information</a:t>
            </a:r>
          </a:p>
          <a:p>
            <a:pPr marL="285750" indent="-285750">
              <a:lnSpc>
                <a:spcPct val="120000"/>
              </a:lnSpc>
              <a:spcBef>
                <a:spcPts val="0"/>
              </a:spcBef>
              <a:buFont typeface="Arial" panose="020B0604020202020204" pitchFamily="34" charset="0"/>
              <a:buChar char="•"/>
            </a:pPr>
            <a:r>
              <a:rPr lang="en-US" sz="1300" dirty="0">
                <a:latin typeface="Lato" panose="020F0502020204030203"/>
              </a:rPr>
              <a:t>Product proposals</a:t>
            </a:r>
          </a:p>
          <a:p>
            <a:pPr marL="285750" indent="-285750">
              <a:lnSpc>
                <a:spcPct val="120000"/>
              </a:lnSpc>
              <a:spcBef>
                <a:spcPts val="0"/>
              </a:spcBef>
              <a:buFont typeface="Arial" panose="020B0604020202020204" pitchFamily="34" charset="0"/>
              <a:buChar char="•"/>
            </a:pPr>
            <a:r>
              <a:rPr lang="en-US" sz="1300" dirty="0">
                <a:latin typeface="Lato" panose="020F0502020204030203"/>
              </a:rPr>
              <a:t>Industry and regulatory updates</a:t>
            </a:r>
          </a:p>
          <a:p>
            <a:pPr>
              <a:lnSpc>
                <a:spcPct val="120000"/>
              </a:lnSpc>
              <a:spcBef>
                <a:spcPts val="0"/>
              </a:spcBef>
            </a:pPr>
            <a:r>
              <a:rPr lang="en-US" sz="1300" b="1" dirty="0">
                <a:latin typeface="Lato" panose="020F0502020204030203"/>
              </a:rPr>
              <a:t>Plan Health Measurement</a:t>
            </a:r>
          </a:p>
          <a:p>
            <a:pPr marL="285750" indent="-285750">
              <a:lnSpc>
                <a:spcPct val="120000"/>
              </a:lnSpc>
              <a:spcBef>
                <a:spcPts val="0"/>
              </a:spcBef>
              <a:buFont typeface="Arial" panose="020B0604020202020204" pitchFamily="34" charset="0"/>
              <a:buChar char="•"/>
            </a:pPr>
            <a:r>
              <a:rPr lang="en-US" sz="1300" dirty="0">
                <a:latin typeface="Lato" panose="020F0502020204030203"/>
              </a:rPr>
              <a:t>Measuring plan performance against stated goals</a:t>
            </a:r>
          </a:p>
          <a:p>
            <a:pPr marL="285750" indent="-285750">
              <a:lnSpc>
                <a:spcPct val="120000"/>
              </a:lnSpc>
              <a:spcBef>
                <a:spcPts val="0"/>
              </a:spcBef>
              <a:buFont typeface="Arial" panose="020B0604020202020204" pitchFamily="34" charset="0"/>
              <a:buChar char="•"/>
            </a:pPr>
            <a:r>
              <a:rPr lang="en-US" sz="1300" dirty="0">
                <a:latin typeface="Lato" panose="020F0502020204030203"/>
              </a:rPr>
              <a:t>Fee benchmarking</a:t>
            </a:r>
          </a:p>
          <a:p>
            <a:pPr marL="285750" indent="-285750">
              <a:lnSpc>
                <a:spcPct val="120000"/>
              </a:lnSpc>
              <a:spcBef>
                <a:spcPts val="0"/>
              </a:spcBef>
              <a:buFont typeface="Arial" panose="020B0604020202020204" pitchFamily="34" charset="0"/>
              <a:buChar char="•"/>
            </a:pPr>
            <a:r>
              <a:rPr lang="en-US" sz="1300" dirty="0">
                <a:latin typeface="Lato" panose="020F0502020204030203"/>
              </a:rPr>
              <a:t>Employee readiness reporting</a:t>
            </a:r>
          </a:p>
          <a:p>
            <a:pPr>
              <a:lnSpc>
                <a:spcPct val="120000"/>
              </a:lnSpc>
              <a:spcBef>
                <a:spcPts val="0"/>
              </a:spcBef>
            </a:pPr>
            <a:r>
              <a:rPr lang="en-US" sz="1300" b="1" dirty="0">
                <a:latin typeface="Lato" panose="020F0502020204030203"/>
              </a:rPr>
              <a:t>Employee Education</a:t>
            </a:r>
          </a:p>
          <a:p>
            <a:pPr marL="285750" indent="-285750">
              <a:lnSpc>
                <a:spcPct val="120000"/>
              </a:lnSpc>
              <a:spcBef>
                <a:spcPts val="0"/>
              </a:spcBef>
              <a:buFont typeface="Arial" panose="020B0604020202020204" pitchFamily="34" charset="0"/>
              <a:buChar char="•"/>
            </a:pPr>
            <a:r>
              <a:rPr lang="en-US" sz="1300" dirty="0">
                <a:latin typeface="Lato" panose="020F0502020204030203"/>
              </a:rPr>
              <a:t>Enrollment presentations</a:t>
            </a:r>
          </a:p>
          <a:p>
            <a:pPr marL="285750" indent="-285750">
              <a:lnSpc>
                <a:spcPct val="120000"/>
              </a:lnSpc>
              <a:spcBef>
                <a:spcPts val="0"/>
              </a:spcBef>
              <a:buFont typeface="Arial" panose="020B0604020202020204" pitchFamily="34" charset="0"/>
              <a:buChar char="•"/>
            </a:pPr>
            <a:r>
              <a:rPr lang="en-US" sz="1300" dirty="0">
                <a:latin typeface="Lato" panose="020F0502020204030203"/>
              </a:rPr>
              <a:t>Communication campaigns</a:t>
            </a:r>
          </a:p>
          <a:p>
            <a:pPr marL="285750" indent="-285750">
              <a:lnSpc>
                <a:spcPct val="120000"/>
              </a:lnSpc>
              <a:spcBef>
                <a:spcPts val="0"/>
              </a:spcBef>
              <a:buFont typeface="Arial" panose="020B0604020202020204" pitchFamily="34" charset="0"/>
              <a:buChar char="•"/>
            </a:pPr>
            <a:r>
              <a:rPr lang="en-US" sz="1300" dirty="0">
                <a:latin typeface="Lato" panose="020F0502020204030203"/>
              </a:rPr>
              <a:t>Enrollment kits</a:t>
            </a:r>
          </a:p>
          <a:p>
            <a:pPr marL="285750" indent="-285750">
              <a:lnSpc>
                <a:spcPct val="120000"/>
              </a:lnSpc>
              <a:spcBef>
                <a:spcPts val="0"/>
              </a:spcBef>
              <a:buFont typeface="Arial" panose="020B0604020202020204" pitchFamily="34" charset="0"/>
              <a:buChar char="•"/>
            </a:pPr>
            <a:r>
              <a:rPr lang="en-US" sz="1300" dirty="0">
                <a:latin typeface="Lato" panose="020F0502020204030203"/>
              </a:rPr>
              <a:t>Enrollment meeting support</a:t>
            </a:r>
          </a:p>
          <a:p>
            <a:pPr>
              <a:lnSpc>
                <a:spcPct val="120000"/>
              </a:lnSpc>
              <a:spcBef>
                <a:spcPts val="0"/>
              </a:spcBef>
            </a:pPr>
            <a:r>
              <a:rPr lang="en-US" sz="1300" b="1" dirty="0">
                <a:latin typeface="Lato" panose="020F0502020204030203"/>
              </a:rPr>
              <a:t>Investment Management</a:t>
            </a:r>
          </a:p>
          <a:p>
            <a:pPr marL="285750" indent="-285750">
              <a:lnSpc>
                <a:spcPct val="120000"/>
              </a:lnSpc>
              <a:spcBef>
                <a:spcPts val="0"/>
              </a:spcBef>
              <a:buFont typeface="Arial" panose="020B0604020202020204" pitchFamily="34" charset="0"/>
              <a:buChar char="•"/>
            </a:pPr>
            <a:r>
              <a:rPr lang="en-US" sz="1300" dirty="0">
                <a:latin typeface="Lato" panose="020F0502020204030203"/>
              </a:rPr>
              <a:t>Investment lineup management</a:t>
            </a:r>
          </a:p>
          <a:p>
            <a:pPr marL="285750" indent="-285750">
              <a:lnSpc>
                <a:spcPct val="120000"/>
              </a:lnSpc>
              <a:spcBef>
                <a:spcPts val="0"/>
              </a:spcBef>
              <a:buFont typeface="Arial" panose="020B0604020202020204" pitchFamily="34" charset="0"/>
              <a:buChar char="•"/>
            </a:pPr>
            <a:r>
              <a:rPr lang="en-US" sz="1300" dirty="0">
                <a:latin typeface="Lato" panose="020F0502020204030203"/>
              </a:rPr>
              <a:t>Model portfolio management</a:t>
            </a:r>
          </a:p>
          <a:p>
            <a:pPr marL="285750" indent="-285750">
              <a:lnSpc>
                <a:spcPct val="120000"/>
              </a:lnSpc>
              <a:spcBef>
                <a:spcPts val="0"/>
              </a:spcBef>
              <a:buFont typeface="Arial" panose="020B0604020202020204" pitchFamily="34" charset="0"/>
              <a:buChar char="•"/>
            </a:pPr>
            <a:r>
              <a:rPr lang="en-US" sz="1300" dirty="0">
                <a:latin typeface="Lato" panose="020F0502020204030203"/>
              </a:rPr>
              <a:t>Investment reporting</a:t>
            </a:r>
          </a:p>
          <a:p>
            <a:pPr marL="285750" indent="-285750">
              <a:lnSpc>
                <a:spcPct val="120000"/>
              </a:lnSpc>
              <a:spcBef>
                <a:spcPts val="0"/>
              </a:spcBef>
              <a:buFont typeface="Arial" panose="020B0604020202020204" pitchFamily="34" charset="0"/>
              <a:buChar char="•"/>
            </a:pPr>
            <a:r>
              <a:rPr lang="en-US" sz="1300" dirty="0">
                <a:latin typeface="Lato" panose="020F0502020204030203"/>
              </a:rPr>
              <a:t>Employee advice services</a:t>
            </a:r>
          </a:p>
        </p:txBody>
      </p:sp>
      <p:sp>
        <p:nvSpPr>
          <p:cNvPr id="7" name="Text Placeholder 6">
            <a:extLst>
              <a:ext uri="{FF2B5EF4-FFF2-40B4-BE49-F238E27FC236}">
                <a16:creationId xmlns:a16="http://schemas.microsoft.com/office/drawing/2014/main" id="{B8BB2485-63A0-47A9-8B11-A0E66AD8DC21}"/>
              </a:ext>
            </a:extLst>
          </p:cNvPr>
          <p:cNvSpPr>
            <a:spLocks noGrp="1"/>
          </p:cNvSpPr>
          <p:nvPr>
            <p:ph type="body" sz="quarter" idx="11"/>
          </p:nvPr>
        </p:nvSpPr>
        <p:spPr>
          <a:xfrm>
            <a:off x="6153150" y="1631799"/>
            <a:ext cx="5693616" cy="4511826"/>
          </a:xfrm>
        </p:spPr>
        <p:txBody>
          <a:bodyPr>
            <a:noAutofit/>
          </a:bodyPr>
          <a:lstStyle/>
          <a:p>
            <a:pPr>
              <a:lnSpc>
                <a:spcPct val="100000"/>
              </a:lnSpc>
              <a:spcBef>
                <a:spcPts val="700"/>
              </a:spcBef>
            </a:pPr>
            <a:r>
              <a:rPr lang="en-US" sz="1300" b="1" dirty="0">
                <a:latin typeface="Lato" panose="020F0502020204030203"/>
              </a:rPr>
              <a:t>Product Feature Integration (consolidated experience)</a:t>
            </a:r>
          </a:p>
          <a:p>
            <a:pPr marL="285750" indent="-285750">
              <a:lnSpc>
                <a:spcPct val="110000"/>
              </a:lnSpc>
              <a:spcBef>
                <a:spcPts val="700"/>
              </a:spcBef>
              <a:buFont typeface="Arial" panose="020B0604020202020204" pitchFamily="34" charset="0"/>
              <a:buChar char="•"/>
            </a:pPr>
            <a:r>
              <a:rPr lang="en-US" sz="1300" dirty="0" err="1">
                <a:latin typeface="Lato" panose="020F0502020204030203"/>
              </a:rPr>
              <a:t>iJoin</a:t>
            </a:r>
            <a:r>
              <a:rPr lang="en-US" sz="1300" dirty="0">
                <a:latin typeface="Lato" panose="020F0502020204030203"/>
              </a:rPr>
              <a:t> advisor portal (participant health reporting, email campaigns)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Fiduciary Decisions (fee benchmark reporting)</a:t>
            </a:r>
          </a:p>
          <a:p>
            <a:pPr marL="285750" indent="-285750">
              <a:lnSpc>
                <a:spcPct val="110000"/>
              </a:lnSpc>
              <a:spcBef>
                <a:spcPts val="700"/>
              </a:spcBef>
              <a:buFont typeface="Arial" panose="020B0604020202020204" pitchFamily="34" charset="0"/>
              <a:buChar char="•"/>
            </a:pPr>
            <a:r>
              <a:rPr lang="en-US" sz="1300" dirty="0">
                <a:latin typeface="Lato" panose="020F0502020204030203"/>
              </a:rPr>
              <a:t>MATC (model portfolio management)</a:t>
            </a:r>
          </a:p>
          <a:p>
            <a:pPr marL="285750" indent="-285750">
              <a:lnSpc>
                <a:spcPct val="110000"/>
              </a:lnSpc>
              <a:spcBef>
                <a:spcPts val="700"/>
              </a:spcBef>
              <a:buFont typeface="Arial" panose="020B0604020202020204" pitchFamily="34" charset="0"/>
              <a:buChar char="•"/>
            </a:pPr>
            <a:r>
              <a:rPr lang="en-US" sz="1300" dirty="0" err="1">
                <a:latin typeface="Lato" panose="020F0502020204030203"/>
              </a:rPr>
              <a:t>Relius</a:t>
            </a:r>
            <a:r>
              <a:rPr lang="en-US" sz="1300" dirty="0">
                <a:latin typeface="Lato" panose="020F0502020204030203"/>
              </a:rPr>
              <a:t> sponsor website (plan support and insights)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Brand folder (product collateral)</a:t>
            </a:r>
          </a:p>
          <a:p>
            <a:pPr>
              <a:lnSpc>
                <a:spcPct val="100000"/>
              </a:lnSpc>
              <a:spcBef>
                <a:spcPts val="700"/>
              </a:spcBef>
            </a:pPr>
            <a:r>
              <a:rPr lang="en-US" sz="1300" b="1" dirty="0">
                <a:latin typeface="Lato" panose="020F0502020204030203"/>
              </a:rPr>
              <a:t>Dashboard and Reporting</a:t>
            </a:r>
          </a:p>
          <a:p>
            <a:pPr marL="285750" indent="-285750">
              <a:lnSpc>
                <a:spcPct val="110000"/>
              </a:lnSpc>
              <a:spcBef>
                <a:spcPts val="700"/>
              </a:spcBef>
              <a:buFont typeface="Arial" panose="020B0604020202020204" pitchFamily="34" charset="0"/>
              <a:buChar char="•"/>
            </a:pPr>
            <a:r>
              <a:rPr lang="en-US" sz="1300" dirty="0">
                <a:latin typeface="Lato" panose="020F0502020204030203"/>
              </a:rPr>
              <a:t>Book of business summary data with drill down to plan level insights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Messaging (to/from American Trust)</a:t>
            </a:r>
          </a:p>
          <a:p>
            <a:pPr marL="571500" lvl="1">
              <a:lnSpc>
                <a:spcPct val="110000"/>
              </a:lnSpc>
              <a:spcBef>
                <a:spcPts val="700"/>
              </a:spcBef>
            </a:pPr>
            <a:r>
              <a:rPr lang="en-US" sz="1300" dirty="0">
                <a:latin typeface="Lato" panose="020F0502020204030203"/>
              </a:rPr>
              <a:t>Ideally across all related parties to a plan</a:t>
            </a:r>
          </a:p>
          <a:p>
            <a:pPr marL="285750" indent="-285750">
              <a:lnSpc>
                <a:spcPct val="110000"/>
              </a:lnSpc>
              <a:spcBef>
                <a:spcPts val="700"/>
              </a:spcBef>
              <a:buFont typeface="Arial" panose="020B0604020202020204" pitchFamily="34" charset="0"/>
              <a:buChar char="•"/>
            </a:pPr>
            <a:r>
              <a:rPr lang="en-US" sz="1300" dirty="0">
                <a:latin typeface="Lato" panose="020F0502020204030203"/>
              </a:rPr>
              <a:t>Block of business and single plan reporting</a:t>
            </a:r>
          </a:p>
          <a:p>
            <a:pPr marL="571500" lvl="1">
              <a:lnSpc>
                <a:spcPct val="110000"/>
              </a:lnSpc>
              <a:spcBef>
                <a:spcPts val="700"/>
              </a:spcBef>
            </a:pPr>
            <a:r>
              <a:rPr lang="en-US" sz="1300" dirty="0">
                <a:latin typeface="Lato" panose="020F0502020204030203"/>
              </a:rPr>
              <a:t>Less data downloading compared to TPAs</a:t>
            </a:r>
          </a:p>
          <a:p>
            <a:pPr marL="571500" lvl="1">
              <a:lnSpc>
                <a:spcPct val="110000"/>
              </a:lnSpc>
              <a:spcBef>
                <a:spcPts val="700"/>
              </a:spcBef>
            </a:pPr>
            <a:r>
              <a:rPr lang="en-US" sz="1300" dirty="0">
                <a:latin typeface="Lato" panose="020F0502020204030203"/>
              </a:rPr>
              <a:t>Heavier plan health and investment related focus </a:t>
            </a:r>
          </a:p>
        </p:txBody>
      </p:sp>
      <p:sp>
        <p:nvSpPr>
          <p:cNvPr id="4" name="Text Placeholder 3">
            <a:extLst>
              <a:ext uri="{FF2B5EF4-FFF2-40B4-BE49-F238E27FC236}">
                <a16:creationId xmlns:a16="http://schemas.microsoft.com/office/drawing/2014/main" id="{D14F74EC-C756-4490-A018-DB8BC37EC6DA}"/>
              </a:ext>
            </a:extLst>
          </p:cNvPr>
          <p:cNvSpPr>
            <a:spLocks noGrp="1"/>
          </p:cNvSpPr>
          <p:nvPr>
            <p:ph type="body" sz="quarter" idx="14"/>
          </p:nvPr>
        </p:nvSpPr>
        <p:spPr/>
        <p:txBody>
          <a:bodyPr/>
          <a:lstStyle/>
          <a:p>
            <a:r>
              <a:rPr lang="en-US" dirty="0"/>
              <a:t> </a:t>
            </a:r>
          </a:p>
        </p:txBody>
      </p:sp>
    </p:spTree>
    <p:extLst>
      <p:ext uri="{BB962C8B-B14F-4D97-AF65-F5344CB8AC3E}">
        <p14:creationId xmlns:p14="http://schemas.microsoft.com/office/powerpoint/2010/main" val="123095108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E27FD1-09B6-4461-92F8-04830B72E31C}"/>
              </a:ext>
            </a:extLst>
          </p:cNvPr>
          <p:cNvSpPr>
            <a:spLocks noGrp="1"/>
          </p:cNvSpPr>
          <p:nvPr>
            <p:ph type="body" sz="quarter" idx="14"/>
          </p:nvPr>
        </p:nvSpPr>
        <p:spPr/>
        <p:txBody>
          <a:bodyPr/>
          <a:lstStyle/>
          <a:p>
            <a:r>
              <a:rPr lang="en-US" dirty="0"/>
              <a:t> </a:t>
            </a:r>
          </a:p>
        </p:txBody>
      </p:sp>
      <p:sp>
        <p:nvSpPr>
          <p:cNvPr id="6" name="Title 5">
            <a:extLst>
              <a:ext uri="{FF2B5EF4-FFF2-40B4-BE49-F238E27FC236}">
                <a16:creationId xmlns:a16="http://schemas.microsoft.com/office/drawing/2014/main" id="{221A9602-46A0-4A50-8BB3-CE85C821EB3A}"/>
              </a:ext>
            </a:extLst>
          </p:cNvPr>
          <p:cNvSpPr>
            <a:spLocks noGrp="1"/>
          </p:cNvSpPr>
          <p:nvPr>
            <p:ph type="title"/>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partners need</a:t>
            </a:r>
          </a:p>
        </p:txBody>
      </p:sp>
      <p:sp>
        <p:nvSpPr>
          <p:cNvPr id="3" name="Content Placeholder 2">
            <a:extLst>
              <a:ext uri="{FF2B5EF4-FFF2-40B4-BE49-F238E27FC236}">
                <a16:creationId xmlns:a16="http://schemas.microsoft.com/office/drawing/2014/main" id="{EF99DB4F-0246-421C-9275-937E0BD01A3E}"/>
              </a:ext>
            </a:extLst>
          </p:cNvPr>
          <p:cNvSpPr>
            <a:spLocks noGrp="1"/>
          </p:cNvSpPr>
          <p:nvPr>
            <p:ph type="body" sz="quarter" idx="10"/>
          </p:nvPr>
        </p:nvSpPr>
        <p:spPr>
          <a:xfrm>
            <a:off x="345234" y="1661746"/>
            <a:ext cx="5400426" cy="4396198"/>
          </a:xfrm>
        </p:spPr>
        <p:txBody>
          <a:bodyPr>
            <a:noAutofit/>
          </a:bodyPr>
          <a:lstStyle/>
          <a:p>
            <a:pPr>
              <a:lnSpc>
                <a:spcPct val="140000"/>
              </a:lnSpc>
              <a:spcBef>
                <a:spcPts val="0"/>
              </a:spcBef>
            </a:pPr>
            <a:r>
              <a:rPr lang="en-US" sz="1300" b="1" dirty="0">
                <a:latin typeface="Lato" panose="020F0502020204030203"/>
              </a:rPr>
              <a:t>Sales Pipeline</a:t>
            </a:r>
          </a:p>
          <a:p>
            <a:pPr marL="285750" indent="-285750">
              <a:lnSpc>
                <a:spcPct val="140000"/>
              </a:lnSpc>
              <a:spcBef>
                <a:spcPts val="0"/>
              </a:spcBef>
              <a:buFont typeface="Arial" panose="020B0604020202020204" pitchFamily="34" charset="0"/>
              <a:buChar char="•"/>
            </a:pPr>
            <a:r>
              <a:rPr lang="en-US" sz="1300" dirty="0">
                <a:latin typeface="Lato" panose="020F0502020204030203"/>
              </a:rPr>
              <a:t>Proposal activity</a:t>
            </a:r>
          </a:p>
          <a:p>
            <a:pPr marL="285750" indent="-285750">
              <a:lnSpc>
                <a:spcPct val="140000"/>
              </a:lnSpc>
              <a:spcBef>
                <a:spcPts val="0"/>
              </a:spcBef>
              <a:buFont typeface="Arial" panose="020B0604020202020204" pitchFamily="34" charset="0"/>
              <a:buChar char="•"/>
            </a:pPr>
            <a:r>
              <a:rPr lang="en-US" sz="1300" dirty="0">
                <a:latin typeface="Lato" panose="020F0502020204030203"/>
              </a:rPr>
              <a:t>Proposal close rates</a:t>
            </a:r>
          </a:p>
          <a:p>
            <a:pPr marL="285750" indent="-285750">
              <a:lnSpc>
                <a:spcPct val="140000"/>
              </a:lnSpc>
              <a:spcBef>
                <a:spcPts val="0"/>
              </a:spcBef>
              <a:buFont typeface="Arial" panose="020B0604020202020204" pitchFamily="34" charset="0"/>
              <a:buChar char="•"/>
            </a:pPr>
            <a:r>
              <a:rPr lang="en-US" sz="1300" dirty="0">
                <a:latin typeface="Lato" panose="020F0502020204030203"/>
              </a:rPr>
              <a:t>Conversion activity and statuses</a:t>
            </a:r>
          </a:p>
          <a:p>
            <a:pPr>
              <a:lnSpc>
                <a:spcPct val="140000"/>
              </a:lnSpc>
              <a:spcBef>
                <a:spcPts val="0"/>
              </a:spcBef>
            </a:pPr>
            <a:r>
              <a:rPr lang="en-US" sz="1300" b="1" dirty="0">
                <a:latin typeface="Lato" panose="020F0502020204030203"/>
              </a:rPr>
              <a:t>Product Performance</a:t>
            </a:r>
          </a:p>
          <a:p>
            <a:pPr marL="285750" indent="-285750">
              <a:lnSpc>
                <a:spcPct val="140000"/>
              </a:lnSpc>
              <a:spcBef>
                <a:spcPts val="0"/>
              </a:spcBef>
              <a:buFont typeface="Arial" panose="020B0604020202020204" pitchFamily="34" charset="0"/>
              <a:buChar char="•"/>
            </a:pPr>
            <a:r>
              <a:rPr lang="en-US" sz="1300" dirty="0">
                <a:latin typeface="Lato" panose="020F0502020204030203"/>
              </a:rPr>
              <a:t>Win/loss insights</a:t>
            </a:r>
          </a:p>
          <a:p>
            <a:pPr marL="285750" indent="-285750">
              <a:lnSpc>
                <a:spcPct val="140000"/>
              </a:lnSpc>
              <a:spcBef>
                <a:spcPts val="0"/>
              </a:spcBef>
              <a:buFont typeface="Arial" panose="020B0604020202020204" pitchFamily="34" charset="0"/>
              <a:buChar char="•"/>
            </a:pPr>
            <a:r>
              <a:rPr lang="en-US" sz="1300" dirty="0">
                <a:latin typeface="Lato" panose="020F0502020204030203"/>
              </a:rPr>
              <a:t>Termination activity and feedback</a:t>
            </a:r>
          </a:p>
          <a:p>
            <a:pPr marL="285750" indent="-285750">
              <a:lnSpc>
                <a:spcPct val="140000"/>
              </a:lnSpc>
              <a:spcBef>
                <a:spcPts val="0"/>
              </a:spcBef>
              <a:buFont typeface="Arial" panose="020B0604020202020204" pitchFamily="34" charset="0"/>
              <a:buChar char="•"/>
            </a:pPr>
            <a:r>
              <a:rPr lang="en-US" sz="1300" dirty="0">
                <a:latin typeface="Lato" panose="020F0502020204030203"/>
              </a:rPr>
              <a:t>Product feature utilization</a:t>
            </a:r>
          </a:p>
          <a:p>
            <a:pPr marL="285750" indent="-285750">
              <a:lnSpc>
                <a:spcPct val="140000"/>
              </a:lnSpc>
              <a:spcBef>
                <a:spcPts val="0"/>
              </a:spcBef>
              <a:buFont typeface="Arial" panose="020B0604020202020204" pitchFamily="34" charset="0"/>
              <a:buChar char="•"/>
            </a:pPr>
            <a:r>
              <a:rPr lang="en-US" sz="1300" dirty="0">
                <a:latin typeface="Lato" panose="020F0502020204030203"/>
              </a:rPr>
              <a:t>Client survey results</a:t>
            </a:r>
          </a:p>
          <a:p>
            <a:pPr>
              <a:lnSpc>
                <a:spcPct val="140000"/>
              </a:lnSpc>
              <a:spcBef>
                <a:spcPts val="0"/>
              </a:spcBef>
            </a:pPr>
            <a:r>
              <a:rPr lang="en-US" sz="1300" b="1" dirty="0">
                <a:latin typeface="Lato" panose="020F0502020204030203"/>
              </a:rPr>
              <a:t>Product Positioning</a:t>
            </a:r>
          </a:p>
          <a:p>
            <a:pPr marL="285750" indent="-285750">
              <a:lnSpc>
                <a:spcPct val="140000"/>
              </a:lnSpc>
              <a:spcBef>
                <a:spcPts val="0"/>
              </a:spcBef>
              <a:buFont typeface="Arial" panose="020B0604020202020204" pitchFamily="34" charset="0"/>
              <a:buChar char="•"/>
            </a:pPr>
            <a:r>
              <a:rPr lang="en-US" sz="1300" dirty="0">
                <a:latin typeface="Lato" panose="020F0502020204030203"/>
              </a:rPr>
              <a:t>Industry and competitive insights</a:t>
            </a:r>
          </a:p>
          <a:p>
            <a:pPr marL="285750" indent="-285750">
              <a:lnSpc>
                <a:spcPct val="140000"/>
              </a:lnSpc>
              <a:spcBef>
                <a:spcPts val="0"/>
              </a:spcBef>
              <a:buFont typeface="Arial" panose="020B0604020202020204" pitchFamily="34" charset="0"/>
              <a:buChar char="•"/>
            </a:pPr>
            <a:r>
              <a:rPr lang="en-US" sz="1300" dirty="0">
                <a:latin typeface="Lato" panose="020F0502020204030203"/>
              </a:rPr>
              <a:t>Regulatory updates</a:t>
            </a:r>
          </a:p>
          <a:p>
            <a:pPr marL="285750" indent="-285750">
              <a:lnSpc>
                <a:spcPct val="140000"/>
              </a:lnSpc>
              <a:spcBef>
                <a:spcPts val="0"/>
              </a:spcBef>
              <a:buFont typeface="Arial" panose="020B0604020202020204" pitchFamily="34" charset="0"/>
              <a:buChar char="•"/>
            </a:pPr>
            <a:r>
              <a:rPr lang="en-US" sz="1300" dirty="0">
                <a:latin typeface="Lato" panose="020F0502020204030203"/>
              </a:rPr>
              <a:t>AT Product roadmap</a:t>
            </a:r>
          </a:p>
          <a:p>
            <a:pPr marL="285750" indent="-285750">
              <a:lnSpc>
                <a:spcPct val="140000"/>
              </a:lnSpc>
              <a:spcBef>
                <a:spcPts val="0"/>
              </a:spcBef>
              <a:buFont typeface="Arial" panose="020B0604020202020204" pitchFamily="34" charset="0"/>
              <a:buChar char="•"/>
            </a:pPr>
            <a:r>
              <a:rPr lang="en-US" sz="1300" dirty="0">
                <a:latin typeface="Lato" panose="020F0502020204030203"/>
              </a:rPr>
              <a:t>Product collateral</a:t>
            </a:r>
          </a:p>
        </p:txBody>
      </p:sp>
      <p:sp>
        <p:nvSpPr>
          <p:cNvPr id="7" name="Text Placeholder 6">
            <a:extLst>
              <a:ext uri="{FF2B5EF4-FFF2-40B4-BE49-F238E27FC236}">
                <a16:creationId xmlns:a16="http://schemas.microsoft.com/office/drawing/2014/main" id="{B8BB2485-63A0-47A9-8B11-A0E66AD8DC21}"/>
              </a:ext>
            </a:extLst>
          </p:cNvPr>
          <p:cNvSpPr>
            <a:spLocks noGrp="1"/>
          </p:cNvSpPr>
          <p:nvPr>
            <p:ph type="body" sz="quarter" idx="11"/>
          </p:nvPr>
        </p:nvSpPr>
        <p:spPr>
          <a:xfrm>
            <a:off x="6153150" y="1631798"/>
            <a:ext cx="5693616" cy="4426146"/>
          </a:xfrm>
        </p:spPr>
        <p:txBody>
          <a:bodyPr>
            <a:noAutofit/>
          </a:bodyPr>
          <a:lstStyle/>
          <a:p>
            <a:pPr>
              <a:lnSpc>
                <a:spcPct val="140000"/>
              </a:lnSpc>
              <a:spcBef>
                <a:spcPts val="0"/>
              </a:spcBef>
            </a:pPr>
            <a:r>
              <a:rPr lang="en-US" sz="1300" b="1" dirty="0">
                <a:latin typeface="Lato" panose="020F0502020204030203"/>
              </a:rPr>
              <a:t>Dashboard and Reporting</a:t>
            </a:r>
          </a:p>
          <a:p>
            <a:pPr marL="285750" indent="-285750">
              <a:lnSpc>
                <a:spcPct val="140000"/>
              </a:lnSpc>
              <a:spcBef>
                <a:spcPts val="0"/>
              </a:spcBef>
              <a:buFont typeface="Arial" panose="020B0604020202020204" pitchFamily="34" charset="0"/>
              <a:buChar char="•"/>
            </a:pPr>
            <a:r>
              <a:rPr lang="en-US" sz="1300" dirty="0">
                <a:latin typeface="Lato" panose="020F0502020204030203"/>
              </a:rPr>
              <a:t>Book of business summary data with drill down to plan level insights</a:t>
            </a:r>
          </a:p>
          <a:p>
            <a:pPr marL="285750" indent="-285750">
              <a:lnSpc>
                <a:spcPct val="140000"/>
              </a:lnSpc>
              <a:spcBef>
                <a:spcPts val="0"/>
              </a:spcBef>
              <a:buFont typeface="Arial" panose="020B0604020202020204" pitchFamily="34" charset="0"/>
              <a:buChar char="•"/>
            </a:pPr>
            <a:r>
              <a:rPr lang="en-US" sz="1300" dirty="0">
                <a:latin typeface="Lato" panose="020F0502020204030203"/>
              </a:rPr>
              <a:t>Messaging (to/from American Trust)</a:t>
            </a:r>
          </a:p>
          <a:p>
            <a:pPr marL="571500" lvl="1">
              <a:lnSpc>
                <a:spcPct val="140000"/>
              </a:lnSpc>
              <a:spcBef>
                <a:spcPts val="0"/>
              </a:spcBef>
            </a:pPr>
            <a:r>
              <a:rPr lang="en-US" sz="1300" dirty="0">
                <a:latin typeface="Lato" panose="020F0502020204030203"/>
              </a:rPr>
              <a:t>Ideally across all related parties to a plan</a:t>
            </a:r>
          </a:p>
          <a:p>
            <a:pPr marL="285750" indent="-285750">
              <a:lnSpc>
                <a:spcPct val="140000"/>
              </a:lnSpc>
              <a:spcBef>
                <a:spcPts val="0"/>
              </a:spcBef>
              <a:buFont typeface="Arial" panose="020B0604020202020204" pitchFamily="34" charset="0"/>
              <a:buChar char="•"/>
            </a:pPr>
            <a:r>
              <a:rPr lang="en-US" sz="1300" dirty="0">
                <a:latin typeface="Lato" panose="020F0502020204030203"/>
              </a:rPr>
              <a:t>Block of business and single plan reporting</a:t>
            </a:r>
          </a:p>
          <a:p>
            <a:pPr marL="571500" lvl="1">
              <a:lnSpc>
                <a:spcPct val="140000"/>
              </a:lnSpc>
              <a:spcBef>
                <a:spcPts val="0"/>
              </a:spcBef>
            </a:pPr>
            <a:r>
              <a:rPr lang="en-US" sz="1300" dirty="0">
                <a:latin typeface="Lato" panose="020F0502020204030203"/>
              </a:rPr>
              <a:t>Heavier product performance related focus </a:t>
            </a:r>
          </a:p>
          <a:p>
            <a:pPr marL="571500" lvl="1">
              <a:lnSpc>
                <a:spcPct val="140000"/>
              </a:lnSpc>
              <a:spcBef>
                <a:spcPts val="0"/>
              </a:spcBef>
            </a:pPr>
            <a:r>
              <a:rPr lang="en-US" sz="1300" dirty="0">
                <a:latin typeface="Lato" panose="020F0502020204030203"/>
              </a:rPr>
              <a:t>Product growth (plans/participants/assets)</a:t>
            </a:r>
          </a:p>
          <a:p>
            <a:pPr marL="571500" lvl="1">
              <a:lnSpc>
                <a:spcPct val="140000"/>
              </a:lnSpc>
              <a:spcBef>
                <a:spcPts val="0"/>
              </a:spcBef>
            </a:pPr>
            <a:r>
              <a:rPr lang="en-US" sz="1300" dirty="0">
                <a:latin typeface="Lato" panose="020F0502020204030203"/>
              </a:rPr>
              <a:t>Reporting against partner agreement SLAs</a:t>
            </a:r>
          </a:p>
          <a:p>
            <a:pPr marL="571500" lvl="1">
              <a:lnSpc>
                <a:spcPct val="140000"/>
              </a:lnSpc>
              <a:spcBef>
                <a:spcPts val="0"/>
              </a:spcBef>
            </a:pPr>
            <a:r>
              <a:rPr lang="en-US" sz="1300" dirty="0">
                <a:latin typeface="Lato" panose="020F0502020204030203"/>
              </a:rPr>
              <a:t>Distribution channel activity (total plans, sales, key advisors)</a:t>
            </a:r>
          </a:p>
        </p:txBody>
      </p:sp>
    </p:spTree>
    <p:extLst>
      <p:ext uri="{BB962C8B-B14F-4D97-AF65-F5344CB8AC3E}">
        <p14:creationId xmlns:p14="http://schemas.microsoft.com/office/powerpoint/2010/main" val="15963550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63142351-7858-4FBA-ADE2-EB9C3325A074}"/>
              </a:ext>
            </a:extLst>
          </p:cNvPr>
          <p:cNvPicPr>
            <a:picLocks noChangeAspect="1"/>
          </p:cNvPicPr>
          <p:nvPr/>
        </p:nvPicPr>
        <p:blipFill>
          <a:blip r:embed="rId2"/>
          <a:stretch>
            <a:fillRect/>
          </a:stretch>
        </p:blipFill>
        <p:spPr>
          <a:xfrm>
            <a:off x="147725" y="133846"/>
            <a:ext cx="4414750" cy="6110380"/>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54810E88-1F67-4638-817D-FE14F9445969}"/>
              </a:ext>
            </a:extLst>
          </p:cNvPr>
          <p:cNvPicPr>
            <a:picLocks noChangeAspect="1"/>
          </p:cNvPicPr>
          <p:nvPr/>
        </p:nvPicPr>
        <p:blipFill>
          <a:blip r:embed="rId3"/>
          <a:stretch>
            <a:fillRect/>
          </a:stretch>
        </p:blipFill>
        <p:spPr>
          <a:xfrm>
            <a:off x="4818713" y="1364582"/>
            <a:ext cx="7225562" cy="3648907"/>
          </a:xfrm>
          <a:prstGeom prst="rect">
            <a:avLst/>
          </a:prstGeom>
        </p:spPr>
      </p:pic>
    </p:spTree>
    <p:extLst>
      <p:ext uri="{BB962C8B-B14F-4D97-AF65-F5344CB8AC3E}">
        <p14:creationId xmlns:p14="http://schemas.microsoft.com/office/powerpoint/2010/main" val="9726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BE654AEA-8BA1-458B-85D1-2F404D6BA0B7}"/>
              </a:ext>
            </a:extLst>
          </p:cNvPr>
          <p:cNvPicPr>
            <a:picLocks noChangeAspect="1"/>
          </p:cNvPicPr>
          <p:nvPr/>
        </p:nvPicPr>
        <p:blipFill>
          <a:blip r:embed="rId2"/>
          <a:stretch>
            <a:fillRect/>
          </a:stretch>
        </p:blipFill>
        <p:spPr>
          <a:xfrm>
            <a:off x="189957" y="1596982"/>
            <a:ext cx="11812086" cy="3927518"/>
          </a:xfrm>
          <a:prstGeom prst="rect">
            <a:avLst/>
          </a:prstGeom>
        </p:spPr>
      </p:pic>
      <p:sp>
        <p:nvSpPr>
          <p:cNvPr id="4" name="TextBox 3">
            <a:extLst>
              <a:ext uri="{FF2B5EF4-FFF2-40B4-BE49-F238E27FC236}">
                <a16:creationId xmlns:a16="http://schemas.microsoft.com/office/drawing/2014/main" id="{BA9067F6-92D4-4A68-ACAC-659C6188FFF4}"/>
              </a:ext>
            </a:extLst>
          </p:cNvPr>
          <p:cNvSpPr txBox="1"/>
          <p:nvPr/>
        </p:nvSpPr>
        <p:spPr>
          <a:xfrm>
            <a:off x="189957" y="161925"/>
            <a:ext cx="11812085" cy="615553"/>
          </a:xfrm>
          <a:prstGeom prst="rect">
            <a:avLst/>
          </a:prstGeom>
          <a:noFill/>
        </p:spPr>
        <p:txBody>
          <a:bodyPr wrap="square" lIns="0" tIns="0" rIns="0" bIns="0" rtlCol="0">
            <a:spAutoFit/>
          </a:bodyPr>
          <a:lstStyle/>
          <a:p>
            <a:pPr algn="ctr">
              <a:spcAft>
                <a:spcPts val="1250"/>
              </a:spcAft>
            </a:pPr>
            <a:r>
              <a:rPr lang="en-US" sz="4000" dirty="0">
                <a:solidFill>
                  <a:srgbClr val="415960"/>
                </a:solidFill>
                <a:latin typeface="Lato" panose="020F0502020204030203" pitchFamily="34" charset="0"/>
                <a:ea typeface="Lato" panose="020F0502020204030203" pitchFamily="34" charset="0"/>
                <a:cs typeface="Lato" panose="020F0502020204030203" pitchFamily="34" charset="0"/>
              </a:rPr>
              <a:t>Top Layer</a:t>
            </a:r>
          </a:p>
        </p:txBody>
      </p:sp>
    </p:spTree>
    <p:extLst>
      <p:ext uri="{BB962C8B-B14F-4D97-AF65-F5344CB8AC3E}">
        <p14:creationId xmlns:p14="http://schemas.microsoft.com/office/powerpoint/2010/main" val="547704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C028CD0-99F8-4DC3-BAFB-E7CE1875F189}"/>
              </a:ext>
            </a:extLst>
          </p:cNvPr>
          <p:cNvSpPr txBox="1"/>
          <p:nvPr/>
        </p:nvSpPr>
        <p:spPr>
          <a:xfrm>
            <a:off x="838199" y="291090"/>
            <a:ext cx="10515599" cy="689985"/>
          </a:xfrm>
          <a:prstGeom prst="rect">
            <a:avLst/>
          </a:prstGeom>
        </p:spPr>
        <p:txBody>
          <a:bodyPr vert="horz" lIns="91440" tIns="45720" rIns="91440" bIns="45720" rtlCol="0" anchor="b">
            <a:normAutofit/>
          </a:bodyPr>
          <a:lstStyle/>
          <a:p>
            <a:pPr algn="ctr">
              <a:lnSpc>
                <a:spcPct val="90000"/>
              </a:lnSpc>
              <a:spcBef>
                <a:spcPct val="0"/>
              </a:spcBef>
              <a:spcAft>
                <a:spcPts val="1250"/>
              </a:spcAft>
            </a:pPr>
            <a:r>
              <a:rPr lang="en-US" sz="4000" kern="1200" dirty="0">
                <a:solidFill>
                  <a:schemeClr val="tx1"/>
                </a:solidFill>
                <a:latin typeface="Lato" panose="020F0502020204030203" pitchFamily="34" charset="0"/>
                <a:ea typeface="Lato" panose="020F0502020204030203" pitchFamily="34" charset="0"/>
                <a:cs typeface="Lato" panose="020F0502020204030203" pitchFamily="34" charset="0"/>
              </a:rPr>
              <a:t>Drill down – second layer</a:t>
            </a:r>
          </a:p>
        </p:txBody>
      </p:sp>
      <p:pic>
        <p:nvPicPr>
          <p:cNvPr id="4" name="Picture 3" descr="A screenshot of a computer&#10;&#10;Description automatically generated">
            <a:extLst>
              <a:ext uri="{FF2B5EF4-FFF2-40B4-BE49-F238E27FC236}">
                <a16:creationId xmlns:a16="http://schemas.microsoft.com/office/drawing/2014/main" id="{CF33C357-F48D-45DC-9BA6-0E7670D16AA2}"/>
              </a:ext>
            </a:extLst>
          </p:cNvPr>
          <p:cNvPicPr>
            <a:picLocks noChangeAspect="1"/>
          </p:cNvPicPr>
          <p:nvPr/>
        </p:nvPicPr>
        <p:blipFill>
          <a:blip r:embed="rId2"/>
          <a:stretch>
            <a:fillRect/>
          </a:stretch>
        </p:blipFill>
        <p:spPr>
          <a:xfrm>
            <a:off x="183109" y="2295525"/>
            <a:ext cx="11839341" cy="3581400"/>
          </a:xfrm>
          <a:prstGeom prst="rect">
            <a:avLst/>
          </a:prstGeom>
        </p:spPr>
      </p:pic>
    </p:spTree>
    <p:extLst>
      <p:ext uri="{BB962C8B-B14F-4D97-AF65-F5344CB8AC3E}">
        <p14:creationId xmlns:p14="http://schemas.microsoft.com/office/powerpoint/2010/main" val="336726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3534378933"/>
              </p:ext>
            </p:extLst>
          </p:nvPr>
        </p:nvGraphicFramePr>
        <p:xfrm>
          <a:off x="242528" y="414866"/>
          <a:ext cx="1163483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2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597359730"/>
              </p:ext>
            </p:extLst>
          </p:nvPr>
        </p:nvGraphicFramePr>
        <p:xfrm>
          <a:off x="242528" y="90404"/>
          <a:ext cx="1163483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9F2DABC9-56A0-4D54-9518-8126DE46C843}"/>
              </a:ext>
            </a:extLst>
          </p:cNvPr>
          <p:cNvSpPr/>
          <p:nvPr/>
        </p:nvSpPr>
        <p:spPr>
          <a:xfrm>
            <a:off x="6843251" y="1622326"/>
            <a:ext cx="2900517" cy="8455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1400" dirty="0">
                <a:solidFill>
                  <a:schemeClr val="tx1"/>
                </a:solidFill>
              </a:rPr>
              <a:t>Site Search</a:t>
            </a:r>
          </a:p>
          <a:p>
            <a:pPr marL="285750" lvl="0" indent="-285750">
              <a:buFont typeface="Arial" panose="020B0604020202020204" pitchFamily="34" charset="0"/>
              <a:buChar char="•"/>
            </a:pPr>
            <a:r>
              <a:rPr lang="en-US" sz="1400" dirty="0">
                <a:solidFill>
                  <a:schemeClr val="tx1"/>
                </a:solidFill>
              </a:rPr>
              <a:t>Inbox (from American Trust)</a:t>
            </a:r>
          </a:p>
          <a:p>
            <a:pPr marL="285750" lvl="0" indent="-285750">
              <a:buFont typeface="Arial" panose="020B0604020202020204" pitchFamily="34" charset="0"/>
              <a:buChar char="•"/>
            </a:pPr>
            <a:r>
              <a:rPr lang="en-US" sz="1400" dirty="0">
                <a:solidFill>
                  <a:schemeClr val="tx1"/>
                </a:solidFill>
              </a:rPr>
              <a:t>Profile</a:t>
            </a:r>
          </a:p>
        </p:txBody>
      </p:sp>
      <p:sp>
        <p:nvSpPr>
          <p:cNvPr id="4" name="Rectangle: Rounded Corners 3">
            <a:extLst>
              <a:ext uri="{FF2B5EF4-FFF2-40B4-BE49-F238E27FC236}">
                <a16:creationId xmlns:a16="http://schemas.microsoft.com/office/drawing/2014/main" id="{98758438-F080-49F5-9115-BB9A005D2CE8}"/>
              </a:ext>
            </a:extLst>
          </p:cNvPr>
          <p:cNvSpPr/>
          <p:nvPr/>
        </p:nvSpPr>
        <p:spPr>
          <a:xfrm>
            <a:off x="314632" y="4155632"/>
            <a:ext cx="2064773" cy="174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List of client tasks that have been delegated to the TPA or advisor</a:t>
            </a:r>
          </a:p>
          <a:p>
            <a:pPr marL="117475" indent="-117475">
              <a:buFont typeface="Arial" panose="020B0604020202020204" pitchFamily="34" charset="0"/>
              <a:buChar char="•"/>
            </a:pPr>
            <a:r>
              <a:rPr lang="en-US" sz="1300" dirty="0"/>
              <a:t>SSO to </a:t>
            </a:r>
            <a:r>
              <a:rPr lang="en-US" sz="1300" dirty="0" err="1"/>
              <a:t>Relius</a:t>
            </a:r>
            <a:r>
              <a:rPr lang="en-US" sz="1300" dirty="0"/>
              <a:t> web to complete</a:t>
            </a:r>
          </a:p>
        </p:txBody>
      </p:sp>
      <p:sp>
        <p:nvSpPr>
          <p:cNvPr id="5" name="Rectangle: Rounded Corners 4">
            <a:extLst>
              <a:ext uri="{FF2B5EF4-FFF2-40B4-BE49-F238E27FC236}">
                <a16:creationId xmlns:a16="http://schemas.microsoft.com/office/drawing/2014/main" id="{C9C0D0B8-8743-4B77-8608-8A24F852FE73}"/>
              </a:ext>
            </a:extLst>
          </p:cNvPr>
          <p:cNvSpPr/>
          <p:nvPr/>
        </p:nvSpPr>
        <p:spPr>
          <a:xfrm>
            <a:off x="2738283" y="4160549"/>
            <a:ext cx="2064773"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Total plans</a:t>
            </a:r>
          </a:p>
          <a:p>
            <a:pPr marL="117475" indent="-117475">
              <a:buFont typeface="Arial" panose="020B0604020202020204" pitchFamily="34" charset="0"/>
              <a:buChar char="•"/>
            </a:pPr>
            <a:r>
              <a:rPr lang="en-US" sz="1300" dirty="0"/>
              <a:t>Total assets</a:t>
            </a:r>
          </a:p>
          <a:p>
            <a:pPr marL="117475" indent="-117475">
              <a:buFont typeface="Arial" panose="020B0604020202020204" pitchFamily="34" charset="0"/>
              <a:buChar char="•"/>
            </a:pPr>
            <a:r>
              <a:rPr lang="en-US" sz="1300" dirty="0"/>
              <a:t>Participants with a balance</a:t>
            </a:r>
          </a:p>
          <a:p>
            <a:pPr marL="117475" indent="-117475">
              <a:buFont typeface="Arial" panose="020B0604020202020204" pitchFamily="34" charset="0"/>
              <a:buChar char="•"/>
            </a:pPr>
            <a:r>
              <a:rPr lang="en-US" sz="1300" dirty="0"/>
              <a:t>Net flows</a:t>
            </a:r>
          </a:p>
          <a:p>
            <a:pPr marL="117475" indent="-117475">
              <a:buFont typeface="Arial" panose="020B0604020202020204" pitchFamily="34" charset="0"/>
              <a:buChar char="•"/>
            </a:pPr>
            <a:r>
              <a:rPr lang="en-US" sz="1300" dirty="0"/>
              <a:t>Participation rate</a:t>
            </a:r>
          </a:p>
          <a:p>
            <a:pPr marL="117475" indent="-117475">
              <a:buFont typeface="Arial" panose="020B0604020202020204" pitchFamily="34" charset="0"/>
              <a:buChar char="•"/>
            </a:pPr>
            <a:r>
              <a:rPr lang="en-US" sz="1300" dirty="0"/>
              <a:t>Retirement success rate</a:t>
            </a:r>
          </a:p>
        </p:txBody>
      </p:sp>
      <p:sp>
        <p:nvSpPr>
          <p:cNvPr id="7" name="Rectangle: Rounded Corners 6">
            <a:extLst>
              <a:ext uri="{FF2B5EF4-FFF2-40B4-BE49-F238E27FC236}">
                <a16:creationId xmlns:a16="http://schemas.microsoft.com/office/drawing/2014/main" id="{89DD8503-9833-43E6-889E-ADA5D9808221}"/>
              </a:ext>
            </a:extLst>
          </p:cNvPr>
          <p:cNvSpPr/>
          <p:nvPr/>
        </p:nvSpPr>
        <p:spPr>
          <a:xfrm>
            <a:off x="5161934" y="4160549"/>
            <a:ext cx="2064773"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Eligible participants</a:t>
            </a:r>
          </a:p>
          <a:p>
            <a:pPr marL="117475" indent="-117475">
              <a:buFont typeface="Arial" panose="020B0604020202020204" pitchFamily="34" charset="0"/>
              <a:buChar char="•"/>
            </a:pPr>
            <a:r>
              <a:rPr lang="en-US" sz="1300" dirty="0"/>
              <a:t>Active participants</a:t>
            </a:r>
          </a:p>
          <a:p>
            <a:pPr marL="117475" indent="-117475">
              <a:buFont typeface="Arial" panose="020B0604020202020204" pitchFamily="34" charset="0"/>
              <a:buChar char="•"/>
            </a:pPr>
            <a:r>
              <a:rPr lang="en-US" sz="1300" dirty="0"/>
              <a:t>Inactive participants with a balance</a:t>
            </a:r>
          </a:p>
        </p:txBody>
      </p:sp>
      <p:sp>
        <p:nvSpPr>
          <p:cNvPr id="8" name="Rectangle: Rounded Corners 7">
            <a:extLst>
              <a:ext uri="{FF2B5EF4-FFF2-40B4-BE49-F238E27FC236}">
                <a16:creationId xmlns:a16="http://schemas.microsoft.com/office/drawing/2014/main" id="{A63CB082-7906-417D-BF27-2345516C3E68}"/>
              </a:ext>
            </a:extLst>
          </p:cNvPr>
          <p:cNvSpPr/>
          <p:nvPr/>
        </p:nvSpPr>
        <p:spPr>
          <a:xfrm>
            <a:off x="7585585" y="4161971"/>
            <a:ext cx="2064773"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Stocks</a:t>
            </a:r>
          </a:p>
          <a:p>
            <a:pPr marL="117475" indent="-117475">
              <a:buFont typeface="Arial" panose="020B0604020202020204" pitchFamily="34" charset="0"/>
              <a:buChar char="•"/>
            </a:pPr>
            <a:r>
              <a:rPr lang="en-US" sz="1300" dirty="0"/>
              <a:t>Bonds</a:t>
            </a:r>
          </a:p>
          <a:p>
            <a:pPr marL="117475" indent="-117475">
              <a:buFont typeface="Arial" panose="020B0604020202020204" pitchFamily="34" charset="0"/>
              <a:buChar char="•"/>
            </a:pPr>
            <a:r>
              <a:rPr lang="en-US" sz="1300" dirty="0"/>
              <a:t>Balanced</a:t>
            </a:r>
          </a:p>
          <a:p>
            <a:pPr marL="117475" indent="-117475">
              <a:buFont typeface="Arial" panose="020B0604020202020204" pitchFamily="34" charset="0"/>
              <a:buChar char="•"/>
            </a:pPr>
            <a:r>
              <a:rPr lang="en-US" sz="1300" dirty="0"/>
              <a:t>Cash</a:t>
            </a:r>
          </a:p>
          <a:p>
            <a:pPr marL="117475" indent="-117475">
              <a:buFont typeface="Arial" panose="020B0604020202020204" pitchFamily="34" charset="0"/>
              <a:buChar char="•"/>
            </a:pPr>
            <a:r>
              <a:rPr lang="en-US" sz="1300" dirty="0"/>
              <a:t>Other</a:t>
            </a:r>
          </a:p>
        </p:txBody>
      </p:sp>
      <p:sp>
        <p:nvSpPr>
          <p:cNvPr id="9" name="Rectangle: Rounded Corners 8">
            <a:extLst>
              <a:ext uri="{FF2B5EF4-FFF2-40B4-BE49-F238E27FC236}">
                <a16:creationId xmlns:a16="http://schemas.microsoft.com/office/drawing/2014/main" id="{720204E0-E413-4EDE-93BA-A29B89F14185}"/>
              </a:ext>
            </a:extLst>
          </p:cNvPr>
          <p:cNvSpPr/>
          <p:nvPr/>
        </p:nvSpPr>
        <p:spPr>
          <a:xfrm>
            <a:off x="10009236" y="4155632"/>
            <a:ext cx="2064773"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Managed accounts</a:t>
            </a:r>
          </a:p>
          <a:p>
            <a:pPr marL="117475" indent="-117475">
              <a:buFont typeface="Arial" panose="020B0604020202020204" pitchFamily="34" charset="0"/>
              <a:buChar char="•"/>
            </a:pPr>
            <a:r>
              <a:rPr lang="en-US" sz="1300" dirty="0"/>
              <a:t>Auto enrollment</a:t>
            </a:r>
          </a:p>
          <a:p>
            <a:pPr marL="117475" indent="-117475">
              <a:buFont typeface="Arial" panose="020B0604020202020204" pitchFamily="34" charset="0"/>
              <a:buChar char="•"/>
            </a:pPr>
            <a:r>
              <a:rPr lang="en-US" sz="1300" dirty="0"/>
              <a:t>Auto increase</a:t>
            </a:r>
          </a:p>
          <a:p>
            <a:pPr marL="117475" indent="-117475">
              <a:buFont typeface="Arial" panose="020B0604020202020204" pitchFamily="34" charset="0"/>
              <a:buChar char="•"/>
            </a:pPr>
            <a:r>
              <a:rPr lang="en-US" sz="1300" dirty="0"/>
              <a:t>Model portfolios</a:t>
            </a:r>
          </a:p>
          <a:p>
            <a:pPr marL="117475" indent="-117475">
              <a:buFont typeface="Arial" panose="020B0604020202020204" pitchFamily="34" charset="0"/>
              <a:buChar char="•"/>
            </a:pPr>
            <a:r>
              <a:rPr lang="en-US" sz="1300" dirty="0"/>
              <a:t>Safe harbor</a:t>
            </a:r>
          </a:p>
        </p:txBody>
      </p:sp>
      <p:pic>
        <p:nvPicPr>
          <p:cNvPr id="12" name="Graphic 11" descr="Badge 1 with solid fill">
            <a:extLst>
              <a:ext uri="{FF2B5EF4-FFF2-40B4-BE49-F238E27FC236}">
                <a16:creationId xmlns:a16="http://schemas.microsoft.com/office/drawing/2014/main" id="{0D46CDFC-3AC0-49E8-BAB9-74ADA540C0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05436" y="3704771"/>
            <a:ext cx="457200" cy="457200"/>
          </a:xfrm>
          <a:prstGeom prst="rect">
            <a:avLst/>
          </a:prstGeom>
        </p:spPr>
      </p:pic>
      <p:pic>
        <p:nvPicPr>
          <p:cNvPr id="14" name="Graphic 13" descr="Badge with solid fill">
            <a:extLst>
              <a:ext uri="{FF2B5EF4-FFF2-40B4-BE49-F238E27FC236}">
                <a16:creationId xmlns:a16="http://schemas.microsoft.com/office/drawing/2014/main" id="{74C4C7CD-B164-483B-B571-CF7F407906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1926" y="3698432"/>
            <a:ext cx="457200" cy="457200"/>
          </a:xfrm>
          <a:prstGeom prst="rect">
            <a:avLst/>
          </a:prstGeom>
        </p:spPr>
      </p:pic>
      <p:pic>
        <p:nvPicPr>
          <p:cNvPr id="15" name="Graphic 14" descr="Badge 1 with solid fill">
            <a:extLst>
              <a:ext uri="{FF2B5EF4-FFF2-40B4-BE49-F238E27FC236}">
                <a16:creationId xmlns:a16="http://schemas.microsoft.com/office/drawing/2014/main" id="{73477BE8-69EE-4558-9B72-27D3795C70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47521" y="3704771"/>
            <a:ext cx="457200" cy="457200"/>
          </a:xfrm>
          <a:prstGeom prst="rect">
            <a:avLst/>
          </a:prstGeom>
        </p:spPr>
      </p:pic>
      <p:pic>
        <p:nvPicPr>
          <p:cNvPr id="16" name="Graphic 15" descr="Badge 1 with solid fill">
            <a:extLst>
              <a:ext uri="{FF2B5EF4-FFF2-40B4-BE49-F238E27FC236}">
                <a16:creationId xmlns:a16="http://schemas.microsoft.com/office/drawing/2014/main" id="{F4356227-1BD1-4EFD-9984-21A85C4591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33844" y="3694792"/>
            <a:ext cx="457200" cy="457200"/>
          </a:xfrm>
          <a:prstGeom prst="rect">
            <a:avLst/>
          </a:prstGeom>
        </p:spPr>
      </p:pic>
      <p:pic>
        <p:nvPicPr>
          <p:cNvPr id="17" name="Graphic 16" descr="Badge 1 with solid fill">
            <a:extLst>
              <a:ext uri="{FF2B5EF4-FFF2-40B4-BE49-F238E27FC236}">
                <a16:creationId xmlns:a16="http://schemas.microsoft.com/office/drawing/2014/main" id="{82DFC617-72B0-4AB0-A19E-9DEBE9BEEB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16809" y="3694792"/>
            <a:ext cx="457200" cy="457200"/>
          </a:xfrm>
          <a:prstGeom prst="rect">
            <a:avLst/>
          </a:prstGeom>
        </p:spPr>
      </p:pic>
      <p:pic>
        <p:nvPicPr>
          <p:cNvPr id="22" name="Graphic 21" descr="Badge with solid fill">
            <a:extLst>
              <a:ext uri="{FF2B5EF4-FFF2-40B4-BE49-F238E27FC236}">
                <a16:creationId xmlns:a16="http://schemas.microsoft.com/office/drawing/2014/main" id="{41212C14-F676-4286-84D7-0C19B533A3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33771" y="185484"/>
            <a:ext cx="457200" cy="457200"/>
          </a:xfrm>
          <a:prstGeom prst="rect">
            <a:avLst/>
          </a:prstGeom>
        </p:spPr>
      </p:pic>
      <p:pic>
        <p:nvPicPr>
          <p:cNvPr id="23" name="Graphic 22" descr="Badge 1 with solid fill">
            <a:extLst>
              <a:ext uri="{FF2B5EF4-FFF2-40B4-BE49-F238E27FC236}">
                <a16:creationId xmlns:a16="http://schemas.microsoft.com/office/drawing/2014/main" id="{AF822A7C-D1A2-4D94-B485-8C1C3CA49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88997" y="182807"/>
            <a:ext cx="457200" cy="457200"/>
          </a:xfrm>
          <a:prstGeom prst="rect">
            <a:avLst/>
          </a:prstGeom>
        </p:spPr>
      </p:pic>
      <p:sp>
        <p:nvSpPr>
          <p:cNvPr id="24" name="TextBox 23">
            <a:extLst>
              <a:ext uri="{FF2B5EF4-FFF2-40B4-BE49-F238E27FC236}">
                <a16:creationId xmlns:a16="http://schemas.microsoft.com/office/drawing/2014/main" id="{303883AD-0526-4B39-B79D-25FBCB4B7613}"/>
              </a:ext>
            </a:extLst>
          </p:cNvPr>
          <p:cNvSpPr txBox="1"/>
          <p:nvPr/>
        </p:nvSpPr>
        <p:spPr>
          <a:xfrm>
            <a:off x="10346197"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1</a:t>
            </a:r>
          </a:p>
        </p:txBody>
      </p:sp>
      <p:sp>
        <p:nvSpPr>
          <p:cNvPr id="25" name="TextBox 24">
            <a:extLst>
              <a:ext uri="{FF2B5EF4-FFF2-40B4-BE49-F238E27FC236}">
                <a16:creationId xmlns:a16="http://schemas.microsoft.com/office/drawing/2014/main" id="{1A6BAB7A-0029-4BCC-AAC7-F64415CA3C7C}"/>
              </a:ext>
            </a:extLst>
          </p:cNvPr>
          <p:cNvSpPr txBox="1"/>
          <p:nvPr/>
        </p:nvSpPr>
        <p:spPr>
          <a:xfrm>
            <a:off x="11390971"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2</a:t>
            </a:r>
          </a:p>
        </p:txBody>
      </p:sp>
    </p:spTree>
    <p:extLst>
      <p:ext uri="{BB962C8B-B14F-4D97-AF65-F5344CB8AC3E}">
        <p14:creationId xmlns:p14="http://schemas.microsoft.com/office/powerpoint/2010/main" val="10324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109123667"/>
              </p:ext>
            </p:extLst>
          </p:nvPr>
        </p:nvGraphicFramePr>
        <p:xfrm>
          <a:off x="242528" y="186818"/>
          <a:ext cx="11634839" cy="267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A63CB082-7906-417D-BF27-2345516C3E68}"/>
              </a:ext>
            </a:extLst>
          </p:cNvPr>
          <p:cNvSpPr/>
          <p:nvPr/>
        </p:nvSpPr>
        <p:spPr>
          <a:xfrm>
            <a:off x="3534694" y="3029853"/>
            <a:ext cx="2354820"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List of all client with summary data</a:t>
            </a:r>
          </a:p>
          <a:p>
            <a:pPr marL="117475" indent="-117475">
              <a:buFont typeface="Arial" panose="020B0604020202020204" pitchFamily="34" charset="0"/>
              <a:buChar char="•"/>
            </a:pPr>
            <a:r>
              <a:rPr lang="en-US" sz="1300" dirty="0"/>
              <a:t> SSO to </a:t>
            </a:r>
            <a:r>
              <a:rPr lang="en-US" sz="1300" dirty="0" err="1"/>
              <a:t>Relius</a:t>
            </a:r>
            <a:r>
              <a:rPr lang="en-US" sz="1300" dirty="0"/>
              <a:t> Sponsor Web</a:t>
            </a:r>
          </a:p>
        </p:txBody>
      </p:sp>
      <p:sp>
        <p:nvSpPr>
          <p:cNvPr id="9" name="Rectangle: Rounded Corners 8">
            <a:extLst>
              <a:ext uri="{FF2B5EF4-FFF2-40B4-BE49-F238E27FC236}">
                <a16:creationId xmlns:a16="http://schemas.microsoft.com/office/drawing/2014/main" id="{720204E0-E413-4EDE-93BA-A29B89F14185}"/>
              </a:ext>
            </a:extLst>
          </p:cNvPr>
          <p:cNvSpPr/>
          <p:nvPr/>
        </p:nvSpPr>
        <p:spPr>
          <a:xfrm>
            <a:off x="6277903" y="3029845"/>
            <a:ext cx="2354820"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Client name</a:t>
            </a:r>
          </a:p>
          <a:p>
            <a:pPr marL="117475" indent="-117475">
              <a:buFont typeface="Arial" panose="020B0604020202020204" pitchFamily="34" charset="0"/>
              <a:buChar char="•"/>
            </a:pPr>
            <a:r>
              <a:rPr lang="en-US" sz="1300" dirty="0"/>
              <a:t>Product name</a:t>
            </a:r>
          </a:p>
          <a:p>
            <a:pPr marL="117475" indent="-117475">
              <a:buFont typeface="Arial" panose="020B0604020202020204" pitchFamily="34" charset="0"/>
              <a:buChar char="•"/>
            </a:pPr>
            <a:r>
              <a:rPr lang="en-US" sz="1300" dirty="0"/>
              <a:t>Plan assets</a:t>
            </a:r>
          </a:p>
          <a:p>
            <a:pPr marL="117475" indent="-117475">
              <a:buFont typeface="Arial" panose="020B0604020202020204" pitchFamily="34" charset="0"/>
              <a:buChar char="•"/>
            </a:pPr>
            <a:r>
              <a:rPr lang="en-US" sz="1300" dirty="0"/>
              <a:t>Eligible participants</a:t>
            </a:r>
          </a:p>
          <a:p>
            <a:pPr marL="117475" indent="-117475">
              <a:buFont typeface="Arial" panose="020B0604020202020204" pitchFamily="34" charset="0"/>
              <a:buChar char="•"/>
            </a:pPr>
            <a:r>
              <a:rPr lang="en-US" sz="1300" dirty="0"/>
              <a:t>Active participants</a:t>
            </a:r>
          </a:p>
          <a:p>
            <a:pPr marL="117475" indent="-117475">
              <a:buFont typeface="Arial" panose="020B0604020202020204" pitchFamily="34" charset="0"/>
              <a:buChar char="•"/>
            </a:pPr>
            <a:r>
              <a:rPr lang="en-US" sz="1300" dirty="0"/>
              <a:t>Inactive participants with a balance</a:t>
            </a:r>
          </a:p>
          <a:p>
            <a:pPr marL="117475" indent="-117475">
              <a:buFont typeface="Arial" panose="020B0604020202020204" pitchFamily="34" charset="0"/>
              <a:buChar char="•"/>
            </a:pPr>
            <a:r>
              <a:rPr lang="en-US" sz="1300" dirty="0"/>
              <a:t>Participation rate</a:t>
            </a:r>
          </a:p>
        </p:txBody>
      </p:sp>
      <p:sp>
        <p:nvSpPr>
          <p:cNvPr id="10" name="Rectangle: Rounded Corners 9">
            <a:extLst>
              <a:ext uri="{FF2B5EF4-FFF2-40B4-BE49-F238E27FC236}">
                <a16:creationId xmlns:a16="http://schemas.microsoft.com/office/drawing/2014/main" id="{14E4B4C0-9306-4282-A6C3-E7BDC3048604}"/>
              </a:ext>
            </a:extLst>
          </p:cNvPr>
          <p:cNvSpPr/>
          <p:nvPr/>
        </p:nvSpPr>
        <p:spPr>
          <a:xfrm>
            <a:off x="6277903" y="4943731"/>
            <a:ext cx="2354820" cy="17388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solidFill>
                  <a:schemeClr val="tx1"/>
                </a:solidFill>
              </a:rPr>
              <a:t>Plan Highlights</a:t>
            </a:r>
          </a:p>
          <a:p>
            <a:pPr marL="117475" indent="-117475">
              <a:buFont typeface="Arial" panose="020B0604020202020204" pitchFamily="34" charset="0"/>
              <a:buChar char="•"/>
            </a:pPr>
            <a:r>
              <a:rPr lang="en-US" sz="1300" dirty="0">
                <a:solidFill>
                  <a:schemeClr val="tx1"/>
                </a:solidFill>
              </a:rPr>
              <a:t>Key Contacts</a:t>
            </a:r>
          </a:p>
          <a:p>
            <a:pPr marL="117475" indent="-117475">
              <a:buFont typeface="Arial" panose="020B0604020202020204" pitchFamily="34" charset="0"/>
              <a:buChar char="•"/>
            </a:pPr>
            <a:r>
              <a:rPr lang="en-US" sz="1300" dirty="0">
                <a:solidFill>
                  <a:schemeClr val="tx1"/>
                </a:solidFill>
              </a:rPr>
              <a:t>Investment lineup</a:t>
            </a:r>
          </a:p>
          <a:p>
            <a:pPr marL="117475" indent="-117475">
              <a:buFont typeface="Arial" panose="020B0604020202020204" pitchFamily="34" charset="0"/>
              <a:buChar char="•"/>
            </a:pPr>
            <a:r>
              <a:rPr lang="en-US" sz="1300" dirty="0">
                <a:solidFill>
                  <a:schemeClr val="tx1"/>
                </a:solidFill>
              </a:rPr>
              <a:t>AT plan health report</a:t>
            </a:r>
          </a:p>
          <a:p>
            <a:pPr marL="117475" indent="-117475">
              <a:buFont typeface="Arial" panose="020B0604020202020204" pitchFamily="34" charset="0"/>
              <a:buChar char="•"/>
            </a:pPr>
            <a:r>
              <a:rPr lang="en-US" sz="1300" dirty="0">
                <a:solidFill>
                  <a:schemeClr val="tx1"/>
                </a:solidFill>
              </a:rPr>
              <a:t>AT fiduciary investment report</a:t>
            </a:r>
          </a:p>
          <a:p>
            <a:pPr marL="117475" indent="-117475">
              <a:buFont typeface="Arial" panose="020B0604020202020204" pitchFamily="34" charset="0"/>
              <a:buChar char="•"/>
            </a:pPr>
            <a:r>
              <a:rPr lang="en-US" sz="1300" dirty="0">
                <a:solidFill>
                  <a:schemeClr val="tx1"/>
                </a:solidFill>
              </a:rPr>
              <a:t>Documents &amp; disclosures</a:t>
            </a:r>
          </a:p>
        </p:txBody>
      </p:sp>
      <p:sp>
        <p:nvSpPr>
          <p:cNvPr id="12" name="Rectangle: Rounded Corners 11">
            <a:extLst>
              <a:ext uri="{FF2B5EF4-FFF2-40B4-BE49-F238E27FC236}">
                <a16:creationId xmlns:a16="http://schemas.microsoft.com/office/drawing/2014/main" id="{D9E8FEBD-470A-4AAF-8DEB-9C60941F9228}"/>
              </a:ext>
            </a:extLst>
          </p:cNvPr>
          <p:cNvSpPr/>
          <p:nvPr/>
        </p:nvSpPr>
        <p:spPr>
          <a:xfrm>
            <a:off x="8829367" y="5309423"/>
            <a:ext cx="2900517" cy="54077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dirty="0">
                <a:solidFill>
                  <a:schemeClr val="tx1"/>
                </a:solidFill>
              </a:rPr>
              <a:t>Detailed plan information when selecting a specific client</a:t>
            </a:r>
          </a:p>
        </p:txBody>
      </p:sp>
      <p:pic>
        <p:nvPicPr>
          <p:cNvPr id="7" name="Graphic 6" descr="Badge 1 with solid fill">
            <a:extLst>
              <a:ext uri="{FF2B5EF4-FFF2-40B4-BE49-F238E27FC236}">
                <a16:creationId xmlns:a16="http://schemas.microsoft.com/office/drawing/2014/main" id="{0F9C0CA8-2216-4DD9-86E2-55477FFD9C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1469" y="2543170"/>
            <a:ext cx="457200" cy="457200"/>
          </a:xfrm>
          <a:prstGeom prst="rect">
            <a:avLst/>
          </a:prstGeom>
        </p:spPr>
      </p:pic>
      <p:pic>
        <p:nvPicPr>
          <p:cNvPr id="11" name="Graphic 10" descr="Badge 1 with solid fill">
            <a:extLst>
              <a:ext uri="{FF2B5EF4-FFF2-40B4-BE49-F238E27FC236}">
                <a16:creationId xmlns:a16="http://schemas.microsoft.com/office/drawing/2014/main" id="{0AA65DE4-30F0-4910-BA0F-342CB3E898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76569" y="2543162"/>
            <a:ext cx="457200" cy="457200"/>
          </a:xfrm>
          <a:prstGeom prst="rect">
            <a:avLst/>
          </a:prstGeom>
        </p:spPr>
      </p:pic>
      <p:pic>
        <p:nvPicPr>
          <p:cNvPr id="13" name="Graphic 12" descr="Badge with solid fill">
            <a:extLst>
              <a:ext uri="{FF2B5EF4-FFF2-40B4-BE49-F238E27FC236}">
                <a16:creationId xmlns:a16="http://schemas.microsoft.com/office/drawing/2014/main" id="{11B27A84-C644-498E-BD9D-C51BE9C607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5245" y="4943731"/>
            <a:ext cx="457200" cy="457200"/>
          </a:xfrm>
          <a:prstGeom prst="rect">
            <a:avLst/>
          </a:prstGeom>
        </p:spPr>
      </p:pic>
      <p:pic>
        <p:nvPicPr>
          <p:cNvPr id="14" name="Graphic 13" descr="Badge with solid fill">
            <a:extLst>
              <a:ext uri="{FF2B5EF4-FFF2-40B4-BE49-F238E27FC236}">
                <a16:creationId xmlns:a16="http://schemas.microsoft.com/office/drawing/2014/main" id="{A9F2ACD8-327E-4561-BEE6-E1E72AA817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33771" y="185484"/>
            <a:ext cx="457200" cy="457200"/>
          </a:xfrm>
          <a:prstGeom prst="rect">
            <a:avLst/>
          </a:prstGeom>
        </p:spPr>
      </p:pic>
      <p:pic>
        <p:nvPicPr>
          <p:cNvPr id="15" name="Graphic 14" descr="Badge 1 with solid fill">
            <a:extLst>
              <a:ext uri="{FF2B5EF4-FFF2-40B4-BE49-F238E27FC236}">
                <a16:creationId xmlns:a16="http://schemas.microsoft.com/office/drawing/2014/main" id="{7D096991-79E7-4335-9ADF-CDBE20CED7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88997" y="182807"/>
            <a:ext cx="457200" cy="457200"/>
          </a:xfrm>
          <a:prstGeom prst="rect">
            <a:avLst/>
          </a:prstGeom>
        </p:spPr>
      </p:pic>
      <p:sp>
        <p:nvSpPr>
          <p:cNvPr id="16" name="TextBox 15">
            <a:extLst>
              <a:ext uri="{FF2B5EF4-FFF2-40B4-BE49-F238E27FC236}">
                <a16:creationId xmlns:a16="http://schemas.microsoft.com/office/drawing/2014/main" id="{664AA622-C1AE-4B65-AC69-59FB8C0ADC1F}"/>
              </a:ext>
            </a:extLst>
          </p:cNvPr>
          <p:cNvSpPr txBox="1"/>
          <p:nvPr/>
        </p:nvSpPr>
        <p:spPr>
          <a:xfrm>
            <a:off x="10346197"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1</a:t>
            </a:r>
          </a:p>
        </p:txBody>
      </p:sp>
      <p:sp>
        <p:nvSpPr>
          <p:cNvPr id="17" name="TextBox 16">
            <a:extLst>
              <a:ext uri="{FF2B5EF4-FFF2-40B4-BE49-F238E27FC236}">
                <a16:creationId xmlns:a16="http://schemas.microsoft.com/office/drawing/2014/main" id="{684E4C37-1C8E-4E36-9D78-B4CF8D216F02}"/>
              </a:ext>
            </a:extLst>
          </p:cNvPr>
          <p:cNvSpPr txBox="1"/>
          <p:nvPr/>
        </p:nvSpPr>
        <p:spPr>
          <a:xfrm>
            <a:off x="11390971"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2</a:t>
            </a:r>
          </a:p>
        </p:txBody>
      </p:sp>
    </p:spTree>
    <p:extLst>
      <p:ext uri="{BB962C8B-B14F-4D97-AF65-F5344CB8AC3E}">
        <p14:creationId xmlns:p14="http://schemas.microsoft.com/office/powerpoint/2010/main" val="318964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3503084736"/>
              </p:ext>
            </p:extLst>
          </p:nvPr>
        </p:nvGraphicFramePr>
        <p:xfrm>
          <a:off x="242528" y="221840"/>
          <a:ext cx="11634839" cy="267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A63CB082-7906-417D-BF27-2345516C3E68}"/>
              </a:ext>
            </a:extLst>
          </p:cNvPr>
          <p:cNvSpPr/>
          <p:nvPr/>
        </p:nvSpPr>
        <p:spPr>
          <a:xfrm>
            <a:off x="2168014" y="3139558"/>
            <a:ext cx="2335157" cy="1554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Asset class flows</a:t>
            </a:r>
          </a:p>
          <a:p>
            <a:pPr marL="117475" indent="-117475">
              <a:buFont typeface="Arial" panose="020B0604020202020204" pitchFamily="34" charset="0"/>
              <a:buChar char="•"/>
            </a:pPr>
            <a:r>
              <a:rPr lang="en-US" sz="1300" dirty="0"/>
              <a:t>Top investments</a:t>
            </a:r>
          </a:p>
          <a:p>
            <a:pPr marL="117475" indent="-117475">
              <a:buFont typeface="Arial" panose="020B0604020202020204" pitchFamily="34" charset="0"/>
              <a:buChar char="•"/>
            </a:pPr>
            <a:r>
              <a:rPr lang="en-US" sz="1300" dirty="0"/>
              <a:t>Book and plan level views</a:t>
            </a:r>
          </a:p>
        </p:txBody>
      </p:sp>
      <p:sp>
        <p:nvSpPr>
          <p:cNvPr id="9" name="Rectangle: Rounded Corners 8">
            <a:extLst>
              <a:ext uri="{FF2B5EF4-FFF2-40B4-BE49-F238E27FC236}">
                <a16:creationId xmlns:a16="http://schemas.microsoft.com/office/drawing/2014/main" id="{720204E0-E413-4EDE-93BA-A29B89F14185}"/>
              </a:ext>
            </a:extLst>
          </p:cNvPr>
          <p:cNvSpPr/>
          <p:nvPr/>
        </p:nvSpPr>
        <p:spPr>
          <a:xfrm>
            <a:off x="4906301" y="3139560"/>
            <a:ext cx="2335157" cy="1554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u="sng" dirty="0"/>
              <a:t>Scenarios</a:t>
            </a:r>
          </a:p>
          <a:p>
            <a:pPr marL="225425" indent="-225425">
              <a:buAutoNum type="arabicParenR"/>
            </a:pPr>
            <a:r>
              <a:rPr lang="en-US" sz="1300" dirty="0"/>
              <a:t>Add an investment</a:t>
            </a:r>
          </a:p>
          <a:p>
            <a:pPr marL="225425" indent="-225425">
              <a:buAutoNum type="arabicParenR"/>
            </a:pPr>
            <a:r>
              <a:rPr lang="en-US" sz="1300" dirty="0"/>
              <a:t>Remove an investment</a:t>
            </a:r>
          </a:p>
          <a:p>
            <a:pPr marL="225425" indent="-225425">
              <a:buAutoNum type="arabicParenR"/>
            </a:pPr>
            <a:r>
              <a:rPr lang="en-US" sz="1300" dirty="0"/>
              <a:t>Replace an investment</a:t>
            </a:r>
          </a:p>
        </p:txBody>
      </p:sp>
      <p:sp>
        <p:nvSpPr>
          <p:cNvPr id="5" name="Rectangle: Rounded Corners 4">
            <a:extLst>
              <a:ext uri="{FF2B5EF4-FFF2-40B4-BE49-F238E27FC236}">
                <a16:creationId xmlns:a16="http://schemas.microsoft.com/office/drawing/2014/main" id="{4E45B285-66B8-4A92-A225-5998A5E2B0C9}"/>
              </a:ext>
            </a:extLst>
          </p:cNvPr>
          <p:cNvSpPr/>
          <p:nvPr/>
        </p:nvSpPr>
        <p:spPr>
          <a:xfrm>
            <a:off x="7644589" y="3105150"/>
            <a:ext cx="2335157" cy="1554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u="sng" dirty="0"/>
              <a:t>Scenarios</a:t>
            </a:r>
          </a:p>
          <a:p>
            <a:pPr marL="117475" indent="-117475">
              <a:buFont typeface="Arial" panose="020B0604020202020204" pitchFamily="34" charset="0"/>
              <a:buChar char="•"/>
            </a:pPr>
            <a:r>
              <a:rPr lang="en-US" sz="1300" dirty="0"/>
              <a:t>Add a model portfolio</a:t>
            </a:r>
          </a:p>
          <a:p>
            <a:pPr marL="117475" indent="-117475">
              <a:buFont typeface="Arial" panose="020B0604020202020204" pitchFamily="34" charset="0"/>
              <a:buChar char="•"/>
            </a:pPr>
            <a:r>
              <a:rPr lang="en-US" sz="1300" dirty="0"/>
              <a:t>Remove a model portfolio</a:t>
            </a:r>
          </a:p>
          <a:p>
            <a:pPr marL="117475" indent="-117475">
              <a:buFont typeface="Arial" panose="020B0604020202020204" pitchFamily="34" charset="0"/>
              <a:buChar char="•"/>
            </a:pPr>
            <a:r>
              <a:rPr lang="en-US" sz="1300" dirty="0"/>
              <a:t>Change a model portfolio</a:t>
            </a:r>
          </a:p>
          <a:p>
            <a:pPr marL="117475" indent="-117475">
              <a:buFont typeface="Arial" panose="020B0604020202020204" pitchFamily="34" charset="0"/>
              <a:buChar char="•"/>
            </a:pPr>
            <a:r>
              <a:rPr lang="en-US" sz="1300" dirty="0"/>
              <a:t>SSO to </a:t>
            </a:r>
            <a:r>
              <a:rPr lang="en-US" sz="1300" dirty="0" err="1"/>
              <a:t>Relius</a:t>
            </a:r>
            <a:r>
              <a:rPr lang="en-US" sz="1300" dirty="0"/>
              <a:t> and MATC</a:t>
            </a:r>
          </a:p>
          <a:p>
            <a:endParaRPr lang="en-US" sz="1300" dirty="0"/>
          </a:p>
        </p:txBody>
      </p:sp>
      <p:sp>
        <p:nvSpPr>
          <p:cNvPr id="6" name="Rectangle: Rounded Corners 5">
            <a:extLst>
              <a:ext uri="{FF2B5EF4-FFF2-40B4-BE49-F238E27FC236}">
                <a16:creationId xmlns:a16="http://schemas.microsoft.com/office/drawing/2014/main" id="{D33B8E5B-401E-48C1-863E-0A167ECEFFED}"/>
              </a:ext>
            </a:extLst>
          </p:cNvPr>
          <p:cNvSpPr/>
          <p:nvPr/>
        </p:nvSpPr>
        <p:spPr>
          <a:xfrm>
            <a:off x="2192608" y="4833442"/>
            <a:ext cx="2354820" cy="1367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solidFill>
                  <a:schemeClr val="tx1"/>
                </a:solidFill>
              </a:rPr>
              <a:t>Full investment lineup</a:t>
            </a:r>
          </a:p>
          <a:p>
            <a:pPr marL="117475" indent="-117475">
              <a:buFont typeface="Arial" panose="020B0604020202020204" pitchFamily="34" charset="0"/>
              <a:buChar char="•"/>
            </a:pPr>
            <a:r>
              <a:rPr lang="en-US" sz="1300" dirty="0">
                <a:solidFill>
                  <a:schemeClr val="tx1"/>
                </a:solidFill>
              </a:rPr>
              <a:t>Investment performance, asset class, expenses</a:t>
            </a:r>
          </a:p>
          <a:p>
            <a:pPr marL="117475" indent="-117475">
              <a:buFont typeface="Arial" panose="020B0604020202020204" pitchFamily="34" charset="0"/>
              <a:buChar char="•"/>
            </a:pPr>
            <a:r>
              <a:rPr lang="en-US" sz="1300" dirty="0">
                <a:solidFill>
                  <a:schemeClr val="tx1"/>
                </a:solidFill>
              </a:rPr>
              <a:t>Asset flows by investment</a:t>
            </a:r>
          </a:p>
          <a:p>
            <a:pPr marL="117475" indent="-117475">
              <a:buFont typeface="Arial" panose="020B0604020202020204" pitchFamily="34" charset="0"/>
              <a:buChar char="•"/>
            </a:pPr>
            <a:r>
              <a:rPr lang="en-US" sz="1300" dirty="0">
                <a:solidFill>
                  <a:schemeClr val="tx1"/>
                </a:solidFill>
              </a:rPr>
              <a:t>Participant elections by investment</a:t>
            </a:r>
          </a:p>
        </p:txBody>
      </p:sp>
      <p:sp>
        <p:nvSpPr>
          <p:cNvPr id="7" name="Rectangle: Rounded Corners 6">
            <a:extLst>
              <a:ext uri="{FF2B5EF4-FFF2-40B4-BE49-F238E27FC236}">
                <a16:creationId xmlns:a16="http://schemas.microsoft.com/office/drawing/2014/main" id="{2ED79AE6-7166-49ED-8827-8FA36F891CF2}"/>
              </a:ext>
            </a:extLst>
          </p:cNvPr>
          <p:cNvSpPr/>
          <p:nvPr/>
        </p:nvSpPr>
        <p:spPr>
          <a:xfrm>
            <a:off x="4744057" y="5246722"/>
            <a:ext cx="2900517" cy="54077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300" dirty="0">
                <a:solidFill>
                  <a:schemeClr val="tx1"/>
                </a:solidFill>
              </a:rPr>
              <a:t>Detailed plan information when selecting a specific client</a:t>
            </a:r>
          </a:p>
        </p:txBody>
      </p:sp>
      <p:pic>
        <p:nvPicPr>
          <p:cNvPr id="10" name="Graphic 9" descr="Badge 1 with solid fill">
            <a:extLst>
              <a:ext uri="{FF2B5EF4-FFF2-40B4-BE49-F238E27FC236}">
                <a16:creationId xmlns:a16="http://schemas.microsoft.com/office/drawing/2014/main" id="{9C963184-D509-439A-832E-FDC7639B26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66544" y="2647950"/>
            <a:ext cx="457200" cy="457200"/>
          </a:xfrm>
          <a:prstGeom prst="rect">
            <a:avLst/>
          </a:prstGeom>
        </p:spPr>
      </p:pic>
      <p:pic>
        <p:nvPicPr>
          <p:cNvPr id="11" name="Graphic 10" descr="Badge with solid fill">
            <a:extLst>
              <a:ext uri="{FF2B5EF4-FFF2-40B4-BE49-F238E27FC236}">
                <a16:creationId xmlns:a16="http://schemas.microsoft.com/office/drawing/2014/main" id="{B414CFB4-41EE-4FC0-BDE5-87BF886FD0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66544" y="4758818"/>
            <a:ext cx="457200" cy="457200"/>
          </a:xfrm>
          <a:prstGeom prst="rect">
            <a:avLst/>
          </a:prstGeom>
        </p:spPr>
      </p:pic>
      <p:pic>
        <p:nvPicPr>
          <p:cNvPr id="12" name="Graphic 11" descr="Badge with solid fill">
            <a:extLst>
              <a:ext uri="{FF2B5EF4-FFF2-40B4-BE49-F238E27FC236}">
                <a16:creationId xmlns:a16="http://schemas.microsoft.com/office/drawing/2014/main" id="{CE62ED1E-511E-406C-9D1E-B941B0DEE9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33771" y="185484"/>
            <a:ext cx="457200" cy="457200"/>
          </a:xfrm>
          <a:prstGeom prst="rect">
            <a:avLst/>
          </a:prstGeom>
        </p:spPr>
      </p:pic>
      <p:pic>
        <p:nvPicPr>
          <p:cNvPr id="13" name="Graphic 12" descr="Badge 1 with solid fill">
            <a:extLst>
              <a:ext uri="{FF2B5EF4-FFF2-40B4-BE49-F238E27FC236}">
                <a16:creationId xmlns:a16="http://schemas.microsoft.com/office/drawing/2014/main" id="{3DC7E526-F930-4B86-97BB-EF5A360CA3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88997" y="182807"/>
            <a:ext cx="457200" cy="457200"/>
          </a:xfrm>
          <a:prstGeom prst="rect">
            <a:avLst/>
          </a:prstGeom>
        </p:spPr>
      </p:pic>
      <p:sp>
        <p:nvSpPr>
          <p:cNvPr id="14" name="TextBox 13">
            <a:extLst>
              <a:ext uri="{FF2B5EF4-FFF2-40B4-BE49-F238E27FC236}">
                <a16:creationId xmlns:a16="http://schemas.microsoft.com/office/drawing/2014/main" id="{D7912F3C-20BE-4448-A2AB-050568B5C099}"/>
              </a:ext>
            </a:extLst>
          </p:cNvPr>
          <p:cNvSpPr txBox="1"/>
          <p:nvPr/>
        </p:nvSpPr>
        <p:spPr>
          <a:xfrm>
            <a:off x="10346197"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1</a:t>
            </a:r>
          </a:p>
        </p:txBody>
      </p:sp>
      <p:sp>
        <p:nvSpPr>
          <p:cNvPr id="15" name="TextBox 14">
            <a:extLst>
              <a:ext uri="{FF2B5EF4-FFF2-40B4-BE49-F238E27FC236}">
                <a16:creationId xmlns:a16="http://schemas.microsoft.com/office/drawing/2014/main" id="{FC439127-5FCB-4163-8A08-E35B08C9E7DE}"/>
              </a:ext>
            </a:extLst>
          </p:cNvPr>
          <p:cNvSpPr txBox="1"/>
          <p:nvPr/>
        </p:nvSpPr>
        <p:spPr>
          <a:xfrm>
            <a:off x="11390971"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2</a:t>
            </a:r>
          </a:p>
        </p:txBody>
      </p:sp>
    </p:spTree>
    <p:extLst>
      <p:ext uri="{BB962C8B-B14F-4D97-AF65-F5344CB8AC3E}">
        <p14:creationId xmlns:p14="http://schemas.microsoft.com/office/powerpoint/2010/main" val="245088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3">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0A6C076-890A-4D61-8D4B-4E592B576D52}"/>
              </a:ext>
            </a:extLst>
          </p:cNvPr>
          <p:cNvSpPr txBox="1"/>
          <p:nvPr/>
        </p:nvSpPr>
        <p:spPr>
          <a:xfrm>
            <a:off x="1033272" y="954284"/>
            <a:ext cx="10513106" cy="294343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125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Roadmap</a:t>
            </a:r>
          </a:p>
        </p:txBody>
      </p:sp>
      <p:sp>
        <p:nvSpPr>
          <p:cNvPr id="41"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17">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9"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486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1841895974"/>
              </p:ext>
            </p:extLst>
          </p:nvPr>
        </p:nvGraphicFramePr>
        <p:xfrm>
          <a:off x="242528" y="1307690"/>
          <a:ext cx="11634839" cy="267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A63CB082-7906-417D-BF27-2345516C3E68}"/>
              </a:ext>
            </a:extLst>
          </p:cNvPr>
          <p:cNvSpPr/>
          <p:nvPr/>
        </p:nvSpPr>
        <p:spPr>
          <a:xfrm>
            <a:off x="911946" y="4160551"/>
            <a:ext cx="2335157"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Common reports</a:t>
            </a:r>
          </a:p>
          <a:p>
            <a:pPr marL="117475" indent="-117475">
              <a:buFont typeface="Arial" panose="020B0604020202020204" pitchFamily="34" charset="0"/>
              <a:buChar char="•"/>
            </a:pPr>
            <a:r>
              <a:rPr lang="en-US" sz="1300" dirty="0"/>
              <a:t>User specific reports</a:t>
            </a:r>
          </a:p>
        </p:txBody>
      </p:sp>
      <p:sp>
        <p:nvSpPr>
          <p:cNvPr id="9" name="Rectangle: Rounded Corners 8">
            <a:extLst>
              <a:ext uri="{FF2B5EF4-FFF2-40B4-BE49-F238E27FC236}">
                <a16:creationId xmlns:a16="http://schemas.microsoft.com/office/drawing/2014/main" id="{720204E0-E413-4EDE-93BA-A29B89F14185}"/>
              </a:ext>
            </a:extLst>
          </p:cNvPr>
          <p:cNvSpPr/>
          <p:nvPr/>
        </p:nvSpPr>
        <p:spPr>
          <a:xfrm>
            <a:off x="3571578" y="4160551"/>
            <a:ext cx="2335157"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Ability to schedule standard and custom reports</a:t>
            </a:r>
          </a:p>
          <a:p>
            <a:pPr marL="117475" indent="-117475">
              <a:buFont typeface="Arial" panose="020B0604020202020204" pitchFamily="34" charset="0"/>
              <a:buChar char="•"/>
            </a:pPr>
            <a:r>
              <a:rPr lang="en-US" sz="1300" dirty="0"/>
              <a:t>Ability to schedule across a single or multiple plans</a:t>
            </a:r>
          </a:p>
        </p:txBody>
      </p:sp>
      <p:sp>
        <p:nvSpPr>
          <p:cNvPr id="5" name="Rectangle: Rounded Corners 4">
            <a:extLst>
              <a:ext uri="{FF2B5EF4-FFF2-40B4-BE49-F238E27FC236}">
                <a16:creationId xmlns:a16="http://schemas.microsoft.com/office/drawing/2014/main" id="{4E45B285-66B8-4A92-A225-5998A5E2B0C9}"/>
              </a:ext>
            </a:extLst>
          </p:cNvPr>
          <p:cNvSpPr/>
          <p:nvPr/>
        </p:nvSpPr>
        <p:spPr>
          <a:xfrm>
            <a:off x="6231210" y="4160549"/>
            <a:ext cx="2335157"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News about AT</a:t>
            </a:r>
          </a:p>
          <a:p>
            <a:pPr marL="117475" indent="-117475">
              <a:buFont typeface="Arial" panose="020B0604020202020204" pitchFamily="34" charset="0"/>
              <a:buChar char="•"/>
            </a:pPr>
            <a:r>
              <a:rPr lang="en-US" sz="1300" dirty="0"/>
              <a:t>Regulatory updates</a:t>
            </a:r>
          </a:p>
        </p:txBody>
      </p:sp>
      <p:sp>
        <p:nvSpPr>
          <p:cNvPr id="6" name="Rectangle: Rounded Corners 5">
            <a:extLst>
              <a:ext uri="{FF2B5EF4-FFF2-40B4-BE49-F238E27FC236}">
                <a16:creationId xmlns:a16="http://schemas.microsoft.com/office/drawing/2014/main" id="{490B12BF-3DA5-47B0-81B6-20C8F4591C16}"/>
              </a:ext>
            </a:extLst>
          </p:cNvPr>
          <p:cNvSpPr/>
          <p:nvPr/>
        </p:nvSpPr>
        <p:spPr>
          <a:xfrm>
            <a:off x="8890842" y="4160549"/>
            <a:ext cx="2335157" cy="1738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Operational and RK forms</a:t>
            </a:r>
          </a:p>
          <a:p>
            <a:pPr marL="117475" indent="-117475">
              <a:buFont typeface="Arial" panose="020B0604020202020204" pitchFamily="34" charset="0"/>
              <a:buChar char="•"/>
            </a:pPr>
            <a:r>
              <a:rPr lang="en-US" sz="1300" dirty="0"/>
              <a:t>Plan data submissions for updates to </a:t>
            </a:r>
            <a:r>
              <a:rPr lang="en-US" sz="1300" dirty="0" err="1"/>
              <a:t>Relius</a:t>
            </a:r>
            <a:r>
              <a:rPr lang="en-US" sz="1300" dirty="0"/>
              <a:t> RK system (e.g., vesting)</a:t>
            </a:r>
          </a:p>
        </p:txBody>
      </p:sp>
      <p:pic>
        <p:nvPicPr>
          <p:cNvPr id="7" name="Graphic 6" descr="Badge with solid fill">
            <a:extLst>
              <a:ext uri="{FF2B5EF4-FFF2-40B4-BE49-F238E27FC236}">
                <a16:creationId xmlns:a16="http://schemas.microsoft.com/office/drawing/2014/main" id="{800B63E5-4A21-47E8-B637-A5EE112B47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33771" y="185484"/>
            <a:ext cx="457200" cy="457200"/>
          </a:xfrm>
          <a:prstGeom prst="rect">
            <a:avLst/>
          </a:prstGeom>
        </p:spPr>
      </p:pic>
      <p:pic>
        <p:nvPicPr>
          <p:cNvPr id="10" name="Graphic 9" descr="Badge 1 with solid fill">
            <a:extLst>
              <a:ext uri="{FF2B5EF4-FFF2-40B4-BE49-F238E27FC236}">
                <a16:creationId xmlns:a16="http://schemas.microsoft.com/office/drawing/2014/main" id="{8436A40F-CB51-4DEB-8E68-694B548291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88997" y="182807"/>
            <a:ext cx="457200" cy="457200"/>
          </a:xfrm>
          <a:prstGeom prst="rect">
            <a:avLst/>
          </a:prstGeom>
        </p:spPr>
      </p:pic>
      <p:sp>
        <p:nvSpPr>
          <p:cNvPr id="11" name="TextBox 10">
            <a:extLst>
              <a:ext uri="{FF2B5EF4-FFF2-40B4-BE49-F238E27FC236}">
                <a16:creationId xmlns:a16="http://schemas.microsoft.com/office/drawing/2014/main" id="{58884622-0878-499D-A65A-7F3705DF3BA2}"/>
              </a:ext>
            </a:extLst>
          </p:cNvPr>
          <p:cNvSpPr txBox="1"/>
          <p:nvPr/>
        </p:nvSpPr>
        <p:spPr>
          <a:xfrm>
            <a:off x="10346197"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1</a:t>
            </a:r>
          </a:p>
        </p:txBody>
      </p:sp>
      <p:sp>
        <p:nvSpPr>
          <p:cNvPr id="12" name="TextBox 11">
            <a:extLst>
              <a:ext uri="{FF2B5EF4-FFF2-40B4-BE49-F238E27FC236}">
                <a16:creationId xmlns:a16="http://schemas.microsoft.com/office/drawing/2014/main" id="{C79255AA-E062-4C3F-AFB8-15FB9D0F1371}"/>
              </a:ext>
            </a:extLst>
          </p:cNvPr>
          <p:cNvSpPr txBox="1"/>
          <p:nvPr/>
        </p:nvSpPr>
        <p:spPr>
          <a:xfrm>
            <a:off x="11390971"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2</a:t>
            </a:r>
          </a:p>
        </p:txBody>
      </p:sp>
    </p:spTree>
    <p:extLst>
      <p:ext uri="{BB962C8B-B14F-4D97-AF65-F5344CB8AC3E}">
        <p14:creationId xmlns:p14="http://schemas.microsoft.com/office/powerpoint/2010/main" val="1488838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77DD7A-D8E4-4D08-87B2-227A5B18923A}"/>
              </a:ext>
            </a:extLst>
          </p:cNvPr>
          <p:cNvGraphicFramePr/>
          <p:nvPr>
            <p:extLst>
              <p:ext uri="{D42A27DB-BD31-4B8C-83A1-F6EECF244321}">
                <p14:modId xmlns:p14="http://schemas.microsoft.com/office/powerpoint/2010/main" val="1416807823"/>
              </p:ext>
            </p:extLst>
          </p:nvPr>
        </p:nvGraphicFramePr>
        <p:xfrm>
          <a:off x="242528" y="345665"/>
          <a:ext cx="11634839" cy="267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A63CB082-7906-417D-BF27-2345516C3E68}"/>
              </a:ext>
            </a:extLst>
          </p:cNvPr>
          <p:cNvSpPr/>
          <p:nvPr/>
        </p:nvSpPr>
        <p:spPr>
          <a:xfrm>
            <a:off x="902115" y="3198524"/>
            <a:ext cx="2335157" cy="1442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Overview of products available on the AT platform</a:t>
            </a:r>
          </a:p>
          <a:p>
            <a:pPr marL="117475" indent="-117475">
              <a:buFont typeface="Arial" panose="020B0604020202020204" pitchFamily="34" charset="0"/>
              <a:buChar char="•"/>
            </a:pPr>
            <a:r>
              <a:rPr lang="en-US" sz="1300" dirty="0"/>
              <a:t>Link to Brand Folder</a:t>
            </a:r>
          </a:p>
        </p:txBody>
      </p:sp>
      <p:sp>
        <p:nvSpPr>
          <p:cNvPr id="9" name="Rectangle: Rounded Corners 8">
            <a:extLst>
              <a:ext uri="{FF2B5EF4-FFF2-40B4-BE49-F238E27FC236}">
                <a16:creationId xmlns:a16="http://schemas.microsoft.com/office/drawing/2014/main" id="{720204E0-E413-4EDE-93BA-A29B89F14185}"/>
              </a:ext>
            </a:extLst>
          </p:cNvPr>
          <p:cNvSpPr/>
          <p:nvPr/>
        </p:nvSpPr>
        <p:spPr>
          <a:xfrm>
            <a:off x="3640402" y="3198526"/>
            <a:ext cx="2335157" cy="1442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Webinar</a:t>
            </a:r>
          </a:p>
          <a:p>
            <a:pPr marL="117475" indent="-117475">
              <a:buFont typeface="Arial" panose="020B0604020202020204" pitchFamily="34" charset="0"/>
              <a:buChar char="•"/>
            </a:pPr>
            <a:r>
              <a:rPr lang="en-US" sz="1300" dirty="0"/>
              <a:t>Presentations</a:t>
            </a:r>
          </a:p>
          <a:p>
            <a:pPr marL="117475" indent="-117475">
              <a:buFont typeface="Arial" panose="020B0604020202020204" pitchFamily="34" charset="0"/>
              <a:buChar char="•"/>
            </a:pPr>
            <a:r>
              <a:rPr lang="en-US" sz="1300" dirty="0"/>
              <a:t>Prospecting tools</a:t>
            </a:r>
          </a:p>
        </p:txBody>
      </p:sp>
      <p:sp>
        <p:nvSpPr>
          <p:cNvPr id="5" name="Rectangle: Rounded Corners 4">
            <a:extLst>
              <a:ext uri="{FF2B5EF4-FFF2-40B4-BE49-F238E27FC236}">
                <a16:creationId xmlns:a16="http://schemas.microsoft.com/office/drawing/2014/main" id="{4E45B285-66B8-4A92-A225-5998A5E2B0C9}"/>
              </a:ext>
            </a:extLst>
          </p:cNvPr>
          <p:cNvSpPr/>
          <p:nvPr/>
        </p:nvSpPr>
        <p:spPr>
          <a:xfrm>
            <a:off x="6378690" y="3164116"/>
            <a:ext cx="2335157" cy="1442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News about AT</a:t>
            </a:r>
          </a:p>
          <a:p>
            <a:pPr marL="117475" indent="-117475">
              <a:buFont typeface="Arial" panose="020B0604020202020204" pitchFamily="34" charset="0"/>
              <a:buChar char="•"/>
            </a:pPr>
            <a:r>
              <a:rPr lang="en-US" sz="1300" dirty="0"/>
              <a:t>Regulatory updates</a:t>
            </a:r>
          </a:p>
        </p:txBody>
      </p:sp>
      <p:sp>
        <p:nvSpPr>
          <p:cNvPr id="6" name="Rectangle: Rounded Corners 5">
            <a:extLst>
              <a:ext uri="{FF2B5EF4-FFF2-40B4-BE49-F238E27FC236}">
                <a16:creationId xmlns:a16="http://schemas.microsoft.com/office/drawing/2014/main" id="{490B12BF-3DA5-47B0-81B6-20C8F4591C16}"/>
              </a:ext>
            </a:extLst>
          </p:cNvPr>
          <p:cNvSpPr/>
          <p:nvPr/>
        </p:nvSpPr>
        <p:spPr>
          <a:xfrm>
            <a:off x="9116977" y="3180221"/>
            <a:ext cx="2335157" cy="1442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t>Operational and RK forms</a:t>
            </a:r>
          </a:p>
          <a:p>
            <a:pPr marL="117475" indent="-117475">
              <a:buFont typeface="Arial" panose="020B0604020202020204" pitchFamily="34" charset="0"/>
              <a:buChar char="•"/>
            </a:pPr>
            <a:r>
              <a:rPr lang="en-US" sz="1300" dirty="0"/>
              <a:t>Plan data submissions for updates to </a:t>
            </a:r>
            <a:r>
              <a:rPr lang="en-US" sz="1300" dirty="0" err="1"/>
              <a:t>Relius</a:t>
            </a:r>
            <a:r>
              <a:rPr lang="en-US" sz="1300" dirty="0"/>
              <a:t> RK system (e.g., vesting)</a:t>
            </a:r>
          </a:p>
        </p:txBody>
      </p:sp>
      <p:sp>
        <p:nvSpPr>
          <p:cNvPr id="7" name="Rectangle: Rounded Corners 6">
            <a:extLst>
              <a:ext uri="{FF2B5EF4-FFF2-40B4-BE49-F238E27FC236}">
                <a16:creationId xmlns:a16="http://schemas.microsoft.com/office/drawing/2014/main" id="{01BA4646-0FEC-46C7-8122-3D30D7FE2B4E}"/>
              </a:ext>
            </a:extLst>
          </p:cNvPr>
          <p:cNvSpPr/>
          <p:nvPr/>
        </p:nvSpPr>
        <p:spPr>
          <a:xfrm>
            <a:off x="902115" y="4785817"/>
            <a:ext cx="2354820" cy="11768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300" dirty="0">
                <a:solidFill>
                  <a:schemeClr val="tx1"/>
                </a:solidFill>
              </a:rPr>
              <a:t>Product page with details</a:t>
            </a:r>
          </a:p>
          <a:p>
            <a:pPr marL="117475" indent="-117475">
              <a:buFont typeface="Arial" panose="020B0604020202020204" pitchFamily="34" charset="0"/>
              <a:buChar char="•"/>
            </a:pPr>
            <a:r>
              <a:rPr lang="en-US" sz="1300" dirty="0">
                <a:solidFill>
                  <a:schemeClr val="tx1"/>
                </a:solidFill>
              </a:rPr>
              <a:t>Link to Brand Folder for collateral</a:t>
            </a:r>
          </a:p>
          <a:p>
            <a:pPr marL="117475" indent="-117475">
              <a:buFont typeface="Arial" panose="020B0604020202020204" pitchFamily="34" charset="0"/>
              <a:buChar char="•"/>
            </a:pPr>
            <a:r>
              <a:rPr lang="en-US" sz="1300" dirty="0">
                <a:solidFill>
                  <a:schemeClr val="tx1"/>
                </a:solidFill>
              </a:rPr>
              <a:t>Contact information</a:t>
            </a:r>
          </a:p>
          <a:p>
            <a:pPr marL="117475" indent="-117475">
              <a:buFont typeface="Arial" panose="020B0604020202020204" pitchFamily="34" charset="0"/>
              <a:buChar char="•"/>
            </a:pPr>
            <a:r>
              <a:rPr lang="en-US" sz="1300" dirty="0">
                <a:solidFill>
                  <a:schemeClr val="tx1"/>
                </a:solidFill>
              </a:rPr>
              <a:t>Proposal requests</a:t>
            </a:r>
          </a:p>
        </p:txBody>
      </p:sp>
      <p:pic>
        <p:nvPicPr>
          <p:cNvPr id="14" name="Graphic 13" descr="Badge with solid fill">
            <a:extLst>
              <a:ext uri="{FF2B5EF4-FFF2-40B4-BE49-F238E27FC236}">
                <a16:creationId xmlns:a16="http://schemas.microsoft.com/office/drawing/2014/main" id="{772C4DA3-EEBC-4F29-B95B-B35FFBFF60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77751" y="2706916"/>
            <a:ext cx="457200" cy="457200"/>
          </a:xfrm>
          <a:prstGeom prst="rect">
            <a:avLst/>
          </a:prstGeom>
        </p:spPr>
      </p:pic>
      <p:pic>
        <p:nvPicPr>
          <p:cNvPr id="15" name="Graphic 14" descr="Badge with solid fill">
            <a:extLst>
              <a:ext uri="{FF2B5EF4-FFF2-40B4-BE49-F238E27FC236}">
                <a16:creationId xmlns:a16="http://schemas.microsoft.com/office/drawing/2014/main" id="{7AA0F490-F8B9-489C-8A1F-C12294A5F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92738" y="2706916"/>
            <a:ext cx="457200" cy="457200"/>
          </a:xfrm>
          <a:prstGeom prst="rect">
            <a:avLst/>
          </a:prstGeom>
        </p:spPr>
      </p:pic>
      <p:pic>
        <p:nvPicPr>
          <p:cNvPr id="16" name="Graphic 15" descr="Badge with solid fill">
            <a:extLst>
              <a:ext uri="{FF2B5EF4-FFF2-40B4-BE49-F238E27FC236}">
                <a16:creationId xmlns:a16="http://schemas.microsoft.com/office/drawing/2014/main" id="{9B20793C-3D36-4370-BD37-63FA39EFCA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35244" y="2706916"/>
            <a:ext cx="457200" cy="457200"/>
          </a:xfrm>
          <a:prstGeom prst="rect">
            <a:avLst/>
          </a:prstGeom>
        </p:spPr>
      </p:pic>
      <p:pic>
        <p:nvPicPr>
          <p:cNvPr id="17" name="Graphic 16" descr="Badge with solid fill">
            <a:extLst>
              <a:ext uri="{FF2B5EF4-FFF2-40B4-BE49-F238E27FC236}">
                <a16:creationId xmlns:a16="http://schemas.microsoft.com/office/drawing/2014/main" id="{26DAEADF-2CD8-49BB-91FC-801A50D6EC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33771" y="185484"/>
            <a:ext cx="457200" cy="457200"/>
          </a:xfrm>
          <a:prstGeom prst="rect">
            <a:avLst/>
          </a:prstGeom>
        </p:spPr>
      </p:pic>
      <p:pic>
        <p:nvPicPr>
          <p:cNvPr id="18" name="Graphic 17" descr="Badge 1 with solid fill">
            <a:extLst>
              <a:ext uri="{FF2B5EF4-FFF2-40B4-BE49-F238E27FC236}">
                <a16:creationId xmlns:a16="http://schemas.microsoft.com/office/drawing/2014/main" id="{4E45BC34-754A-4216-AC5E-E3C5165487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88997" y="182807"/>
            <a:ext cx="457200" cy="457200"/>
          </a:xfrm>
          <a:prstGeom prst="rect">
            <a:avLst/>
          </a:prstGeom>
        </p:spPr>
      </p:pic>
      <p:sp>
        <p:nvSpPr>
          <p:cNvPr id="19" name="TextBox 18">
            <a:extLst>
              <a:ext uri="{FF2B5EF4-FFF2-40B4-BE49-F238E27FC236}">
                <a16:creationId xmlns:a16="http://schemas.microsoft.com/office/drawing/2014/main" id="{A757EFEB-BDE4-4B2D-ACBF-60A926C8D382}"/>
              </a:ext>
            </a:extLst>
          </p:cNvPr>
          <p:cNvSpPr txBox="1"/>
          <p:nvPr/>
        </p:nvSpPr>
        <p:spPr>
          <a:xfrm>
            <a:off x="10346197"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1</a:t>
            </a:r>
          </a:p>
        </p:txBody>
      </p:sp>
      <p:sp>
        <p:nvSpPr>
          <p:cNvPr id="20" name="TextBox 19">
            <a:extLst>
              <a:ext uri="{FF2B5EF4-FFF2-40B4-BE49-F238E27FC236}">
                <a16:creationId xmlns:a16="http://schemas.microsoft.com/office/drawing/2014/main" id="{1620C52D-B240-4A3C-BDC1-F89D463661AD}"/>
              </a:ext>
            </a:extLst>
          </p:cNvPr>
          <p:cNvSpPr txBox="1"/>
          <p:nvPr/>
        </p:nvSpPr>
        <p:spPr>
          <a:xfrm>
            <a:off x="11390971" y="290022"/>
            <a:ext cx="548227" cy="246221"/>
          </a:xfrm>
          <a:prstGeom prst="rect">
            <a:avLst/>
          </a:prstGeom>
          <a:noFill/>
        </p:spPr>
        <p:txBody>
          <a:bodyPr wrap="none" lIns="0" tIns="0" rIns="0" bIns="0" rtlCol="0">
            <a:spAutoFit/>
          </a:bodyPr>
          <a:lstStyle/>
          <a:p>
            <a:pPr algn="l">
              <a:spcAft>
                <a:spcPts val="1250"/>
              </a:spcAft>
            </a:pPr>
            <a:r>
              <a:rPr lang="en-US" sz="1600" dirty="0">
                <a:solidFill>
                  <a:srgbClr val="415960"/>
                </a:solidFill>
                <a:ea typeface="Lato" panose="020F0502020204030203" pitchFamily="34" charset="0"/>
                <a:cs typeface="Lato" panose="020F0502020204030203" pitchFamily="34" charset="0"/>
              </a:rPr>
              <a:t>MVP 2</a:t>
            </a:r>
          </a:p>
        </p:txBody>
      </p:sp>
    </p:spTree>
    <p:extLst>
      <p:ext uri="{BB962C8B-B14F-4D97-AF65-F5344CB8AC3E}">
        <p14:creationId xmlns:p14="http://schemas.microsoft.com/office/powerpoint/2010/main" val="373249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2D4D89D3-7838-4880-BA61-272BE5F0804A}"/>
              </a:ext>
            </a:extLst>
          </p:cNvPr>
          <p:cNvGraphicFramePr>
            <a:graphicFrameLocks noGrp="1"/>
          </p:cNvGraphicFramePr>
          <p:nvPr>
            <p:extLst>
              <p:ext uri="{D42A27DB-BD31-4B8C-83A1-F6EECF244321}">
                <p14:modId xmlns:p14="http://schemas.microsoft.com/office/powerpoint/2010/main" val="904725142"/>
              </p:ext>
            </p:extLst>
          </p:nvPr>
        </p:nvGraphicFramePr>
        <p:xfrm>
          <a:off x="517525" y="1157816"/>
          <a:ext cx="11226800" cy="1947334"/>
        </p:xfrm>
        <a:graphic>
          <a:graphicData uri="http://schemas.openxmlformats.org/drawingml/2006/table">
            <a:tbl>
              <a:tblPr firstRow="1" bandRow="1">
                <a:tableStyleId>{3B4B98B0-60AC-42C2-AFA5-B58CD77FA1E5}</a:tableStyleId>
              </a:tblPr>
              <a:tblGrid>
                <a:gridCol w="1403350">
                  <a:extLst>
                    <a:ext uri="{9D8B030D-6E8A-4147-A177-3AD203B41FA5}">
                      <a16:colId xmlns:a16="http://schemas.microsoft.com/office/drawing/2014/main" val="760749363"/>
                    </a:ext>
                  </a:extLst>
                </a:gridCol>
                <a:gridCol w="1403350">
                  <a:extLst>
                    <a:ext uri="{9D8B030D-6E8A-4147-A177-3AD203B41FA5}">
                      <a16:colId xmlns:a16="http://schemas.microsoft.com/office/drawing/2014/main" val="3494137062"/>
                    </a:ext>
                  </a:extLst>
                </a:gridCol>
                <a:gridCol w="1403350">
                  <a:extLst>
                    <a:ext uri="{9D8B030D-6E8A-4147-A177-3AD203B41FA5}">
                      <a16:colId xmlns:a16="http://schemas.microsoft.com/office/drawing/2014/main" val="1377575662"/>
                    </a:ext>
                  </a:extLst>
                </a:gridCol>
                <a:gridCol w="1403350">
                  <a:extLst>
                    <a:ext uri="{9D8B030D-6E8A-4147-A177-3AD203B41FA5}">
                      <a16:colId xmlns:a16="http://schemas.microsoft.com/office/drawing/2014/main" val="1145926331"/>
                    </a:ext>
                  </a:extLst>
                </a:gridCol>
                <a:gridCol w="1403350">
                  <a:extLst>
                    <a:ext uri="{9D8B030D-6E8A-4147-A177-3AD203B41FA5}">
                      <a16:colId xmlns:a16="http://schemas.microsoft.com/office/drawing/2014/main" val="3249908220"/>
                    </a:ext>
                  </a:extLst>
                </a:gridCol>
                <a:gridCol w="1403350">
                  <a:extLst>
                    <a:ext uri="{9D8B030D-6E8A-4147-A177-3AD203B41FA5}">
                      <a16:colId xmlns:a16="http://schemas.microsoft.com/office/drawing/2014/main" val="1455794392"/>
                    </a:ext>
                  </a:extLst>
                </a:gridCol>
                <a:gridCol w="1403350">
                  <a:extLst>
                    <a:ext uri="{9D8B030D-6E8A-4147-A177-3AD203B41FA5}">
                      <a16:colId xmlns:a16="http://schemas.microsoft.com/office/drawing/2014/main" val="3394243681"/>
                    </a:ext>
                  </a:extLst>
                </a:gridCol>
                <a:gridCol w="1403350">
                  <a:extLst>
                    <a:ext uri="{9D8B030D-6E8A-4147-A177-3AD203B41FA5}">
                      <a16:colId xmlns:a16="http://schemas.microsoft.com/office/drawing/2014/main" val="1385010389"/>
                    </a:ext>
                  </a:extLst>
                </a:gridCol>
              </a:tblGrid>
              <a:tr h="370840">
                <a:tc>
                  <a:txBody>
                    <a:bodyPr/>
                    <a:lstStyle/>
                    <a:p>
                      <a:r>
                        <a:rPr lang="en-US" sz="1200" dirty="0">
                          <a:latin typeface="Lato" panose="020F0502020204030203" pitchFamily="34" charset="0"/>
                          <a:ea typeface="Lato" panose="020F0502020204030203" pitchFamily="34" charset="0"/>
                          <a:cs typeface="Lato" panose="020F0502020204030203" pitchFamily="34" charset="0"/>
                        </a:rPr>
                        <a:t>Plan</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Product</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Service Model</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Assets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Participation Rate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Eligible Participants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Active Participants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Inactive Participants</a:t>
                      </a:r>
                    </a:p>
                  </a:txBody>
                  <a:tcPr anchor="ctr"/>
                </a:tc>
                <a:extLst>
                  <a:ext uri="{0D108BD9-81ED-4DB2-BD59-A6C34878D82A}">
                    <a16:rowId xmlns:a16="http://schemas.microsoft.com/office/drawing/2014/main" val="1359953891"/>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ABC Company</a:t>
                      </a:r>
                    </a:p>
                  </a:txBody>
                  <a:tcPr anchor="ctr"/>
                </a:tc>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American Trust</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Full Service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$1,234,931</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66.2%</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77</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51</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7</a:t>
                      </a:r>
                    </a:p>
                  </a:txBody>
                  <a:tcPr anchor="ctr"/>
                </a:tc>
                <a:extLst>
                  <a:ext uri="{0D108BD9-81ED-4DB2-BD59-A6C34878D82A}">
                    <a16:rowId xmlns:a16="http://schemas.microsoft.com/office/drawing/2014/main" val="3185899578"/>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XYZ Company</a:t>
                      </a:r>
                    </a:p>
                  </a:txBody>
                  <a:tcPr anchor="ctr"/>
                </a:tc>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American Trust</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Unbundled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$934,119</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64.7%</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34</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22</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a:t>
                      </a:r>
                    </a:p>
                  </a:txBody>
                  <a:tcPr anchor="ctr"/>
                </a:tc>
                <a:extLst>
                  <a:ext uri="{0D108BD9-81ED-4DB2-BD59-A6C34878D82A}">
                    <a16:rowId xmlns:a16="http://schemas.microsoft.com/office/drawing/2014/main" val="3637502794"/>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GHI Company</a:t>
                      </a:r>
                    </a:p>
                  </a:txBody>
                  <a:tcPr anchor="ctr"/>
                </a:tc>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Mutual of Omaha</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Unbundled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$2,394,851</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80.5%</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133</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107</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a:t>
                      </a:r>
                    </a:p>
                  </a:txBody>
                  <a:tcPr anchor="ctr"/>
                </a:tc>
                <a:extLst>
                  <a:ext uri="{0D108BD9-81ED-4DB2-BD59-A6C34878D82A}">
                    <a16:rowId xmlns:a16="http://schemas.microsoft.com/office/drawing/2014/main" val="2061240097"/>
                  </a:ext>
                </a:extLst>
              </a:tr>
              <a:tr h="377614">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LMN Company</a:t>
                      </a:r>
                    </a:p>
                  </a:txBody>
                  <a:tcPr anchor="ctr"/>
                </a:tc>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Johnson Financial</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Full Service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$5,834,105</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77.0%</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244</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188</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21</a:t>
                      </a:r>
                    </a:p>
                  </a:txBody>
                  <a:tcPr anchor="ctr"/>
                </a:tc>
                <a:extLst>
                  <a:ext uri="{0D108BD9-81ED-4DB2-BD59-A6C34878D82A}">
                    <a16:rowId xmlns:a16="http://schemas.microsoft.com/office/drawing/2014/main" val="2754346783"/>
                  </a:ext>
                </a:extLst>
              </a:tr>
            </a:tbl>
          </a:graphicData>
        </a:graphic>
      </p:graphicFrame>
      <p:sp>
        <p:nvSpPr>
          <p:cNvPr id="4" name="Rectangle: Rounded Corners 3">
            <a:extLst>
              <a:ext uri="{FF2B5EF4-FFF2-40B4-BE49-F238E27FC236}">
                <a16:creationId xmlns:a16="http://schemas.microsoft.com/office/drawing/2014/main" id="{FD456E93-ECB9-4FEE-95DD-CA81D7AE25CF}"/>
              </a:ext>
            </a:extLst>
          </p:cNvPr>
          <p:cNvSpPr/>
          <p:nvPr/>
        </p:nvSpPr>
        <p:spPr>
          <a:xfrm>
            <a:off x="517524" y="466725"/>
            <a:ext cx="2682875"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 Book Level View</a:t>
            </a:r>
          </a:p>
        </p:txBody>
      </p:sp>
      <p:cxnSp>
        <p:nvCxnSpPr>
          <p:cNvPr id="6" name="Straight Arrow Connector 5">
            <a:extLst>
              <a:ext uri="{FF2B5EF4-FFF2-40B4-BE49-F238E27FC236}">
                <a16:creationId xmlns:a16="http://schemas.microsoft.com/office/drawing/2014/main" id="{4350BA0D-2536-4181-BC96-813D633AC194}"/>
              </a:ext>
            </a:extLst>
          </p:cNvPr>
          <p:cNvCxnSpPr>
            <a:cxnSpLocks/>
          </p:cNvCxnSpPr>
          <p:nvPr/>
        </p:nvCxnSpPr>
        <p:spPr>
          <a:xfrm>
            <a:off x="1038225" y="3105150"/>
            <a:ext cx="0" cy="5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A03B4E-1537-4B1A-8726-13EB98337854}"/>
              </a:ext>
            </a:extLst>
          </p:cNvPr>
          <p:cNvSpPr/>
          <p:nvPr/>
        </p:nvSpPr>
        <p:spPr>
          <a:xfrm>
            <a:off x="517525" y="3640666"/>
            <a:ext cx="1349374" cy="4762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SSO Link to </a:t>
            </a:r>
            <a:r>
              <a:rPr lang="en-US" sz="1200" dirty="0" err="1">
                <a:solidFill>
                  <a:schemeClr val="tx1"/>
                </a:solidFill>
              </a:rPr>
              <a:t>Relius</a:t>
            </a:r>
            <a:r>
              <a:rPr lang="en-US" sz="1200" dirty="0">
                <a:solidFill>
                  <a:schemeClr val="tx1"/>
                </a:solidFill>
              </a:rPr>
              <a:t> plan sponsor web</a:t>
            </a:r>
          </a:p>
        </p:txBody>
      </p:sp>
      <p:cxnSp>
        <p:nvCxnSpPr>
          <p:cNvPr id="9" name="Straight Arrow Connector 8">
            <a:extLst>
              <a:ext uri="{FF2B5EF4-FFF2-40B4-BE49-F238E27FC236}">
                <a16:creationId xmlns:a16="http://schemas.microsoft.com/office/drawing/2014/main" id="{6C938B45-500E-4AE4-9464-15036F7E121F}"/>
              </a:ext>
            </a:extLst>
          </p:cNvPr>
          <p:cNvCxnSpPr>
            <a:cxnSpLocks/>
          </p:cNvCxnSpPr>
          <p:nvPr/>
        </p:nvCxnSpPr>
        <p:spPr>
          <a:xfrm>
            <a:off x="2651124" y="3105150"/>
            <a:ext cx="0" cy="53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EDA2A48-E89D-4FD5-B713-A117AE2F1F06}"/>
              </a:ext>
            </a:extLst>
          </p:cNvPr>
          <p:cNvSpPr/>
          <p:nvPr/>
        </p:nvSpPr>
        <p:spPr>
          <a:xfrm>
            <a:off x="2130424" y="3642782"/>
            <a:ext cx="1349374" cy="4762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to product page</a:t>
            </a:r>
          </a:p>
        </p:txBody>
      </p:sp>
      <p:sp>
        <p:nvSpPr>
          <p:cNvPr id="8" name="Rectangle: Rounded Corners 7">
            <a:extLst>
              <a:ext uri="{FF2B5EF4-FFF2-40B4-BE49-F238E27FC236}">
                <a16:creationId xmlns:a16="http://schemas.microsoft.com/office/drawing/2014/main" id="{ACCBCE0F-6473-4F13-91D0-4DBFB350A670}"/>
              </a:ext>
            </a:extLst>
          </p:cNvPr>
          <p:cNvSpPr/>
          <p:nvPr/>
        </p:nvSpPr>
        <p:spPr>
          <a:xfrm>
            <a:off x="9696450" y="3200400"/>
            <a:ext cx="2047878" cy="228600"/>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 1-25 of 87 &gt;</a:t>
            </a:r>
          </a:p>
        </p:txBody>
      </p:sp>
    </p:spTree>
    <p:extLst>
      <p:ext uri="{BB962C8B-B14F-4D97-AF65-F5344CB8AC3E}">
        <p14:creationId xmlns:p14="http://schemas.microsoft.com/office/powerpoint/2010/main" val="331596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48D9CFC-DB12-432E-9A68-E159C25E8C4D}"/>
              </a:ext>
            </a:extLst>
          </p:cNvPr>
          <p:cNvSpPr/>
          <p:nvPr/>
        </p:nvSpPr>
        <p:spPr>
          <a:xfrm>
            <a:off x="517524" y="466725"/>
            <a:ext cx="2682875"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 Plan Level View</a:t>
            </a:r>
          </a:p>
        </p:txBody>
      </p:sp>
      <p:sp>
        <p:nvSpPr>
          <p:cNvPr id="3" name="Rectangle: Rounded Corners 2">
            <a:extLst>
              <a:ext uri="{FF2B5EF4-FFF2-40B4-BE49-F238E27FC236}">
                <a16:creationId xmlns:a16="http://schemas.microsoft.com/office/drawing/2014/main" id="{5B2A8A7D-B9D9-487D-BB57-8CDF5337B469}"/>
              </a:ext>
            </a:extLst>
          </p:cNvPr>
          <p:cNvSpPr/>
          <p:nvPr/>
        </p:nvSpPr>
        <p:spPr>
          <a:xfrm>
            <a:off x="517522" y="1119714"/>
            <a:ext cx="2568577" cy="175598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Lato" panose="020F0502020204030203" pitchFamily="34" charset="0"/>
                <a:ea typeface="Lato" panose="020F0502020204030203" pitchFamily="34" charset="0"/>
                <a:cs typeface="Lato" panose="020F0502020204030203" pitchFamily="34" charset="0"/>
              </a:rPr>
              <a:t>Contacts</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TPA: Don TPA</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Advisor: Jane Advisor</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Sponsor Services: 800-555-1212</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Participant Services: 800-555-1313</a:t>
            </a:r>
          </a:p>
        </p:txBody>
      </p:sp>
      <p:graphicFrame>
        <p:nvGraphicFramePr>
          <p:cNvPr id="14" name="Table 3">
            <a:extLst>
              <a:ext uri="{FF2B5EF4-FFF2-40B4-BE49-F238E27FC236}">
                <a16:creationId xmlns:a16="http://schemas.microsoft.com/office/drawing/2014/main" id="{907C19EF-4DBD-4426-B86C-425B2F97966A}"/>
              </a:ext>
            </a:extLst>
          </p:cNvPr>
          <p:cNvGraphicFramePr>
            <a:graphicFrameLocks noGrp="1"/>
          </p:cNvGraphicFramePr>
          <p:nvPr>
            <p:extLst>
              <p:ext uri="{D42A27DB-BD31-4B8C-83A1-F6EECF244321}">
                <p14:modId xmlns:p14="http://schemas.microsoft.com/office/powerpoint/2010/main" val="182363119"/>
              </p:ext>
            </p:extLst>
          </p:nvPr>
        </p:nvGraphicFramePr>
        <p:xfrm>
          <a:off x="536573" y="3186641"/>
          <a:ext cx="7616825" cy="2238588"/>
        </p:xfrm>
        <a:graphic>
          <a:graphicData uri="http://schemas.openxmlformats.org/drawingml/2006/table">
            <a:tbl>
              <a:tblPr firstRow="1" bandRow="1">
                <a:tableStyleId>{3B4B98B0-60AC-42C2-AFA5-B58CD77FA1E5}</a:tableStyleId>
              </a:tblPr>
              <a:tblGrid>
                <a:gridCol w="1762093">
                  <a:extLst>
                    <a:ext uri="{9D8B030D-6E8A-4147-A177-3AD203B41FA5}">
                      <a16:colId xmlns:a16="http://schemas.microsoft.com/office/drawing/2014/main" val="760749363"/>
                    </a:ext>
                  </a:extLst>
                </a:gridCol>
                <a:gridCol w="1982355">
                  <a:extLst>
                    <a:ext uri="{9D8B030D-6E8A-4147-A177-3AD203B41FA5}">
                      <a16:colId xmlns:a16="http://schemas.microsoft.com/office/drawing/2014/main" val="3494137062"/>
                    </a:ext>
                  </a:extLst>
                </a:gridCol>
                <a:gridCol w="1229239">
                  <a:extLst>
                    <a:ext uri="{9D8B030D-6E8A-4147-A177-3AD203B41FA5}">
                      <a16:colId xmlns:a16="http://schemas.microsoft.com/office/drawing/2014/main" val="1377575662"/>
                    </a:ext>
                  </a:extLst>
                </a:gridCol>
                <a:gridCol w="1321569">
                  <a:extLst>
                    <a:ext uri="{9D8B030D-6E8A-4147-A177-3AD203B41FA5}">
                      <a16:colId xmlns:a16="http://schemas.microsoft.com/office/drawing/2014/main" val="1145926331"/>
                    </a:ext>
                  </a:extLst>
                </a:gridCol>
                <a:gridCol w="1321569">
                  <a:extLst>
                    <a:ext uri="{9D8B030D-6E8A-4147-A177-3AD203B41FA5}">
                      <a16:colId xmlns:a16="http://schemas.microsoft.com/office/drawing/2014/main" val="1188964133"/>
                    </a:ext>
                  </a:extLst>
                </a:gridCol>
              </a:tblGrid>
              <a:tr h="370840">
                <a:tc>
                  <a:txBody>
                    <a:bodyPr/>
                    <a:lstStyle/>
                    <a:p>
                      <a:r>
                        <a:rPr lang="en-US" sz="1200" dirty="0">
                          <a:latin typeface="Lato" panose="020F0502020204030203" pitchFamily="34" charset="0"/>
                          <a:ea typeface="Lato" panose="020F0502020204030203" pitchFamily="34" charset="0"/>
                          <a:cs typeface="Lato" panose="020F0502020204030203" pitchFamily="34" charset="0"/>
                        </a:rPr>
                        <a:t>Investments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Asset Class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Expenses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Assets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Percent</a:t>
                      </a:r>
                    </a:p>
                  </a:txBody>
                  <a:tcPr anchor="ctr"/>
                </a:tc>
                <a:extLst>
                  <a:ext uri="{0D108BD9-81ED-4DB2-BD59-A6C34878D82A}">
                    <a16:rowId xmlns:a16="http://schemas.microsoft.com/office/drawing/2014/main" val="1359953891"/>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Vanguard `ABC</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Large Blend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0.08%</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$234,931</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14.7%</a:t>
                      </a:r>
                    </a:p>
                  </a:txBody>
                  <a:tcPr anchor="ctr"/>
                </a:tc>
                <a:extLst>
                  <a:ext uri="{0D108BD9-81ED-4DB2-BD59-A6C34878D82A}">
                    <a16:rowId xmlns:a16="http://schemas.microsoft.com/office/drawing/2014/main" val="3185899578"/>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Pioneer XYZ</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Midcap Value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0.87%</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$134,119</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8.4%</a:t>
                      </a:r>
                    </a:p>
                  </a:txBody>
                  <a:tcPr anchor="ctr"/>
                </a:tc>
                <a:extLst>
                  <a:ext uri="{0D108BD9-81ED-4DB2-BD59-A6C34878D82A}">
                    <a16:rowId xmlns:a16="http://schemas.microsoft.com/office/drawing/2014/main" val="3637502794"/>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BlackRock GHI</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International Value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1.02%</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$394,851</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24.7%</a:t>
                      </a:r>
                    </a:p>
                  </a:txBody>
                  <a:tcPr anchor="ctr"/>
                </a:tc>
                <a:extLst>
                  <a:ext uri="{0D108BD9-81ED-4DB2-BD59-A6C34878D82A}">
                    <a16:rowId xmlns:a16="http://schemas.microsoft.com/office/drawing/2014/main" val="2061240097"/>
                  </a:ext>
                </a:extLst>
              </a:tr>
              <a:tr h="377614">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PIMCO JKL</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Intermediate Bond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0.44%</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$834,105</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52.2%</a:t>
                      </a:r>
                    </a:p>
                  </a:txBody>
                  <a:tcPr anchor="ctr"/>
                </a:tc>
                <a:extLst>
                  <a:ext uri="{0D108BD9-81ED-4DB2-BD59-A6C34878D82A}">
                    <a16:rowId xmlns:a16="http://schemas.microsoft.com/office/drawing/2014/main" val="2754346783"/>
                  </a:ext>
                </a:extLst>
              </a:tr>
              <a:tr h="377614">
                <a:tc>
                  <a:txBody>
                    <a:bodyPr/>
                    <a:lstStyle/>
                    <a:p>
                      <a:r>
                        <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rPr>
                        <a:t>Total</a:t>
                      </a: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rPr>
                        <a:t>$1,598,006</a:t>
                      </a: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2563216805"/>
                  </a:ext>
                </a:extLst>
              </a:tr>
            </a:tbl>
          </a:graphicData>
        </a:graphic>
      </p:graphicFrame>
      <p:cxnSp>
        <p:nvCxnSpPr>
          <p:cNvPr id="15" name="Straight Arrow Connector 14">
            <a:extLst>
              <a:ext uri="{FF2B5EF4-FFF2-40B4-BE49-F238E27FC236}">
                <a16:creationId xmlns:a16="http://schemas.microsoft.com/office/drawing/2014/main" id="{0DE39443-2388-4BA6-853B-D0675085CF91}"/>
              </a:ext>
            </a:extLst>
          </p:cNvPr>
          <p:cNvCxnSpPr>
            <a:cxnSpLocks/>
          </p:cNvCxnSpPr>
          <p:nvPr/>
        </p:nvCxnSpPr>
        <p:spPr>
          <a:xfrm>
            <a:off x="1171575" y="5419725"/>
            <a:ext cx="0"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F93766-8D7D-440E-9BA5-EA84E67A7B09}"/>
              </a:ext>
            </a:extLst>
          </p:cNvPr>
          <p:cNvSpPr/>
          <p:nvPr/>
        </p:nvSpPr>
        <p:spPr>
          <a:xfrm>
            <a:off x="496888" y="5736166"/>
            <a:ext cx="1349374" cy="4762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to MATC factsheet</a:t>
            </a:r>
          </a:p>
        </p:txBody>
      </p:sp>
      <p:sp>
        <p:nvSpPr>
          <p:cNvPr id="17" name="Rectangle: Rounded Corners 16">
            <a:extLst>
              <a:ext uri="{FF2B5EF4-FFF2-40B4-BE49-F238E27FC236}">
                <a16:creationId xmlns:a16="http://schemas.microsoft.com/office/drawing/2014/main" id="{BC4BCDEB-582E-4EB7-B710-739378DA4BB1}"/>
              </a:ext>
            </a:extLst>
          </p:cNvPr>
          <p:cNvSpPr/>
          <p:nvPr/>
        </p:nvSpPr>
        <p:spPr>
          <a:xfrm>
            <a:off x="3270247" y="1119714"/>
            <a:ext cx="2568577" cy="175598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Lato" panose="020F0502020204030203" pitchFamily="34" charset="0"/>
                <a:ea typeface="Lato" panose="020F0502020204030203" pitchFamily="34" charset="0"/>
                <a:cs typeface="Lato" panose="020F0502020204030203" pitchFamily="34" charset="0"/>
              </a:rPr>
              <a:t>Plan Highlights</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Managed accounts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Auto enrollment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Auto increase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Model portfolios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Safe harbor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Admin assist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E-delivery (Y/N)</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Payroll integration (N/Provider)</a:t>
            </a:r>
          </a:p>
        </p:txBody>
      </p:sp>
      <p:sp>
        <p:nvSpPr>
          <p:cNvPr id="18" name="Rectangle: Rounded Corners 17">
            <a:extLst>
              <a:ext uri="{FF2B5EF4-FFF2-40B4-BE49-F238E27FC236}">
                <a16:creationId xmlns:a16="http://schemas.microsoft.com/office/drawing/2014/main" id="{DDEBDD06-C707-487C-BDB0-8499831A95EA}"/>
              </a:ext>
            </a:extLst>
          </p:cNvPr>
          <p:cNvSpPr/>
          <p:nvPr/>
        </p:nvSpPr>
        <p:spPr>
          <a:xfrm>
            <a:off x="6022972" y="1119714"/>
            <a:ext cx="2568577" cy="175598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Lato" panose="020F0502020204030203" pitchFamily="34" charset="0"/>
                <a:ea typeface="Lato" panose="020F0502020204030203" pitchFamily="34" charset="0"/>
                <a:cs typeface="Lato" panose="020F0502020204030203" pitchFamily="34" charset="0"/>
              </a:rPr>
              <a:t>Plan Reporting</a:t>
            </a:r>
          </a:p>
          <a:p>
            <a:pPr marL="171450" indent="-171450">
              <a:buFont typeface="Arial" panose="020B0604020202020204" pitchFamily="34" charset="0"/>
              <a:buChar char="•"/>
            </a:pP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Plan health report (link to recent)</a:t>
            </a:r>
          </a:p>
          <a:p>
            <a:pPr marL="171450" indent="-171450">
              <a:buFont typeface="Arial" panose="020B0604020202020204" pitchFamily="34" charset="0"/>
              <a:buChar char="•"/>
            </a:pP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AT fiduciary investment report (link to recent)</a:t>
            </a:r>
          </a:p>
        </p:txBody>
      </p:sp>
      <p:sp>
        <p:nvSpPr>
          <p:cNvPr id="19" name="Rectangle: Rounded Corners 18">
            <a:extLst>
              <a:ext uri="{FF2B5EF4-FFF2-40B4-BE49-F238E27FC236}">
                <a16:creationId xmlns:a16="http://schemas.microsoft.com/office/drawing/2014/main" id="{93DF4637-3389-45D6-92F1-C8F05ABE9114}"/>
              </a:ext>
            </a:extLst>
          </p:cNvPr>
          <p:cNvSpPr/>
          <p:nvPr/>
        </p:nvSpPr>
        <p:spPr>
          <a:xfrm>
            <a:off x="8775697" y="1119714"/>
            <a:ext cx="2568577" cy="175598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latin typeface="Lato" panose="020F0502020204030203" pitchFamily="34" charset="0"/>
                <a:ea typeface="Lato" panose="020F0502020204030203" pitchFamily="34" charset="0"/>
                <a:cs typeface="Lato" panose="020F0502020204030203" pitchFamily="34" charset="0"/>
              </a:rPr>
              <a:t>Documents &amp; Disclosures</a:t>
            </a:r>
          </a:p>
          <a:p>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On </a:t>
            </a:r>
            <a:r>
              <a:rPr lang="en-US" sz="1100" dirty="0" err="1">
                <a:solidFill>
                  <a:schemeClr val="tx1"/>
                </a:solidFill>
                <a:latin typeface="Lato" panose="020F0502020204030203" pitchFamily="34" charset="0"/>
                <a:ea typeface="Lato" panose="020F0502020204030203" pitchFamily="34" charset="0"/>
                <a:cs typeface="Lato" panose="020F0502020204030203" pitchFamily="34" charset="0"/>
              </a:rPr>
              <a:t>Relius</a:t>
            </a: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 website in dedicated tab</a:t>
            </a:r>
          </a:p>
          <a:p>
            <a:pPr marL="171450" indent="-171450">
              <a:buFont typeface="Arial" panose="020B0604020202020204" pitchFamily="34" charset="0"/>
              <a:buChar char="•"/>
            </a:pP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Link to </a:t>
            </a:r>
            <a:r>
              <a:rPr lang="en-US" sz="1100" dirty="0" err="1">
                <a:solidFill>
                  <a:schemeClr val="tx1"/>
                </a:solidFill>
                <a:latin typeface="Lato" panose="020F0502020204030203" pitchFamily="34" charset="0"/>
                <a:ea typeface="Lato" panose="020F0502020204030203" pitchFamily="34" charset="0"/>
                <a:cs typeface="Lato" panose="020F0502020204030203" pitchFamily="34" charset="0"/>
              </a:rPr>
              <a:t>Relius</a:t>
            </a: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 sponsor web, or</a:t>
            </a:r>
          </a:p>
          <a:p>
            <a:pPr marL="171450" indent="-171450">
              <a:buFont typeface="Arial" panose="020B0604020202020204" pitchFamily="34" charset="0"/>
              <a:buChar char="•"/>
            </a:pPr>
            <a:r>
              <a:rPr lang="en-US" sz="1100" dirty="0">
                <a:solidFill>
                  <a:schemeClr val="tx1"/>
                </a:solidFill>
                <a:latin typeface="Lato" panose="020F0502020204030203" pitchFamily="34" charset="0"/>
                <a:ea typeface="Lato" panose="020F0502020204030203" pitchFamily="34" charset="0"/>
                <a:cs typeface="Lato" panose="020F0502020204030203" pitchFamily="34" charset="0"/>
              </a:rPr>
              <a:t>Replicate documents here</a:t>
            </a:r>
          </a:p>
          <a:p>
            <a:pPr marL="171450" indent="-171450">
              <a:buFont typeface="Arial" panose="020B0604020202020204" pitchFamily="34" charset="0"/>
              <a:buChar char="•"/>
            </a:pPr>
            <a:endParaRPr lang="en-US" sz="11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08873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48D9CFC-DB12-432E-9A68-E159C25E8C4D}"/>
              </a:ext>
            </a:extLst>
          </p:cNvPr>
          <p:cNvSpPr/>
          <p:nvPr/>
        </p:nvSpPr>
        <p:spPr>
          <a:xfrm>
            <a:off x="517524" y="466725"/>
            <a:ext cx="3035301"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Investments: Book Level View</a:t>
            </a:r>
          </a:p>
        </p:txBody>
      </p:sp>
      <p:sp>
        <p:nvSpPr>
          <p:cNvPr id="11" name="Rectangle: Rounded Corners 10">
            <a:extLst>
              <a:ext uri="{FF2B5EF4-FFF2-40B4-BE49-F238E27FC236}">
                <a16:creationId xmlns:a16="http://schemas.microsoft.com/office/drawing/2014/main" id="{E2645C9E-3CFB-47F5-A41B-AC2D5D82DFBD}"/>
              </a:ext>
            </a:extLst>
          </p:cNvPr>
          <p:cNvSpPr/>
          <p:nvPr/>
        </p:nvSpPr>
        <p:spPr>
          <a:xfrm>
            <a:off x="517525" y="1034204"/>
            <a:ext cx="3359149" cy="24614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Activity</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Asset class flows</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Top investments used (and total assets)</a:t>
            </a:r>
          </a:p>
          <a:p>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7" name="Rectangle: Rounded Corners 6">
            <a:extLst>
              <a:ext uri="{FF2B5EF4-FFF2-40B4-BE49-F238E27FC236}">
                <a16:creationId xmlns:a16="http://schemas.microsoft.com/office/drawing/2014/main" id="{D4CA9F5D-9248-49BB-A2E9-469F75A608BE}"/>
              </a:ext>
            </a:extLst>
          </p:cNvPr>
          <p:cNvSpPr/>
          <p:nvPr/>
        </p:nvSpPr>
        <p:spPr>
          <a:xfrm>
            <a:off x="4070350" y="1034204"/>
            <a:ext cx="3359149" cy="24614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Investment lineup changes</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Show correct eligible fund list by product</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Ability to</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Add an investment only</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Remove an investment only</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Replace an investment</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Create sample investment change form</a:t>
            </a:r>
          </a:p>
          <a:p>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Rounded Corners 7">
            <a:extLst>
              <a:ext uri="{FF2B5EF4-FFF2-40B4-BE49-F238E27FC236}">
                <a16:creationId xmlns:a16="http://schemas.microsoft.com/office/drawing/2014/main" id="{F913B806-9D0F-4F16-BD7A-0B2ACEEFD3F5}"/>
              </a:ext>
            </a:extLst>
          </p:cNvPr>
          <p:cNvSpPr/>
          <p:nvPr/>
        </p:nvSpPr>
        <p:spPr>
          <a:xfrm>
            <a:off x="7623175" y="1028700"/>
            <a:ext cx="3359149" cy="24614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Model Portfolio Management</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Show correct eligible fund list by product</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Ability to</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Add models to a plan</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Remove models form a plan</a:t>
            </a:r>
          </a:p>
          <a:p>
            <a:pPr marL="628650" lvl="1"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Modify existing models in the plan</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Direct them to MATC or </a:t>
            </a:r>
            <a:r>
              <a:rPr lang="en-US" sz="1200" dirty="0" err="1">
                <a:solidFill>
                  <a:schemeClr val="tx1"/>
                </a:solidFill>
                <a:latin typeface="Lato" panose="020F0502020204030203" pitchFamily="34" charset="0"/>
                <a:ea typeface="Lato" panose="020F0502020204030203" pitchFamily="34" charset="0"/>
                <a:cs typeface="Lato" panose="020F0502020204030203" pitchFamily="34" charset="0"/>
              </a:rPr>
              <a:t>Relius</a:t>
            </a: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depending on model type</a:t>
            </a:r>
          </a:p>
          <a:p>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84123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48D9CFC-DB12-432E-9A68-E159C25E8C4D}"/>
              </a:ext>
            </a:extLst>
          </p:cNvPr>
          <p:cNvSpPr/>
          <p:nvPr/>
        </p:nvSpPr>
        <p:spPr>
          <a:xfrm>
            <a:off x="517524" y="466725"/>
            <a:ext cx="3035301"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Investments: Plan Level View</a:t>
            </a:r>
          </a:p>
        </p:txBody>
      </p:sp>
      <p:graphicFrame>
        <p:nvGraphicFramePr>
          <p:cNvPr id="14" name="Table 3">
            <a:extLst>
              <a:ext uri="{FF2B5EF4-FFF2-40B4-BE49-F238E27FC236}">
                <a16:creationId xmlns:a16="http://schemas.microsoft.com/office/drawing/2014/main" id="{907C19EF-4DBD-4426-B86C-425B2F97966A}"/>
              </a:ext>
            </a:extLst>
          </p:cNvPr>
          <p:cNvGraphicFramePr>
            <a:graphicFrameLocks noGrp="1"/>
          </p:cNvGraphicFramePr>
          <p:nvPr/>
        </p:nvGraphicFramePr>
        <p:xfrm>
          <a:off x="403225" y="2929466"/>
          <a:ext cx="11307618" cy="2238588"/>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760749363"/>
                    </a:ext>
                  </a:extLst>
                </a:gridCol>
                <a:gridCol w="1645920">
                  <a:extLst>
                    <a:ext uri="{9D8B030D-6E8A-4147-A177-3AD203B41FA5}">
                      <a16:colId xmlns:a16="http://schemas.microsoft.com/office/drawing/2014/main" val="3494137062"/>
                    </a:ext>
                  </a:extLst>
                </a:gridCol>
                <a:gridCol w="1020618">
                  <a:extLst>
                    <a:ext uri="{9D8B030D-6E8A-4147-A177-3AD203B41FA5}">
                      <a16:colId xmlns:a16="http://schemas.microsoft.com/office/drawing/2014/main" val="1377575662"/>
                    </a:ext>
                  </a:extLst>
                </a:gridCol>
                <a:gridCol w="1097280">
                  <a:extLst>
                    <a:ext uri="{9D8B030D-6E8A-4147-A177-3AD203B41FA5}">
                      <a16:colId xmlns:a16="http://schemas.microsoft.com/office/drawing/2014/main" val="1145926331"/>
                    </a:ext>
                  </a:extLst>
                </a:gridCol>
                <a:gridCol w="868680">
                  <a:extLst>
                    <a:ext uri="{9D8B030D-6E8A-4147-A177-3AD203B41FA5}">
                      <a16:colId xmlns:a16="http://schemas.microsoft.com/office/drawing/2014/main" val="3249908220"/>
                    </a:ext>
                  </a:extLst>
                </a:gridCol>
                <a:gridCol w="868680">
                  <a:extLst>
                    <a:ext uri="{9D8B030D-6E8A-4147-A177-3AD203B41FA5}">
                      <a16:colId xmlns:a16="http://schemas.microsoft.com/office/drawing/2014/main" val="1455794392"/>
                    </a:ext>
                  </a:extLst>
                </a:gridCol>
                <a:gridCol w="868680">
                  <a:extLst>
                    <a:ext uri="{9D8B030D-6E8A-4147-A177-3AD203B41FA5}">
                      <a16:colId xmlns:a16="http://schemas.microsoft.com/office/drawing/2014/main" val="3394243681"/>
                    </a:ext>
                  </a:extLst>
                </a:gridCol>
                <a:gridCol w="868680">
                  <a:extLst>
                    <a:ext uri="{9D8B030D-6E8A-4147-A177-3AD203B41FA5}">
                      <a16:colId xmlns:a16="http://schemas.microsoft.com/office/drawing/2014/main" val="1385010389"/>
                    </a:ext>
                  </a:extLst>
                </a:gridCol>
                <a:gridCol w="868680">
                  <a:extLst>
                    <a:ext uri="{9D8B030D-6E8A-4147-A177-3AD203B41FA5}">
                      <a16:colId xmlns:a16="http://schemas.microsoft.com/office/drawing/2014/main" val="3890188770"/>
                    </a:ext>
                  </a:extLst>
                </a:gridCol>
                <a:gridCol w="868680">
                  <a:extLst>
                    <a:ext uri="{9D8B030D-6E8A-4147-A177-3AD203B41FA5}">
                      <a16:colId xmlns:a16="http://schemas.microsoft.com/office/drawing/2014/main" val="3389759653"/>
                    </a:ext>
                  </a:extLst>
                </a:gridCol>
                <a:gridCol w="868680">
                  <a:extLst>
                    <a:ext uri="{9D8B030D-6E8A-4147-A177-3AD203B41FA5}">
                      <a16:colId xmlns:a16="http://schemas.microsoft.com/office/drawing/2014/main" val="2144314058"/>
                    </a:ext>
                  </a:extLst>
                </a:gridCol>
              </a:tblGrid>
              <a:tr h="370840">
                <a:tc>
                  <a:txBody>
                    <a:bodyPr/>
                    <a:lstStyle/>
                    <a:p>
                      <a:r>
                        <a:rPr lang="en-US" sz="1200" dirty="0">
                          <a:latin typeface="Lato" panose="020F0502020204030203" pitchFamily="34" charset="0"/>
                          <a:ea typeface="Lato" panose="020F0502020204030203" pitchFamily="34" charset="0"/>
                          <a:cs typeface="Lato" panose="020F0502020204030203" pitchFamily="34" charset="0"/>
                        </a:rPr>
                        <a:t>Investments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Asset Class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Expenses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Assets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Quarter</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YTD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 Year</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3 Years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5 Years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10 Years</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Inception</a:t>
                      </a:r>
                    </a:p>
                  </a:txBody>
                  <a:tcPr anchor="ctr"/>
                </a:tc>
                <a:extLst>
                  <a:ext uri="{0D108BD9-81ED-4DB2-BD59-A6C34878D82A}">
                    <a16:rowId xmlns:a16="http://schemas.microsoft.com/office/drawing/2014/main" val="1359953891"/>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Vanguard ABC</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Large Blend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0.08%</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$234,931</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0.45%</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(0.11%)</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2.34%</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6.87%</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6.23%</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7.14%</a:t>
                      </a:r>
                    </a:p>
                  </a:txBody>
                  <a:tcPr anchor="ctr"/>
                </a:tc>
                <a:tc>
                  <a:txBody>
                    <a:bodyPr/>
                    <a:lstStyle/>
                    <a:p>
                      <a:r>
                        <a:rPr lang="en-US" sz="1200" b="0" dirty="0">
                          <a:latin typeface="Lato" panose="020F0502020204030203" pitchFamily="34" charset="0"/>
                          <a:ea typeface="Lato" panose="020F0502020204030203" pitchFamily="34" charset="0"/>
                          <a:cs typeface="Lato" panose="020F0502020204030203" pitchFamily="34" charset="0"/>
                        </a:rPr>
                        <a:t>9.01%</a:t>
                      </a:r>
                    </a:p>
                  </a:txBody>
                  <a:tcPr anchor="ctr"/>
                </a:tc>
                <a:extLst>
                  <a:ext uri="{0D108BD9-81ED-4DB2-BD59-A6C34878D82A}">
                    <a16:rowId xmlns:a16="http://schemas.microsoft.com/office/drawing/2014/main" val="3185899578"/>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Pioneer XYZ</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Midcap Value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0.87%</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$134,119</a:t>
                      </a: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0.45%</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(0.11%)</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2.34%</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6.87%</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NA</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NA</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9.01%</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637502794"/>
                  </a:ext>
                </a:extLst>
              </a:tr>
              <a:tr h="370840">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BlackRock GHI</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International Value</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1.02%</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$394,851</a:t>
                      </a: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0.45%</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(0.11%)</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2.34%</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6.87%</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6.23%</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7.14%</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9.01%</a:t>
                      </a:r>
                      <a:endParaRPr 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2061240097"/>
                  </a:ext>
                </a:extLst>
              </a:tr>
              <a:tr h="377614">
                <a:tc>
                  <a:txBody>
                    <a:bodyPr/>
                    <a:lstStyle/>
                    <a:p>
                      <a:r>
                        <a:rPr lang="en-US" sz="1200" u="sng" dirty="0">
                          <a:solidFill>
                            <a:schemeClr val="accent1"/>
                          </a:solidFill>
                          <a:latin typeface="Lato" panose="020F0502020204030203" pitchFamily="34" charset="0"/>
                          <a:ea typeface="Lato" panose="020F0502020204030203" pitchFamily="34" charset="0"/>
                          <a:cs typeface="Lato" panose="020F0502020204030203" pitchFamily="34" charset="0"/>
                        </a:rPr>
                        <a:t>PIMCO JKL</a:t>
                      </a:r>
                    </a:p>
                  </a:txBody>
                  <a:tcPr anchor="ctr"/>
                </a:tc>
                <a:tc>
                  <a:txBody>
                    <a:bodyPr/>
                    <a:lstStyle/>
                    <a:p>
                      <a:r>
                        <a:rPr lang="en-US" sz="1200" b="0" u="none" dirty="0">
                          <a:solidFill>
                            <a:schemeClr val="tx1"/>
                          </a:solidFill>
                          <a:latin typeface="Lato" panose="020F0502020204030203" pitchFamily="34" charset="0"/>
                          <a:ea typeface="Lato" panose="020F0502020204030203" pitchFamily="34" charset="0"/>
                          <a:cs typeface="Lato" panose="020F0502020204030203" pitchFamily="34" charset="0"/>
                        </a:rPr>
                        <a:t>Intermediate Bond</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0.44%</a:t>
                      </a:r>
                    </a:p>
                  </a:txBody>
                  <a:tcPr anchor="ct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$834,105</a:t>
                      </a: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0.45%</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(0.11%)</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2.34%</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a:solidFill>
                            <a:srgbClr val="000000"/>
                          </a:solidFill>
                          <a:effectLst/>
                          <a:latin typeface="Lato" panose="020F0502020204030203" pitchFamily="34" charset="0"/>
                          <a:ea typeface="Lato" panose="020F0502020204030203" pitchFamily="34" charset="0"/>
                          <a:cs typeface="Lato" panose="020F0502020204030203" pitchFamily="34" charset="0"/>
                        </a:rPr>
                        <a:t>6.87%</a:t>
                      </a:r>
                      <a:endParaRPr lang="en-US" sz="1800" b="0" i="0" u="none" strike="noStrike">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6.23%</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NA</a:t>
                      </a:r>
                      <a:endParaRPr lang="en-US" sz="1800" b="0"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lang="en-US" sz="1200" b="0"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9.01%</a:t>
                      </a:r>
                      <a:endParaRPr 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2754346783"/>
                  </a:ext>
                </a:extLst>
              </a:tr>
              <a:tr h="377614">
                <a:tc>
                  <a:txBody>
                    <a:bodyPr/>
                    <a:lstStyle/>
                    <a:p>
                      <a:r>
                        <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rPr>
                        <a:t>Total</a:t>
                      </a: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rPr>
                        <a:t>$1,598,006</a:t>
                      </a: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endParaRPr lang="en-US" sz="1200" b="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2563216805"/>
                  </a:ext>
                </a:extLst>
              </a:tr>
            </a:tbl>
          </a:graphicData>
        </a:graphic>
      </p:graphicFrame>
      <p:cxnSp>
        <p:nvCxnSpPr>
          <p:cNvPr id="15" name="Straight Arrow Connector 14">
            <a:extLst>
              <a:ext uri="{FF2B5EF4-FFF2-40B4-BE49-F238E27FC236}">
                <a16:creationId xmlns:a16="http://schemas.microsoft.com/office/drawing/2014/main" id="{0DE39443-2388-4BA6-853B-D0675085CF91}"/>
              </a:ext>
            </a:extLst>
          </p:cNvPr>
          <p:cNvCxnSpPr>
            <a:cxnSpLocks/>
          </p:cNvCxnSpPr>
          <p:nvPr/>
        </p:nvCxnSpPr>
        <p:spPr>
          <a:xfrm>
            <a:off x="1038225" y="5162550"/>
            <a:ext cx="0" cy="5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F93766-8D7D-440E-9BA5-EA84E67A7B09}"/>
              </a:ext>
            </a:extLst>
          </p:cNvPr>
          <p:cNvSpPr/>
          <p:nvPr/>
        </p:nvSpPr>
        <p:spPr>
          <a:xfrm>
            <a:off x="517525" y="5698066"/>
            <a:ext cx="1349374" cy="4762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Link to MATC factsheet</a:t>
            </a:r>
          </a:p>
        </p:txBody>
      </p:sp>
      <p:sp>
        <p:nvSpPr>
          <p:cNvPr id="11" name="Rectangle: Rounded Corners 10">
            <a:extLst>
              <a:ext uri="{FF2B5EF4-FFF2-40B4-BE49-F238E27FC236}">
                <a16:creationId xmlns:a16="http://schemas.microsoft.com/office/drawing/2014/main" id="{E2645C9E-3CFB-47F5-A41B-AC2D5D82DFBD}"/>
              </a:ext>
            </a:extLst>
          </p:cNvPr>
          <p:cNvSpPr/>
          <p:nvPr/>
        </p:nvSpPr>
        <p:spPr>
          <a:xfrm>
            <a:off x="517522" y="1119715"/>
            <a:ext cx="4197353" cy="133350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Lato" panose="020F0502020204030203" pitchFamily="34" charset="0"/>
                <a:ea typeface="Lato" panose="020F0502020204030203" pitchFamily="34" charset="0"/>
                <a:cs typeface="Lato" panose="020F0502020204030203" pitchFamily="34" charset="0"/>
              </a:rPr>
              <a:t>Activity (by investment)</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Contributions</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Distributions</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Net Flow</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Participants with a balance</a:t>
            </a:r>
          </a:p>
          <a:p>
            <a:pPr marL="171450" indent="-1714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Participants with an investment election</a:t>
            </a:r>
          </a:p>
        </p:txBody>
      </p:sp>
    </p:spTree>
    <p:extLst>
      <p:ext uri="{BB962C8B-B14F-4D97-AF65-F5344CB8AC3E}">
        <p14:creationId xmlns:p14="http://schemas.microsoft.com/office/powerpoint/2010/main" val="323206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3">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0A6C076-890A-4D61-8D4B-4E592B576D52}"/>
              </a:ext>
            </a:extLst>
          </p:cNvPr>
          <p:cNvSpPr txBox="1"/>
          <p:nvPr/>
        </p:nvSpPr>
        <p:spPr>
          <a:xfrm>
            <a:off x="1033272" y="954284"/>
            <a:ext cx="10513106" cy="294343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125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Resourcing</a:t>
            </a:r>
          </a:p>
        </p:txBody>
      </p:sp>
      <p:sp>
        <p:nvSpPr>
          <p:cNvPr id="41"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17">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9"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662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A016BAC-F24C-4642-BB29-CE3B5686C8E8}"/>
              </a:ext>
            </a:extLst>
          </p:cNvPr>
          <p:cNvGraphicFramePr>
            <a:graphicFrameLocks noGrp="1"/>
          </p:cNvGraphicFramePr>
          <p:nvPr>
            <p:extLst>
              <p:ext uri="{D42A27DB-BD31-4B8C-83A1-F6EECF244321}">
                <p14:modId xmlns:p14="http://schemas.microsoft.com/office/powerpoint/2010/main" val="3952233655"/>
              </p:ext>
            </p:extLst>
          </p:nvPr>
        </p:nvGraphicFramePr>
        <p:xfrm>
          <a:off x="478503" y="573653"/>
          <a:ext cx="11247120" cy="5395281"/>
        </p:xfrm>
        <a:graphic>
          <a:graphicData uri="http://schemas.openxmlformats.org/drawingml/2006/table">
            <a:tbl>
              <a:tblPr firstRow="1" bandRow="1">
                <a:tableStyleId>{69012ECD-51FC-41F1-AA8D-1B2483CD663E}</a:tableStyleId>
              </a:tblPr>
              <a:tblGrid>
                <a:gridCol w="2468880">
                  <a:extLst>
                    <a:ext uri="{9D8B030D-6E8A-4147-A177-3AD203B41FA5}">
                      <a16:colId xmlns:a16="http://schemas.microsoft.com/office/drawing/2014/main" val="3934363514"/>
                    </a:ext>
                  </a:extLst>
                </a:gridCol>
                <a:gridCol w="4389120">
                  <a:extLst>
                    <a:ext uri="{9D8B030D-6E8A-4147-A177-3AD203B41FA5}">
                      <a16:colId xmlns:a16="http://schemas.microsoft.com/office/drawing/2014/main" val="1300071874"/>
                    </a:ext>
                  </a:extLst>
                </a:gridCol>
                <a:gridCol w="4389120">
                  <a:extLst>
                    <a:ext uri="{9D8B030D-6E8A-4147-A177-3AD203B41FA5}">
                      <a16:colId xmlns:a16="http://schemas.microsoft.com/office/drawing/2014/main" val="769721595"/>
                    </a:ext>
                  </a:extLst>
                </a:gridCol>
              </a:tblGrid>
              <a:tr h="192009">
                <a:tc>
                  <a:txBody>
                    <a:bodyPr/>
                    <a:lstStyle/>
                    <a:p>
                      <a:pPr algn="ctr">
                        <a:lnSpc>
                          <a:spcPct val="110000"/>
                        </a:lnSpc>
                      </a:pPr>
                      <a:endParaRPr lang="en-US" sz="16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lnSpc>
                          <a:spcPct val="110000"/>
                        </a:lnSpc>
                      </a:pPr>
                      <a:r>
                        <a:rPr lang="en-US" sz="1600" b="1" dirty="0">
                          <a:latin typeface="Lato" panose="020F0502020204030203" pitchFamily="34" charset="0"/>
                          <a:ea typeface="Lato" panose="020F0502020204030203" pitchFamily="34" charset="0"/>
                          <a:cs typeface="Lato" panose="020F0502020204030203" pitchFamily="34" charset="0"/>
                        </a:rPr>
                        <a:t>2022</a:t>
                      </a:r>
                    </a:p>
                  </a:txBody>
                  <a:tcPr anchor="ctr"/>
                </a:tc>
                <a:tc>
                  <a:txBody>
                    <a:bodyPr/>
                    <a:lstStyle/>
                    <a:p>
                      <a:pPr algn="ctr">
                        <a:lnSpc>
                          <a:spcPct val="110000"/>
                        </a:lnSpc>
                      </a:pPr>
                      <a:r>
                        <a:rPr lang="en-US" sz="1600" b="1" dirty="0">
                          <a:latin typeface="Lato" panose="020F0502020204030203" pitchFamily="34" charset="0"/>
                          <a:ea typeface="Lato" panose="020F0502020204030203" pitchFamily="34" charset="0"/>
                          <a:cs typeface="Lato" panose="020F0502020204030203" pitchFamily="34" charset="0"/>
                        </a:rPr>
                        <a:t>2023+</a:t>
                      </a:r>
                    </a:p>
                  </a:txBody>
                  <a:tcPr anchor="ctr"/>
                </a:tc>
                <a:extLst>
                  <a:ext uri="{0D108BD9-81ED-4DB2-BD59-A6C34878D82A}">
                    <a16:rowId xmlns:a16="http://schemas.microsoft.com/office/drawing/2014/main" val="3482607569"/>
                  </a:ext>
                </a:extLst>
              </a:tr>
              <a:tr h="183262">
                <a:tc gridSpan="3">
                  <a:txBody>
                    <a:bodyPr/>
                    <a:lstStyle/>
                    <a:p>
                      <a:pPr>
                        <a:lnSpc>
                          <a:spcPct val="110000"/>
                        </a:lnSpc>
                      </a:pPr>
                      <a:r>
                        <a:rPr lang="en-US" sz="1500" b="1" dirty="0">
                          <a:latin typeface="Lato" panose="020F0502020204030203" pitchFamily="34" charset="0"/>
                          <a:ea typeface="Lato" panose="020F0502020204030203" pitchFamily="34" charset="0"/>
                          <a:cs typeface="Lato" panose="020F0502020204030203" pitchFamily="34" charset="0"/>
                        </a:rPr>
                        <a:t>User Experience</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925841573"/>
                  </a:ext>
                </a:extLst>
              </a:tr>
              <a:tr h="272044">
                <a:tc>
                  <a:txBody>
                    <a:bodyPr/>
                    <a:lstStyle/>
                    <a:p>
                      <a:pPr>
                        <a:lnSpc>
                          <a:spcPct val="110000"/>
                        </a:lnSpc>
                      </a:pPr>
                      <a:r>
                        <a:rPr lang="en-US" sz="1300" b="0" dirty="0">
                          <a:latin typeface="Lato" panose="020F0502020204030203" pitchFamily="34" charset="0"/>
                          <a:ea typeface="Lato" panose="020F0502020204030203" pitchFamily="34" charset="0"/>
                          <a:cs typeface="Lato" panose="020F0502020204030203" pitchFamily="34" charset="0"/>
                        </a:rPr>
                        <a:t>Center of excellence</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Michelle</a:t>
                      </a:r>
                      <a:r>
                        <a:rPr lang="en-US" sz="1200" b="0" dirty="0">
                          <a:latin typeface="Lato" panose="020F0502020204030203" pitchFamily="34" charset="0"/>
                          <a:ea typeface="Lato" panose="020F0502020204030203" pitchFamily="34" charset="0"/>
                          <a:cs typeface="Lato" panose="020F0502020204030203" pitchFamily="34" charset="0"/>
                        </a:rPr>
                        <a:t>: Leverage process used for Wealth Management</a:t>
                      </a:r>
                    </a:p>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Michelle</a:t>
                      </a:r>
                      <a:r>
                        <a:rPr lang="en-US" sz="1200" b="0" dirty="0">
                          <a:latin typeface="Lato" panose="020F0502020204030203" pitchFamily="34" charset="0"/>
                          <a:ea typeface="Lato" panose="020F0502020204030203" pitchFamily="34" charset="0"/>
                          <a:cs typeface="Lato" panose="020F0502020204030203" pitchFamily="34" charset="0"/>
                        </a:rPr>
                        <a:t>: Formalize model for long term structure</a:t>
                      </a:r>
                    </a:p>
                  </a:txBody>
                  <a:tcPr>
                    <a:noFill/>
                  </a:tcPr>
                </a:tc>
                <a:tc rowSpan="2">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Centralize process at corporate level</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Review hire vs. outsource model</a:t>
                      </a:r>
                    </a:p>
                  </a:txBody>
                  <a:tcPr>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470619962"/>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UX/UI</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Consultant and Michelle </a:t>
                      </a:r>
                      <a:r>
                        <a:rPr lang="en-US" sz="1200" b="0" dirty="0">
                          <a:latin typeface="Lato" panose="020F0502020204030203" pitchFamily="34" charset="0"/>
                          <a:ea typeface="Lato" panose="020F0502020204030203" pitchFamily="34" charset="0"/>
                          <a:cs typeface="Lato" panose="020F0502020204030203" pitchFamily="34" charset="0"/>
                        </a:rPr>
                        <a:t>: Drive UX strategy</a:t>
                      </a:r>
                    </a:p>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Consultant</a:t>
                      </a:r>
                      <a:r>
                        <a:rPr lang="en-US" sz="1200" b="0" dirty="0">
                          <a:latin typeface="Lato" panose="020F0502020204030203" pitchFamily="34" charset="0"/>
                          <a:ea typeface="Lato" panose="020F0502020204030203" pitchFamily="34" charset="0"/>
                          <a:cs typeface="Lato" panose="020F0502020204030203" pitchFamily="34" charset="0"/>
                        </a:rPr>
                        <a:t>: Drive UI</a:t>
                      </a:r>
                    </a:p>
                  </a:txBody>
                  <a:tcPr>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indent="-285750">
                        <a:lnSpc>
                          <a:spcPct val="110000"/>
                        </a:lnSpc>
                        <a:buFont typeface="Arial" panose="020B0604020202020204" pitchFamily="34" charset="0"/>
                        <a:buChar char="•"/>
                      </a:pPr>
                      <a:endParaRPr lang="en-US" sz="12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57091473"/>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Retirement Strategy/Roadmap</a:t>
                      </a:r>
                    </a:p>
                  </a:txBody>
                  <a:tcPr anchor="ctr">
                    <a:solidFill>
                      <a:srgbClr val="F5F9FA"/>
                    </a:solidFill>
                  </a:tcP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Steve</a:t>
                      </a:r>
                      <a:r>
                        <a:rPr lang="en-US" sz="1200" b="0" dirty="0">
                          <a:latin typeface="Lato" panose="020F0502020204030203" pitchFamily="34" charset="0"/>
                          <a:ea typeface="Lato" panose="020F0502020204030203" pitchFamily="34" charset="0"/>
                          <a:cs typeface="Lato" panose="020F0502020204030203" pitchFamily="34" charset="0"/>
                        </a:rPr>
                        <a:t>: Industry research and experience roadmap</a:t>
                      </a:r>
                    </a:p>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Consultant</a:t>
                      </a:r>
                      <a:r>
                        <a:rPr lang="en-US" sz="1200" b="0" dirty="0">
                          <a:latin typeface="Lato" panose="020F0502020204030203" pitchFamily="34" charset="0"/>
                          <a:ea typeface="Lato" panose="020F0502020204030203" pitchFamily="34" charset="0"/>
                          <a:cs typeface="Lato" panose="020F0502020204030203" pitchFamily="34" charset="0"/>
                        </a:rPr>
                        <a:t>: Secondary research and roadmap support</a:t>
                      </a:r>
                    </a:p>
                  </a:txBody>
                  <a:tcPr>
                    <a:lnT w="12700" cap="flat" cmpd="sng" algn="ctr">
                      <a:solidFill>
                        <a:schemeClr val="accent1">
                          <a:lumMod val="40000"/>
                          <a:lumOff val="60000"/>
                        </a:schemeClr>
                      </a:solidFill>
                      <a:prstDash val="solid"/>
                      <a:round/>
                      <a:headEnd type="none" w="med" len="med"/>
                      <a:tailEnd type="none" w="med" len="med"/>
                    </a:lnT>
                    <a:solidFill>
                      <a:srgbClr val="F5F9FA"/>
                    </a:solid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Review outsource model</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Extend process to plan sponsor and participant</a:t>
                      </a:r>
                    </a:p>
                  </a:txBody>
                  <a:tcPr>
                    <a:lnT w="12700" cap="flat" cmpd="sng" algn="ctr">
                      <a:solidFill>
                        <a:schemeClr val="accent1">
                          <a:lumMod val="40000"/>
                          <a:lumOff val="60000"/>
                        </a:schemeClr>
                      </a:solidFill>
                      <a:prstDash val="solid"/>
                      <a:round/>
                      <a:headEnd type="none" w="med" len="med"/>
                      <a:tailEnd type="none" w="med" len="med"/>
                    </a:lnT>
                    <a:solidFill>
                      <a:srgbClr val="F5F9FA"/>
                    </a:solidFill>
                  </a:tcPr>
                </a:tc>
                <a:extLst>
                  <a:ext uri="{0D108BD9-81ED-4DB2-BD59-A6C34878D82A}">
                    <a16:rowId xmlns:a16="http://schemas.microsoft.com/office/drawing/2014/main" val="1605014903"/>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Marketing</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Melissa</a:t>
                      </a:r>
                      <a:r>
                        <a:rPr lang="en-US" sz="1200" b="0" dirty="0">
                          <a:latin typeface="Lato" panose="020F0502020204030203" pitchFamily="34" charset="0"/>
                          <a:ea typeface="Lato" panose="020F0502020204030203" pitchFamily="34" charset="0"/>
                          <a:cs typeface="Lato" panose="020F0502020204030203" pitchFamily="34" charset="0"/>
                        </a:rPr>
                        <a:t>: Integration with corporate brand strategy</a:t>
                      </a:r>
                    </a:p>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Melissa</a:t>
                      </a:r>
                      <a:r>
                        <a:rPr lang="en-US" sz="1200" b="0" dirty="0">
                          <a:latin typeface="Lato" panose="020F0502020204030203" pitchFamily="34" charset="0"/>
                          <a:ea typeface="Lato" panose="020F0502020204030203" pitchFamily="34" charset="0"/>
                          <a:cs typeface="Lato" panose="020F0502020204030203" pitchFamily="34" charset="0"/>
                        </a:rPr>
                        <a:t>: Content management</a:t>
                      </a:r>
                    </a:p>
                  </a:txBody>
                  <a:tcPr>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Align with broader Retirement and Trust integration</a:t>
                      </a:r>
                    </a:p>
                  </a:txBody>
                  <a:tcPr>
                    <a:noFill/>
                  </a:tcPr>
                </a:tc>
                <a:extLst>
                  <a:ext uri="{0D108BD9-81ED-4DB2-BD59-A6C34878D82A}">
                    <a16:rowId xmlns:a16="http://schemas.microsoft.com/office/drawing/2014/main" val="2533554295"/>
                  </a:ext>
                </a:extLst>
              </a:tr>
              <a:tr h="174514">
                <a:tc gridSpan="3">
                  <a:txBody>
                    <a:bodyPr/>
                    <a:lstStyle/>
                    <a:p>
                      <a:pPr>
                        <a:lnSpc>
                          <a:spcPct val="110000"/>
                        </a:lnSpc>
                      </a:pPr>
                      <a:r>
                        <a:rPr lang="en-US" sz="1400" b="1" baseline="0" dirty="0">
                          <a:latin typeface="Lato" panose="020F0502020204030203" pitchFamily="34" charset="0"/>
                          <a:ea typeface="Lato" panose="020F0502020204030203" pitchFamily="34" charset="0"/>
                          <a:cs typeface="Lato" panose="020F0502020204030203" pitchFamily="34" charset="0"/>
                        </a:rPr>
                        <a:t>Technology Architecture</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3300044586"/>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Security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Review current/new solutions for go forward approach</a:t>
                      </a:r>
                    </a:p>
                  </a:txBody>
                  <a:tcPr/>
                </a:tc>
                <a:tc rowSpan="3">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Evolve strategies as needed</a:t>
                      </a:r>
                    </a:p>
                  </a:txBody>
                  <a:tcPr/>
                </a:tc>
                <a:extLst>
                  <a:ext uri="{0D108BD9-81ED-4DB2-BD59-A6C34878D82A}">
                    <a16:rowId xmlns:a16="http://schemas.microsoft.com/office/drawing/2014/main" val="2999397594"/>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Data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Architecture to support user experience strategy</a:t>
                      </a:r>
                    </a:p>
                  </a:txBody>
                  <a:tcPr/>
                </a:tc>
                <a:tc vMerge="1">
                  <a:txBody>
                    <a:bodyPr/>
                    <a:lstStyle/>
                    <a:p>
                      <a:pPr marL="285750" indent="-285750">
                        <a:lnSpc>
                          <a:spcPct val="110000"/>
                        </a:lnSpc>
                        <a:buFont typeface="Arial" panose="020B0604020202020204" pitchFamily="34" charset="0"/>
                        <a:buChar char="•"/>
                      </a:pPr>
                      <a:endParaRPr lang="en-US" sz="12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272189364"/>
                  </a:ext>
                </a:extLst>
              </a:tr>
              <a:tr h="272044">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Technology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Role of Salesforce and related solutions</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Required supporting technologies</a:t>
                      </a:r>
                    </a:p>
                  </a:txBody>
                  <a:tcPr/>
                </a:tc>
                <a:tc vMerge="1">
                  <a:txBody>
                    <a:bodyPr/>
                    <a:lstStyle/>
                    <a:p>
                      <a:pPr marL="285750" indent="-285750">
                        <a:lnSpc>
                          <a:spcPct val="110000"/>
                        </a:lnSpc>
                        <a:buFont typeface="Arial" panose="020B0604020202020204" pitchFamily="34" charset="0"/>
                        <a:buChar char="•"/>
                      </a:pPr>
                      <a:endParaRPr lang="en-US" sz="12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770314732"/>
                  </a:ext>
                </a:extLst>
              </a:tr>
              <a:tr h="174514">
                <a:tc gridSpan="3">
                  <a:txBody>
                    <a:bodyPr/>
                    <a:lstStyle/>
                    <a:p>
                      <a:pPr>
                        <a:lnSpc>
                          <a:spcPct val="110000"/>
                        </a:lnSpc>
                      </a:pPr>
                      <a:r>
                        <a:rPr lang="en-US" sz="1400" b="1" baseline="0" dirty="0">
                          <a:latin typeface="Lato" panose="020F0502020204030203" pitchFamily="34" charset="0"/>
                          <a:ea typeface="Lato" panose="020F0502020204030203" pitchFamily="34" charset="0"/>
                          <a:cs typeface="Lato" panose="020F0502020204030203" pitchFamily="34" charset="0"/>
                        </a:rPr>
                        <a:t>Development</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289509627"/>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Intermediary experience</a:t>
                      </a:r>
                    </a:p>
                  </a:txBody>
                  <a:tcPr anchor="ct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Development  team 1</a:t>
                      </a:r>
                      <a:r>
                        <a:rPr lang="en-US" sz="1200" b="0" dirty="0">
                          <a:latin typeface="Lato" panose="020F0502020204030203" pitchFamily="34" charset="0"/>
                          <a:ea typeface="Lato" panose="020F0502020204030203" pitchFamily="34" charset="0"/>
                          <a:cs typeface="Lato" panose="020F0502020204030203" pitchFamily="34" charset="0"/>
                        </a:rPr>
                        <a:t>: Work on MVP 1 &amp; 2</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Continue work on prioritized MVPs</a:t>
                      </a:r>
                    </a:p>
                  </a:txBody>
                  <a:tcPr/>
                </a:tc>
                <a:extLst>
                  <a:ext uri="{0D108BD9-81ED-4DB2-BD59-A6C34878D82A}">
                    <a16:rowId xmlns:a16="http://schemas.microsoft.com/office/drawing/2014/main" val="1719121243"/>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Plan sponsor experience</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Work with FIS/</a:t>
                      </a:r>
                      <a:r>
                        <a:rPr lang="en-US" sz="1200" b="0" dirty="0" err="1">
                          <a:latin typeface="Lato" panose="020F0502020204030203" pitchFamily="34" charset="0"/>
                          <a:ea typeface="Lato" panose="020F0502020204030203" pitchFamily="34" charset="0"/>
                          <a:cs typeface="Lato" panose="020F0502020204030203" pitchFamily="34" charset="0"/>
                        </a:rPr>
                        <a:t>iJoin</a:t>
                      </a:r>
                      <a:r>
                        <a:rPr lang="en-US" sz="1200" b="0" dirty="0">
                          <a:latin typeface="Lato" panose="020F0502020204030203" pitchFamily="34" charset="0"/>
                          <a:ea typeface="Lato" panose="020F0502020204030203" pitchFamily="34" charset="0"/>
                          <a:cs typeface="Lato" panose="020F0502020204030203" pitchFamily="34" charset="0"/>
                        </a:rPr>
                        <a:t> to promote and influence roadmap</a:t>
                      </a:r>
                    </a:p>
                  </a:txBody>
                  <a:tcPr/>
                </a:tc>
                <a:tc rowSpan="2">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Continue evaluation of FIS </a:t>
                      </a:r>
                      <a:r>
                        <a:rPr lang="en-US" sz="1200" b="0" dirty="0" err="1">
                          <a:latin typeface="Lato" panose="020F0502020204030203" pitchFamily="34" charset="0"/>
                          <a:ea typeface="Lato" panose="020F0502020204030203" pitchFamily="34" charset="0"/>
                          <a:cs typeface="Lato" panose="020F0502020204030203" pitchFamily="34" charset="0"/>
                        </a:rPr>
                        <a:t>Relius</a:t>
                      </a:r>
                      <a:r>
                        <a:rPr lang="en-US" sz="1200" b="0" dirty="0">
                          <a:latin typeface="Lato" panose="020F0502020204030203" pitchFamily="34" charset="0"/>
                          <a:ea typeface="Lato" panose="020F0502020204030203" pitchFamily="34" charset="0"/>
                          <a:cs typeface="Lato" panose="020F0502020204030203" pitchFamily="34" charset="0"/>
                        </a:rPr>
                        <a:t>/Omni strategy</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Create customization to differentiate from competition and other FIS platforms</a:t>
                      </a:r>
                    </a:p>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Development  team 2</a:t>
                      </a:r>
                      <a:r>
                        <a:rPr lang="en-US" sz="1200" b="0" dirty="0">
                          <a:latin typeface="Lato" panose="020F0502020204030203" pitchFamily="34" charset="0"/>
                          <a:ea typeface="Lato" panose="020F0502020204030203" pitchFamily="34" charset="0"/>
                          <a:cs typeface="Lato" panose="020F0502020204030203" pitchFamily="34" charset="0"/>
                        </a:rPr>
                        <a:t> (if needed)</a:t>
                      </a:r>
                    </a:p>
                  </a:txBody>
                  <a:tcPr/>
                </a:tc>
                <a:extLst>
                  <a:ext uri="{0D108BD9-81ED-4DB2-BD59-A6C34878D82A}">
                    <a16:rowId xmlns:a16="http://schemas.microsoft.com/office/drawing/2014/main" val="397700915"/>
                  </a:ext>
                </a:extLst>
              </a:tr>
              <a:tr h="336216">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Participant experience</a:t>
                      </a:r>
                    </a:p>
                  </a:txBody>
                  <a:tcPr anchor="ct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Work with FIS/</a:t>
                      </a:r>
                      <a:r>
                        <a:rPr lang="en-US" sz="1200" b="0" dirty="0" err="1">
                          <a:latin typeface="Lato" panose="020F0502020204030203" pitchFamily="34" charset="0"/>
                          <a:ea typeface="Lato" panose="020F0502020204030203" pitchFamily="34" charset="0"/>
                          <a:cs typeface="Lato" panose="020F0502020204030203" pitchFamily="34" charset="0"/>
                        </a:rPr>
                        <a:t>iJoin</a:t>
                      </a:r>
                      <a:r>
                        <a:rPr lang="en-US" sz="1200" b="0" dirty="0">
                          <a:latin typeface="Lato" panose="020F0502020204030203" pitchFamily="34" charset="0"/>
                          <a:ea typeface="Lato" panose="020F0502020204030203" pitchFamily="34" charset="0"/>
                          <a:cs typeface="Lato" panose="020F0502020204030203" pitchFamily="34" charset="0"/>
                        </a:rPr>
                        <a:t> to promote and influence roadmap</a:t>
                      </a:r>
                    </a:p>
                  </a:txBody>
                  <a:tcPr/>
                </a:tc>
                <a:tc vMerge="1">
                  <a:txBody>
                    <a:bodyPr/>
                    <a:lstStyle/>
                    <a:p>
                      <a:pPr marL="285750" indent="-285750">
                        <a:lnSpc>
                          <a:spcPct val="110000"/>
                        </a:lnSpc>
                        <a:buFont typeface="Arial" panose="020B0604020202020204" pitchFamily="34" charset="0"/>
                        <a:buChar char="•"/>
                      </a:pPr>
                      <a:endParaRPr lang="en-US" sz="1200" b="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942956630"/>
                  </a:ext>
                </a:extLst>
              </a:tr>
            </a:tbl>
          </a:graphicData>
        </a:graphic>
      </p:graphicFrame>
    </p:spTree>
    <p:extLst>
      <p:ext uri="{BB962C8B-B14F-4D97-AF65-F5344CB8AC3E}">
        <p14:creationId xmlns:p14="http://schemas.microsoft.com/office/powerpoint/2010/main" val="1472656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711E961B-030A-4FB1-86D3-A5843CC230A0}"/>
              </a:ext>
            </a:extLst>
          </p:cNvPr>
          <p:cNvGraphicFramePr>
            <a:graphicFrameLocks noGrp="1"/>
          </p:cNvGraphicFramePr>
          <p:nvPr>
            <p:extLst>
              <p:ext uri="{D42A27DB-BD31-4B8C-83A1-F6EECF244321}">
                <p14:modId xmlns:p14="http://schemas.microsoft.com/office/powerpoint/2010/main" val="271123160"/>
              </p:ext>
            </p:extLst>
          </p:nvPr>
        </p:nvGraphicFramePr>
        <p:xfrm>
          <a:off x="478503" y="573653"/>
          <a:ext cx="11247120" cy="4957431"/>
        </p:xfrm>
        <a:graphic>
          <a:graphicData uri="http://schemas.openxmlformats.org/drawingml/2006/table">
            <a:tbl>
              <a:tblPr firstRow="1" bandRow="1">
                <a:tableStyleId>{69012ECD-51FC-41F1-AA8D-1B2483CD663E}</a:tableStyleId>
              </a:tblPr>
              <a:tblGrid>
                <a:gridCol w="2468880">
                  <a:extLst>
                    <a:ext uri="{9D8B030D-6E8A-4147-A177-3AD203B41FA5}">
                      <a16:colId xmlns:a16="http://schemas.microsoft.com/office/drawing/2014/main" val="3934363514"/>
                    </a:ext>
                  </a:extLst>
                </a:gridCol>
                <a:gridCol w="5303520">
                  <a:extLst>
                    <a:ext uri="{9D8B030D-6E8A-4147-A177-3AD203B41FA5}">
                      <a16:colId xmlns:a16="http://schemas.microsoft.com/office/drawing/2014/main" val="1300071874"/>
                    </a:ext>
                  </a:extLst>
                </a:gridCol>
                <a:gridCol w="2103120">
                  <a:extLst>
                    <a:ext uri="{9D8B030D-6E8A-4147-A177-3AD203B41FA5}">
                      <a16:colId xmlns:a16="http://schemas.microsoft.com/office/drawing/2014/main" val="2688078508"/>
                    </a:ext>
                  </a:extLst>
                </a:gridCol>
                <a:gridCol w="1371600">
                  <a:extLst>
                    <a:ext uri="{9D8B030D-6E8A-4147-A177-3AD203B41FA5}">
                      <a16:colId xmlns:a16="http://schemas.microsoft.com/office/drawing/2014/main" val="2167373589"/>
                    </a:ext>
                  </a:extLst>
                </a:gridCol>
              </a:tblGrid>
              <a:tr h="192009">
                <a:tc>
                  <a:txBody>
                    <a:bodyPr/>
                    <a:lstStyle/>
                    <a:p>
                      <a:pPr algn="ctr">
                        <a:lnSpc>
                          <a:spcPct val="110000"/>
                        </a:lnSpc>
                      </a:pPr>
                      <a:endParaRPr lang="en-US" sz="16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lnSpc>
                          <a:spcPct val="110000"/>
                        </a:lnSpc>
                      </a:pPr>
                      <a:r>
                        <a:rPr lang="en-US" sz="1600" b="1" dirty="0">
                          <a:latin typeface="Lato" panose="020F0502020204030203" pitchFamily="34" charset="0"/>
                          <a:ea typeface="Lato" panose="020F0502020204030203" pitchFamily="34" charset="0"/>
                          <a:cs typeface="Lato" panose="020F0502020204030203" pitchFamily="34" charset="0"/>
                        </a:rPr>
                        <a:t>2022 Focus</a:t>
                      </a:r>
                    </a:p>
                  </a:txBody>
                  <a:tcPr anchor="ctr"/>
                </a:tc>
                <a:tc>
                  <a:txBody>
                    <a:bodyPr/>
                    <a:lstStyle/>
                    <a:p>
                      <a:pPr algn="ctr">
                        <a:lnSpc>
                          <a:spcPct val="110000"/>
                        </a:lnSpc>
                      </a:pPr>
                      <a:r>
                        <a:rPr lang="en-US" sz="1600" b="1" dirty="0">
                          <a:latin typeface="Lato" panose="020F0502020204030203" pitchFamily="34" charset="0"/>
                          <a:ea typeface="Lato" panose="020F0502020204030203" pitchFamily="34" charset="0"/>
                          <a:cs typeface="Lato" panose="020F0502020204030203" pitchFamily="34" charset="0"/>
                        </a:rPr>
                        <a:t>Resources</a:t>
                      </a:r>
                    </a:p>
                  </a:txBody>
                  <a:tcPr anchor="ctr"/>
                </a:tc>
                <a:tc>
                  <a:txBody>
                    <a:bodyPr/>
                    <a:lstStyle/>
                    <a:p>
                      <a:pPr algn="ctr">
                        <a:lnSpc>
                          <a:spcPct val="110000"/>
                        </a:lnSpc>
                      </a:pPr>
                      <a:r>
                        <a:rPr lang="en-US" sz="1600" b="1" dirty="0">
                          <a:latin typeface="Lato" panose="020F0502020204030203" pitchFamily="34" charset="0"/>
                          <a:ea typeface="Lato" panose="020F0502020204030203" pitchFamily="34" charset="0"/>
                          <a:cs typeface="Lato" panose="020F0502020204030203" pitchFamily="34" charset="0"/>
                        </a:rPr>
                        <a:t>Cost</a:t>
                      </a:r>
                    </a:p>
                  </a:txBody>
                  <a:tcPr anchor="ctr"/>
                </a:tc>
                <a:extLst>
                  <a:ext uri="{0D108BD9-81ED-4DB2-BD59-A6C34878D82A}">
                    <a16:rowId xmlns:a16="http://schemas.microsoft.com/office/drawing/2014/main" val="3482607569"/>
                  </a:ext>
                </a:extLst>
              </a:tr>
              <a:tr h="183262">
                <a:tc gridSpan="2">
                  <a:txBody>
                    <a:bodyPr/>
                    <a:lstStyle/>
                    <a:p>
                      <a:pPr>
                        <a:lnSpc>
                          <a:spcPct val="110000"/>
                        </a:lnSpc>
                      </a:pPr>
                      <a:r>
                        <a:rPr lang="en-US" sz="1500" b="1" dirty="0">
                          <a:latin typeface="Lato" panose="020F0502020204030203" pitchFamily="34" charset="0"/>
                          <a:ea typeface="Lato" panose="020F0502020204030203" pitchFamily="34" charset="0"/>
                          <a:cs typeface="Lato" panose="020F0502020204030203" pitchFamily="34" charset="0"/>
                        </a:rPr>
                        <a:t>User Experience</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pPr>
                        <a:lnSpc>
                          <a:spcPct val="110000"/>
                        </a:lnSpc>
                      </a:pPr>
                      <a:endParaRPr lang="en-US" sz="1500" b="1"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tc>
                  <a:txBody>
                    <a:bodyPr/>
                    <a:lstStyle/>
                    <a:p>
                      <a:pPr>
                        <a:lnSpc>
                          <a:spcPct val="110000"/>
                        </a:lnSpc>
                      </a:pPr>
                      <a:endParaRPr lang="en-US" sz="1500" b="1"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extLst>
                  <a:ext uri="{0D108BD9-81ED-4DB2-BD59-A6C34878D82A}">
                    <a16:rowId xmlns:a16="http://schemas.microsoft.com/office/drawing/2014/main" val="925841573"/>
                  </a:ext>
                </a:extLst>
              </a:tr>
              <a:tr h="272044">
                <a:tc>
                  <a:txBody>
                    <a:bodyPr/>
                    <a:lstStyle/>
                    <a:p>
                      <a:pPr>
                        <a:lnSpc>
                          <a:spcPct val="110000"/>
                        </a:lnSpc>
                      </a:pPr>
                      <a:r>
                        <a:rPr lang="en-US" sz="1300" b="0" dirty="0">
                          <a:latin typeface="Lato" panose="020F0502020204030203" pitchFamily="34" charset="0"/>
                          <a:ea typeface="Lato" panose="020F0502020204030203" pitchFamily="34" charset="0"/>
                          <a:cs typeface="Lato" panose="020F0502020204030203" pitchFamily="34" charset="0"/>
                        </a:rPr>
                        <a:t>Center of excellence</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Continue to build out center of excellence started in </a:t>
                      </a:r>
                      <a:r>
                        <a:rPr lang="en-US" sz="1200" b="0" dirty="0" err="1">
                          <a:solidFill>
                            <a:schemeClr val="tx1"/>
                          </a:solidFill>
                          <a:latin typeface="Lato" panose="020F0502020204030203" pitchFamily="34" charset="0"/>
                          <a:ea typeface="Lato" panose="020F0502020204030203" pitchFamily="34" charset="0"/>
                          <a:cs typeface="Lato" panose="020F0502020204030203" pitchFamily="34" charset="0"/>
                        </a:rPr>
                        <a:t>NewEdge</a:t>
                      </a: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 Wealth</a:t>
                      </a:r>
                    </a:p>
                  </a:txBody>
                  <a:tcPr>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Michelle Creighton</a:t>
                      </a:r>
                    </a:p>
                  </a:txBody>
                  <a:tcPr>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In budget</a:t>
                      </a:r>
                    </a:p>
                  </a:txBody>
                  <a:tcPr>
                    <a:noFill/>
                  </a:tcPr>
                </a:tc>
                <a:extLst>
                  <a:ext uri="{0D108BD9-81ED-4DB2-BD59-A6C34878D82A}">
                    <a16:rowId xmlns:a16="http://schemas.microsoft.com/office/drawing/2014/main" val="1470619962"/>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UX/UI/Research</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Develop the UX/UI strategy and conduct client and related research</a:t>
                      </a:r>
                    </a:p>
                  </a:txBody>
                  <a:tcPr>
                    <a:lnB w="12700" cap="flat" cmpd="sng" algn="ctr">
                      <a:solidFill>
                        <a:schemeClr val="accent1">
                          <a:lumMod val="40000"/>
                          <a:lumOff val="60000"/>
                        </a:schemeClr>
                      </a:solidFill>
                      <a:prstDash val="solid"/>
                      <a:round/>
                      <a:headEnd type="none" w="med" len="med"/>
                      <a:tailEnd type="none" w="med" len="med"/>
                    </a:lnB>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Craft (consulting)</a:t>
                      </a:r>
                    </a:p>
                  </a:txBody>
                  <a:tcPr>
                    <a:lnB w="12700" cap="flat" cmpd="sng" algn="ctr">
                      <a:solidFill>
                        <a:schemeClr val="accent1">
                          <a:lumMod val="40000"/>
                          <a:lumOff val="60000"/>
                        </a:schemeClr>
                      </a:solidFill>
                      <a:prstDash val="solid"/>
                      <a:round/>
                      <a:headEnd type="none" w="med" len="med"/>
                      <a:tailEnd type="none" w="med" len="med"/>
                    </a:lnB>
                    <a:noFill/>
                  </a:tcPr>
                </a:tc>
                <a:tc>
                  <a:txBody>
                    <a:bodyPr/>
                    <a:lstStyle/>
                    <a:p>
                      <a:pPr marL="285750" indent="-285750">
                        <a:lnSpc>
                          <a:spcPct val="110000"/>
                        </a:lnSpc>
                        <a:buFont typeface="Arial" panose="020B0604020202020204" pitchFamily="34" charset="0"/>
                        <a:buChar cha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$X</a:t>
                      </a:r>
                    </a:p>
                  </a:txBody>
                  <a:tcPr>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57091473"/>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Retirement Strategy/Roadmap</a:t>
                      </a:r>
                    </a:p>
                  </a:txBody>
                  <a:tcPr anchor="ctr">
                    <a:solidFill>
                      <a:srgbClr val="F5F9FA"/>
                    </a:solidFill>
                  </a:tcPr>
                </a:tc>
                <a:tc>
                  <a:txBody>
                    <a:bodyPr/>
                    <a:lstStyle/>
                    <a:p>
                      <a:pPr marL="285750" indent="-285750">
                        <a:lnSpc>
                          <a:spcPct val="110000"/>
                        </a:lnSpc>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Industry landscape and experience roadmap</a:t>
                      </a:r>
                    </a:p>
                  </a:txBody>
                  <a:tcPr>
                    <a:lnT w="12700" cap="flat" cmpd="sng" algn="ctr">
                      <a:solidFill>
                        <a:schemeClr val="accent1">
                          <a:lumMod val="40000"/>
                          <a:lumOff val="60000"/>
                        </a:schemeClr>
                      </a:solidFill>
                      <a:prstDash val="solid"/>
                      <a:round/>
                      <a:headEnd type="none" w="med" len="med"/>
                      <a:tailEnd type="none" w="med" len="med"/>
                    </a:lnT>
                    <a:solidFill>
                      <a:srgbClr val="F5F9FA"/>
                    </a:solid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Steven Schweitzer</a:t>
                      </a:r>
                    </a:p>
                  </a:txBody>
                  <a:tcPr>
                    <a:lnT w="12700" cap="flat" cmpd="sng" algn="ctr">
                      <a:solidFill>
                        <a:schemeClr val="accent1">
                          <a:lumMod val="40000"/>
                          <a:lumOff val="60000"/>
                        </a:schemeClr>
                      </a:solidFill>
                      <a:prstDash val="solid"/>
                      <a:round/>
                      <a:headEnd type="none" w="med" len="med"/>
                      <a:tailEnd type="none" w="med" len="med"/>
                    </a:lnT>
                    <a:solidFill>
                      <a:srgbClr val="F5F9FA"/>
                    </a:solid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In budget</a:t>
                      </a:r>
                    </a:p>
                  </a:txBody>
                  <a:tcPr>
                    <a:lnT w="12700" cap="flat" cmpd="sng" algn="ctr">
                      <a:solidFill>
                        <a:schemeClr val="accent1">
                          <a:lumMod val="40000"/>
                          <a:lumOff val="60000"/>
                        </a:schemeClr>
                      </a:solidFill>
                      <a:prstDash val="solid"/>
                      <a:round/>
                      <a:headEnd type="none" w="med" len="med"/>
                      <a:tailEnd type="none" w="med" len="med"/>
                    </a:lnT>
                    <a:solidFill>
                      <a:srgbClr val="F5F9FA"/>
                    </a:solidFill>
                  </a:tcPr>
                </a:tc>
                <a:extLst>
                  <a:ext uri="{0D108BD9-81ED-4DB2-BD59-A6C34878D82A}">
                    <a16:rowId xmlns:a16="http://schemas.microsoft.com/office/drawing/2014/main" val="1605014903"/>
                  </a:ext>
                </a:extLst>
              </a:tr>
              <a:tr h="272044">
                <a:tc>
                  <a:txBody>
                    <a:bodyPr/>
                    <a:lstStyle/>
                    <a:p>
                      <a:pPr>
                        <a:lnSpc>
                          <a:spcPct val="110000"/>
                        </a:lnSpc>
                      </a:pPr>
                      <a:r>
                        <a:rPr lang="en-US" sz="1300" b="0" baseline="0" dirty="0">
                          <a:latin typeface="Lato" panose="020F0502020204030203" pitchFamily="34" charset="0"/>
                          <a:ea typeface="Lato" panose="020F0502020204030203" pitchFamily="34" charset="0"/>
                          <a:cs typeface="Lato" panose="020F0502020204030203" pitchFamily="34" charset="0"/>
                        </a:rPr>
                        <a:t>Marketing</a:t>
                      </a:r>
                    </a:p>
                  </a:txBody>
                  <a:tcPr anchor="ctr">
                    <a:noFill/>
                  </a:tcPr>
                </a:tc>
                <a:tc>
                  <a:txBody>
                    <a:bodyPr/>
                    <a:lstStyle/>
                    <a:p>
                      <a:pPr marL="285750" indent="-285750">
                        <a:lnSpc>
                          <a:spcPct val="110000"/>
                        </a:lnSpc>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Content management and integration with corporate brand strategy</a:t>
                      </a:r>
                    </a:p>
                  </a:txBody>
                  <a:tcPr>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Melissa Goertz</a:t>
                      </a:r>
                    </a:p>
                  </a:txBody>
                  <a:tcPr>
                    <a:noFill/>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In budget</a:t>
                      </a:r>
                    </a:p>
                  </a:txBody>
                  <a:tcPr>
                    <a:noFill/>
                  </a:tcPr>
                </a:tc>
                <a:extLst>
                  <a:ext uri="{0D108BD9-81ED-4DB2-BD59-A6C34878D82A}">
                    <a16:rowId xmlns:a16="http://schemas.microsoft.com/office/drawing/2014/main" val="2533554295"/>
                  </a:ext>
                </a:extLst>
              </a:tr>
              <a:tr h="174514">
                <a:tc gridSpan="2">
                  <a:txBody>
                    <a:bodyPr/>
                    <a:lstStyle/>
                    <a:p>
                      <a:pPr>
                        <a:lnSpc>
                          <a:spcPct val="110000"/>
                        </a:lnSpc>
                      </a:pPr>
                      <a:r>
                        <a:rPr lang="en-US" sz="1400" b="1" baseline="0" dirty="0">
                          <a:latin typeface="Lato" panose="020F0502020204030203" pitchFamily="34" charset="0"/>
                          <a:ea typeface="Lato" panose="020F0502020204030203" pitchFamily="34" charset="0"/>
                          <a:cs typeface="Lato" panose="020F0502020204030203" pitchFamily="34" charset="0"/>
                        </a:rPr>
                        <a:t>Technology Architecture</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0" indent="0">
                        <a:lnSpc>
                          <a:spcPct val="110000"/>
                        </a:lnSpc>
                        <a:buFont typeface="Arial" panose="020B0604020202020204" pitchFamily="34" charset="0"/>
                        <a:buNone/>
                      </a:pPr>
                      <a:endParaRPr lang="en-US" sz="1400" b="1" baseline="0"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tc>
                  <a:txBody>
                    <a:bodyPr/>
                    <a:lstStyle/>
                    <a:p>
                      <a:pPr marL="0" indent="0">
                        <a:lnSpc>
                          <a:spcPct val="110000"/>
                        </a:lnSpc>
                        <a:buFont typeface="Arial" panose="020B0604020202020204" pitchFamily="34" charset="0"/>
                        <a:buNone/>
                      </a:pPr>
                      <a:endParaRPr lang="en-US" sz="1400" b="1" baseline="0"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extLst>
                  <a:ext uri="{0D108BD9-81ED-4DB2-BD59-A6C34878D82A}">
                    <a16:rowId xmlns:a16="http://schemas.microsoft.com/office/drawing/2014/main" val="3300044586"/>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Security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Create solution for go forward approach</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Will solve for long term user strategy and LT Trust integration</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John DiFini</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Sanjoy Nath</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In budget</a:t>
                      </a:r>
                      <a:endParaRPr kumimoji="0" lang="en-US" sz="1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999397594"/>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Data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Architecture to support user experience strategy</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Will solve for long term user strategy and LT Trust integration</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John DiFini</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Sanjoy Nath</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In budget</a:t>
                      </a:r>
                      <a:endParaRPr kumimoji="0" lang="en-US" sz="1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272189364"/>
                  </a:ext>
                </a:extLst>
              </a:tr>
              <a:tr h="272044">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Technology strategy</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Role of Salesforce and other required technologies</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Will support long term user strategy and LT Trust integration</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John DiFini</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Sanjoy Nath</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In budget</a:t>
                      </a:r>
                    </a:p>
                  </a:txBody>
                  <a:tcPr/>
                </a:tc>
                <a:extLst>
                  <a:ext uri="{0D108BD9-81ED-4DB2-BD59-A6C34878D82A}">
                    <a16:rowId xmlns:a16="http://schemas.microsoft.com/office/drawing/2014/main" val="1770314732"/>
                  </a:ext>
                </a:extLst>
              </a:tr>
              <a:tr h="174514">
                <a:tc gridSpan="2">
                  <a:txBody>
                    <a:bodyPr/>
                    <a:lstStyle/>
                    <a:p>
                      <a:pPr>
                        <a:lnSpc>
                          <a:spcPct val="110000"/>
                        </a:lnSpc>
                      </a:pPr>
                      <a:r>
                        <a:rPr lang="en-US" sz="1400" b="1" baseline="0" dirty="0">
                          <a:latin typeface="Lato" panose="020F0502020204030203" pitchFamily="34" charset="0"/>
                          <a:ea typeface="Lato" panose="020F0502020204030203" pitchFamily="34" charset="0"/>
                          <a:cs typeface="Lato" panose="020F0502020204030203" pitchFamily="34" charset="0"/>
                        </a:rPr>
                        <a:t>Development</a:t>
                      </a:r>
                    </a:p>
                  </a:txBody>
                  <a:tcPr anchor="ctr">
                    <a:solidFill>
                      <a:schemeClr val="accent4">
                        <a:lumMod val="20000"/>
                        <a:lumOff val="80000"/>
                      </a:schemeClr>
                    </a:solidFill>
                  </a:tcPr>
                </a:tc>
                <a:tc hMerge="1">
                  <a:txBody>
                    <a:bodyPr/>
                    <a:lstStyle/>
                    <a:p>
                      <a:pPr marL="285750" indent="-285750">
                        <a:buFont typeface="Arial" panose="020B0604020202020204" pitchFamily="34" charset="0"/>
                        <a:buChar char="•"/>
                      </a:pPr>
                      <a:endParaRPr lang="en-US" sz="1300" b="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0" indent="0">
                        <a:lnSpc>
                          <a:spcPct val="110000"/>
                        </a:lnSpc>
                        <a:buFont typeface="Arial" panose="020B0604020202020204" pitchFamily="34" charset="0"/>
                        <a:buNone/>
                      </a:pPr>
                      <a:endParaRPr lang="en-US" sz="1400" b="1" baseline="0"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tc>
                  <a:txBody>
                    <a:bodyPr/>
                    <a:lstStyle/>
                    <a:p>
                      <a:pPr marL="0" indent="0">
                        <a:lnSpc>
                          <a:spcPct val="110000"/>
                        </a:lnSpc>
                        <a:buFont typeface="Arial" panose="020B0604020202020204" pitchFamily="34" charset="0"/>
                        <a:buNone/>
                      </a:pPr>
                      <a:endParaRPr lang="en-US" sz="1400" b="1" baseline="0" dirty="0">
                        <a:latin typeface="Lato" panose="020F0502020204030203" pitchFamily="34" charset="0"/>
                        <a:ea typeface="Lato" panose="020F0502020204030203" pitchFamily="34" charset="0"/>
                        <a:cs typeface="Lato" panose="020F0502020204030203" pitchFamily="34" charset="0"/>
                      </a:endParaRPr>
                    </a:p>
                  </a:txBody>
                  <a:tcPr anchor="ctr">
                    <a:solidFill>
                      <a:schemeClr val="accent4">
                        <a:lumMod val="20000"/>
                        <a:lumOff val="80000"/>
                      </a:schemeClr>
                    </a:solidFill>
                  </a:tcPr>
                </a:tc>
                <a:extLst>
                  <a:ext uri="{0D108BD9-81ED-4DB2-BD59-A6C34878D82A}">
                    <a16:rowId xmlns:a16="http://schemas.microsoft.com/office/drawing/2014/main" val="2289509627"/>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Intermediary experience</a:t>
                      </a:r>
                    </a:p>
                  </a:txBody>
                  <a:tcPr anchor="ctr"/>
                </a:tc>
                <a:tc>
                  <a:txBody>
                    <a:bodyPr/>
                    <a:lstStyle/>
                    <a:p>
                      <a:pPr marL="285750" indent="-285750">
                        <a:lnSpc>
                          <a:spcPct val="110000"/>
                        </a:lnSpc>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Execute on MVP 1 &amp; 2</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Development Team</a:t>
                      </a:r>
                    </a:p>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(team structure)</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solidFill>
                            <a:srgbClr val="C00000"/>
                          </a:solidFill>
                          <a:latin typeface="Lato" panose="020F0502020204030203" pitchFamily="34" charset="0"/>
                          <a:ea typeface="Lato" panose="020F0502020204030203" pitchFamily="34" charset="0"/>
                          <a:cs typeface="Lato" panose="020F0502020204030203" pitchFamily="34" charset="0"/>
                        </a:rPr>
                        <a:t>Budget TBD</a:t>
                      </a:r>
                    </a:p>
                  </a:txBody>
                  <a:tcPr/>
                </a:tc>
                <a:extLst>
                  <a:ext uri="{0D108BD9-81ED-4DB2-BD59-A6C34878D82A}">
                    <a16:rowId xmlns:a16="http://schemas.microsoft.com/office/drawing/2014/main" val="1719121243"/>
                  </a:ext>
                </a:extLst>
              </a:tr>
              <a:tr h="165803">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Plan sponsor experience</a:t>
                      </a:r>
                    </a:p>
                  </a:txBody>
                  <a:tcPr anchor="ct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Work with FIS/</a:t>
                      </a:r>
                      <a:r>
                        <a:rPr lang="en-US" sz="1200" b="0" dirty="0" err="1">
                          <a:latin typeface="Lato" panose="020F0502020204030203" pitchFamily="34" charset="0"/>
                          <a:ea typeface="Lato" panose="020F0502020204030203" pitchFamily="34" charset="0"/>
                          <a:cs typeface="Lato" panose="020F0502020204030203" pitchFamily="34" charset="0"/>
                        </a:rPr>
                        <a:t>iJoin</a:t>
                      </a:r>
                      <a:r>
                        <a:rPr lang="en-US" sz="1200" b="0" dirty="0">
                          <a:latin typeface="Lato" panose="020F0502020204030203" pitchFamily="34" charset="0"/>
                          <a:ea typeface="Lato" panose="020F0502020204030203" pitchFamily="34" charset="0"/>
                          <a:cs typeface="Lato" panose="020F0502020204030203" pitchFamily="34" charset="0"/>
                        </a:rPr>
                        <a:t> to promote and influence roadmap</a:t>
                      </a:r>
                    </a:p>
                  </a:txBody>
                  <a:tcPr/>
                </a:tc>
                <a:tc>
                  <a:txBody>
                    <a:bodyPr/>
                    <a:lstStyle/>
                    <a:p>
                      <a:pPr marL="285750" indent="-285750">
                        <a:lnSpc>
                          <a:spcPct val="110000"/>
                        </a:lnSpc>
                        <a:buFont typeface="Arial" panose="020B0604020202020204" pitchFamily="34" charset="0"/>
                        <a:buChar char="•"/>
                      </a:pPr>
                      <a:r>
                        <a:rPr lang="en-US" sz="1200" b="0" dirty="0">
                          <a:latin typeface="Lato" panose="020F0502020204030203" pitchFamily="34" charset="0"/>
                          <a:ea typeface="Lato" panose="020F0502020204030203" pitchFamily="34" charset="0"/>
                          <a:cs typeface="Lato" panose="020F0502020204030203" pitchFamily="34" charset="0"/>
                        </a:rPr>
                        <a:t>NA – leverage partners</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In budget</a:t>
                      </a:r>
                    </a:p>
                  </a:txBody>
                  <a:tcPr/>
                </a:tc>
                <a:extLst>
                  <a:ext uri="{0D108BD9-81ED-4DB2-BD59-A6C34878D82A}">
                    <a16:rowId xmlns:a16="http://schemas.microsoft.com/office/drawing/2014/main" val="397700915"/>
                  </a:ext>
                </a:extLst>
              </a:tr>
              <a:tr h="336216">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300" b="0" baseline="0" dirty="0">
                          <a:latin typeface="Lato" panose="020F0502020204030203" pitchFamily="34" charset="0"/>
                          <a:ea typeface="Lato" panose="020F0502020204030203" pitchFamily="34" charset="0"/>
                          <a:cs typeface="Lato" panose="020F0502020204030203" pitchFamily="34" charset="0"/>
                        </a:rPr>
                        <a:t>Participant experience</a:t>
                      </a:r>
                    </a:p>
                  </a:txBody>
                  <a:tcPr anchor="ct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Work with FIS/</a:t>
                      </a:r>
                      <a:r>
                        <a:rPr lang="en-US" sz="1200" b="0" dirty="0" err="1">
                          <a:latin typeface="Lato" panose="020F0502020204030203" pitchFamily="34" charset="0"/>
                          <a:ea typeface="Lato" panose="020F0502020204030203" pitchFamily="34" charset="0"/>
                          <a:cs typeface="Lato" panose="020F0502020204030203" pitchFamily="34" charset="0"/>
                        </a:rPr>
                        <a:t>iJoin</a:t>
                      </a:r>
                      <a:r>
                        <a:rPr lang="en-US" sz="1200" b="0" dirty="0">
                          <a:latin typeface="Lato" panose="020F0502020204030203" pitchFamily="34" charset="0"/>
                          <a:ea typeface="Lato" panose="020F0502020204030203" pitchFamily="34" charset="0"/>
                          <a:cs typeface="Lato" panose="020F0502020204030203" pitchFamily="34" charset="0"/>
                        </a:rPr>
                        <a:t> to promote and influence roadmap</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NA – leverage partners</a:t>
                      </a:r>
                    </a:p>
                  </a:txBody>
                  <a:tcPr/>
                </a:tc>
                <a:tc>
                  <a:txBody>
                    <a:bodyPr/>
                    <a:lstStyle/>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0" dirty="0">
                          <a:latin typeface="Lato" panose="020F0502020204030203" pitchFamily="34" charset="0"/>
                          <a:ea typeface="Lato" panose="020F0502020204030203" pitchFamily="34" charset="0"/>
                          <a:cs typeface="Lato" panose="020F0502020204030203" pitchFamily="34" charset="0"/>
                        </a:rPr>
                        <a:t>In budget</a:t>
                      </a:r>
                    </a:p>
                  </a:txBody>
                  <a:tcPr/>
                </a:tc>
                <a:extLst>
                  <a:ext uri="{0D108BD9-81ED-4DB2-BD59-A6C34878D82A}">
                    <a16:rowId xmlns:a16="http://schemas.microsoft.com/office/drawing/2014/main" val="1942956630"/>
                  </a:ext>
                </a:extLst>
              </a:tr>
            </a:tbl>
          </a:graphicData>
        </a:graphic>
      </p:graphicFrame>
    </p:spTree>
    <p:extLst>
      <p:ext uri="{BB962C8B-B14F-4D97-AF65-F5344CB8AC3E}">
        <p14:creationId xmlns:p14="http://schemas.microsoft.com/office/powerpoint/2010/main" val="363930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Next steps</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10844740" cy="3841052"/>
          </a:xfrm>
          <a:prstGeom prst="rect">
            <a:avLst/>
          </a:prstGeom>
          <a:noFill/>
        </p:spPr>
        <p:txBody>
          <a:bodyPr wrap="square" lIns="0" tIns="0" rIns="0" bIns="0" rtlCol="0">
            <a:spAutoFit/>
          </a:bodyPr>
          <a:lstStyle/>
          <a:p>
            <a:pPr algn="l" rtl="0" eaLnBrk="1" fontAlgn="ctr" latinLnBrk="0" hangingPunct="1">
              <a:lnSpc>
                <a:spcPct val="130000"/>
              </a:lnSpc>
              <a:spcBef>
                <a:spcPts val="0"/>
              </a:spcBef>
              <a:spcAft>
                <a:spcPts val="0"/>
              </a:spcAft>
            </a:pPr>
            <a:r>
              <a:rPr lang="en-US" sz="1600" b="1"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Resource model</a:t>
            </a:r>
          </a:p>
          <a:p>
            <a:pPr marL="285750" indent="-285750" fontAlgn="ctr">
              <a:lnSpc>
                <a:spcPct val="130000"/>
              </a:lnSpc>
              <a:buFont typeface="Arial" panose="020B0604020202020204" pitchFamily="34" charset="0"/>
              <a:buChar char="•"/>
            </a:pP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Determine best use of internal vs. external resources</a:t>
            </a:r>
          </a:p>
          <a:p>
            <a:pPr marL="285750" indent="-285750" fontAlgn="ctr">
              <a:lnSpc>
                <a:spcPct val="130000"/>
              </a:lnSpc>
              <a:buFont typeface="Arial" panose="020B0604020202020204" pitchFamily="34" charset="0"/>
              <a:buChar char="•"/>
            </a:pPr>
            <a:r>
              <a:rPr lang="en-US" sz="1600" b="0" i="0" u="none" strike="noStrike" dirty="0">
                <a:effectLst/>
                <a:latin typeface="Lato" panose="020F0502020204030203" pitchFamily="34" charset="0"/>
                <a:ea typeface="Lato" panose="020F0502020204030203" pitchFamily="34" charset="0"/>
                <a:cs typeface="Lato" panose="020F0502020204030203" pitchFamily="34" charset="0"/>
              </a:rPr>
              <a:t>Solicit and review outsource proposals</a:t>
            </a:r>
          </a:p>
          <a:p>
            <a:pPr algn="l" rtl="0" eaLnBrk="1" fontAlgn="ctr" latinLnBrk="0" hangingPunct="1">
              <a:lnSpc>
                <a:spcPct val="130000"/>
              </a:lnSpc>
              <a:spcBef>
                <a:spcPts val="0"/>
              </a:spcBef>
              <a:spcAft>
                <a:spcPts val="0"/>
              </a:spcAft>
            </a:pPr>
            <a:r>
              <a:rPr lang="en-US" sz="1600" b="1" i="0" u="none" strike="noStrike" kern="1200" dirty="0">
                <a:solidFill>
                  <a:srgbClr val="000000"/>
                </a:solidFill>
                <a:effectLst/>
                <a:latin typeface="Lato" panose="020F0502020204030203" pitchFamily="34" charset="0"/>
                <a:ea typeface="Lato" panose="020F0502020204030203" pitchFamily="34" charset="0"/>
                <a:cs typeface="Lato" panose="020F0502020204030203" pitchFamily="34" charset="0"/>
              </a:rPr>
              <a:t>Design approach</a:t>
            </a:r>
          </a:p>
          <a:p>
            <a:pPr marL="285750" indent="-285750" fontAlgn="ctr">
              <a:lnSpc>
                <a:spcPct val="130000"/>
              </a:lnSpc>
              <a:buFont typeface="Arial" panose="020B0604020202020204" pitchFamily="34" charset="0"/>
              <a:buChar char="•"/>
            </a:pP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Validate proposed design can be supported in Salesforce</a:t>
            </a:r>
          </a:p>
          <a:p>
            <a:pPr marL="285750" indent="-285750" fontAlgn="ctr">
              <a:lnSpc>
                <a:spcPct val="130000"/>
              </a:lnSpc>
              <a:buFont typeface="Arial" panose="020B0604020202020204" pitchFamily="34" charset="0"/>
              <a:buChar char="•"/>
            </a:pPr>
            <a:r>
              <a:rPr lang="en-US"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Determine required Salesforce components</a:t>
            </a:r>
            <a:endParaRPr lang="en-US" sz="1600" b="0" i="0" u="none" strike="noStrike" dirty="0">
              <a:effectLst/>
              <a:latin typeface="Lato" panose="020F0502020204030203" pitchFamily="34" charset="0"/>
              <a:ea typeface="Lato" panose="020F0502020204030203" pitchFamily="34" charset="0"/>
              <a:cs typeface="Lato" panose="020F0502020204030203" pitchFamily="34" charset="0"/>
            </a:endParaRPr>
          </a:p>
          <a:p>
            <a:pPr algn="l" rtl="0" eaLnBrk="1" fontAlgn="ctr" latinLnBrk="0" hangingPunct="1">
              <a:lnSpc>
                <a:spcPct val="130000"/>
              </a:lnSpc>
              <a:spcBef>
                <a:spcPts val="0"/>
              </a:spcBef>
              <a:spcAft>
                <a:spcPts val="0"/>
              </a:spcAft>
            </a:pPr>
            <a:r>
              <a:rPr lang="en-US" sz="1600" b="1" i="0" u="none" strike="noStrike" kern="1200" baseline="0" dirty="0">
                <a:solidFill>
                  <a:srgbClr val="000000"/>
                </a:solidFill>
                <a:effectLst/>
                <a:latin typeface="Lato" panose="020F0502020204030203" pitchFamily="34" charset="0"/>
                <a:ea typeface="Lato" panose="020F0502020204030203" pitchFamily="34" charset="0"/>
                <a:cs typeface="Lato" panose="020F0502020204030203" pitchFamily="34" charset="0"/>
              </a:rPr>
              <a:t>Security recommendation</a:t>
            </a:r>
          </a:p>
          <a:p>
            <a:pPr marL="285750" indent="-285750" fontAlgn="ctr">
              <a:lnSpc>
                <a:spcPct val="130000"/>
              </a:lnSpc>
              <a:buFont typeface="Arial" panose="020B0604020202020204" pitchFamily="34" charset="0"/>
              <a:buChar char="•"/>
            </a:pP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Finalize whether we will use Identity Server, Salesforce or a custom solution</a:t>
            </a:r>
            <a:endParaRPr lang="en-US" sz="1600" b="0" i="0" u="none" strike="noStrike" dirty="0">
              <a:effectLst/>
              <a:latin typeface="Lato" panose="020F0502020204030203" pitchFamily="34" charset="0"/>
              <a:ea typeface="Lato" panose="020F0502020204030203" pitchFamily="34" charset="0"/>
              <a:cs typeface="Lato" panose="020F0502020204030203" pitchFamily="34" charset="0"/>
            </a:endParaRPr>
          </a:p>
          <a:p>
            <a:pPr algn="l" rtl="0" eaLnBrk="1" fontAlgn="ctr" latinLnBrk="0" hangingPunct="1">
              <a:lnSpc>
                <a:spcPct val="130000"/>
              </a:lnSpc>
              <a:spcBef>
                <a:spcPts val="0"/>
              </a:spcBef>
              <a:spcAft>
                <a:spcPts val="0"/>
              </a:spcAft>
            </a:pPr>
            <a:r>
              <a:rPr lang="en-US" sz="1600" b="1" i="0" u="none" strike="noStrike" kern="1200" baseline="0" dirty="0">
                <a:solidFill>
                  <a:srgbClr val="000000"/>
                </a:solidFill>
                <a:effectLst/>
                <a:latin typeface="Lato" panose="020F0502020204030203" pitchFamily="34" charset="0"/>
                <a:ea typeface="Lato" panose="020F0502020204030203" pitchFamily="34" charset="0"/>
                <a:cs typeface="Lato" panose="020F0502020204030203" pitchFamily="34" charset="0"/>
              </a:rPr>
              <a:t>Technology and data</a:t>
            </a:r>
          </a:p>
          <a:p>
            <a:pPr marL="285750" indent="-285750" fontAlgn="ctr">
              <a:lnSpc>
                <a:spcPct val="130000"/>
              </a:lnSpc>
              <a:buFont typeface="Arial" panose="020B0604020202020204" pitchFamily="34" charset="0"/>
              <a:buChar char="•"/>
            </a:pPr>
            <a:r>
              <a:rPr lang="en-US" sz="1600" dirty="0">
                <a:solidFill>
                  <a:srgbClr val="000000"/>
                </a:solidFill>
                <a:latin typeface="Lato" panose="020F0502020204030203" pitchFamily="34" charset="0"/>
                <a:ea typeface="Lato" panose="020F0502020204030203" pitchFamily="34" charset="0"/>
                <a:cs typeface="Lato" panose="020F0502020204030203" pitchFamily="34" charset="0"/>
              </a:rPr>
              <a:t>Role of Salesforce vs. other data solutions</a:t>
            </a:r>
          </a:p>
          <a:p>
            <a:pPr marL="285750" indent="-285750" fontAlgn="ctr">
              <a:lnSpc>
                <a:spcPct val="130000"/>
              </a:lnSpc>
              <a:buFont typeface="Arial" panose="020B0604020202020204" pitchFamily="34" charset="0"/>
              <a:buChar char="•"/>
            </a:pPr>
            <a:r>
              <a:rPr lang="en-US" sz="16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Determine Salesforce cost based on projected growth</a:t>
            </a:r>
            <a:endParaRPr lang="en-US" sz="1600" b="0" i="0" u="none" strike="noStrike" dirty="0">
              <a:effectLst/>
              <a:latin typeface="Lato" panose="020F0502020204030203" pitchFamily="34" charset="0"/>
              <a:ea typeface="Lato" panose="020F0502020204030203" pitchFamily="34" charset="0"/>
              <a:cs typeface="Lato" panose="020F0502020204030203" pitchFamily="34" charset="0"/>
            </a:endParaRPr>
          </a:p>
          <a:p>
            <a:pPr marL="285750" indent="-285750" fontAlgn="ctr">
              <a:lnSpc>
                <a:spcPct val="130000"/>
              </a:lnSpc>
              <a:buFont typeface="Arial" panose="020B0604020202020204" pitchFamily="34" charset="0"/>
              <a:buChar char="•"/>
            </a:pPr>
            <a:r>
              <a:rPr lang="en-US" sz="1600" b="0" i="0" u="none" strike="noStrike" kern="1200" baseline="0" dirty="0">
                <a:solidFill>
                  <a:srgbClr val="000000"/>
                </a:solidFill>
                <a:effectLst/>
                <a:latin typeface="Lato" panose="020F0502020204030203" pitchFamily="34" charset="0"/>
                <a:ea typeface="Lato" panose="020F0502020204030203" pitchFamily="34" charset="0"/>
                <a:cs typeface="Lato" panose="020F0502020204030203" pitchFamily="34" charset="0"/>
              </a:rPr>
              <a:t>Determine technology gaps and solutions</a:t>
            </a:r>
          </a:p>
        </p:txBody>
      </p:sp>
    </p:spTree>
    <p:extLst>
      <p:ext uri="{BB962C8B-B14F-4D97-AF65-F5344CB8AC3E}">
        <p14:creationId xmlns:p14="http://schemas.microsoft.com/office/powerpoint/2010/main" val="280922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9344C-3EF9-DB46-8633-119374D6B11B}"/>
              </a:ext>
            </a:extLst>
          </p:cNvPr>
          <p:cNvSpPr>
            <a:spLocks noGrp="1"/>
          </p:cNvSpPr>
          <p:nvPr>
            <p:ph type="body" sz="quarter" idx="10"/>
          </p:nvPr>
        </p:nvSpPr>
        <p:spPr/>
        <p:txBody>
          <a:bodyPr/>
          <a:lstStyle/>
          <a:p>
            <a:r>
              <a:rPr lang="en-US" sz="3200" dirty="0">
                <a:latin typeface="Lato" panose="020F0502020204030203" pitchFamily="34" charset="0"/>
                <a:ea typeface="Lato" panose="020F0502020204030203" pitchFamily="34" charset="0"/>
                <a:cs typeface="Lato" panose="020F0502020204030203" pitchFamily="34" charset="0"/>
              </a:rPr>
              <a:t>American Trust: Building Our Brand</a:t>
            </a:r>
          </a:p>
        </p:txBody>
      </p:sp>
      <p:pic>
        <p:nvPicPr>
          <p:cNvPr id="5" name="Picture 4" descr="Graphical user interface, website&#10;&#10;Description automatically generated">
            <a:extLst>
              <a:ext uri="{FF2B5EF4-FFF2-40B4-BE49-F238E27FC236}">
                <a16:creationId xmlns:a16="http://schemas.microsoft.com/office/drawing/2014/main" id="{0B779C56-5337-4F71-B469-E33AE2EF491E}"/>
              </a:ext>
            </a:extLst>
          </p:cNvPr>
          <p:cNvPicPr>
            <a:picLocks noChangeAspect="1"/>
          </p:cNvPicPr>
          <p:nvPr/>
        </p:nvPicPr>
        <p:blipFill>
          <a:blip r:embed="rId2"/>
          <a:stretch>
            <a:fillRect/>
          </a:stretch>
        </p:blipFill>
        <p:spPr>
          <a:xfrm>
            <a:off x="632886" y="1314405"/>
            <a:ext cx="8777814" cy="4943520"/>
          </a:xfrm>
          <a:prstGeom prst="rect">
            <a:avLst/>
          </a:prstGeom>
        </p:spPr>
      </p:pic>
      <p:sp>
        <p:nvSpPr>
          <p:cNvPr id="3" name="Oval 2">
            <a:extLst>
              <a:ext uri="{FF2B5EF4-FFF2-40B4-BE49-F238E27FC236}">
                <a16:creationId xmlns:a16="http://schemas.microsoft.com/office/drawing/2014/main" id="{F3CC62BB-1E5D-41EC-BE63-6F211DF1FC45}"/>
              </a:ext>
            </a:extLst>
          </p:cNvPr>
          <p:cNvSpPr/>
          <p:nvPr/>
        </p:nvSpPr>
        <p:spPr>
          <a:xfrm>
            <a:off x="5888863" y="5324520"/>
            <a:ext cx="647700" cy="62865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TPA</a:t>
            </a:r>
          </a:p>
        </p:txBody>
      </p:sp>
      <p:sp>
        <p:nvSpPr>
          <p:cNvPr id="4" name="TextBox 3">
            <a:extLst>
              <a:ext uri="{FF2B5EF4-FFF2-40B4-BE49-F238E27FC236}">
                <a16:creationId xmlns:a16="http://schemas.microsoft.com/office/drawing/2014/main" id="{446BCB27-10FE-49B0-987C-BE203C1A370E}"/>
              </a:ext>
            </a:extLst>
          </p:cNvPr>
          <p:cNvSpPr txBox="1"/>
          <p:nvPr/>
        </p:nvSpPr>
        <p:spPr>
          <a:xfrm>
            <a:off x="7353300" y="5392623"/>
            <a:ext cx="1333698" cy="492443"/>
          </a:xfrm>
          <a:prstGeom prst="rect">
            <a:avLst/>
          </a:prstGeom>
          <a:noFill/>
        </p:spPr>
        <p:txBody>
          <a:bodyPr wrap="none" lIns="0" tIns="0" rIns="0" bIns="0" rtlCol="0">
            <a:spAutoFit/>
          </a:bodyPr>
          <a:lstStyle/>
          <a:p>
            <a:pPr algn="l"/>
            <a:r>
              <a:rPr lang="en-US" sz="1600" dirty="0">
                <a:solidFill>
                  <a:srgbClr val="415960"/>
                </a:solidFill>
                <a:latin typeface="Georgia" charset="0"/>
                <a:ea typeface="Georgia" charset="0"/>
                <a:cs typeface="Georgia" charset="0"/>
              </a:rPr>
              <a:t>Melissa Geertz</a:t>
            </a:r>
          </a:p>
          <a:p>
            <a:pPr algn="l"/>
            <a:r>
              <a:rPr lang="en-US" sz="1600" dirty="0">
                <a:solidFill>
                  <a:srgbClr val="415960"/>
                </a:solidFill>
                <a:latin typeface="Georgia" charset="0"/>
                <a:ea typeface="Georgia" charset="0"/>
                <a:cs typeface="Georgia" charset="0"/>
              </a:rPr>
              <a:t>Theresa Ayers</a:t>
            </a:r>
          </a:p>
        </p:txBody>
      </p:sp>
      <p:cxnSp>
        <p:nvCxnSpPr>
          <p:cNvPr id="7" name="Straight Arrow Connector 6">
            <a:extLst>
              <a:ext uri="{FF2B5EF4-FFF2-40B4-BE49-F238E27FC236}">
                <a16:creationId xmlns:a16="http://schemas.microsoft.com/office/drawing/2014/main" id="{88ABC758-53B6-4E1B-B9D0-1CBE2C0D94CE}"/>
              </a:ext>
            </a:extLst>
          </p:cNvPr>
          <p:cNvCxnSpPr>
            <a:stCxn id="3" idx="6"/>
          </p:cNvCxnSpPr>
          <p:nvPr/>
        </p:nvCxnSpPr>
        <p:spPr>
          <a:xfrm>
            <a:off x="6536563" y="5638845"/>
            <a:ext cx="770219"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77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3">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A6C076-890A-4D61-8D4B-4E592B576D52}"/>
              </a:ext>
            </a:extLst>
          </p:cNvPr>
          <p:cNvSpPr txBox="1"/>
          <p:nvPr/>
        </p:nvSpPr>
        <p:spPr>
          <a:xfrm>
            <a:off x="1033272" y="954284"/>
            <a:ext cx="10513106" cy="2943432"/>
          </a:xfrm>
          <a:prstGeom prst="rect">
            <a:avLst/>
          </a:prstGeom>
        </p:spPr>
        <p:txBody>
          <a:bodyPr vert="horz" lIns="91440" tIns="45720" rIns="91440" bIns="45720" rtlCol="0" anchor="b">
            <a:normAutofit/>
          </a:bodyPr>
          <a:lstStyle/>
          <a:p>
            <a:pPr>
              <a:lnSpc>
                <a:spcPct val="90000"/>
              </a:lnSpc>
              <a:spcBef>
                <a:spcPct val="0"/>
              </a:spcBef>
              <a:spcAft>
                <a:spcPts val="1250"/>
              </a:spcAft>
            </a:pPr>
            <a:r>
              <a:rPr lang="en-US" sz="7200" kern="1200">
                <a:solidFill>
                  <a:schemeClr val="tx1"/>
                </a:solidFill>
                <a:latin typeface="Lato" panose="020F0502020204030203" pitchFamily="34" charset="0"/>
                <a:ea typeface="Lato" panose="020F0502020204030203" pitchFamily="34" charset="0"/>
                <a:cs typeface="Lato" panose="020F0502020204030203" pitchFamily="34" charset="0"/>
              </a:rPr>
              <a:t>Appendix</a:t>
            </a:r>
            <a:endParaRPr lang="en-US" sz="7200" kern="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1"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7">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9"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069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3B2996D-F3DF-49BE-977A-2BE485DBE9B8}"/>
              </a:ext>
            </a:extLst>
          </p:cNvPr>
          <p:cNvSpPr txBox="1"/>
          <p:nvPr/>
        </p:nvSpPr>
        <p:spPr>
          <a:xfrm>
            <a:off x="443068" y="277851"/>
            <a:ext cx="6275757" cy="553998"/>
          </a:xfrm>
          <a:prstGeom prst="rect">
            <a:avLst/>
          </a:prstGeom>
          <a:noFill/>
        </p:spPr>
        <p:txBody>
          <a:bodyPr wrap="none" lIns="0" tIns="0" rIns="0" bIns="0" rtlCol="0">
            <a:spAutoFit/>
          </a:bodyPr>
          <a:lstStyle/>
          <a:p>
            <a:pPr algn="l">
              <a:spcAft>
                <a:spcPts val="1250"/>
              </a:spcAft>
            </a:pPr>
            <a:r>
              <a:rPr lang="en-US" sz="3600" b="1" dirty="0">
                <a:solidFill>
                  <a:srgbClr val="003764"/>
                </a:solidFill>
                <a:latin typeface="Lato" panose="020F0502020204030203"/>
                <a:ea typeface="Georgia" charset="0"/>
                <a:cs typeface="Latha" panose="020B0502040204020203" pitchFamily="34" charset="0"/>
              </a:rPr>
              <a:t>User experience working team</a:t>
            </a:r>
          </a:p>
        </p:txBody>
      </p:sp>
      <p:graphicFrame>
        <p:nvGraphicFramePr>
          <p:cNvPr id="4" name="Table 4">
            <a:extLst>
              <a:ext uri="{FF2B5EF4-FFF2-40B4-BE49-F238E27FC236}">
                <a16:creationId xmlns:a16="http://schemas.microsoft.com/office/drawing/2014/main" id="{F010218B-44A4-490E-AAAE-4FD0F4B67C09}"/>
              </a:ext>
            </a:extLst>
          </p:cNvPr>
          <p:cNvGraphicFramePr>
            <a:graphicFrameLocks noGrp="1"/>
          </p:cNvGraphicFramePr>
          <p:nvPr/>
        </p:nvGraphicFramePr>
        <p:xfrm>
          <a:off x="443068" y="1048845"/>
          <a:ext cx="11155680" cy="5166360"/>
        </p:xfrm>
        <a:graphic>
          <a:graphicData uri="http://schemas.openxmlformats.org/drawingml/2006/table">
            <a:tbl>
              <a:tblPr firstRow="1" bandRow="1">
                <a:tableStyleId>{69012ECD-51FC-41F1-AA8D-1B2483CD663E}</a:tableStyleId>
              </a:tblPr>
              <a:tblGrid>
                <a:gridCol w="2286000">
                  <a:extLst>
                    <a:ext uri="{9D8B030D-6E8A-4147-A177-3AD203B41FA5}">
                      <a16:colId xmlns:a16="http://schemas.microsoft.com/office/drawing/2014/main" val="854447825"/>
                    </a:ext>
                  </a:extLst>
                </a:gridCol>
                <a:gridCol w="3291840">
                  <a:extLst>
                    <a:ext uri="{9D8B030D-6E8A-4147-A177-3AD203B41FA5}">
                      <a16:colId xmlns:a16="http://schemas.microsoft.com/office/drawing/2014/main" val="4197290672"/>
                    </a:ext>
                  </a:extLst>
                </a:gridCol>
                <a:gridCol w="2286000">
                  <a:extLst>
                    <a:ext uri="{9D8B030D-6E8A-4147-A177-3AD203B41FA5}">
                      <a16:colId xmlns:a16="http://schemas.microsoft.com/office/drawing/2014/main" val="1964311266"/>
                    </a:ext>
                  </a:extLst>
                </a:gridCol>
                <a:gridCol w="3291840">
                  <a:extLst>
                    <a:ext uri="{9D8B030D-6E8A-4147-A177-3AD203B41FA5}">
                      <a16:colId xmlns:a16="http://schemas.microsoft.com/office/drawing/2014/main" val="4139183583"/>
                    </a:ext>
                  </a:extLst>
                </a:gridCol>
              </a:tblGrid>
              <a:tr h="148525">
                <a:tc>
                  <a:txBody>
                    <a:bodyPr/>
                    <a:lstStyle/>
                    <a:p>
                      <a:r>
                        <a:rPr lang="en-US" sz="1500" dirty="0">
                          <a:latin typeface="Lato"/>
                        </a:rPr>
                        <a:t>Audience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Lato"/>
                        </a:rPr>
                        <a:t>Team members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Lato"/>
                        </a:rPr>
                        <a:t>Key resources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Lato"/>
                        </a:rPr>
                        <a:t>Team members</a:t>
                      </a:r>
                    </a:p>
                  </a:txBody>
                  <a:tcPr anchor="ctr"/>
                </a:tc>
                <a:extLst>
                  <a:ext uri="{0D108BD9-81ED-4DB2-BD59-A6C34878D82A}">
                    <a16:rowId xmlns:a16="http://schemas.microsoft.com/office/drawing/2014/main" val="102264553"/>
                  </a:ext>
                </a:extLst>
              </a:tr>
              <a:tr h="318268">
                <a:tc>
                  <a:txBody>
                    <a:bodyPr/>
                    <a:lstStyle/>
                    <a:p>
                      <a:r>
                        <a:rPr lang="en-US" sz="1200" dirty="0">
                          <a:latin typeface="Lato"/>
                        </a:rPr>
                        <a:t>Partner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Lato"/>
                        </a:rPr>
                        <a:t>Justin Morgan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Lato"/>
                        </a:rPr>
                        <a:t>Burke Johnson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Lato"/>
                        </a:rPr>
                        <a:t>Stacy Hoskins</a:t>
                      </a:r>
                    </a:p>
                  </a:txBody>
                  <a:tcPr anchor="ctr"/>
                </a:tc>
                <a:tc>
                  <a:txBody>
                    <a:bodyPr/>
                    <a:lstStyle/>
                    <a:p>
                      <a:r>
                        <a:rPr lang="en-US" sz="1200" dirty="0">
                          <a:latin typeface="Lato"/>
                        </a:rPr>
                        <a:t>Product</a:t>
                      </a:r>
                    </a:p>
                  </a:txBody>
                  <a:tcPr anchor="ctr"/>
                </a:tc>
                <a:tc>
                  <a:txBody>
                    <a:bodyPr/>
                    <a:lstStyle/>
                    <a:p>
                      <a:pPr marL="285750" indent="-285750">
                        <a:buFont typeface="Arial" panose="020B0604020202020204" pitchFamily="34" charset="0"/>
                        <a:buChar char="•"/>
                      </a:pPr>
                      <a:r>
                        <a:rPr lang="en-US" sz="1200" dirty="0">
                          <a:latin typeface="Lato"/>
                        </a:rPr>
                        <a:t>Michael Samford</a:t>
                      </a:r>
                    </a:p>
                  </a:txBody>
                  <a:tcPr anchor="ctr"/>
                </a:tc>
                <a:extLst>
                  <a:ext uri="{0D108BD9-81ED-4DB2-BD59-A6C34878D82A}">
                    <a16:rowId xmlns:a16="http://schemas.microsoft.com/office/drawing/2014/main" val="3694720492"/>
                  </a:ext>
                </a:extLst>
              </a:tr>
              <a:tr h="226324">
                <a:tc>
                  <a:txBody>
                    <a:bodyPr/>
                    <a:lstStyle/>
                    <a:p>
                      <a:r>
                        <a:rPr lang="en-US" sz="1200" dirty="0">
                          <a:latin typeface="Lato"/>
                        </a:rPr>
                        <a:t>Distribution channels</a:t>
                      </a:r>
                    </a:p>
                  </a:txBody>
                  <a:tcPr anchor="ctr"/>
                </a:tc>
                <a:tc>
                  <a:txBody>
                    <a:bodyPr/>
                    <a:lstStyle/>
                    <a:p>
                      <a:pPr marL="285750" indent="-285750">
                        <a:buFont typeface="Arial" panose="020B0604020202020204" pitchFamily="34" charset="0"/>
                        <a:buChar char="•"/>
                      </a:pPr>
                      <a:r>
                        <a:rPr lang="en-US" sz="1200" dirty="0">
                          <a:latin typeface="Lato"/>
                        </a:rPr>
                        <a:t>Jay Palmer</a:t>
                      </a:r>
                    </a:p>
                  </a:txBody>
                  <a:tcPr anchor="ctr"/>
                </a:tc>
                <a:tc>
                  <a:txBody>
                    <a:bodyPr/>
                    <a:lstStyle/>
                    <a:p>
                      <a:r>
                        <a:rPr lang="en-US" sz="1200" dirty="0">
                          <a:latin typeface="Lato"/>
                        </a:rPr>
                        <a:t>Marketing</a:t>
                      </a:r>
                    </a:p>
                  </a:txBody>
                  <a:tcPr anchor="ctr"/>
                </a:tc>
                <a:tc>
                  <a:txBody>
                    <a:bodyPr/>
                    <a:lstStyle/>
                    <a:p>
                      <a:pPr marL="285750" indent="-285750">
                        <a:buFont typeface="Arial" panose="020B0604020202020204" pitchFamily="34" charset="0"/>
                        <a:buChar char="•"/>
                      </a:pPr>
                      <a:r>
                        <a:rPr lang="en-US" sz="1200" dirty="0">
                          <a:latin typeface="Lato"/>
                        </a:rPr>
                        <a:t>Melissa Geertz</a:t>
                      </a:r>
                    </a:p>
                    <a:p>
                      <a:pPr marL="285750" indent="-285750">
                        <a:buFont typeface="Arial" panose="020B0604020202020204" pitchFamily="34" charset="0"/>
                        <a:buChar char="•"/>
                      </a:pPr>
                      <a:r>
                        <a:rPr lang="en-US" sz="1200" dirty="0">
                          <a:latin typeface="Lato"/>
                        </a:rPr>
                        <a:t>Heather Weeks</a:t>
                      </a:r>
                    </a:p>
                  </a:txBody>
                  <a:tcPr anchor="ctr"/>
                </a:tc>
                <a:extLst>
                  <a:ext uri="{0D108BD9-81ED-4DB2-BD59-A6C34878D82A}">
                    <a16:rowId xmlns:a16="http://schemas.microsoft.com/office/drawing/2014/main" val="491103970"/>
                  </a:ext>
                </a:extLst>
              </a:tr>
              <a:tr h="410212">
                <a:tc>
                  <a:txBody>
                    <a:bodyPr/>
                    <a:lstStyle/>
                    <a:p>
                      <a:r>
                        <a:rPr lang="en-US" sz="1200" dirty="0">
                          <a:latin typeface="Lato"/>
                        </a:rPr>
                        <a:t>Advisor</a:t>
                      </a:r>
                    </a:p>
                  </a:txBody>
                  <a:tcPr anchor="ctr"/>
                </a:tc>
                <a:tc>
                  <a:txBody>
                    <a:bodyPr/>
                    <a:lstStyle/>
                    <a:p>
                      <a:pPr marL="285750" indent="-285750">
                        <a:buFont typeface="Arial" panose="020B0604020202020204" pitchFamily="34" charset="0"/>
                        <a:buChar char="•"/>
                      </a:pPr>
                      <a:r>
                        <a:rPr lang="en-US" sz="1200" dirty="0">
                          <a:latin typeface="Lato"/>
                        </a:rPr>
                        <a:t>Burke Johnson (CO)</a:t>
                      </a:r>
                    </a:p>
                    <a:p>
                      <a:pPr marL="285750" indent="-285750">
                        <a:buFont typeface="Arial" panose="020B0604020202020204" pitchFamily="34" charset="0"/>
                        <a:buChar char="•"/>
                      </a:pPr>
                      <a:r>
                        <a:rPr lang="en-US" sz="1200" dirty="0">
                          <a:latin typeface="Lato"/>
                        </a:rPr>
                        <a:t>Jay Palmer (TX)</a:t>
                      </a:r>
                    </a:p>
                  </a:txBody>
                  <a:tcPr anchor="ctr"/>
                </a:tc>
                <a:tc>
                  <a:txBody>
                    <a:bodyPr/>
                    <a:lstStyle/>
                    <a:p>
                      <a:r>
                        <a:rPr lang="en-US" sz="1200" dirty="0">
                          <a:latin typeface="Lato"/>
                        </a:rPr>
                        <a:t>EIT/Data Security</a:t>
                      </a:r>
                    </a:p>
                  </a:txBody>
                  <a:tcPr anchor="ctr"/>
                </a:tc>
                <a:tc>
                  <a:txBody>
                    <a:bodyPr/>
                    <a:lstStyle/>
                    <a:p>
                      <a:pPr marL="285750" indent="-285750">
                        <a:buFont typeface="Arial" panose="020B0604020202020204" pitchFamily="34" charset="0"/>
                        <a:buChar char="•"/>
                      </a:pPr>
                      <a:r>
                        <a:rPr lang="en-US" sz="1200" dirty="0">
                          <a:latin typeface="Lato"/>
                        </a:rPr>
                        <a:t>Bob Drelick</a:t>
                      </a:r>
                    </a:p>
                    <a:p>
                      <a:pPr marL="285750" indent="-285750">
                        <a:buFont typeface="Arial" panose="020B0604020202020204" pitchFamily="34" charset="0"/>
                        <a:buChar char="•"/>
                      </a:pPr>
                      <a:r>
                        <a:rPr lang="en-US" sz="1200" dirty="0">
                          <a:latin typeface="Lato"/>
                        </a:rPr>
                        <a:t>John DiFini</a:t>
                      </a:r>
                    </a:p>
                    <a:p>
                      <a:pPr marL="285750" indent="-285750">
                        <a:buFont typeface="Arial" panose="020B0604020202020204" pitchFamily="34" charset="0"/>
                        <a:buChar char="•"/>
                      </a:pPr>
                      <a:r>
                        <a:rPr lang="en-US" sz="1200" dirty="0">
                          <a:latin typeface="Lato"/>
                        </a:rPr>
                        <a:t>Fred Sear</a:t>
                      </a:r>
                    </a:p>
                    <a:p>
                      <a:pPr marL="285750" indent="-285750">
                        <a:buFont typeface="Arial" panose="020B0604020202020204" pitchFamily="34" charset="0"/>
                        <a:buChar char="•"/>
                      </a:pPr>
                      <a:r>
                        <a:rPr lang="en-US" sz="1200" dirty="0">
                          <a:latin typeface="Lato"/>
                        </a:rPr>
                        <a:t>Sanjoy Nath</a:t>
                      </a:r>
                    </a:p>
                    <a:p>
                      <a:pPr marL="285750" indent="-285750">
                        <a:buFont typeface="Arial" panose="020B0604020202020204" pitchFamily="34" charset="0"/>
                        <a:buChar char="•"/>
                      </a:pPr>
                      <a:r>
                        <a:rPr lang="en-US" sz="1200" dirty="0">
                          <a:latin typeface="Lato"/>
                        </a:rPr>
                        <a:t>Dan Leman</a:t>
                      </a:r>
                    </a:p>
                    <a:p>
                      <a:pPr marL="285750" indent="-285750">
                        <a:buFont typeface="Arial" panose="020B0604020202020204" pitchFamily="34" charset="0"/>
                        <a:buChar char="•"/>
                      </a:pPr>
                      <a:r>
                        <a:rPr lang="en-US" sz="1200" dirty="0">
                          <a:latin typeface="Lato"/>
                        </a:rPr>
                        <a:t>Michelle Creighton</a:t>
                      </a:r>
                    </a:p>
                  </a:txBody>
                  <a:tcPr anchor="ctr"/>
                </a:tc>
                <a:extLst>
                  <a:ext uri="{0D108BD9-81ED-4DB2-BD59-A6C34878D82A}">
                    <a16:rowId xmlns:a16="http://schemas.microsoft.com/office/drawing/2014/main" val="1559457207"/>
                  </a:ext>
                </a:extLst>
              </a:tr>
              <a:tr h="502157">
                <a:tc>
                  <a:txBody>
                    <a:bodyPr/>
                    <a:lstStyle/>
                    <a:p>
                      <a:r>
                        <a:rPr lang="en-US" sz="1200" dirty="0">
                          <a:latin typeface="Lato"/>
                        </a:rPr>
                        <a:t>TPA</a:t>
                      </a:r>
                    </a:p>
                  </a:txBody>
                  <a:tcPr anchor="ctr"/>
                </a:tc>
                <a:tc>
                  <a:txBody>
                    <a:bodyPr/>
                    <a:lstStyle/>
                    <a:p>
                      <a:pPr marL="285750" indent="-285750">
                        <a:buFont typeface="Arial" panose="020B0604020202020204" pitchFamily="34" charset="0"/>
                        <a:buChar char="•"/>
                      </a:pPr>
                      <a:r>
                        <a:rPr lang="en-US" sz="1200" dirty="0">
                          <a:latin typeface="Lato"/>
                        </a:rPr>
                        <a:t>Theresa Ayers</a:t>
                      </a:r>
                    </a:p>
                    <a:p>
                      <a:pPr marL="285750" indent="-285750">
                        <a:buFont typeface="Arial" panose="020B0604020202020204" pitchFamily="34" charset="0"/>
                        <a:buChar char="•"/>
                      </a:pPr>
                      <a:r>
                        <a:rPr lang="en-US" sz="1200" dirty="0">
                          <a:latin typeface="Lato"/>
                        </a:rPr>
                        <a:t>Phil Maness</a:t>
                      </a:r>
                    </a:p>
                    <a:p>
                      <a:pPr marL="285750" indent="-285750">
                        <a:buFont typeface="Arial" panose="020B0604020202020204" pitchFamily="34" charset="0"/>
                        <a:buChar char="•"/>
                      </a:pPr>
                      <a:r>
                        <a:rPr lang="en-US" sz="1200" dirty="0">
                          <a:latin typeface="Lato"/>
                        </a:rPr>
                        <a:t>Katie Boyer, Darren Conner</a:t>
                      </a:r>
                    </a:p>
                  </a:txBody>
                  <a:tcPr anchor="ctr"/>
                </a:tc>
                <a:tc>
                  <a:txBody>
                    <a:bodyPr/>
                    <a:lstStyle/>
                    <a:p>
                      <a:r>
                        <a:rPr lang="en-US" sz="1200" dirty="0">
                          <a:latin typeface="Lato"/>
                        </a:rPr>
                        <a:t>Legal/Compliance</a:t>
                      </a:r>
                    </a:p>
                  </a:txBody>
                  <a:tcPr anchor="ctr"/>
                </a:tc>
                <a:tc>
                  <a:txBody>
                    <a:bodyPr/>
                    <a:lstStyle/>
                    <a:p>
                      <a:pPr marL="171450" indent="-171450">
                        <a:buFont typeface="Arial" panose="020B0604020202020204" pitchFamily="34" charset="0"/>
                        <a:buChar char="•"/>
                      </a:pPr>
                      <a:r>
                        <a:rPr lang="en-US" sz="1200" dirty="0">
                          <a:latin typeface="Lato"/>
                        </a:rPr>
                        <a:t>Elizabeth Yanik</a:t>
                      </a:r>
                    </a:p>
                    <a:p>
                      <a:pPr marL="171450" indent="-171450">
                        <a:buFont typeface="Arial" panose="020B0604020202020204" pitchFamily="34" charset="0"/>
                        <a:buChar char="•"/>
                      </a:pPr>
                      <a:r>
                        <a:rPr lang="en-US" sz="1200" dirty="0">
                          <a:latin typeface="Lato"/>
                        </a:rPr>
                        <a:t>Neomal Abeysekera</a:t>
                      </a:r>
                    </a:p>
                  </a:txBody>
                  <a:tcPr anchor="ctr"/>
                </a:tc>
                <a:extLst>
                  <a:ext uri="{0D108BD9-81ED-4DB2-BD59-A6C34878D82A}">
                    <a16:rowId xmlns:a16="http://schemas.microsoft.com/office/drawing/2014/main" val="615680409"/>
                  </a:ext>
                </a:extLst>
              </a:tr>
              <a:tr h="318268">
                <a:tc>
                  <a:txBody>
                    <a:bodyPr/>
                    <a:lstStyle/>
                    <a:p>
                      <a:r>
                        <a:rPr lang="en-US" sz="1200" dirty="0">
                          <a:latin typeface="Lato"/>
                        </a:rPr>
                        <a:t>Employer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Lato"/>
                        </a:rPr>
                        <a:t>Burke Johnson</a:t>
                      </a:r>
                    </a:p>
                    <a:p>
                      <a:pPr marL="285750" indent="-285750">
                        <a:buFont typeface="Arial" panose="020B0604020202020204" pitchFamily="34" charset="0"/>
                        <a:buChar char="•"/>
                      </a:pPr>
                      <a:r>
                        <a:rPr lang="en-US" sz="1200" dirty="0">
                          <a:latin typeface="Lato"/>
                        </a:rPr>
                        <a:t>Stacy Hoskins</a:t>
                      </a:r>
                    </a:p>
                    <a:p>
                      <a:pPr marL="285750" indent="-285750">
                        <a:buFont typeface="Arial" panose="020B0604020202020204" pitchFamily="34" charset="0"/>
                        <a:buChar char="•"/>
                      </a:pPr>
                      <a:r>
                        <a:rPr lang="en-US" sz="1200" dirty="0">
                          <a:latin typeface="Lato"/>
                        </a:rPr>
                        <a:t>Michael Samford</a:t>
                      </a:r>
                    </a:p>
                    <a:p>
                      <a:pPr marL="285750" indent="-285750">
                        <a:buFont typeface="Arial" panose="020B0604020202020204" pitchFamily="34" charset="0"/>
                        <a:buChar char="•"/>
                      </a:pPr>
                      <a:r>
                        <a:rPr lang="en-US" sz="1200" dirty="0">
                          <a:latin typeface="Lato"/>
                        </a:rPr>
                        <a:t>Derek Pleasants</a:t>
                      </a:r>
                    </a:p>
                    <a:p>
                      <a:pPr marL="285750" indent="-285750">
                        <a:buFont typeface="Arial" panose="020B0604020202020204" pitchFamily="34" charset="0"/>
                        <a:buChar char="•"/>
                      </a:pPr>
                      <a:r>
                        <a:rPr lang="en-US" sz="1200" dirty="0">
                          <a:latin typeface="Lato"/>
                        </a:rPr>
                        <a:t>Shelley Pike</a:t>
                      </a:r>
                    </a:p>
                  </a:txBody>
                  <a:tcPr anchor="ctr"/>
                </a:tc>
                <a:tc>
                  <a:txBody>
                    <a:bodyPr/>
                    <a:lstStyle/>
                    <a:p>
                      <a:endParaRPr lang="en-US" sz="1200" dirty="0">
                        <a:latin typeface="Lato"/>
                      </a:endParaRPr>
                    </a:p>
                  </a:txBody>
                  <a:tcPr anchor="ctr"/>
                </a:tc>
                <a:tc>
                  <a:txBody>
                    <a:bodyPr/>
                    <a:lstStyle/>
                    <a:p>
                      <a:pPr marL="285750" indent="-285750">
                        <a:buFont typeface="Arial" panose="020B0604020202020204" pitchFamily="34" charset="0"/>
                        <a:buChar char="•"/>
                      </a:pPr>
                      <a:endParaRPr lang="en-US" sz="1200" dirty="0">
                        <a:latin typeface="Lato"/>
                      </a:endParaRPr>
                    </a:p>
                  </a:txBody>
                  <a:tcPr anchor="ctr"/>
                </a:tc>
                <a:extLst>
                  <a:ext uri="{0D108BD9-81ED-4DB2-BD59-A6C34878D82A}">
                    <a16:rowId xmlns:a16="http://schemas.microsoft.com/office/drawing/2014/main" val="60993945"/>
                  </a:ext>
                </a:extLst>
              </a:tr>
              <a:tr h="318268">
                <a:tc>
                  <a:txBody>
                    <a:bodyPr/>
                    <a:lstStyle/>
                    <a:p>
                      <a:r>
                        <a:rPr lang="en-US" sz="1200" dirty="0">
                          <a:latin typeface="Lato"/>
                        </a:rPr>
                        <a:t>Employee</a:t>
                      </a:r>
                    </a:p>
                  </a:txBody>
                  <a:tcPr anchor="ctr"/>
                </a:tc>
                <a:tc>
                  <a:txBody>
                    <a:bodyPr/>
                    <a:lstStyle/>
                    <a:p>
                      <a:pPr marL="285750" indent="-285750">
                        <a:buFont typeface="Arial" panose="020B0604020202020204" pitchFamily="34" charset="0"/>
                        <a:buChar char="•"/>
                      </a:pPr>
                      <a:r>
                        <a:rPr lang="en-US" sz="1200" dirty="0">
                          <a:latin typeface="Lato"/>
                        </a:rPr>
                        <a:t>Burke Johnson</a:t>
                      </a:r>
                    </a:p>
                    <a:p>
                      <a:pPr marL="285750" indent="-285750">
                        <a:buFont typeface="Arial" panose="020B0604020202020204" pitchFamily="34" charset="0"/>
                        <a:buChar char="•"/>
                      </a:pPr>
                      <a:r>
                        <a:rPr lang="en-US" sz="1200" dirty="0">
                          <a:latin typeface="Lato"/>
                        </a:rPr>
                        <a:t>Stacy Hoskins, Michael Samford</a:t>
                      </a:r>
                    </a:p>
                    <a:p>
                      <a:pPr marL="285750" indent="-285750">
                        <a:buFont typeface="Arial" panose="020B0604020202020204" pitchFamily="34" charset="0"/>
                        <a:buChar char="•"/>
                      </a:pPr>
                      <a:r>
                        <a:rPr lang="en-US" sz="1200" dirty="0">
                          <a:latin typeface="Lato"/>
                        </a:rPr>
                        <a:t>Tina Crawford, Derek Pleasants</a:t>
                      </a:r>
                    </a:p>
                  </a:txBody>
                  <a:tcPr anchor="ctr"/>
                </a:tc>
                <a:tc>
                  <a:txBody>
                    <a:bodyPr/>
                    <a:lstStyle/>
                    <a:p>
                      <a:endParaRPr lang="en-US" sz="1200" dirty="0">
                        <a:latin typeface="Lato"/>
                      </a:endParaRPr>
                    </a:p>
                  </a:txBody>
                  <a:tcPr anchor="ctr"/>
                </a:tc>
                <a:tc>
                  <a:txBody>
                    <a:bodyPr/>
                    <a:lstStyle/>
                    <a:p>
                      <a:pPr marL="285750" indent="-285750">
                        <a:buFont typeface="Arial" panose="020B0604020202020204" pitchFamily="34" charset="0"/>
                        <a:buChar char="•"/>
                      </a:pPr>
                      <a:endParaRPr lang="en-US" sz="1200" dirty="0">
                        <a:latin typeface="Lato"/>
                      </a:endParaRPr>
                    </a:p>
                  </a:txBody>
                  <a:tcPr anchor="ctr"/>
                </a:tc>
                <a:extLst>
                  <a:ext uri="{0D108BD9-81ED-4DB2-BD59-A6C34878D82A}">
                    <a16:rowId xmlns:a16="http://schemas.microsoft.com/office/drawing/2014/main" val="2319040363"/>
                  </a:ext>
                </a:extLst>
              </a:tr>
              <a:tr h="226773">
                <a:tc>
                  <a:txBody>
                    <a:bodyPr/>
                    <a:lstStyle/>
                    <a:p>
                      <a:r>
                        <a:rPr lang="en-US" sz="1200" dirty="0">
                          <a:latin typeface="Lato"/>
                        </a:rPr>
                        <a:t>AT Associate</a:t>
                      </a:r>
                    </a:p>
                  </a:txBody>
                  <a:tcPr anchor="ctr"/>
                </a:tc>
                <a:tc>
                  <a:txBody>
                    <a:bodyPr/>
                    <a:lstStyle/>
                    <a:p>
                      <a:pPr marL="285750" indent="-285750">
                        <a:buFont typeface="Arial" panose="020B0604020202020204" pitchFamily="34" charset="0"/>
                        <a:buChar char="•"/>
                      </a:pPr>
                      <a:r>
                        <a:rPr lang="en-US" sz="1200" dirty="0">
                          <a:latin typeface="Lato"/>
                        </a:rPr>
                        <a:t>Derek Pleasants, Tina Crawford</a:t>
                      </a:r>
                    </a:p>
                  </a:txBody>
                  <a:tcPr anchor="ctr"/>
                </a:tc>
                <a:tc>
                  <a:txBody>
                    <a:bodyPr/>
                    <a:lstStyle/>
                    <a:p>
                      <a:endParaRPr lang="en-US" sz="1200" dirty="0">
                        <a:latin typeface="Lato"/>
                      </a:endParaRPr>
                    </a:p>
                  </a:txBody>
                  <a:tcPr anchor="ctr"/>
                </a:tc>
                <a:tc>
                  <a:txBody>
                    <a:bodyPr/>
                    <a:lstStyle/>
                    <a:p>
                      <a:pPr marL="285750" indent="-285750">
                        <a:buFont typeface="Arial" panose="020B0604020202020204" pitchFamily="34" charset="0"/>
                        <a:buChar char="•"/>
                      </a:pPr>
                      <a:endParaRPr lang="en-US" sz="1200" dirty="0">
                        <a:latin typeface="Lato"/>
                      </a:endParaRPr>
                    </a:p>
                  </a:txBody>
                  <a:tcPr anchor="ctr"/>
                </a:tc>
                <a:extLst>
                  <a:ext uri="{0D108BD9-81ED-4DB2-BD59-A6C34878D82A}">
                    <a16:rowId xmlns:a16="http://schemas.microsoft.com/office/drawing/2014/main" val="962843361"/>
                  </a:ext>
                </a:extLst>
              </a:tr>
            </a:tbl>
          </a:graphicData>
        </a:graphic>
      </p:graphicFrame>
    </p:spTree>
    <p:extLst>
      <p:ext uri="{BB962C8B-B14F-4D97-AF65-F5344CB8AC3E}">
        <p14:creationId xmlns:p14="http://schemas.microsoft.com/office/powerpoint/2010/main" val="908076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3B2996D-F3DF-49BE-977A-2BE485DBE9B8}"/>
              </a:ext>
            </a:extLst>
          </p:cNvPr>
          <p:cNvSpPr txBox="1"/>
          <p:nvPr/>
        </p:nvSpPr>
        <p:spPr>
          <a:xfrm>
            <a:off x="443068" y="277851"/>
            <a:ext cx="8039060" cy="553998"/>
          </a:xfrm>
          <a:prstGeom prst="rect">
            <a:avLst/>
          </a:prstGeom>
          <a:noFill/>
        </p:spPr>
        <p:txBody>
          <a:bodyPr wrap="none" lIns="0" tIns="0" rIns="0" bIns="0" rtlCol="0">
            <a:spAutoFit/>
          </a:bodyPr>
          <a:lstStyle/>
          <a:p>
            <a:pPr algn="l">
              <a:spcAft>
                <a:spcPts val="1250"/>
              </a:spcAft>
            </a:pPr>
            <a:r>
              <a:rPr lang="en-US" sz="3600" b="1" dirty="0">
                <a:solidFill>
                  <a:srgbClr val="003764"/>
                </a:solidFill>
                <a:latin typeface="Lato" panose="020F0502020204030203"/>
                <a:ea typeface="Georgia" charset="0"/>
                <a:cs typeface="Latha" panose="020B0502040204020203" pitchFamily="34" charset="0"/>
              </a:rPr>
              <a:t>LT Trust Integration: WS1 Digital Team</a:t>
            </a:r>
          </a:p>
        </p:txBody>
      </p:sp>
      <p:graphicFrame>
        <p:nvGraphicFramePr>
          <p:cNvPr id="4" name="Table 4">
            <a:extLst>
              <a:ext uri="{FF2B5EF4-FFF2-40B4-BE49-F238E27FC236}">
                <a16:creationId xmlns:a16="http://schemas.microsoft.com/office/drawing/2014/main" id="{F010218B-44A4-490E-AAAE-4FD0F4B67C09}"/>
              </a:ext>
            </a:extLst>
          </p:cNvPr>
          <p:cNvGraphicFramePr>
            <a:graphicFrameLocks noGrp="1"/>
          </p:cNvGraphicFramePr>
          <p:nvPr/>
        </p:nvGraphicFramePr>
        <p:xfrm>
          <a:off x="443070" y="1215993"/>
          <a:ext cx="4206240" cy="4052127"/>
        </p:xfrm>
        <a:graphic>
          <a:graphicData uri="http://schemas.openxmlformats.org/drawingml/2006/table">
            <a:tbl>
              <a:tblPr firstRow="1" bandRow="1">
                <a:tableStyleId>{69012ECD-51FC-41F1-AA8D-1B2483CD663E}</a:tableStyleId>
              </a:tblPr>
              <a:tblGrid>
                <a:gridCol w="1554480">
                  <a:extLst>
                    <a:ext uri="{9D8B030D-6E8A-4147-A177-3AD203B41FA5}">
                      <a16:colId xmlns:a16="http://schemas.microsoft.com/office/drawing/2014/main" val="854447825"/>
                    </a:ext>
                  </a:extLst>
                </a:gridCol>
                <a:gridCol w="2651760">
                  <a:extLst>
                    <a:ext uri="{9D8B030D-6E8A-4147-A177-3AD203B41FA5}">
                      <a16:colId xmlns:a16="http://schemas.microsoft.com/office/drawing/2014/main" val="4197290672"/>
                    </a:ext>
                  </a:extLst>
                </a:gridCol>
              </a:tblGrid>
              <a:tr h="14852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Lato"/>
                        </a:rPr>
                        <a:t>WS 1 Team Members</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Lato"/>
                        </a:rPr>
                        <a:t>Team members</a:t>
                      </a:r>
                    </a:p>
                  </a:txBody>
                  <a:tcPr anchor="ctr"/>
                </a:tc>
                <a:extLst>
                  <a:ext uri="{0D108BD9-81ED-4DB2-BD59-A6C34878D82A}">
                    <a16:rowId xmlns:a16="http://schemas.microsoft.com/office/drawing/2014/main" val="102264553"/>
                  </a:ext>
                </a:extLst>
              </a:tr>
              <a:tr h="318268">
                <a:tc>
                  <a:txBody>
                    <a:bodyPr/>
                    <a:lstStyle/>
                    <a:p>
                      <a:pPr>
                        <a:lnSpc>
                          <a:spcPct val="150000"/>
                        </a:lnSpc>
                      </a:pPr>
                      <a:r>
                        <a:rPr lang="en-US" sz="1200" dirty="0">
                          <a:latin typeface="Lato"/>
                        </a:rPr>
                        <a:t>WS1 Lead</a:t>
                      </a:r>
                    </a:p>
                  </a:txBody>
                  <a:tcPr anchor="ct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Lato"/>
                        </a:rPr>
                        <a:t>Steven Schweitzer</a:t>
                      </a:r>
                    </a:p>
                  </a:txBody>
                  <a:tcPr anchor="ctr"/>
                </a:tc>
                <a:extLst>
                  <a:ext uri="{0D108BD9-81ED-4DB2-BD59-A6C34878D82A}">
                    <a16:rowId xmlns:a16="http://schemas.microsoft.com/office/drawing/2014/main" val="3694720492"/>
                  </a:ext>
                </a:extLst>
              </a:tr>
              <a:tr h="226324">
                <a:tc>
                  <a:txBody>
                    <a:bodyPr/>
                    <a:lstStyle/>
                    <a:p>
                      <a:pPr>
                        <a:lnSpc>
                          <a:spcPct val="150000"/>
                        </a:lnSpc>
                      </a:pPr>
                      <a:r>
                        <a:rPr lang="en-US" sz="1200" dirty="0">
                          <a:latin typeface="Lato"/>
                        </a:rPr>
                        <a:t>Project Manager</a:t>
                      </a:r>
                    </a:p>
                  </a:txBody>
                  <a:tcPr anchor="ctr"/>
                </a:tc>
                <a:tc>
                  <a:txBody>
                    <a:bodyPr/>
                    <a:lstStyle/>
                    <a:p>
                      <a:pPr marL="285750" indent="-285750">
                        <a:lnSpc>
                          <a:spcPct val="150000"/>
                        </a:lnSpc>
                        <a:buFont typeface="Arial" panose="020B0604020202020204" pitchFamily="34" charset="0"/>
                        <a:buChar char="•"/>
                      </a:pPr>
                      <a:r>
                        <a:rPr lang="en-US" sz="1200" dirty="0">
                          <a:latin typeface="Lato"/>
                        </a:rPr>
                        <a:t>Greg Wunderley</a:t>
                      </a:r>
                    </a:p>
                  </a:txBody>
                  <a:tcPr anchor="ctr"/>
                </a:tc>
                <a:extLst>
                  <a:ext uri="{0D108BD9-81ED-4DB2-BD59-A6C34878D82A}">
                    <a16:rowId xmlns:a16="http://schemas.microsoft.com/office/drawing/2014/main" val="491103970"/>
                  </a:ext>
                </a:extLst>
              </a:tr>
              <a:tr h="410212">
                <a:tc>
                  <a:txBody>
                    <a:bodyPr/>
                    <a:lstStyle/>
                    <a:p>
                      <a:pPr>
                        <a:lnSpc>
                          <a:spcPct val="150000"/>
                        </a:lnSpc>
                      </a:pPr>
                      <a:r>
                        <a:rPr lang="en-US" sz="1200" dirty="0">
                          <a:latin typeface="Lato"/>
                        </a:rPr>
                        <a:t>SMEs</a:t>
                      </a:r>
                    </a:p>
                  </a:txBody>
                  <a:tcPr anchor="ctr"/>
                </a:tc>
                <a:tc>
                  <a:txBody>
                    <a:bodyPr/>
                    <a:lstStyle/>
                    <a:p>
                      <a:pPr marL="285750" indent="-285750">
                        <a:lnSpc>
                          <a:spcPct val="150000"/>
                        </a:lnSpc>
                        <a:buFont typeface="Arial" panose="020B0604020202020204" pitchFamily="34" charset="0"/>
                        <a:buChar char="•"/>
                      </a:pPr>
                      <a:r>
                        <a:rPr lang="en-US" sz="1200" dirty="0">
                          <a:latin typeface="Lato"/>
                        </a:rPr>
                        <a:t>Burke Johnson </a:t>
                      </a:r>
                    </a:p>
                    <a:p>
                      <a:pPr marL="285750" indent="-285750">
                        <a:lnSpc>
                          <a:spcPct val="150000"/>
                        </a:lnSpc>
                        <a:buFont typeface="Arial" panose="020B0604020202020204" pitchFamily="34" charset="0"/>
                        <a:buChar char="•"/>
                      </a:pPr>
                      <a:r>
                        <a:rPr lang="en-US" sz="1200" dirty="0">
                          <a:latin typeface="Lato"/>
                        </a:rPr>
                        <a:t>Fred Sear </a:t>
                      </a:r>
                    </a:p>
                    <a:p>
                      <a:pPr marL="285750" indent="-285750">
                        <a:lnSpc>
                          <a:spcPct val="150000"/>
                        </a:lnSpc>
                        <a:buFont typeface="Arial" panose="020B0604020202020204" pitchFamily="34" charset="0"/>
                        <a:buChar char="•"/>
                      </a:pPr>
                      <a:r>
                        <a:rPr lang="en-US" sz="1200" dirty="0">
                          <a:latin typeface="Lato"/>
                        </a:rPr>
                        <a:t>Derek Pleasants </a:t>
                      </a:r>
                    </a:p>
                    <a:p>
                      <a:pPr marL="285750" indent="-285750">
                        <a:lnSpc>
                          <a:spcPct val="150000"/>
                        </a:lnSpc>
                        <a:buFont typeface="Arial" panose="020B0604020202020204" pitchFamily="34" charset="0"/>
                        <a:buChar char="•"/>
                      </a:pPr>
                      <a:r>
                        <a:rPr lang="en-US" sz="1200" dirty="0">
                          <a:latin typeface="Lato"/>
                        </a:rPr>
                        <a:t>Tina Crawford </a:t>
                      </a:r>
                    </a:p>
                    <a:p>
                      <a:pPr marL="285750" indent="-285750">
                        <a:lnSpc>
                          <a:spcPct val="150000"/>
                        </a:lnSpc>
                        <a:buFont typeface="Arial" panose="020B0604020202020204" pitchFamily="34" charset="0"/>
                        <a:buChar char="•"/>
                      </a:pPr>
                      <a:r>
                        <a:rPr lang="en-US" sz="1200" dirty="0">
                          <a:latin typeface="Lato"/>
                        </a:rPr>
                        <a:t>Theresa Ayers </a:t>
                      </a:r>
                    </a:p>
                    <a:p>
                      <a:pPr marL="285750" indent="-285750">
                        <a:lnSpc>
                          <a:spcPct val="150000"/>
                        </a:lnSpc>
                        <a:buFont typeface="Arial" panose="020B0604020202020204" pitchFamily="34" charset="0"/>
                        <a:buChar char="•"/>
                      </a:pPr>
                      <a:r>
                        <a:rPr lang="en-US" sz="1200" dirty="0">
                          <a:latin typeface="Lato"/>
                        </a:rPr>
                        <a:t>Jay Palmer </a:t>
                      </a:r>
                    </a:p>
                    <a:p>
                      <a:pPr marL="285750" indent="-285750">
                        <a:lnSpc>
                          <a:spcPct val="150000"/>
                        </a:lnSpc>
                        <a:buFont typeface="Arial" panose="020B0604020202020204" pitchFamily="34" charset="0"/>
                        <a:buChar char="•"/>
                      </a:pPr>
                      <a:r>
                        <a:rPr lang="en-US" sz="1200" dirty="0">
                          <a:latin typeface="Lato"/>
                        </a:rPr>
                        <a:t>Stacy Hoskins </a:t>
                      </a:r>
                    </a:p>
                    <a:p>
                      <a:pPr marL="285750" indent="-285750">
                        <a:lnSpc>
                          <a:spcPct val="150000"/>
                        </a:lnSpc>
                        <a:buFont typeface="Arial" panose="020B0604020202020204" pitchFamily="34" charset="0"/>
                        <a:buChar char="•"/>
                      </a:pPr>
                      <a:r>
                        <a:rPr lang="en-US" sz="1200" dirty="0">
                          <a:latin typeface="Lato"/>
                        </a:rPr>
                        <a:t>Shelley Pike </a:t>
                      </a:r>
                    </a:p>
                    <a:p>
                      <a:pPr marL="285750" indent="-285750">
                        <a:lnSpc>
                          <a:spcPct val="150000"/>
                        </a:lnSpc>
                        <a:buFont typeface="Arial" panose="020B0604020202020204" pitchFamily="34" charset="0"/>
                        <a:buChar char="•"/>
                      </a:pPr>
                      <a:r>
                        <a:rPr lang="en-US" sz="1200" dirty="0">
                          <a:latin typeface="Lato"/>
                        </a:rPr>
                        <a:t>Justin Morgan </a:t>
                      </a:r>
                    </a:p>
                    <a:p>
                      <a:pPr marL="285750" indent="-285750">
                        <a:lnSpc>
                          <a:spcPct val="150000"/>
                        </a:lnSpc>
                        <a:buFont typeface="Arial" panose="020B0604020202020204" pitchFamily="34" charset="0"/>
                        <a:buChar char="•"/>
                      </a:pPr>
                      <a:r>
                        <a:rPr lang="en-US" sz="1200" dirty="0">
                          <a:latin typeface="Lato"/>
                        </a:rPr>
                        <a:t>Michelle Creighton </a:t>
                      </a:r>
                    </a:p>
                    <a:p>
                      <a:pPr marL="285750" indent="-285750">
                        <a:lnSpc>
                          <a:spcPct val="150000"/>
                        </a:lnSpc>
                        <a:buFont typeface="Arial" panose="020B0604020202020204" pitchFamily="34" charset="0"/>
                        <a:buChar char="•"/>
                      </a:pPr>
                      <a:r>
                        <a:rPr lang="en-US" sz="1200" dirty="0">
                          <a:latin typeface="Lato"/>
                        </a:rPr>
                        <a:t>Sanjoy Nath </a:t>
                      </a:r>
                    </a:p>
                  </a:txBody>
                  <a:tcPr anchor="ctr"/>
                </a:tc>
                <a:extLst>
                  <a:ext uri="{0D108BD9-81ED-4DB2-BD59-A6C34878D82A}">
                    <a16:rowId xmlns:a16="http://schemas.microsoft.com/office/drawing/2014/main" val="1559457207"/>
                  </a:ext>
                </a:extLst>
              </a:tr>
            </a:tbl>
          </a:graphicData>
        </a:graphic>
      </p:graphicFrame>
      <p:graphicFrame>
        <p:nvGraphicFramePr>
          <p:cNvPr id="5" name="Table 4">
            <a:extLst>
              <a:ext uri="{FF2B5EF4-FFF2-40B4-BE49-F238E27FC236}">
                <a16:creationId xmlns:a16="http://schemas.microsoft.com/office/drawing/2014/main" id="{398BC887-E2C9-4988-815E-3BE0A47071A0}"/>
              </a:ext>
            </a:extLst>
          </p:cNvPr>
          <p:cNvGraphicFramePr>
            <a:graphicFrameLocks noGrp="1"/>
          </p:cNvGraphicFramePr>
          <p:nvPr/>
        </p:nvGraphicFramePr>
        <p:xfrm>
          <a:off x="4818424" y="1215993"/>
          <a:ext cx="6858000" cy="4437065"/>
        </p:xfrm>
        <a:graphic>
          <a:graphicData uri="http://schemas.openxmlformats.org/drawingml/2006/table">
            <a:tbl>
              <a:tblPr firstRow="1" bandRow="1">
                <a:tableStyleId>{69012ECD-51FC-41F1-AA8D-1B2483CD663E}</a:tableStyleId>
              </a:tblPr>
              <a:tblGrid>
                <a:gridCol w="3200400">
                  <a:extLst>
                    <a:ext uri="{9D8B030D-6E8A-4147-A177-3AD203B41FA5}">
                      <a16:colId xmlns:a16="http://schemas.microsoft.com/office/drawing/2014/main" val="854447825"/>
                    </a:ext>
                  </a:extLst>
                </a:gridCol>
                <a:gridCol w="3657600">
                  <a:extLst>
                    <a:ext uri="{9D8B030D-6E8A-4147-A177-3AD203B41FA5}">
                      <a16:colId xmlns:a16="http://schemas.microsoft.com/office/drawing/2014/main" val="4197290672"/>
                    </a:ext>
                  </a:extLst>
                </a:gridCol>
              </a:tblGrid>
              <a:tr h="14852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Lato"/>
                        </a:rPr>
                        <a:t>Key Meetings</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Lato"/>
                        </a:rPr>
                        <a:t>Team members</a:t>
                      </a:r>
                    </a:p>
                  </a:txBody>
                  <a:tcPr anchor="ctr"/>
                </a:tc>
                <a:extLst>
                  <a:ext uri="{0D108BD9-81ED-4DB2-BD59-A6C34878D82A}">
                    <a16:rowId xmlns:a16="http://schemas.microsoft.com/office/drawing/2014/main" val="102264553"/>
                  </a:ext>
                </a:extLst>
              </a:tr>
              <a:tr h="318268">
                <a:tc>
                  <a:txBody>
                    <a:bodyPr/>
                    <a:lstStyle/>
                    <a:p>
                      <a:pPr>
                        <a:lnSpc>
                          <a:spcPct val="150000"/>
                        </a:lnSpc>
                      </a:pPr>
                      <a:r>
                        <a:rPr lang="en-US" sz="1200" dirty="0">
                          <a:latin typeface="Lato"/>
                        </a:rPr>
                        <a:t>WS1 Meeting (weekly)</a:t>
                      </a:r>
                    </a:p>
                  </a:txBody>
                  <a:tcPr anchor="ct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Lato"/>
                        </a:rPr>
                        <a:t>Steven Schweitzer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Lato"/>
                        </a:rPr>
                        <a:t>Greg Wunderley</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Lato"/>
                        </a:rPr>
                        <a:t>Hamed Rafiee</a:t>
                      </a:r>
                    </a:p>
                  </a:txBody>
                  <a:tcPr anchor="ctr"/>
                </a:tc>
                <a:extLst>
                  <a:ext uri="{0D108BD9-81ED-4DB2-BD59-A6C34878D82A}">
                    <a16:rowId xmlns:a16="http://schemas.microsoft.com/office/drawing/2014/main" val="3694720492"/>
                  </a:ext>
                </a:extLst>
              </a:tr>
              <a:tr h="226324">
                <a:tc>
                  <a:txBody>
                    <a:bodyPr/>
                    <a:lstStyle/>
                    <a:p>
                      <a:pPr>
                        <a:lnSpc>
                          <a:spcPct val="150000"/>
                        </a:lnSpc>
                      </a:pPr>
                      <a:r>
                        <a:rPr lang="en-US" sz="1200" dirty="0">
                          <a:latin typeface="Lato"/>
                        </a:rPr>
                        <a:t>Gap Meetings (3-5/week)</a:t>
                      </a:r>
                    </a:p>
                  </a:txBody>
                  <a:tcPr anchor="ctr"/>
                </a:tc>
                <a:tc>
                  <a:txBody>
                    <a:bodyPr/>
                    <a:lstStyle/>
                    <a:p>
                      <a:pPr marL="285750" indent="-285750">
                        <a:lnSpc>
                          <a:spcPct val="150000"/>
                        </a:lnSpc>
                        <a:buFont typeface="Arial" panose="020B0604020202020204" pitchFamily="34" charset="0"/>
                        <a:buChar char="•"/>
                      </a:pPr>
                      <a:r>
                        <a:rPr lang="en-US" sz="1200" dirty="0">
                          <a:latin typeface="Lato"/>
                        </a:rPr>
                        <a:t>Varies by topic</a:t>
                      </a:r>
                    </a:p>
                  </a:txBody>
                  <a:tcPr anchor="ctr"/>
                </a:tc>
                <a:extLst>
                  <a:ext uri="{0D108BD9-81ED-4DB2-BD59-A6C34878D82A}">
                    <a16:rowId xmlns:a16="http://schemas.microsoft.com/office/drawing/2014/main" val="491103970"/>
                  </a:ext>
                </a:extLst>
              </a:tr>
              <a:tr h="226324">
                <a:tc>
                  <a:txBody>
                    <a:bodyPr/>
                    <a:lstStyle/>
                    <a:p>
                      <a:pPr>
                        <a:lnSpc>
                          <a:spcPct val="150000"/>
                        </a:lnSpc>
                      </a:pPr>
                      <a:r>
                        <a:rPr lang="en-US" sz="1200" dirty="0">
                          <a:latin typeface="Lato"/>
                        </a:rPr>
                        <a:t>User experience meetings (daily stand-up)</a:t>
                      </a:r>
                    </a:p>
                  </a:txBody>
                  <a:tcPr anchor="ctr"/>
                </a:tc>
                <a:tc>
                  <a:txBody>
                    <a:bodyPr/>
                    <a:lstStyle/>
                    <a:p>
                      <a:pPr marL="285750" indent="-285750">
                        <a:lnSpc>
                          <a:spcPct val="150000"/>
                        </a:lnSpc>
                        <a:buFont typeface="Arial" panose="020B0604020202020204" pitchFamily="34" charset="0"/>
                        <a:buChar char="•"/>
                      </a:pPr>
                      <a:r>
                        <a:rPr lang="en-US" sz="1200" dirty="0">
                          <a:latin typeface="Lato"/>
                        </a:rPr>
                        <a:t>Steven Schweitzer, Michelle Creighton</a:t>
                      </a:r>
                    </a:p>
                  </a:txBody>
                  <a:tcPr anchor="ctr"/>
                </a:tc>
                <a:extLst>
                  <a:ext uri="{0D108BD9-81ED-4DB2-BD59-A6C34878D82A}">
                    <a16:rowId xmlns:a16="http://schemas.microsoft.com/office/drawing/2014/main" val="2337971283"/>
                  </a:ext>
                </a:extLst>
              </a:tr>
              <a:tr h="226324">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dirty="0">
                          <a:latin typeface="Lato"/>
                        </a:rPr>
                        <a:t>Working group for intermediary experience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dirty="0">
                          <a:latin typeface="Lato"/>
                        </a:rPr>
                        <a:t>(Bi-weekly and as needed)</a:t>
                      </a:r>
                    </a:p>
                  </a:txBody>
                  <a:tcPr anchor="ctr"/>
                </a:tc>
                <a:tc>
                  <a:txBody>
                    <a:bodyPr/>
                    <a:lstStyle/>
                    <a:p>
                      <a:pPr marL="285750" indent="-285750">
                        <a:lnSpc>
                          <a:spcPct val="150000"/>
                        </a:lnSpc>
                        <a:buFont typeface="Arial" panose="020B0604020202020204" pitchFamily="34" charset="0"/>
                        <a:buChar char="•"/>
                      </a:pPr>
                      <a:r>
                        <a:rPr lang="en-US" sz="1200" dirty="0">
                          <a:latin typeface="Lato"/>
                        </a:rPr>
                        <a:t>Theresa Ayers</a:t>
                      </a:r>
                    </a:p>
                    <a:p>
                      <a:pPr marL="285750" indent="-285750">
                        <a:lnSpc>
                          <a:spcPct val="150000"/>
                        </a:lnSpc>
                        <a:buFont typeface="Arial" panose="020B0604020202020204" pitchFamily="34" charset="0"/>
                        <a:buChar char="•"/>
                      </a:pPr>
                      <a:r>
                        <a:rPr lang="en-US" sz="1200" dirty="0">
                          <a:latin typeface="Lato"/>
                        </a:rPr>
                        <a:t>Phil Maness</a:t>
                      </a:r>
                    </a:p>
                    <a:p>
                      <a:pPr marL="285750" indent="-285750">
                        <a:lnSpc>
                          <a:spcPct val="150000"/>
                        </a:lnSpc>
                        <a:buFont typeface="Arial" panose="020B0604020202020204" pitchFamily="34" charset="0"/>
                        <a:buChar char="•"/>
                      </a:pPr>
                      <a:r>
                        <a:rPr lang="en-US" sz="1200" dirty="0">
                          <a:latin typeface="Lato"/>
                        </a:rPr>
                        <a:t>Jay Palmer</a:t>
                      </a:r>
                    </a:p>
                    <a:p>
                      <a:pPr marL="285750" indent="-285750">
                        <a:lnSpc>
                          <a:spcPct val="150000"/>
                        </a:lnSpc>
                        <a:buFont typeface="Arial" panose="020B0604020202020204" pitchFamily="34" charset="0"/>
                        <a:buChar char="•"/>
                      </a:pPr>
                      <a:r>
                        <a:rPr lang="en-US" sz="1200" dirty="0">
                          <a:latin typeface="Lato"/>
                        </a:rPr>
                        <a:t>Justin R. Morgan</a:t>
                      </a:r>
                    </a:p>
                    <a:p>
                      <a:pPr marL="285750" indent="-285750">
                        <a:lnSpc>
                          <a:spcPct val="150000"/>
                        </a:lnSpc>
                        <a:buFont typeface="Arial" panose="020B0604020202020204" pitchFamily="34" charset="0"/>
                        <a:buChar char="•"/>
                      </a:pPr>
                      <a:r>
                        <a:rPr lang="en-US" sz="1200" dirty="0">
                          <a:latin typeface="Lato"/>
                        </a:rPr>
                        <a:t>Michelle Creighton</a:t>
                      </a:r>
                    </a:p>
                    <a:p>
                      <a:pPr marL="285750" indent="-285750">
                        <a:lnSpc>
                          <a:spcPct val="150000"/>
                        </a:lnSpc>
                        <a:buFont typeface="Arial" panose="020B0604020202020204" pitchFamily="34" charset="0"/>
                        <a:buChar char="•"/>
                      </a:pPr>
                      <a:r>
                        <a:rPr lang="en-US" sz="1200" dirty="0">
                          <a:latin typeface="Lato"/>
                        </a:rPr>
                        <a:t>Burke Johnson</a:t>
                      </a:r>
                    </a:p>
                    <a:p>
                      <a:pPr marL="285750" indent="-285750">
                        <a:lnSpc>
                          <a:spcPct val="150000"/>
                        </a:lnSpc>
                        <a:buFont typeface="Arial" panose="020B0604020202020204" pitchFamily="34" charset="0"/>
                        <a:buChar char="•"/>
                      </a:pPr>
                      <a:r>
                        <a:rPr lang="en-US" sz="1200" dirty="0">
                          <a:latin typeface="Lato"/>
                        </a:rPr>
                        <a:t>Darren Conner</a:t>
                      </a:r>
                    </a:p>
                    <a:p>
                      <a:pPr marL="285750" indent="-285750">
                        <a:lnSpc>
                          <a:spcPct val="150000"/>
                        </a:lnSpc>
                        <a:buFont typeface="Arial" panose="020B0604020202020204" pitchFamily="34" charset="0"/>
                        <a:buChar char="•"/>
                      </a:pPr>
                      <a:r>
                        <a:rPr lang="en-US" sz="1200" dirty="0">
                          <a:latin typeface="Lato"/>
                        </a:rPr>
                        <a:t>Sanjoy Nath</a:t>
                      </a:r>
                    </a:p>
                  </a:txBody>
                  <a:tcPr anchor="ctr"/>
                </a:tc>
                <a:extLst>
                  <a:ext uri="{0D108BD9-81ED-4DB2-BD59-A6C34878D82A}">
                    <a16:rowId xmlns:a16="http://schemas.microsoft.com/office/drawing/2014/main" val="74116990"/>
                  </a:ext>
                </a:extLst>
              </a:tr>
              <a:tr h="226324">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dirty="0">
                          <a:latin typeface="Lato"/>
                        </a:rPr>
                        <a:t>Sales team strategy overview (one-time)</a:t>
                      </a:r>
                    </a:p>
                  </a:txBody>
                  <a:tcPr anchor="ctr"/>
                </a:tc>
                <a:tc>
                  <a:txBody>
                    <a:bodyPr/>
                    <a:lstStyle/>
                    <a:p>
                      <a:pPr marL="285750" indent="-285750">
                        <a:lnSpc>
                          <a:spcPct val="150000"/>
                        </a:lnSpc>
                        <a:buFont typeface="Arial" panose="020B0604020202020204" pitchFamily="34" charset="0"/>
                        <a:buChar char="•"/>
                      </a:pPr>
                      <a:r>
                        <a:rPr lang="en-US" sz="1200" dirty="0">
                          <a:latin typeface="Lato"/>
                        </a:rPr>
                        <a:t>Sales, Operations</a:t>
                      </a:r>
                    </a:p>
                  </a:txBody>
                  <a:tcPr anchor="ctr"/>
                </a:tc>
                <a:extLst>
                  <a:ext uri="{0D108BD9-81ED-4DB2-BD59-A6C34878D82A}">
                    <a16:rowId xmlns:a16="http://schemas.microsoft.com/office/drawing/2014/main" val="216400435"/>
                  </a:ext>
                </a:extLst>
              </a:tr>
            </a:tbl>
          </a:graphicData>
        </a:graphic>
      </p:graphicFrame>
    </p:spTree>
    <p:extLst>
      <p:ext uri="{BB962C8B-B14F-4D97-AF65-F5344CB8AC3E}">
        <p14:creationId xmlns:p14="http://schemas.microsoft.com/office/powerpoint/2010/main" val="2487540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339E8-B1CC-9A4A-834F-68856921488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is important to our clients</a:t>
            </a:r>
          </a:p>
        </p:txBody>
      </p:sp>
      <p:sp>
        <p:nvSpPr>
          <p:cNvPr id="4" name="TextBox 3">
            <a:extLst>
              <a:ext uri="{FF2B5EF4-FFF2-40B4-BE49-F238E27FC236}">
                <a16:creationId xmlns:a16="http://schemas.microsoft.com/office/drawing/2014/main" id="{FD4CAE13-C974-4E4F-9CB7-28D175CFFBF3}"/>
              </a:ext>
            </a:extLst>
          </p:cNvPr>
          <p:cNvSpPr txBox="1"/>
          <p:nvPr/>
        </p:nvSpPr>
        <p:spPr>
          <a:xfrm>
            <a:off x="645046" y="3131289"/>
            <a:ext cx="2466453" cy="2620589"/>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Packaging their skills and our solutions to position their expertise</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Improving employer and employee outcomes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 strong partner to help them build their business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Client servicing through automation and online capabilities</a:t>
            </a:r>
          </a:p>
        </p:txBody>
      </p:sp>
      <p:sp>
        <p:nvSpPr>
          <p:cNvPr id="5" name="TextBox 4">
            <a:extLst>
              <a:ext uri="{FF2B5EF4-FFF2-40B4-BE49-F238E27FC236}">
                <a16:creationId xmlns:a16="http://schemas.microsoft.com/office/drawing/2014/main" id="{935524A7-964B-7E4F-BC74-412237D5CEED}"/>
              </a:ext>
            </a:extLst>
          </p:cNvPr>
          <p:cNvSpPr txBox="1"/>
          <p:nvPr/>
        </p:nvSpPr>
        <p:spPr>
          <a:xfrm>
            <a:off x="643203" y="2706824"/>
            <a:ext cx="2372878"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Financial Advisor</a:t>
            </a:r>
          </a:p>
        </p:txBody>
      </p:sp>
      <p:sp>
        <p:nvSpPr>
          <p:cNvPr id="6" name="Freeform 27">
            <a:extLst>
              <a:ext uri="{FF2B5EF4-FFF2-40B4-BE49-F238E27FC236}">
                <a16:creationId xmlns:a16="http://schemas.microsoft.com/office/drawing/2014/main" id="{2A04D38A-BFB7-7944-B600-559ABC0E47A5}"/>
              </a:ext>
            </a:extLst>
          </p:cNvPr>
          <p:cNvSpPr>
            <a:spLocks noEditPoints="1"/>
          </p:cNvSpPr>
          <p:nvPr/>
        </p:nvSpPr>
        <p:spPr bwMode="auto">
          <a:xfrm>
            <a:off x="1564520" y="2016864"/>
            <a:ext cx="528837" cy="528837"/>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pPr algn="ctr"/>
            <a:endParaRPr lang="en-US" sz="1716" dirty="0">
              <a:latin typeface="Arial Regular" charset="0"/>
            </a:endParaRPr>
          </a:p>
        </p:txBody>
      </p:sp>
      <p:cxnSp>
        <p:nvCxnSpPr>
          <p:cNvPr id="7" name="Straight Connector 6">
            <a:extLst>
              <a:ext uri="{FF2B5EF4-FFF2-40B4-BE49-F238E27FC236}">
                <a16:creationId xmlns:a16="http://schemas.microsoft.com/office/drawing/2014/main" id="{0C826FBF-A2AD-5F48-81F7-9C5BA780BAA2}"/>
              </a:ext>
            </a:extLst>
          </p:cNvPr>
          <p:cNvCxnSpPr>
            <a:cxnSpLocks/>
          </p:cNvCxnSpPr>
          <p:nvPr/>
        </p:nvCxnSpPr>
        <p:spPr>
          <a:xfrm>
            <a:off x="643203" y="2991987"/>
            <a:ext cx="2372878"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720332-6893-FD4C-89E5-EB110D5B2F9A}"/>
              </a:ext>
            </a:extLst>
          </p:cNvPr>
          <p:cNvSpPr txBox="1"/>
          <p:nvPr/>
        </p:nvSpPr>
        <p:spPr>
          <a:xfrm>
            <a:off x="3505694" y="3131289"/>
            <a:ext cx="2466236" cy="2293833"/>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Designing retirement plans that align with client financial and social goals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Reducing client effort and risk through administrative outsourced solutions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Online client management of delegated tasks and data integration</a:t>
            </a:r>
          </a:p>
        </p:txBody>
      </p:sp>
      <p:sp>
        <p:nvSpPr>
          <p:cNvPr id="9" name="TextBox 8">
            <a:extLst>
              <a:ext uri="{FF2B5EF4-FFF2-40B4-BE49-F238E27FC236}">
                <a16:creationId xmlns:a16="http://schemas.microsoft.com/office/drawing/2014/main" id="{E870975C-C55D-3C42-9660-29A7390D43E6}"/>
              </a:ext>
            </a:extLst>
          </p:cNvPr>
          <p:cNvSpPr txBox="1"/>
          <p:nvPr/>
        </p:nvSpPr>
        <p:spPr>
          <a:xfrm>
            <a:off x="3503850" y="2706824"/>
            <a:ext cx="2372878"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TPA</a:t>
            </a:r>
          </a:p>
        </p:txBody>
      </p:sp>
      <p:cxnSp>
        <p:nvCxnSpPr>
          <p:cNvPr id="10" name="Straight Connector 9">
            <a:extLst>
              <a:ext uri="{FF2B5EF4-FFF2-40B4-BE49-F238E27FC236}">
                <a16:creationId xmlns:a16="http://schemas.microsoft.com/office/drawing/2014/main" id="{6C24C8BC-6778-664C-8372-A3483FA37AED}"/>
              </a:ext>
            </a:extLst>
          </p:cNvPr>
          <p:cNvCxnSpPr>
            <a:cxnSpLocks/>
          </p:cNvCxnSpPr>
          <p:nvPr/>
        </p:nvCxnSpPr>
        <p:spPr>
          <a:xfrm>
            <a:off x="3503850" y="2991987"/>
            <a:ext cx="2372878"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F17DD2-54B0-384D-8A80-24611C3355D0}"/>
              </a:ext>
            </a:extLst>
          </p:cNvPr>
          <p:cNvSpPr txBox="1"/>
          <p:nvPr/>
        </p:nvSpPr>
        <p:spPr>
          <a:xfrm>
            <a:off x="6461543" y="3131289"/>
            <a:ext cx="2466236" cy="2857577"/>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Attracting and maintaining top talent with competitive benefit offerings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Helping employees achieve financial success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Effective self-service and integrated solutions to reduce plan administration</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Leveraging key provider relationships to manage plan operations and risk</a:t>
            </a:r>
          </a:p>
        </p:txBody>
      </p:sp>
      <p:sp>
        <p:nvSpPr>
          <p:cNvPr id="12" name="TextBox 11">
            <a:extLst>
              <a:ext uri="{FF2B5EF4-FFF2-40B4-BE49-F238E27FC236}">
                <a16:creationId xmlns:a16="http://schemas.microsoft.com/office/drawing/2014/main" id="{5E022942-058B-574F-A112-8FF22DD83E99}"/>
              </a:ext>
            </a:extLst>
          </p:cNvPr>
          <p:cNvSpPr txBox="1"/>
          <p:nvPr/>
        </p:nvSpPr>
        <p:spPr>
          <a:xfrm>
            <a:off x="6459699" y="2706824"/>
            <a:ext cx="2372879"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Employer</a:t>
            </a:r>
          </a:p>
        </p:txBody>
      </p:sp>
      <p:cxnSp>
        <p:nvCxnSpPr>
          <p:cNvPr id="13" name="Straight Connector 12">
            <a:extLst>
              <a:ext uri="{FF2B5EF4-FFF2-40B4-BE49-F238E27FC236}">
                <a16:creationId xmlns:a16="http://schemas.microsoft.com/office/drawing/2014/main" id="{3F957F43-2721-E047-984A-493277D4692F}"/>
              </a:ext>
            </a:extLst>
          </p:cNvPr>
          <p:cNvCxnSpPr>
            <a:cxnSpLocks/>
          </p:cNvCxnSpPr>
          <p:nvPr/>
        </p:nvCxnSpPr>
        <p:spPr>
          <a:xfrm>
            <a:off x="6459699" y="2991987"/>
            <a:ext cx="2372879"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20E0E7-BD2B-5D4B-8183-70CA2D9238F7}"/>
              </a:ext>
            </a:extLst>
          </p:cNvPr>
          <p:cNvSpPr txBox="1"/>
          <p:nvPr/>
        </p:nvSpPr>
        <p:spPr>
          <a:xfrm>
            <a:off x="9318941" y="3131289"/>
            <a:ext cx="2378349" cy="2530821"/>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Insights and direction on setting appropriate goals and measuring progress towards them</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Ability to manage or delegate financial decisions to avoid saving and spending shortfalls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Access to information any time, any where</a:t>
            </a:r>
          </a:p>
        </p:txBody>
      </p:sp>
      <p:sp>
        <p:nvSpPr>
          <p:cNvPr id="15" name="TextBox 14">
            <a:extLst>
              <a:ext uri="{FF2B5EF4-FFF2-40B4-BE49-F238E27FC236}">
                <a16:creationId xmlns:a16="http://schemas.microsoft.com/office/drawing/2014/main" id="{2F8366C7-49A8-B545-B823-8EB995B675AE}"/>
              </a:ext>
            </a:extLst>
          </p:cNvPr>
          <p:cNvSpPr txBox="1"/>
          <p:nvPr/>
        </p:nvSpPr>
        <p:spPr>
          <a:xfrm>
            <a:off x="9317096" y="2706824"/>
            <a:ext cx="2372879" cy="230832"/>
          </a:xfrm>
          <a:prstGeom prst="rect">
            <a:avLst/>
          </a:prstGeom>
          <a:noFill/>
        </p:spPr>
        <p:txBody>
          <a:bodyPr wrap="square" lIns="0" tIns="0" rIns="0" bIns="0" rtlCol="0">
            <a:spAutoFit/>
          </a:bodyPr>
          <a:lstStyle/>
          <a:p>
            <a:pPr algn="ctr">
              <a:lnSpc>
                <a:spcPts val="1842"/>
              </a:lnSpc>
              <a:spcAft>
                <a:spcPts val="650"/>
              </a:spcAft>
            </a:pPr>
            <a:r>
              <a:rPr lang="en-US" b="1" spc="-30" dirty="0">
                <a:solidFill>
                  <a:srgbClr val="003764"/>
                </a:solidFill>
                <a:latin typeface="Lato" panose="020F0502020204030203" pitchFamily="34" charset="0"/>
                <a:ea typeface="Lato" panose="020F0502020204030203" pitchFamily="34" charset="0"/>
                <a:cs typeface="Lato" panose="020F0502020204030203" pitchFamily="34" charset="0"/>
              </a:rPr>
              <a:t>Employee</a:t>
            </a:r>
          </a:p>
        </p:txBody>
      </p:sp>
      <p:cxnSp>
        <p:nvCxnSpPr>
          <p:cNvPr id="16" name="Straight Connector 15">
            <a:extLst>
              <a:ext uri="{FF2B5EF4-FFF2-40B4-BE49-F238E27FC236}">
                <a16:creationId xmlns:a16="http://schemas.microsoft.com/office/drawing/2014/main" id="{3E01AE0A-5D8B-574C-B3C5-2C432759473C}"/>
              </a:ext>
            </a:extLst>
          </p:cNvPr>
          <p:cNvCxnSpPr>
            <a:cxnSpLocks/>
          </p:cNvCxnSpPr>
          <p:nvPr/>
        </p:nvCxnSpPr>
        <p:spPr>
          <a:xfrm>
            <a:off x="9317097" y="2991987"/>
            <a:ext cx="2372879"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7" name="Freeform 76">
            <a:extLst>
              <a:ext uri="{FF2B5EF4-FFF2-40B4-BE49-F238E27FC236}">
                <a16:creationId xmlns:a16="http://schemas.microsoft.com/office/drawing/2014/main" id="{009BCB9A-3948-CA45-AA27-A2EC058915EE}"/>
              </a:ext>
            </a:extLst>
          </p:cNvPr>
          <p:cNvSpPr>
            <a:spLocks noEditPoints="1"/>
          </p:cNvSpPr>
          <p:nvPr/>
        </p:nvSpPr>
        <p:spPr bwMode="auto">
          <a:xfrm>
            <a:off x="10250975" y="2067179"/>
            <a:ext cx="532987" cy="478521"/>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18" name="Freeform 69">
            <a:extLst>
              <a:ext uri="{FF2B5EF4-FFF2-40B4-BE49-F238E27FC236}">
                <a16:creationId xmlns:a16="http://schemas.microsoft.com/office/drawing/2014/main" id="{D5F50047-88A4-D24F-8D00-9B6AF0C93878}"/>
              </a:ext>
            </a:extLst>
          </p:cNvPr>
          <p:cNvSpPr>
            <a:spLocks noEditPoints="1"/>
          </p:cNvSpPr>
          <p:nvPr/>
        </p:nvSpPr>
        <p:spPr bwMode="auto">
          <a:xfrm>
            <a:off x="7416662" y="2061689"/>
            <a:ext cx="457546" cy="457546"/>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19" name="Freeform 24">
            <a:extLst>
              <a:ext uri="{FF2B5EF4-FFF2-40B4-BE49-F238E27FC236}">
                <a16:creationId xmlns:a16="http://schemas.microsoft.com/office/drawing/2014/main" id="{20DB7274-984D-364D-BF76-39E494F27843}"/>
              </a:ext>
            </a:extLst>
          </p:cNvPr>
          <p:cNvSpPr>
            <a:spLocks noEditPoints="1"/>
          </p:cNvSpPr>
          <p:nvPr/>
        </p:nvSpPr>
        <p:spPr bwMode="auto">
          <a:xfrm>
            <a:off x="4541960" y="2044636"/>
            <a:ext cx="259931" cy="50106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endParaRPr lang="en-US" sz="1716" dirty="0">
              <a:latin typeface="Arial Regular" charset="0"/>
            </a:endParaRPr>
          </a:p>
        </p:txBody>
      </p:sp>
      <p:sp>
        <p:nvSpPr>
          <p:cNvPr id="20" name="Text Placeholder 2">
            <a:extLst>
              <a:ext uri="{FF2B5EF4-FFF2-40B4-BE49-F238E27FC236}">
                <a16:creationId xmlns:a16="http://schemas.microsoft.com/office/drawing/2014/main" id="{16C73DA1-795F-3643-BCF1-755403A7A457}"/>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Understanding our clients needs</a:t>
            </a:r>
          </a:p>
        </p:txBody>
      </p:sp>
    </p:spTree>
    <p:extLst>
      <p:ext uri="{BB962C8B-B14F-4D97-AF65-F5344CB8AC3E}">
        <p14:creationId xmlns:p14="http://schemas.microsoft.com/office/powerpoint/2010/main" val="2870501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What is important to our clients</a:t>
            </a:r>
          </a:p>
        </p:txBody>
      </p:sp>
      <p:sp>
        <p:nvSpPr>
          <p:cNvPr id="4" name="TextBox 3">
            <a:extLst>
              <a:ext uri="{FF2B5EF4-FFF2-40B4-BE49-F238E27FC236}">
                <a16:creationId xmlns:a16="http://schemas.microsoft.com/office/drawing/2014/main" id="{B938AEA4-C0F7-9A4B-944C-F7B2F1EB96FA}"/>
              </a:ext>
            </a:extLst>
          </p:cNvPr>
          <p:cNvSpPr txBox="1"/>
          <p:nvPr/>
        </p:nvSpPr>
        <p:spPr>
          <a:xfrm>
            <a:off x="645047" y="3286937"/>
            <a:ext cx="3198058" cy="2293833"/>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Reporting on product results (sales, asset and client growth, revenue, distribution analysis)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Product data Insights (feature utilization, win/loss analysis, client success measures, product benchmarking)</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Management of product collateral and communications</a:t>
            </a:r>
          </a:p>
        </p:txBody>
      </p:sp>
      <p:sp>
        <p:nvSpPr>
          <p:cNvPr id="5" name="TextBox 4">
            <a:extLst>
              <a:ext uri="{FF2B5EF4-FFF2-40B4-BE49-F238E27FC236}">
                <a16:creationId xmlns:a16="http://schemas.microsoft.com/office/drawing/2014/main" id="{D7F456C9-0FA7-1B45-A65F-5072EFB03D29}"/>
              </a:ext>
            </a:extLst>
          </p:cNvPr>
          <p:cNvSpPr txBox="1"/>
          <p:nvPr/>
        </p:nvSpPr>
        <p:spPr>
          <a:xfrm>
            <a:off x="643202" y="2821373"/>
            <a:ext cx="3200361"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Partners</a:t>
            </a:r>
          </a:p>
        </p:txBody>
      </p:sp>
      <p:sp>
        <p:nvSpPr>
          <p:cNvPr id="6" name="Freeform 27">
            <a:extLst>
              <a:ext uri="{FF2B5EF4-FFF2-40B4-BE49-F238E27FC236}">
                <a16:creationId xmlns:a16="http://schemas.microsoft.com/office/drawing/2014/main" id="{7CD33A79-E5ED-FC41-8068-65558E4C697A}"/>
              </a:ext>
            </a:extLst>
          </p:cNvPr>
          <p:cNvSpPr>
            <a:spLocks noEditPoints="1"/>
          </p:cNvSpPr>
          <p:nvPr/>
        </p:nvSpPr>
        <p:spPr bwMode="auto">
          <a:xfrm>
            <a:off x="2009212" y="2172512"/>
            <a:ext cx="528837" cy="528837"/>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16" b="0" i="0" u="none" strike="noStrike" kern="1200" cap="none" spc="0" normalizeH="0" baseline="0" noProof="0" dirty="0">
              <a:ln>
                <a:noFill/>
              </a:ln>
              <a:solidFill>
                <a:prstClr val="black"/>
              </a:solidFill>
              <a:effectLst/>
              <a:uLnTx/>
              <a:uFillTx/>
              <a:latin typeface="Arial Regular" charset="0"/>
              <a:ea typeface="+mn-ea"/>
              <a:cs typeface="+mn-cs"/>
            </a:endParaRPr>
          </a:p>
        </p:txBody>
      </p:sp>
      <p:cxnSp>
        <p:nvCxnSpPr>
          <p:cNvPr id="7" name="Straight Connector 6">
            <a:extLst>
              <a:ext uri="{FF2B5EF4-FFF2-40B4-BE49-F238E27FC236}">
                <a16:creationId xmlns:a16="http://schemas.microsoft.com/office/drawing/2014/main" id="{FDB9ACB6-501A-6848-AB71-DF5C92B7F49E}"/>
              </a:ext>
            </a:extLst>
          </p:cNvPr>
          <p:cNvCxnSpPr>
            <a:cxnSpLocks/>
          </p:cNvCxnSpPr>
          <p:nvPr/>
        </p:nvCxnSpPr>
        <p:spPr>
          <a:xfrm>
            <a:off x="643203" y="3147635"/>
            <a:ext cx="3200361"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8" name="Freeform 69">
            <a:extLst>
              <a:ext uri="{FF2B5EF4-FFF2-40B4-BE49-F238E27FC236}">
                <a16:creationId xmlns:a16="http://schemas.microsoft.com/office/drawing/2014/main" id="{8E91E1E5-8ECB-2C43-BBDC-E82CD475D44C}"/>
              </a:ext>
            </a:extLst>
          </p:cNvPr>
          <p:cNvSpPr>
            <a:spLocks noEditPoints="1"/>
          </p:cNvSpPr>
          <p:nvPr/>
        </p:nvSpPr>
        <p:spPr bwMode="auto">
          <a:xfrm>
            <a:off x="9858295" y="2197255"/>
            <a:ext cx="477628" cy="477628"/>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16" b="0" i="0" u="none" strike="noStrike" kern="1200" cap="none" spc="0" normalizeH="0" baseline="0" noProof="0" dirty="0">
              <a:ln>
                <a:noFill/>
              </a:ln>
              <a:solidFill>
                <a:prstClr val="black"/>
              </a:solidFill>
              <a:effectLst/>
              <a:uLnTx/>
              <a:uFillTx/>
              <a:latin typeface="Arial Regular" charset="0"/>
              <a:ea typeface="+mn-ea"/>
              <a:cs typeface="+mn-cs"/>
            </a:endParaRPr>
          </a:p>
        </p:txBody>
      </p:sp>
      <p:sp>
        <p:nvSpPr>
          <p:cNvPr id="9" name="Freeform 24">
            <a:extLst>
              <a:ext uri="{FF2B5EF4-FFF2-40B4-BE49-F238E27FC236}">
                <a16:creationId xmlns:a16="http://schemas.microsoft.com/office/drawing/2014/main" id="{D18A2CB8-AA74-0F4A-8DBD-ACA5E27BFBB0}"/>
              </a:ext>
            </a:extLst>
          </p:cNvPr>
          <p:cNvSpPr>
            <a:spLocks noEditPoints="1"/>
          </p:cNvSpPr>
          <p:nvPr/>
        </p:nvSpPr>
        <p:spPr bwMode="auto">
          <a:xfrm>
            <a:off x="6038899" y="2200284"/>
            <a:ext cx="259931" cy="50106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003764"/>
          </a:solidFill>
          <a:ln>
            <a:noFill/>
          </a:ln>
        </p:spPr>
        <p:txBody>
          <a:bodyPr vert="horz" wrap="square" lIns="99060" tIns="49530" rIns="99060" bIns="495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16" b="0" i="0" u="none" strike="noStrike" kern="1200" cap="none" spc="0" normalizeH="0" baseline="0" noProof="0" dirty="0">
              <a:ln>
                <a:noFill/>
              </a:ln>
              <a:solidFill>
                <a:prstClr val="black"/>
              </a:solidFill>
              <a:effectLst/>
              <a:uLnTx/>
              <a:uFillTx/>
              <a:latin typeface="Arial Regular" charset="0"/>
              <a:ea typeface="+mn-ea"/>
              <a:cs typeface="+mn-cs"/>
            </a:endParaRPr>
          </a:p>
        </p:txBody>
      </p:sp>
      <p:sp>
        <p:nvSpPr>
          <p:cNvPr id="10" name="TextBox 9">
            <a:extLst>
              <a:ext uri="{FF2B5EF4-FFF2-40B4-BE49-F238E27FC236}">
                <a16:creationId xmlns:a16="http://schemas.microsoft.com/office/drawing/2014/main" id="{807F30F1-0670-6D4C-AF6B-E9B8AE8BF822}"/>
              </a:ext>
            </a:extLst>
          </p:cNvPr>
          <p:cNvSpPr txBox="1"/>
          <p:nvPr/>
        </p:nvSpPr>
        <p:spPr>
          <a:xfrm>
            <a:off x="8499231" y="3286937"/>
            <a:ext cx="3198059" cy="2293833"/>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Having platform level data level access to respond to requests for all clients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Ability join user’s online session  to provide real time assistance (impersonation)</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Training and insights on how to support digital experiences and explain our capabilities</a:t>
            </a:r>
          </a:p>
        </p:txBody>
      </p:sp>
      <p:sp>
        <p:nvSpPr>
          <p:cNvPr id="11" name="TextBox 10">
            <a:extLst>
              <a:ext uri="{FF2B5EF4-FFF2-40B4-BE49-F238E27FC236}">
                <a16:creationId xmlns:a16="http://schemas.microsoft.com/office/drawing/2014/main" id="{091186D1-8CBD-E74D-B551-270359051D6E}"/>
              </a:ext>
            </a:extLst>
          </p:cNvPr>
          <p:cNvSpPr txBox="1"/>
          <p:nvPr/>
        </p:nvSpPr>
        <p:spPr>
          <a:xfrm>
            <a:off x="8496928" y="2821373"/>
            <a:ext cx="3200362"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AT Employees</a:t>
            </a:r>
          </a:p>
        </p:txBody>
      </p:sp>
      <p:cxnSp>
        <p:nvCxnSpPr>
          <p:cNvPr id="12" name="Straight Connector 11">
            <a:extLst>
              <a:ext uri="{FF2B5EF4-FFF2-40B4-BE49-F238E27FC236}">
                <a16:creationId xmlns:a16="http://schemas.microsoft.com/office/drawing/2014/main" id="{34304610-DEA3-A144-8219-1972863AED14}"/>
              </a:ext>
            </a:extLst>
          </p:cNvPr>
          <p:cNvCxnSpPr>
            <a:cxnSpLocks/>
          </p:cNvCxnSpPr>
          <p:nvPr/>
        </p:nvCxnSpPr>
        <p:spPr>
          <a:xfrm>
            <a:off x="8496928" y="3147635"/>
            <a:ext cx="3200362"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99176C-7F29-884C-AD25-6F150D4F5190}"/>
              </a:ext>
            </a:extLst>
          </p:cNvPr>
          <p:cNvSpPr txBox="1"/>
          <p:nvPr/>
        </p:nvSpPr>
        <p:spPr>
          <a:xfrm>
            <a:off x="4570530" y="3286937"/>
            <a:ext cx="3198058" cy="1730089"/>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Larger firms: will focus more on data integration with industry firms (Envestnet, RPAG) or require custom data feeds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Smaller firms: broader mix of data integration/requests and the desire to use our digital capabilities</a:t>
            </a:r>
          </a:p>
        </p:txBody>
      </p:sp>
      <p:sp>
        <p:nvSpPr>
          <p:cNvPr id="14" name="TextBox 13">
            <a:extLst>
              <a:ext uri="{FF2B5EF4-FFF2-40B4-BE49-F238E27FC236}">
                <a16:creationId xmlns:a16="http://schemas.microsoft.com/office/drawing/2014/main" id="{EAF1B156-6B7B-E344-90C2-4EE3CE04F462}"/>
              </a:ext>
            </a:extLst>
          </p:cNvPr>
          <p:cNvSpPr txBox="1"/>
          <p:nvPr/>
        </p:nvSpPr>
        <p:spPr>
          <a:xfrm>
            <a:off x="4568685" y="2821373"/>
            <a:ext cx="3200361"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Distribution Home Office</a:t>
            </a:r>
          </a:p>
        </p:txBody>
      </p:sp>
      <p:cxnSp>
        <p:nvCxnSpPr>
          <p:cNvPr id="15" name="Straight Connector 14">
            <a:extLst>
              <a:ext uri="{FF2B5EF4-FFF2-40B4-BE49-F238E27FC236}">
                <a16:creationId xmlns:a16="http://schemas.microsoft.com/office/drawing/2014/main" id="{5E2FB2BA-4DF6-3846-A1DF-1C8A38C2563C}"/>
              </a:ext>
            </a:extLst>
          </p:cNvPr>
          <p:cNvCxnSpPr>
            <a:cxnSpLocks/>
          </p:cNvCxnSpPr>
          <p:nvPr/>
        </p:nvCxnSpPr>
        <p:spPr>
          <a:xfrm>
            <a:off x="4568686" y="3147635"/>
            <a:ext cx="3200361"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Understanding our clients needs</a:t>
            </a:r>
          </a:p>
        </p:txBody>
      </p:sp>
    </p:spTree>
    <p:extLst>
      <p:ext uri="{BB962C8B-B14F-4D97-AF65-F5344CB8AC3E}">
        <p14:creationId xmlns:p14="http://schemas.microsoft.com/office/powerpoint/2010/main" val="1851336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Technology architecture</a:t>
            </a:r>
          </a:p>
        </p:txBody>
      </p:sp>
      <p:sp>
        <p:nvSpPr>
          <p:cNvPr id="4" name="TextBox 3">
            <a:extLst>
              <a:ext uri="{FF2B5EF4-FFF2-40B4-BE49-F238E27FC236}">
                <a16:creationId xmlns:a16="http://schemas.microsoft.com/office/drawing/2014/main" id="{B938AEA4-C0F7-9A4B-944C-F7B2F1EB96FA}"/>
              </a:ext>
            </a:extLst>
          </p:cNvPr>
          <p:cNvSpPr txBox="1"/>
          <p:nvPr/>
        </p:nvSpPr>
        <p:spPr>
          <a:xfrm>
            <a:off x="645047" y="2753537"/>
            <a:ext cx="3198058" cy="2765372"/>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b="1" dirty="0">
                <a:solidFill>
                  <a:srgbClr val="24272A"/>
                </a:solidFill>
                <a:latin typeface="Lato" panose="020F0502020204030203" pitchFamily="34" charset="0"/>
                <a:ea typeface="Lato" panose="020F0502020204030203" pitchFamily="34" charset="0"/>
                <a:cs typeface="Lato" panose="020F0502020204030203" pitchFamily="34" charset="0"/>
              </a:rPr>
              <a:t>Decision</a:t>
            </a: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 Implement Salesforce across American Trust</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Review current LT Trust data model against proposed audience structure needs (participant, plan sponsor, advisor, TPA, partner)</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Expand client data model in Salesforce to align with audience hierarchy and support aggregating data across all recordkeeping systems</a:t>
            </a:r>
          </a:p>
        </p:txBody>
      </p:sp>
      <p:sp>
        <p:nvSpPr>
          <p:cNvPr id="5" name="TextBox 4">
            <a:extLst>
              <a:ext uri="{FF2B5EF4-FFF2-40B4-BE49-F238E27FC236}">
                <a16:creationId xmlns:a16="http://schemas.microsoft.com/office/drawing/2014/main" id="{D7F456C9-0FA7-1B45-A65F-5072EFB03D29}"/>
              </a:ext>
            </a:extLst>
          </p:cNvPr>
          <p:cNvSpPr txBox="1"/>
          <p:nvPr/>
        </p:nvSpPr>
        <p:spPr>
          <a:xfrm>
            <a:off x="643202" y="2287973"/>
            <a:ext cx="3200361"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Data Strategy</a:t>
            </a:r>
          </a:p>
        </p:txBody>
      </p:sp>
      <p:cxnSp>
        <p:nvCxnSpPr>
          <p:cNvPr id="7" name="Straight Connector 6">
            <a:extLst>
              <a:ext uri="{FF2B5EF4-FFF2-40B4-BE49-F238E27FC236}">
                <a16:creationId xmlns:a16="http://schemas.microsoft.com/office/drawing/2014/main" id="{FDB9ACB6-501A-6848-AB71-DF5C92B7F49E}"/>
              </a:ext>
            </a:extLst>
          </p:cNvPr>
          <p:cNvCxnSpPr>
            <a:cxnSpLocks/>
          </p:cNvCxnSpPr>
          <p:nvPr/>
        </p:nvCxnSpPr>
        <p:spPr>
          <a:xfrm>
            <a:off x="643203" y="2614235"/>
            <a:ext cx="3200361"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7F30F1-0670-6D4C-AF6B-E9B8AE8BF822}"/>
              </a:ext>
            </a:extLst>
          </p:cNvPr>
          <p:cNvSpPr txBox="1"/>
          <p:nvPr/>
        </p:nvSpPr>
        <p:spPr>
          <a:xfrm>
            <a:off x="8499231" y="2753537"/>
            <a:ext cx="3198059" cy="2528384"/>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b="1" dirty="0">
                <a:solidFill>
                  <a:srgbClr val="24272A"/>
                </a:solidFill>
                <a:latin typeface="Lato" panose="020F0502020204030203" pitchFamily="34" charset="0"/>
                <a:ea typeface="Lato" panose="020F0502020204030203" pitchFamily="34" charset="0"/>
                <a:cs typeface="Lato" panose="020F0502020204030203" pitchFamily="34" charset="0"/>
              </a:rPr>
              <a:t>Under review</a:t>
            </a: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 Implement Salesforce suite of tools: Experience Cloud, Tableau CRM (for dashboards), Mobile Publisher (for mobile apps)</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Determine current and estimated long term cost of Salesforce suite</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Review Salesforce solution with anticipated user experience needs and desired platforms (desktop, mobile, etc.)</a:t>
            </a:r>
          </a:p>
        </p:txBody>
      </p:sp>
      <p:sp>
        <p:nvSpPr>
          <p:cNvPr id="11" name="TextBox 10">
            <a:extLst>
              <a:ext uri="{FF2B5EF4-FFF2-40B4-BE49-F238E27FC236}">
                <a16:creationId xmlns:a16="http://schemas.microsoft.com/office/drawing/2014/main" id="{091186D1-8CBD-E74D-B551-270359051D6E}"/>
              </a:ext>
            </a:extLst>
          </p:cNvPr>
          <p:cNvSpPr txBox="1"/>
          <p:nvPr/>
        </p:nvSpPr>
        <p:spPr>
          <a:xfrm>
            <a:off x="8496928" y="2287973"/>
            <a:ext cx="3200362"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Content management</a:t>
            </a:r>
          </a:p>
        </p:txBody>
      </p:sp>
      <p:cxnSp>
        <p:nvCxnSpPr>
          <p:cNvPr id="12" name="Straight Connector 11">
            <a:extLst>
              <a:ext uri="{FF2B5EF4-FFF2-40B4-BE49-F238E27FC236}">
                <a16:creationId xmlns:a16="http://schemas.microsoft.com/office/drawing/2014/main" id="{34304610-DEA3-A144-8219-1972863AED14}"/>
              </a:ext>
            </a:extLst>
          </p:cNvPr>
          <p:cNvCxnSpPr>
            <a:cxnSpLocks/>
          </p:cNvCxnSpPr>
          <p:nvPr/>
        </p:nvCxnSpPr>
        <p:spPr>
          <a:xfrm>
            <a:off x="8496928" y="2614235"/>
            <a:ext cx="3200362"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99176C-7F29-884C-AD25-6F150D4F5190}"/>
              </a:ext>
            </a:extLst>
          </p:cNvPr>
          <p:cNvSpPr txBox="1"/>
          <p:nvPr/>
        </p:nvSpPr>
        <p:spPr>
          <a:xfrm>
            <a:off x="4570530" y="2753537"/>
            <a:ext cx="3198058" cy="2765372"/>
          </a:xfrm>
          <a:prstGeom prst="rect">
            <a:avLst/>
          </a:prstGeom>
          <a:noFill/>
        </p:spPr>
        <p:txBody>
          <a:bodyPr wrap="square" lIns="0" tIns="0" rIns="0" bIns="0" rtlCol="0">
            <a:spAutoFit/>
          </a:bodyPr>
          <a:lstStyle/>
          <a:p>
            <a:pPr marL="285750" indent="-285750">
              <a:lnSpc>
                <a:spcPct val="110000"/>
              </a:lnSpc>
              <a:spcAft>
                <a:spcPts val="650"/>
              </a:spcAft>
              <a:buFont typeface="Arial" panose="020B0604020202020204" pitchFamily="34" charset="0"/>
              <a:buChar char="•"/>
            </a:pPr>
            <a:r>
              <a:rPr lang="en-US" sz="1400" b="1" dirty="0">
                <a:solidFill>
                  <a:srgbClr val="24272A"/>
                </a:solidFill>
                <a:latin typeface="Lato" panose="020F0502020204030203" pitchFamily="34" charset="0"/>
                <a:ea typeface="Lato" panose="020F0502020204030203" pitchFamily="34" charset="0"/>
                <a:cs typeface="Lato" panose="020F0502020204030203" pitchFamily="34" charset="0"/>
              </a:rPr>
              <a:t>Under review</a:t>
            </a: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 Implement Salesforce (SFDC) identity management along with the custom login flow built by LT Trust.</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Review timing and approach to converting AT clients moving to On Prem from ASP platform (and impact to AT/UTC integration timeline)</a:t>
            </a:r>
          </a:p>
          <a:p>
            <a:pPr marL="285750" indent="-285750">
              <a:lnSpc>
                <a:spcPct val="110000"/>
              </a:lnSpc>
              <a:spcAft>
                <a:spcPts val="650"/>
              </a:spcAft>
              <a:buFont typeface="Arial" panose="020B0604020202020204" pitchFamily="34" charset="0"/>
              <a:buChar char="•"/>
            </a:pPr>
            <a:r>
              <a:rPr lang="en-US" sz="1400" dirty="0">
                <a:solidFill>
                  <a:srgbClr val="24272A"/>
                </a:solidFill>
                <a:latin typeface="Lato" panose="020F0502020204030203" pitchFamily="34" charset="0"/>
                <a:ea typeface="Lato" panose="020F0502020204030203" pitchFamily="34" charset="0"/>
                <a:cs typeface="Lato" panose="020F0502020204030203" pitchFamily="34" charset="0"/>
              </a:rPr>
              <a:t>Review impact and timing of converting existing on Prem clients from identity server to SFDC</a:t>
            </a:r>
          </a:p>
        </p:txBody>
      </p:sp>
      <p:sp>
        <p:nvSpPr>
          <p:cNvPr id="14" name="TextBox 13">
            <a:extLst>
              <a:ext uri="{FF2B5EF4-FFF2-40B4-BE49-F238E27FC236}">
                <a16:creationId xmlns:a16="http://schemas.microsoft.com/office/drawing/2014/main" id="{EAF1B156-6B7B-E344-90C2-4EE3CE04F462}"/>
              </a:ext>
            </a:extLst>
          </p:cNvPr>
          <p:cNvSpPr txBox="1"/>
          <p:nvPr/>
        </p:nvSpPr>
        <p:spPr>
          <a:xfrm>
            <a:off x="4568685" y="2287973"/>
            <a:ext cx="3200361" cy="230832"/>
          </a:xfrm>
          <a:prstGeom prst="rect">
            <a:avLst/>
          </a:prstGeom>
          <a:noFill/>
        </p:spPr>
        <p:txBody>
          <a:bodyPr wrap="square" lIns="0" tIns="0" rIns="0" bIns="0" rtlCol="0">
            <a:spAutoFit/>
          </a:bodyPr>
          <a:lstStyle/>
          <a:p>
            <a:pPr marL="0" marR="0" lvl="0" indent="0" algn="ctr" defTabSz="914400" rtl="0" eaLnBrk="1" fontAlgn="auto" latinLnBrk="0" hangingPunct="1">
              <a:lnSpc>
                <a:spcPts val="1842"/>
              </a:lnSpc>
              <a:spcBef>
                <a:spcPts val="0"/>
              </a:spcBef>
              <a:spcAft>
                <a:spcPts val="650"/>
              </a:spcAft>
              <a:buClrTx/>
              <a:buSzTx/>
              <a:buFontTx/>
              <a:buNone/>
              <a:tabLst/>
              <a:defRPr/>
            </a:pPr>
            <a:r>
              <a:rPr kumimoji="0" lang="en-US" sz="1800" b="1" i="0" u="none" strike="noStrike" kern="1200" cap="none" spc="-30" normalizeH="0" baseline="0" noProof="0" dirty="0">
                <a:ln>
                  <a:noFill/>
                </a:ln>
                <a:solidFill>
                  <a:srgbClr val="003764"/>
                </a:solidFill>
                <a:effectLst/>
                <a:uLnTx/>
                <a:uFillTx/>
                <a:latin typeface="Lato" panose="020F0502020204030203" pitchFamily="34" charset="0"/>
                <a:ea typeface="Lato" panose="020F0502020204030203" pitchFamily="34" charset="0"/>
                <a:cs typeface="Lato" panose="020F0502020204030203" pitchFamily="34" charset="0"/>
              </a:rPr>
              <a:t>Account Security</a:t>
            </a:r>
          </a:p>
        </p:txBody>
      </p:sp>
      <p:cxnSp>
        <p:nvCxnSpPr>
          <p:cNvPr id="15" name="Straight Connector 14">
            <a:extLst>
              <a:ext uri="{FF2B5EF4-FFF2-40B4-BE49-F238E27FC236}">
                <a16:creationId xmlns:a16="http://schemas.microsoft.com/office/drawing/2014/main" id="{5E2FB2BA-4DF6-3846-A1DF-1C8A38C2563C}"/>
              </a:ext>
            </a:extLst>
          </p:cNvPr>
          <p:cNvCxnSpPr>
            <a:cxnSpLocks/>
          </p:cNvCxnSpPr>
          <p:nvPr/>
        </p:nvCxnSpPr>
        <p:spPr>
          <a:xfrm>
            <a:off x="4568686" y="2614235"/>
            <a:ext cx="3200361" cy="0"/>
          </a:xfrm>
          <a:prstGeom prst="line">
            <a:avLst/>
          </a:prstGeom>
          <a:ln w="12700">
            <a:solidFill>
              <a:srgbClr val="A32829"/>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Pre-requisites to building intermediary experience</a:t>
            </a:r>
          </a:p>
        </p:txBody>
      </p:sp>
    </p:spTree>
    <p:extLst>
      <p:ext uri="{BB962C8B-B14F-4D97-AF65-F5344CB8AC3E}">
        <p14:creationId xmlns:p14="http://schemas.microsoft.com/office/powerpoint/2010/main" val="984948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Data architecture</a:t>
            </a:r>
          </a:p>
        </p:txBody>
      </p: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LT Trust audience profiles</a:t>
            </a:r>
          </a:p>
        </p:txBody>
      </p:sp>
      <p:graphicFrame>
        <p:nvGraphicFramePr>
          <p:cNvPr id="17" name="Table 3">
            <a:extLst>
              <a:ext uri="{FF2B5EF4-FFF2-40B4-BE49-F238E27FC236}">
                <a16:creationId xmlns:a16="http://schemas.microsoft.com/office/drawing/2014/main" id="{4ACB9596-8EB5-46D3-96C1-0772CE1F5E08}"/>
              </a:ext>
            </a:extLst>
          </p:cNvPr>
          <p:cNvGraphicFramePr>
            <a:graphicFrameLocks noGrp="1"/>
          </p:cNvGraphicFramePr>
          <p:nvPr>
            <p:extLst>
              <p:ext uri="{D42A27DB-BD31-4B8C-83A1-F6EECF244321}">
                <p14:modId xmlns:p14="http://schemas.microsoft.com/office/powerpoint/2010/main" val="2226659685"/>
              </p:ext>
            </p:extLst>
          </p:nvPr>
        </p:nvGraphicFramePr>
        <p:xfrm>
          <a:off x="426720" y="1939288"/>
          <a:ext cx="10972800" cy="3200400"/>
        </p:xfrm>
        <a:graphic>
          <a:graphicData uri="http://schemas.openxmlformats.org/drawingml/2006/table">
            <a:tbl>
              <a:tblPr firstRow="1" bandRow="1">
                <a:tableStyleId>{69012ECD-51FC-41F1-AA8D-1B2483CD663E}</a:tableStyleId>
              </a:tblPr>
              <a:tblGrid>
                <a:gridCol w="1828800">
                  <a:extLst>
                    <a:ext uri="{9D8B030D-6E8A-4147-A177-3AD203B41FA5}">
                      <a16:colId xmlns:a16="http://schemas.microsoft.com/office/drawing/2014/main" val="1078079227"/>
                    </a:ext>
                  </a:extLst>
                </a:gridCol>
                <a:gridCol w="1371600">
                  <a:extLst>
                    <a:ext uri="{9D8B030D-6E8A-4147-A177-3AD203B41FA5}">
                      <a16:colId xmlns:a16="http://schemas.microsoft.com/office/drawing/2014/main" val="3403635734"/>
                    </a:ext>
                  </a:extLst>
                </a:gridCol>
                <a:gridCol w="7772400">
                  <a:extLst>
                    <a:ext uri="{9D8B030D-6E8A-4147-A177-3AD203B41FA5}">
                      <a16:colId xmlns:a16="http://schemas.microsoft.com/office/drawing/2014/main" val="1485041146"/>
                    </a:ext>
                  </a:extLst>
                </a:gridCol>
              </a:tblGrid>
              <a:tr h="161544">
                <a:tc>
                  <a:txBody>
                    <a:bodyPr/>
                    <a:lstStyle/>
                    <a:p>
                      <a:r>
                        <a:rPr lang="en-US" sz="1400" dirty="0">
                          <a:latin typeface="Lato" panose="020F0502020204030203" pitchFamily="34" charset="0"/>
                          <a:ea typeface="Lato" panose="020F0502020204030203" pitchFamily="34" charset="0"/>
                          <a:cs typeface="Lato" panose="020F0502020204030203" pitchFamily="34" charset="0"/>
                        </a:rPr>
                        <a:t>Audience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Lato" panose="020F0502020204030203" pitchFamily="34" charset="0"/>
                          <a:ea typeface="Lato" panose="020F0502020204030203" pitchFamily="34" charset="0"/>
                          <a:cs typeface="Lato" panose="020F0502020204030203" pitchFamily="34" charset="0"/>
                        </a:rPr>
                        <a:t>Relius</a:t>
                      </a:r>
                      <a:r>
                        <a:rPr lang="en-US" sz="1400" dirty="0">
                          <a:latin typeface="Lato" panose="020F0502020204030203" pitchFamily="34" charset="0"/>
                          <a:ea typeface="Lato" panose="020F0502020204030203" pitchFamily="34" charset="0"/>
                          <a:cs typeface="Lato" panose="020F0502020204030203" pitchFamily="34" charset="0"/>
                        </a:rPr>
                        <a:t> Code</a:t>
                      </a:r>
                    </a:p>
                  </a:txBody>
                  <a:tcPr anchor="ctr"/>
                </a:tc>
                <a:tc>
                  <a:txBody>
                    <a:bodyPr/>
                    <a:lstStyle/>
                    <a:p>
                      <a:r>
                        <a:rPr lang="en-US" sz="1400" dirty="0">
                          <a:latin typeface="Lato" panose="020F0502020204030203" pitchFamily="34" charset="0"/>
                          <a:ea typeface="Lato" panose="020F0502020204030203" pitchFamily="34" charset="0"/>
                          <a:cs typeface="Lato" panose="020F0502020204030203" pitchFamily="34" charset="0"/>
                        </a:rPr>
                        <a:t>Profile Settings</a:t>
                      </a:r>
                    </a:p>
                  </a:txBody>
                  <a:tcPr anchor="ctr"/>
                </a:tc>
                <a:extLst>
                  <a:ext uri="{0D108BD9-81ED-4DB2-BD59-A6C34878D82A}">
                    <a16:rowId xmlns:a16="http://schemas.microsoft.com/office/drawing/2014/main" val="468991201"/>
                  </a:ext>
                </a:extLst>
              </a:tr>
              <a:tr h="200340">
                <a:tc>
                  <a:txBody>
                    <a:bodyPr/>
                    <a:lstStyle/>
                    <a:p>
                      <a:r>
                        <a:rPr lang="en-US" sz="1300" dirty="0">
                          <a:latin typeface="Lato" panose="020F0502020204030203" pitchFamily="34" charset="0"/>
                          <a:ea typeface="Lato" panose="020F0502020204030203" pitchFamily="34" charset="0"/>
                          <a:cs typeface="Lato" panose="020F0502020204030203" pitchFamily="34" charset="0"/>
                        </a:rPr>
                        <a:t>Advisor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ACC</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Advisors who want email communications for day-to-day operations.</a:t>
                      </a:r>
                    </a:p>
                  </a:txBody>
                  <a:tcPr anchor="ctr"/>
                </a:tc>
                <a:extLst>
                  <a:ext uri="{0D108BD9-81ED-4DB2-BD59-A6C34878D82A}">
                    <a16:rowId xmlns:a16="http://schemas.microsoft.com/office/drawing/2014/main" val="2924476316"/>
                  </a:ext>
                </a:extLst>
              </a:tr>
              <a:tr h="280476">
                <a:tc>
                  <a:txBody>
                    <a:bodyPr/>
                    <a:lstStyle/>
                    <a:p>
                      <a:r>
                        <a:rPr lang="en-US" sz="1300" dirty="0">
                          <a:latin typeface="Lato" panose="020F0502020204030203" pitchFamily="34" charset="0"/>
                          <a:ea typeface="Lato" panose="020F0502020204030203" pitchFamily="34" charset="0"/>
                          <a:cs typeface="Lato" panose="020F0502020204030203" pitchFamily="34" charset="0"/>
                        </a:rPr>
                        <a:t>Advisor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ANCC</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Advisors who do not want to get involve in any communication but want to access their plans on the web.</a:t>
                      </a:r>
                    </a:p>
                  </a:txBody>
                  <a:tcPr anchor="ctr"/>
                </a:tc>
                <a:extLst>
                  <a:ext uri="{0D108BD9-81ED-4DB2-BD59-A6C34878D82A}">
                    <a16:rowId xmlns:a16="http://schemas.microsoft.com/office/drawing/2014/main" val="3169149759"/>
                  </a:ext>
                </a:extLst>
              </a:tr>
              <a:tr h="200340">
                <a:tc>
                  <a:txBody>
                    <a:bodyPr/>
                    <a:lstStyle/>
                    <a:p>
                      <a:r>
                        <a:rPr lang="en-US" sz="1300" dirty="0">
                          <a:latin typeface="Lato" panose="020F0502020204030203" pitchFamily="34" charset="0"/>
                          <a:ea typeface="Lato" panose="020F0502020204030203" pitchFamily="34" charset="0"/>
                          <a:cs typeface="Lato" panose="020F0502020204030203" pitchFamily="34" charset="0"/>
                        </a:rPr>
                        <a:t>Plan Sponsor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SCC</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Plan sponsors who want email communication for day-to-day operations.</a:t>
                      </a:r>
                    </a:p>
                  </a:txBody>
                  <a:tcPr anchor="ctr"/>
                </a:tc>
                <a:extLst>
                  <a:ext uri="{0D108BD9-81ED-4DB2-BD59-A6C34878D82A}">
                    <a16:rowId xmlns:a16="http://schemas.microsoft.com/office/drawing/2014/main" val="3841199764"/>
                  </a:ext>
                </a:extLst>
              </a:tr>
              <a:tr h="280476">
                <a:tc>
                  <a:txBody>
                    <a:bodyPr/>
                    <a:lstStyle/>
                    <a:p>
                      <a:r>
                        <a:rPr lang="en-US" sz="1300" dirty="0">
                          <a:latin typeface="Lato" panose="020F0502020204030203" pitchFamily="34" charset="0"/>
                          <a:ea typeface="Lato" panose="020F0502020204030203" pitchFamily="34" charset="0"/>
                          <a:cs typeface="Lato" panose="020F0502020204030203" pitchFamily="34" charset="0"/>
                        </a:rPr>
                        <a:t>Plan Sponsor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SNCC</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Plan sponsors who do not want any communications but want to access their plans on the web.</a:t>
                      </a:r>
                    </a:p>
                  </a:txBody>
                  <a:tcPr anchor="ctr"/>
                </a:tc>
                <a:extLst>
                  <a:ext uri="{0D108BD9-81ED-4DB2-BD59-A6C34878D82A}">
                    <a16:rowId xmlns:a16="http://schemas.microsoft.com/office/drawing/2014/main" val="1058007342"/>
                  </a:ext>
                </a:extLst>
              </a:tr>
              <a:tr h="200340">
                <a:tc>
                  <a:txBody>
                    <a:bodyPr/>
                    <a:lstStyle/>
                    <a:p>
                      <a:r>
                        <a:rPr lang="en-US" sz="1300" dirty="0">
                          <a:latin typeface="Lato" panose="020F0502020204030203" pitchFamily="34" charset="0"/>
                          <a:ea typeface="Lato" panose="020F0502020204030203" pitchFamily="34" charset="0"/>
                          <a:cs typeface="Lato" panose="020F0502020204030203" pitchFamily="34" charset="0"/>
                        </a:rPr>
                        <a:t>Plan Sponsor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Compliance</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Plan sponsor contact who handles/receives compliance questions, communications, questionnaire, census, etc.</a:t>
                      </a:r>
                    </a:p>
                  </a:txBody>
                  <a:tcPr anchor="ctr"/>
                </a:tc>
                <a:extLst>
                  <a:ext uri="{0D108BD9-81ED-4DB2-BD59-A6C34878D82A}">
                    <a16:rowId xmlns:a16="http://schemas.microsoft.com/office/drawing/2014/main" val="1212608635"/>
                  </a:ext>
                </a:extLst>
              </a:tr>
              <a:tr h="200340">
                <a:tc>
                  <a:txBody>
                    <a:bodyPr/>
                    <a:lstStyle/>
                    <a:p>
                      <a:r>
                        <a:rPr lang="en-US" sz="1300" dirty="0">
                          <a:latin typeface="Lato" panose="020F0502020204030203" pitchFamily="34" charset="0"/>
                          <a:ea typeface="Lato" panose="020F0502020204030203" pitchFamily="34" charset="0"/>
                          <a:cs typeface="Lato" panose="020F0502020204030203" pitchFamily="34" charset="0"/>
                        </a:rPr>
                        <a:t>Participant</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NA</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A participant in a plan.  There is only a single designation of participant in </a:t>
                      </a:r>
                      <a:r>
                        <a:rPr lang="en-US" sz="1200" dirty="0" err="1">
                          <a:latin typeface="Lato" panose="020F0502020204030203" pitchFamily="34" charset="0"/>
                          <a:ea typeface="Lato" panose="020F0502020204030203" pitchFamily="34" charset="0"/>
                          <a:cs typeface="Lato" panose="020F0502020204030203" pitchFamily="34" charset="0"/>
                        </a:rPr>
                        <a:t>Relius</a:t>
                      </a:r>
                      <a:endParaRPr lang="en-US" sz="12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851310570"/>
                  </a:ext>
                </a:extLst>
              </a:tr>
              <a:tr h="153467">
                <a:tc>
                  <a:txBody>
                    <a:bodyPr/>
                    <a:lstStyle/>
                    <a:p>
                      <a:r>
                        <a:rPr lang="en-US" sz="1300" dirty="0">
                          <a:latin typeface="Lato" panose="020F0502020204030203" pitchFamily="34" charset="0"/>
                          <a:ea typeface="Lato" panose="020F0502020204030203" pitchFamily="34" charset="0"/>
                          <a:cs typeface="Lato" panose="020F0502020204030203" pitchFamily="34" charset="0"/>
                        </a:rPr>
                        <a:t>TPA</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TPA</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The plan’s TPA contact.</a:t>
                      </a:r>
                    </a:p>
                  </a:txBody>
                  <a:tcPr anchor="ctr"/>
                </a:tc>
                <a:extLst>
                  <a:ext uri="{0D108BD9-81ED-4DB2-BD59-A6C34878D82A}">
                    <a16:rowId xmlns:a16="http://schemas.microsoft.com/office/drawing/2014/main" val="353962439"/>
                  </a:ext>
                </a:extLst>
              </a:tr>
              <a:tr h="153467">
                <a:tc>
                  <a:txBody>
                    <a:bodyPr/>
                    <a:lstStyle/>
                    <a:p>
                      <a:r>
                        <a:rPr lang="en-US" sz="1300" dirty="0">
                          <a:latin typeface="Lato" panose="020F0502020204030203" pitchFamily="34" charset="0"/>
                          <a:ea typeface="Lato" panose="020F0502020204030203" pitchFamily="34" charset="0"/>
                          <a:cs typeface="Lato" panose="020F0502020204030203" pitchFamily="34" charset="0"/>
                        </a:rPr>
                        <a:t>Other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3-21</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3(21) contact. Treated as advisor if ACC and ANCC contacts are absent.</a:t>
                      </a:r>
                    </a:p>
                  </a:txBody>
                  <a:tcPr anchor="ctr"/>
                </a:tc>
                <a:extLst>
                  <a:ext uri="{0D108BD9-81ED-4DB2-BD59-A6C34878D82A}">
                    <a16:rowId xmlns:a16="http://schemas.microsoft.com/office/drawing/2014/main" val="3543609070"/>
                  </a:ext>
                </a:extLst>
              </a:tr>
              <a:tr h="153467">
                <a:tc>
                  <a:txBody>
                    <a:bodyPr/>
                    <a:lstStyle/>
                    <a:p>
                      <a:r>
                        <a:rPr lang="en-US" sz="1300" dirty="0">
                          <a:latin typeface="Lato" panose="020F0502020204030203" pitchFamily="34" charset="0"/>
                          <a:ea typeface="Lato" panose="020F0502020204030203" pitchFamily="34" charset="0"/>
                          <a:cs typeface="Lato" panose="020F0502020204030203" pitchFamily="34" charset="0"/>
                        </a:rPr>
                        <a:t>Other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3-38</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3(38) contact. Treated as advisor if ACC and ANCC contacts are absent.</a:t>
                      </a:r>
                    </a:p>
                  </a:txBody>
                  <a:tcPr anchor="ctr"/>
                </a:tc>
                <a:extLst>
                  <a:ext uri="{0D108BD9-81ED-4DB2-BD59-A6C34878D82A}">
                    <a16:rowId xmlns:a16="http://schemas.microsoft.com/office/drawing/2014/main" val="3427967307"/>
                  </a:ext>
                </a:extLst>
              </a:tr>
              <a:tr h="153467">
                <a:tc>
                  <a:txBody>
                    <a:bodyPr/>
                    <a:lstStyle/>
                    <a:p>
                      <a:r>
                        <a:rPr lang="en-US" sz="1300" dirty="0">
                          <a:latin typeface="Lato" panose="020F0502020204030203" pitchFamily="34" charset="0"/>
                          <a:ea typeface="Lato" panose="020F0502020204030203" pitchFamily="34" charset="0"/>
                          <a:cs typeface="Lato" panose="020F0502020204030203" pitchFamily="34" charset="0"/>
                        </a:rPr>
                        <a:t>Other</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DVC-ACH-YE</a:t>
                      </a:r>
                    </a:p>
                  </a:txBody>
                  <a:tcPr anchor="ctr"/>
                </a:tc>
                <a:tc>
                  <a:txBody>
                    <a:bodyPr/>
                    <a:lstStyle/>
                    <a:p>
                      <a:pPr marL="171450" indent="-1714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Contact who receives payroll related communications.</a:t>
                      </a:r>
                    </a:p>
                  </a:txBody>
                  <a:tcPr anchor="ctr"/>
                </a:tc>
                <a:extLst>
                  <a:ext uri="{0D108BD9-81ED-4DB2-BD59-A6C34878D82A}">
                    <a16:rowId xmlns:a16="http://schemas.microsoft.com/office/drawing/2014/main" val="1929035394"/>
                  </a:ext>
                </a:extLst>
              </a:tr>
            </a:tbl>
          </a:graphicData>
        </a:graphic>
      </p:graphicFrame>
      <p:sp>
        <p:nvSpPr>
          <p:cNvPr id="3" name="TextBox 2">
            <a:extLst>
              <a:ext uri="{FF2B5EF4-FFF2-40B4-BE49-F238E27FC236}">
                <a16:creationId xmlns:a16="http://schemas.microsoft.com/office/drawing/2014/main" id="{EC0BAA9B-B50B-4FA8-8F45-911A98230A15}"/>
              </a:ext>
            </a:extLst>
          </p:cNvPr>
          <p:cNvSpPr txBox="1"/>
          <p:nvPr/>
        </p:nvSpPr>
        <p:spPr>
          <a:xfrm>
            <a:off x="426720" y="5293870"/>
            <a:ext cx="4421082" cy="169277"/>
          </a:xfrm>
          <a:prstGeom prst="rect">
            <a:avLst/>
          </a:prstGeom>
          <a:noFill/>
        </p:spPr>
        <p:txBody>
          <a:bodyPr wrap="none" lIns="0" tIns="0" rIns="0" bIns="0" rtlCol="0">
            <a:spAutoFit/>
          </a:bodyPr>
          <a:lstStyle/>
          <a:p>
            <a:pPr algn="l">
              <a:spcAft>
                <a:spcPts val="1250"/>
              </a:spcAft>
            </a:pPr>
            <a:r>
              <a:rPr lang="en-US" sz="1100" b="1" dirty="0" err="1">
                <a:solidFill>
                  <a:srgbClr val="415960"/>
                </a:solidFill>
                <a:latin typeface="Lato" panose="020F0502020204030203" pitchFamily="34" charset="0"/>
                <a:ea typeface="Lato" panose="020F0502020204030203" pitchFamily="34" charset="0"/>
                <a:cs typeface="Lato" panose="020F0502020204030203" pitchFamily="34" charset="0"/>
              </a:rPr>
              <a:t>Relius</a:t>
            </a:r>
            <a:r>
              <a:rPr lang="en-US" sz="1100" b="1" dirty="0">
                <a:solidFill>
                  <a:srgbClr val="415960"/>
                </a:solidFill>
                <a:latin typeface="Lato" panose="020F0502020204030203" pitchFamily="34" charset="0"/>
                <a:ea typeface="Lato" panose="020F0502020204030203" pitchFamily="34" charset="0"/>
                <a:cs typeface="Lato" panose="020F0502020204030203" pitchFamily="34" charset="0"/>
              </a:rPr>
              <a:t> is the source of truth for the audiences and their profile settings</a:t>
            </a:r>
          </a:p>
        </p:txBody>
      </p:sp>
    </p:spTree>
    <p:extLst>
      <p:ext uri="{BB962C8B-B14F-4D97-AF65-F5344CB8AC3E}">
        <p14:creationId xmlns:p14="http://schemas.microsoft.com/office/powerpoint/2010/main" val="3172812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1A9602-46A0-4A50-8BB3-CE85C821EB3A}"/>
              </a:ext>
            </a:extLst>
          </p:cNvPr>
          <p:cNvSpPr>
            <a:spLocks noGrp="1"/>
          </p:cNvSpPr>
          <p:nvPr>
            <p:ph type="title"/>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Feedback from TPA interviews</a:t>
            </a:r>
          </a:p>
        </p:txBody>
      </p:sp>
      <p:sp>
        <p:nvSpPr>
          <p:cNvPr id="3" name="Content Placeholder 2">
            <a:extLst>
              <a:ext uri="{FF2B5EF4-FFF2-40B4-BE49-F238E27FC236}">
                <a16:creationId xmlns:a16="http://schemas.microsoft.com/office/drawing/2014/main" id="{EF99DB4F-0246-421C-9275-937E0BD01A3E}"/>
              </a:ext>
            </a:extLst>
          </p:cNvPr>
          <p:cNvSpPr>
            <a:spLocks noGrp="1"/>
          </p:cNvSpPr>
          <p:nvPr>
            <p:ph type="body" sz="quarter" idx="10"/>
          </p:nvPr>
        </p:nvSpPr>
        <p:spPr>
          <a:xfrm>
            <a:off x="345234" y="1661746"/>
            <a:ext cx="5400426" cy="4396198"/>
          </a:xfrm>
        </p:spPr>
        <p:txBody>
          <a:bodyPr>
            <a:noAutofit/>
          </a:bodyPr>
          <a:lstStyle/>
          <a:p>
            <a:pPr>
              <a:lnSpc>
                <a:spcPct val="100000"/>
              </a:lnSpc>
              <a:spcBef>
                <a:spcPts val="800"/>
              </a:spcBef>
            </a:pPr>
            <a:r>
              <a:rPr lang="en-US" sz="1300" b="1" dirty="0">
                <a:latin typeface="Lato" panose="020F0502020204030203"/>
              </a:rPr>
              <a:t>Administration</a:t>
            </a:r>
          </a:p>
          <a:p>
            <a:pPr marL="285750" indent="-285750">
              <a:lnSpc>
                <a:spcPct val="110000"/>
              </a:lnSpc>
              <a:spcBef>
                <a:spcPts val="800"/>
              </a:spcBef>
              <a:buFont typeface="Arial" panose="020B0604020202020204" pitchFamily="34" charset="0"/>
              <a:buChar char="•"/>
            </a:pPr>
            <a:r>
              <a:rPr lang="en-US" sz="1300" dirty="0">
                <a:latin typeface="Lato" panose="020F0502020204030203"/>
              </a:rPr>
              <a:t>Online distribution submission and approval</a:t>
            </a:r>
            <a:endParaRPr lang="en-US" sz="1300" b="1" dirty="0">
              <a:solidFill>
                <a:srgbClr val="A32829"/>
              </a:solidFill>
              <a:latin typeface="Lato" panose="020F0502020204030203"/>
            </a:endParaRPr>
          </a:p>
          <a:p>
            <a:pPr marL="285750" indent="-285750">
              <a:lnSpc>
                <a:spcPct val="110000"/>
              </a:lnSpc>
              <a:spcBef>
                <a:spcPts val="800"/>
              </a:spcBef>
              <a:buFont typeface="Arial" panose="020B0604020202020204" pitchFamily="34" charset="0"/>
              <a:buChar char="•"/>
            </a:pPr>
            <a:r>
              <a:rPr lang="en-US" sz="1300" dirty="0">
                <a:latin typeface="Lato" panose="020F0502020204030203"/>
              </a:rPr>
              <a:t>Online loan submission and approval-include loan activity with principal and interest for any specified range of time</a:t>
            </a:r>
          </a:p>
          <a:p>
            <a:pPr marL="285750" indent="-285750">
              <a:lnSpc>
                <a:spcPct val="110000"/>
              </a:lnSpc>
              <a:spcBef>
                <a:spcPts val="800"/>
              </a:spcBef>
              <a:buFont typeface="Arial" panose="020B0604020202020204" pitchFamily="34" charset="0"/>
              <a:buChar char="•"/>
            </a:pPr>
            <a:r>
              <a:rPr lang="en-US" sz="1300" dirty="0">
                <a:latin typeface="Lato" panose="020F0502020204030203"/>
              </a:rPr>
              <a:t>Clean 5500 statement package</a:t>
            </a:r>
          </a:p>
          <a:p>
            <a:pPr marL="285750" indent="-285750">
              <a:lnSpc>
                <a:spcPct val="110000"/>
              </a:lnSpc>
              <a:spcBef>
                <a:spcPts val="800"/>
              </a:spcBef>
              <a:buFont typeface="Arial" panose="020B0604020202020204" pitchFamily="34" charset="0"/>
              <a:buChar char="•"/>
            </a:pPr>
            <a:r>
              <a:rPr lang="en-US" sz="1300" dirty="0">
                <a:latin typeface="Lato" panose="020F0502020204030203"/>
              </a:rPr>
              <a:t>For 3(16), need authorized signer authority</a:t>
            </a:r>
          </a:p>
          <a:p>
            <a:pPr marL="285750" indent="-285750">
              <a:lnSpc>
                <a:spcPct val="110000"/>
              </a:lnSpc>
              <a:spcBef>
                <a:spcPts val="800"/>
              </a:spcBef>
              <a:buFont typeface="Arial" panose="020B0604020202020204" pitchFamily="34" charset="0"/>
              <a:buChar char="•"/>
            </a:pPr>
            <a:r>
              <a:rPr lang="en-US" sz="1300" dirty="0">
                <a:latin typeface="Lato" panose="020F0502020204030203"/>
              </a:rPr>
              <a:t>Allow multiple distribution fees or pre-populated schedule</a:t>
            </a:r>
          </a:p>
          <a:p>
            <a:pPr marL="285750" indent="-285750">
              <a:lnSpc>
                <a:spcPct val="110000"/>
              </a:lnSpc>
              <a:spcBef>
                <a:spcPts val="800"/>
              </a:spcBef>
              <a:buFont typeface="Arial" panose="020B0604020202020204" pitchFamily="34" charset="0"/>
              <a:buChar char="•"/>
            </a:pPr>
            <a:r>
              <a:rPr lang="en-US" sz="1300" dirty="0">
                <a:latin typeface="Lato" panose="020F0502020204030203"/>
              </a:rPr>
              <a:t>Downloads (system specific) and API opportunities</a:t>
            </a:r>
          </a:p>
          <a:p>
            <a:pPr marL="285750" indent="-285750">
              <a:lnSpc>
                <a:spcPct val="110000"/>
              </a:lnSpc>
              <a:spcBef>
                <a:spcPts val="800"/>
              </a:spcBef>
              <a:buFont typeface="Arial" panose="020B0604020202020204" pitchFamily="34" charset="0"/>
              <a:buChar char="•"/>
            </a:pPr>
            <a:r>
              <a:rPr lang="en-US" sz="1300" dirty="0">
                <a:latin typeface="Lato" panose="020F0502020204030203"/>
              </a:rPr>
              <a:t>Easy vesting update capability</a:t>
            </a:r>
          </a:p>
          <a:p>
            <a:pPr marL="285750" indent="-285750">
              <a:lnSpc>
                <a:spcPct val="110000"/>
              </a:lnSpc>
              <a:spcBef>
                <a:spcPts val="800"/>
              </a:spcBef>
              <a:buFont typeface="Arial" panose="020B0604020202020204" pitchFamily="34" charset="0"/>
              <a:buChar char="•"/>
            </a:pPr>
            <a:r>
              <a:rPr lang="en-US" sz="1300" dirty="0">
                <a:latin typeface="Lato" panose="020F0502020204030203"/>
              </a:rPr>
              <a:t>Corrective distributions online</a:t>
            </a:r>
          </a:p>
          <a:p>
            <a:pPr marL="285750" indent="-285750">
              <a:lnSpc>
                <a:spcPct val="110000"/>
              </a:lnSpc>
              <a:spcBef>
                <a:spcPts val="800"/>
              </a:spcBef>
              <a:buFont typeface="Arial" panose="020B0604020202020204" pitchFamily="34" charset="0"/>
              <a:buChar char="•"/>
            </a:pPr>
            <a:r>
              <a:rPr lang="en-US" sz="1300" dirty="0">
                <a:latin typeface="Lato" panose="020F0502020204030203"/>
              </a:rPr>
              <a:t>Easy payroll upload</a:t>
            </a:r>
          </a:p>
          <a:p>
            <a:pPr marL="285750" indent="-285750">
              <a:lnSpc>
                <a:spcPct val="110000"/>
              </a:lnSpc>
              <a:spcBef>
                <a:spcPts val="800"/>
              </a:spcBef>
              <a:buFont typeface="Arial" panose="020B0604020202020204" pitchFamily="34" charset="0"/>
              <a:buChar char="•"/>
            </a:pPr>
            <a:r>
              <a:rPr lang="en-US" sz="1300" dirty="0">
                <a:latin typeface="Lato" panose="020F0502020204030203"/>
              </a:rPr>
              <a:t>Ability to download participant notices or to upload TPA notices to recordkeeper for distribution</a:t>
            </a:r>
          </a:p>
          <a:p>
            <a:pPr marL="285750" indent="-285750">
              <a:lnSpc>
                <a:spcPct val="110000"/>
              </a:lnSpc>
              <a:spcBef>
                <a:spcPts val="800"/>
              </a:spcBef>
              <a:buFont typeface="Arial" panose="020B0604020202020204" pitchFamily="34" charset="0"/>
              <a:buChar char="•"/>
            </a:pPr>
            <a:r>
              <a:rPr lang="en-US" sz="1300" dirty="0">
                <a:latin typeface="Lato" panose="020F0502020204030203"/>
              </a:rPr>
              <a:t>Secure data transmission</a:t>
            </a:r>
          </a:p>
          <a:p>
            <a:pPr marL="285750" indent="-285750">
              <a:lnSpc>
                <a:spcPct val="110000"/>
              </a:lnSpc>
              <a:spcBef>
                <a:spcPts val="800"/>
              </a:spcBef>
              <a:buFont typeface="Arial" panose="020B0604020202020204" pitchFamily="34" charset="0"/>
              <a:buChar char="•"/>
            </a:pPr>
            <a:r>
              <a:rPr lang="en-US" sz="1300" dirty="0">
                <a:latin typeface="Lato" panose="020F0502020204030203"/>
              </a:rPr>
              <a:t>Ability to add and modify participant information</a:t>
            </a:r>
          </a:p>
          <a:p>
            <a:pPr>
              <a:lnSpc>
                <a:spcPct val="100000"/>
              </a:lnSpc>
              <a:spcBef>
                <a:spcPts val="800"/>
              </a:spcBef>
            </a:pPr>
            <a:endParaRPr lang="en-US" sz="1300" dirty="0">
              <a:latin typeface="Lato" panose="020F0502020204030203"/>
            </a:endParaRPr>
          </a:p>
        </p:txBody>
      </p:sp>
      <p:sp>
        <p:nvSpPr>
          <p:cNvPr id="7" name="Text Placeholder 6">
            <a:extLst>
              <a:ext uri="{FF2B5EF4-FFF2-40B4-BE49-F238E27FC236}">
                <a16:creationId xmlns:a16="http://schemas.microsoft.com/office/drawing/2014/main" id="{B8BB2485-63A0-47A9-8B11-A0E66AD8DC21}"/>
              </a:ext>
            </a:extLst>
          </p:cNvPr>
          <p:cNvSpPr>
            <a:spLocks noGrp="1"/>
          </p:cNvSpPr>
          <p:nvPr>
            <p:ph type="body" sz="quarter" idx="11"/>
          </p:nvPr>
        </p:nvSpPr>
        <p:spPr>
          <a:xfrm>
            <a:off x="6153150" y="1631798"/>
            <a:ext cx="5693616" cy="4426146"/>
          </a:xfrm>
        </p:spPr>
        <p:txBody>
          <a:bodyPr>
            <a:noAutofit/>
          </a:bodyPr>
          <a:lstStyle/>
          <a:p>
            <a:pPr>
              <a:lnSpc>
                <a:spcPct val="100000"/>
              </a:lnSpc>
              <a:spcBef>
                <a:spcPts val="700"/>
              </a:spcBef>
            </a:pPr>
            <a:r>
              <a:rPr lang="en-US" sz="1300" b="1" dirty="0">
                <a:latin typeface="Lato" panose="020F0502020204030203"/>
              </a:rPr>
              <a:t>Dashboard</a:t>
            </a:r>
          </a:p>
          <a:p>
            <a:pPr marL="285750" indent="-285750">
              <a:lnSpc>
                <a:spcPct val="110000"/>
              </a:lnSpc>
              <a:spcBef>
                <a:spcPts val="700"/>
              </a:spcBef>
              <a:buFont typeface="Arial" panose="020B0604020202020204" pitchFamily="34" charset="0"/>
              <a:buChar char="•"/>
            </a:pPr>
            <a:r>
              <a:rPr lang="en-US" sz="1300" dirty="0">
                <a:latin typeface="Lato" panose="020F0502020204030203"/>
              </a:rPr>
              <a:t>TPA controls security/ability to manage users and reallocate plans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Book of business dashboard with easy drill down plan access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Notification of approvals, reports, messages, to appropriate parties</a:t>
            </a:r>
          </a:p>
          <a:p>
            <a:pPr marL="285750" indent="-285750">
              <a:lnSpc>
                <a:spcPct val="110000"/>
              </a:lnSpc>
              <a:spcBef>
                <a:spcPts val="700"/>
              </a:spcBef>
              <a:buFont typeface="Arial" panose="020B0604020202020204" pitchFamily="34" charset="0"/>
              <a:buChar char="•"/>
            </a:pPr>
            <a:r>
              <a:rPr lang="en-US" sz="1300" dirty="0">
                <a:latin typeface="Lato" panose="020F0502020204030203"/>
              </a:rPr>
              <a:t>Single sign on to employer website</a:t>
            </a:r>
          </a:p>
          <a:p>
            <a:pPr>
              <a:lnSpc>
                <a:spcPct val="100000"/>
              </a:lnSpc>
              <a:spcBef>
                <a:spcPts val="700"/>
              </a:spcBef>
            </a:pPr>
            <a:r>
              <a:rPr lang="en-US" sz="1300" b="1" dirty="0">
                <a:latin typeface="Lato" panose="020F0502020204030203"/>
              </a:rPr>
              <a:t>Reporting</a:t>
            </a:r>
          </a:p>
          <a:p>
            <a:pPr marL="285750" indent="-285750">
              <a:lnSpc>
                <a:spcPct val="110000"/>
              </a:lnSpc>
              <a:spcBef>
                <a:spcPts val="700"/>
              </a:spcBef>
              <a:buFont typeface="Arial" panose="020B0604020202020204" pitchFamily="34" charset="0"/>
              <a:buChar char="•"/>
            </a:pPr>
            <a:r>
              <a:rPr lang="en-US" sz="1300" dirty="0">
                <a:latin typeface="Lato" panose="020F0502020204030203"/>
              </a:rPr>
              <a:t>Robust, clean on-demand reporting at the participant level</a:t>
            </a:r>
          </a:p>
          <a:p>
            <a:pPr marL="285750" indent="-285750">
              <a:lnSpc>
                <a:spcPct val="110000"/>
              </a:lnSpc>
              <a:spcBef>
                <a:spcPts val="700"/>
              </a:spcBef>
              <a:buFont typeface="Arial" panose="020B0604020202020204" pitchFamily="34" charset="0"/>
              <a:buChar char="•"/>
            </a:pPr>
            <a:r>
              <a:rPr lang="en-US" sz="1300" dirty="0">
                <a:latin typeface="Lato" panose="020F0502020204030203"/>
              </a:rPr>
              <a:t>Detailed distribution reporting:  full liquidation amount, tax withholding, forfeitures, fees, net payment, etc.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Forfeiture reporting-separate from withdrawal report and where forfeitures came from/how they have been used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Block of business reporting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Missed loan report/default report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View 1099’s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Confirmation reports for distributions and contributions </a:t>
            </a:r>
          </a:p>
          <a:p>
            <a:pPr marL="285750" indent="-285750">
              <a:lnSpc>
                <a:spcPct val="110000"/>
              </a:lnSpc>
              <a:spcBef>
                <a:spcPts val="700"/>
              </a:spcBef>
              <a:buFont typeface="Arial" panose="020B0604020202020204" pitchFamily="34" charset="0"/>
              <a:buChar char="•"/>
            </a:pPr>
            <a:r>
              <a:rPr lang="en-US" sz="1300" dirty="0">
                <a:latin typeface="Lato" panose="020F0502020204030203"/>
              </a:rPr>
              <a:t>Scheduled reporting capabilities </a:t>
            </a:r>
          </a:p>
          <a:p>
            <a:pPr marL="171450" indent="-171450">
              <a:lnSpc>
                <a:spcPct val="100000"/>
              </a:lnSpc>
              <a:spcBef>
                <a:spcPts val="700"/>
              </a:spcBef>
              <a:buFont typeface="Arial" panose="020B0604020202020204" pitchFamily="34" charset="0"/>
              <a:buChar char="•"/>
            </a:pPr>
            <a:endParaRPr lang="en-US" sz="1300" dirty="0">
              <a:latin typeface="Lato" panose="020F0502020204030203"/>
            </a:endParaRPr>
          </a:p>
          <a:p>
            <a:pPr marL="285750" indent="-285750">
              <a:lnSpc>
                <a:spcPct val="100000"/>
              </a:lnSpc>
              <a:spcBef>
                <a:spcPts val="700"/>
              </a:spcBef>
              <a:buFont typeface="Arial" panose="020B0604020202020204" pitchFamily="34" charset="0"/>
              <a:buChar char="•"/>
            </a:pPr>
            <a:endParaRPr lang="en-US" sz="1300" dirty="0">
              <a:latin typeface="Lato" panose="020F0502020204030203"/>
            </a:endParaRPr>
          </a:p>
          <a:p>
            <a:pPr>
              <a:lnSpc>
                <a:spcPct val="100000"/>
              </a:lnSpc>
              <a:spcBef>
                <a:spcPts val="700"/>
              </a:spcBef>
            </a:pPr>
            <a:endParaRPr lang="en-US" sz="1300" dirty="0">
              <a:latin typeface="Lato" panose="020F0502020204030203"/>
            </a:endParaRPr>
          </a:p>
          <a:p>
            <a:pPr>
              <a:lnSpc>
                <a:spcPct val="100000"/>
              </a:lnSpc>
              <a:spcBef>
                <a:spcPts val="700"/>
              </a:spcBef>
            </a:pPr>
            <a:endParaRPr lang="en-US" sz="1300" dirty="0">
              <a:latin typeface="Lato" panose="020F0502020204030203"/>
            </a:endParaRPr>
          </a:p>
          <a:p>
            <a:pPr>
              <a:lnSpc>
                <a:spcPct val="100000"/>
              </a:lnSpc>
              <a:spcBef>
                <a:spcPts val="700"/>
              </a:spcBef>
            </a:pPr>
            <a:endParaRPr lang="en-US" sz="1300" dirty="0">
              <a:latin typeface="Lato" panose="020F0502020204030203"/>
            </a:endParaRPr>
          </a:p>
          <a:p>
            <a:pPr>
              <a:lnSpc>
                <a:spcPct val="100000"/>
              </a:lnSpc>
              <a:spcBef>
                <a:spcPts val="700"/>
              </a:spcBef>
            </a:pPr>
            <a:endParaRPr lang="en-US" sz="1300" dirty="0">
              <a:latin typeface="Lato" panose="020F0502020204030203"/>
            </a:endParaRPr>
          </a:p>
          <a:p>
            <a:pPr>
              <a:lnSpc>
                <a:spcPct val="100000"/>
              </a:lnSpc>
              <a:spcBef>
                <a:spcPts val="700"/>
              </a:spcBef>
            </a:pPr>
            <a:endParaRPr lang="en-US" sz="1300" dirty="0">
              <a:latin typeface="Lato" panose="020F0502020204030203"/>
            </a:endParaRPr>
          </a:p>
        </p:txBody>
      </p:sp>
      <p:sp>
        <p:nvSpPr>
          <p:cNvPr id="10" name="Text Placeholder 9">
            <a:extLst>
              <a:ext uri="{FF2B5EF4-FFF2-40B4-BE49-F238E27FC236}">
                <a16:creationId xmlns:a16="http://schemas.microsoft.com/office/drawing/2014/main" id="{2913EAF1-B4A6-4973-BC21-980161440373}"/>
              </a:ext>
            </a:extLst>
          </p:cNvPr>
          <p:cNvSpPr>
            <a:spLocks noGrp="1"/>
          </p:cNvSpPr>
          <p:nvPr>
            <p:ph type="body" sz="quarter" idx="14"/>
          </p:nvPr>
        </p:nvSpPr>
        <p:spPr>
          <a:xfrm>
            <a:off x="10225761" y="307848"/>
            <a:ext cx="1879600" cy="1002206"/>
          </a:xfrm>
        </p:spPr>
        <p:txBody>
          <a:bodyPr>
            <a:normAutofit/>
          </a:bodyPr>
          <a:lstStyle/>
          <a:p>
            <a:r>
              <a:rPr lang="en-US" dirty="0"/>
              <a:t>Theresa Ayers and Phil Maness notes from TPA interviews re: TPA Portal</a:t>
            </a:r>
          </a:p>
          <a:p>
            <a:endParaRPr lang="en-US" dirty="0"/>
          </a:p>
        </p:txBody>
      </p:sp>
    </p:spTree>
    <p:extLst>
      <p:ext uri="{BB962C8B-B14F-4D97-AF65-F5344CB8AC3E}">
        <p14:creationId xmlns:p14="http://schemas.microsoft.com/office/powerpoint/2010/main" val="174264832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American Trust Corporate Site – TPA Content</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10939990" cy="4515788"/>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The value the TPA brings to the relationship</a:t>
            </a:r>
          </a:p>
          <a:p>
            <a:pPr marL="285750"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How we compliment, not compete with each other</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Our commitment to working with you</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We respect that it’s your client</a:t>
            </a:r>
          </a:p>
          <a:p>
            <a:pPr marL="285750"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We have the flexibility to support how you work</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Recordkeeping only and they do all the work</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Leverage our compliance and 3(16) when they want to outsource</a:t>
            </a:r>
          </a:p>
          <a:p>
            <a:pPr marL="285750"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How we enable them to do their job </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Sponsor site access to manage their clients’ needs</a:t>
            </a:r>
          </a:p>
          <a:p>
            <a:pPr marL="742950" lvl="1"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Service team support who understand your role</a:t>
            </a:r>
          </a:p>
          <a:p>
            <a:pPr marL="285750" indent="-285750">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Overview of our open architecture platform</a:t>
            </a:r>
          </a:p>
        </p:txBody>
      </p:sp>
    </p:spTree>
    <p:extLst>
      <p:ext uri="{BB962C8B-B14F-4D97-AF65-F5344CB8AC3E}">
        <p14:creationId xmlns:p14="http://schemas.microsoft.com/office/powerpoint/2010/main" val="149695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Backlog: user research and feedback</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10293261" cy="736227"/>
          </a:xfrm>
          <a:prstGeom prst="rect">
            <a:avLst/>
          </a:prstGeom>
          <a:noFill/>
        </p:spPr>
        <p:txBody>
          <a:bodyPr wrap="square" lIns="0" tIns="0" rIns="0" bIns="0" rtlCol="0">
            <a:spAutoFit/>
          </a:bodyPr>
          <a:lstStyle/>
          <a:p>
            <a:pPr algn="l">
              <a:lnSpc>
                <a:spcPct val="150000"/>
              </a:lnSpc>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MVP 3+: Prioritize high value operational self-service capabilities</a:t>
            </a:r>
          </a:p>
          <a:p>
            <a:pPr marL="742950" lvl="1" indent="-285750">
              <a:lnSpc>
                <a:spcPct val="150000"/>
              </a:lnSpc>
              <a:buFont typeface="Arial" panose="020B0604020202020204" pitchFamily="34" charset="0"/>
              <a:buChar char="•"/>
            </a:pPr>
            <a:endParaRPr lang="en-US" sz="1600" dirty="0">
              <a:solidFill>
                <a:srgbClr val="415960"/>
              </a:solidFill>
              <a:latin typeface="Lato" panose="020F0502020204030203" pitchFamily="34" charset="0"/>
              <a:ea typeface="Lato" panose="020F0502020204030203" pitchFamily="34" charset="0"/>
              <a:cs typeface="Lato" panose="020F0502020204030203" pitchFamily="34" charset="0"/>
            </a:endParaRPr>
          </a:p>
        </p:txBody>
      </p:sp>
      <p:graphicFrame>
        <p:nvGraphicFramePr>
          <p:cNvPr id="5" name="Table 3">
            <a:extLst>
              <a:ext uri="{FF2B5EF4-FFF2-40B4-BE49-F238E27FC236}">
                <a16:creationId xmlns:a16="http://schemas.microsoft.com/office/drawing/2014/main" id="{B1DF2F9C-F857-45B8-8B20-5C22B744D46F}"/>
              </a:ext>
            </a:extLst>
          </p:cNvPr>
          <p:cNvGraphicFramePr>
            <a:graphicFrameLocks noGrp="1"/>
          </p:cNvGraphicFramePr>
          <p:nvPr>
            <p:extLst>
              <p:ext uri="{D42A27DB-BD31-4B8C-83A1-F6EECF244321}">
                <p14:modId xmlns:p14="http://schemas.microsoft.com/office/powerpoint/2010/main" val="1688940238"/>
              </p:ext>
            </p:extLst>
          </p:nvPr>
        </p:nvGraphicFramePr>
        <p:xfrm>
          <a:off x="426720" y="1644014"/>
          <a:ext cx="11247120" cy="4604449"/>
        </p:xfrm>
        <a:graphic>
          <a:graphicData uri="http://schemas.openxmlformats.org/drawingml/2006/table">
            <a:tbl>
              <a:tblPr firstRow="1" bandRow="1">
                <a:tableStyleId>{69012ECD-51FC-41F1-AA8D-1B2483CD663E}</a:tableStyleId>
              </a:tblPr>
              <a:tblGrid>
                <a:gridCol w="3749040">
                  <a:extLst>
                    <a:ext uri="{9D8B030D-6E8A-4147-A177-3AD203B41FA5}">
                      <a16:colId xmlns:a16="http://schemas.microsoft.com/office/drawing/2014/main" val="637044487"/>
                    </a:ext>
                  </a:extLst>
                </a:gridCol>
                <a:gridCol w="3749040">
                  <a:extLst>
                    <a:ext uri="{9D8B030D-6E8A-4147-A177-3AD203B41FA5}">
                      <a16:colId xmlns:a16="http://schemas.microsoft.com/office/drawing/2014/main" val="1485041146"/>
                    </a:ext>
                  </a:extLst>
                </a:gridCol>
                <a:gridCol w="3749040">
                  <a:extLst>
                    <a:ext uri="{9D8B030D-6E8A-4147-A177-3AD203B41FA5}">
                      <a16:colId xmlns:a16="http://schemas.microsoft.com/office/drawing/2014/main" val="425487480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TPA</a:t>
                      </a:r>
                    </a:p>
                  </a:txBody>
                  <a:tcPr anchor="ctr"/>
                </a:tc>
                <a:tc>
                  <a:txBody>
                    <a:bodyPr/>
                    <a:lstStyle/>
                    <a:p>
                      <a:r>
                        <a:rPr lang="en-US" dirty="0"/>
                        <a:t>Advisor</a:t>
                      </a:r>
                    </a:p>
                  </a:txBody>
                  <a:tcPr anchor="ctr"/>
                </a:tc>
                <a:tc>
                  <a:txBody>
                    <a:bodyPr/>
                    <a:lstStyle/>
                    <a:p>
                      <a:r>
                        <a:rPr lang="en-US" dirty="0"/>
                        <a:t>Partner</a:t>
                      </a:r>
                    </a:p>
                  </a:txBody>
                  <a:tcPr anchor="ctr"/>
                </a:tc>
                <a:extLst>
                  <a:ext uri="{0D108BD9-81ED-4DB2-BD59-A6C34878D82A}">
                    <a16:rowId xmlns:a16="http://schemas.microsoft.com/office/drawing/2014/main" val="468991201"/>
                  </a:ext>
                </a:extLst>
              </a:tr>
              <a:tr h="470238">
                <a:tc>
                  <a:txBody>
                    <a:bodyPr/>
                    <a:lstStyle/>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Align client communications with plan management role of intermediary</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Online distribution submission and approval</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Online loan submission and approval-include loan activity with principal and interest for any specified range of time</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Clean 5500 statement package</a:t>
                      </a:r>
                    </a:p>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dirty="0">
                          <a:solidFill>
                            <a:srgbClr val="415960"/>
                          </a:solidFill>
                          <a:latin typeface="Lato" panose="020F0502020204030203"/>
                        </a:rPr>
                        <a:t>For 3(16), need authorized signer authority</a:t>
                      </a:r>
                      <a:endParaRPr lang="en-US" sz="1200" b="0" dirty="0">
                        <a:solidFill>
                          <a:srgbClr val="415960"/>
                        </a:solidFill>
                        <a:latin typeface="Lato" panose="020F0502020204030203" pitchFamily="34" charset="0"/>
                        <a:ea typeface="Lato" panose="020F0502020204030203" pitchFamily="34" charset="0"/>
                        <a:cs typeface="Lato" panose="020F0502020204030203" pitchFamily="34" charset="0"/>
                      </a:endParaRP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Downloads (system specific) and API opportunities </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Vesting updates and corrective distributions</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Ability to download notices or to upload TPA notices to recordkeeper for distribution</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Create TPA level access management solution</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Book of business, plan and participant level reporting (scheduled and ad hoc)</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Detailed distribution and forfeiture reporting</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Missed loan report/default report</a:t>
                      </a:r>
                    </a:p>
                    <a:p>
                      <a:pPr marL="228600" lvl="2" indent="-22860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Ability to view 1099’s</a:t>
                      </a:r>
                    </a:p>
                  </a:txBody>
                  <a:tcPr/>
                </a:tc>
                <a:tc>
                  <a:txBody>
                    <a:bodyPr/>
                    <a:lstStyle/>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Fund lineup management</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Model portfolio management</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Enrollment kit ordering</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Client and book level reporting</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Book and client level revenue</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Access to fee benchmarking reports</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Integration with </a:t>
                      </a:r>
                      <a:r>
                        <a:rPr lang="en-US" sz="1200" b="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 reporting and marketing campaign portal</a:t>
                      </a:r>
                    </a:p>
                    <a:p>
                      <a:pPr marL="285750" indent="-285750">
                        <a:lnSpc>
                          <a:spcPct val="120000"/>
                        </a:lnSpc>
                        <a:buFont typeface="+mj-lt"/>
                        <a:buAutoNum type="arabicPeriod"/>
                      </a:pPr>
                      <a:endParaRPr lang="en-US" sz="1200" b="0" dirty="0">
                        <a:solidFill>
                          <a:srgbClr val="415960"/>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20000"/>
                        </a:lnSpc>
                        <a:buFont typeface="+mj-lt"/>
                        <a:buAutoNum type="arabicPeriod"/>
                      </a:pPr>
                      <a:endParaRPr lang="en-US" sz="1200" b="0" dirty="0">
                        <a:solidFill>
                          <a:srgbClr val="415960"/>
                        </a:solidFill>
                        <a:latin typeface="Lato" panose="020F0502020204030203" pitchFamily="34" charset="0"/>
                        <a:ea typeface="Lato" panose="020F0502020204030203" pitchFamily="34" charset="0"/>
                        <a:cs typeface="Lato" panose="020F0502020204030203" pitchFamily="34" charset="0"/>
                      </a:endParaRPr>
                    </a:p>
                  </a:txBody>
                  <a:tcPr/>
                </a:tc>
                <a:tc>
                  <a:txBody>
                    <a:bodyPr/>
                    <a:lstStyle/>
                    <a:p>
                      <a:pPr marL="742950" lvl="1" indent="-285750">
                        <a:lnSpc>
                          <a:spcPct val="120000"/>
                        </a:lnSpc>
                        <a:buFont typeface="+mj-lt"/>
                        <a:buAutoNum type="arabicPeriod"/>
                      </a:pPr>
                      <a:endParaRPr lang="en-US" sz="1200" b="0" dirty="0">
                        <a:solidFill>
                          <a:srgbClr val="415960"/>
                        </a:solidFill>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220623720"/>
                  </a:ext>
                </a:extLst>
              </a:tr>
            </a:tbl>
          </a:graphicData>
        </a:graphic>
      </p:graphicFrame>
    </p:spTree>
    <p:extLst>
      <p:ext uri="{BB962C8B-B14F-4D97-AF65-F5344CB8AC3E}">
        <p14:creationId xmlns:p14="http://schemas.microsoft.com/office/powerpoint/2010/main" val="258057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31F3138-FB7E-406F-97DF-A71F250D4750}"/>
              </a:ext>
            </a:extLst>
          </p:cNvPr>
          <p:cNvSpPr/>
          <p:nvPr/>
        </p:nvSpPr>
        <p:spPr>
          <a:xfrm>
            <a:off x="3963030" y="2107528"/>
            <a:ext cx="4167272" cy="1796633"/>
          </a:xfrm>
          <a:prstGeom prst="roundRect">
            <a:avLst/>
          </a:prstGeom>
          <a:noFill/>
          <a:ln w="381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0255D44-4983-419C-98D2-407DE26C76B8}"/>
              </a:ext>
            </a:extLst>
          </p:cNvPr>
          <p:cNvSpPr txBox="1"/>
          <p:nvPr/>
        </p:nvSpPr>
        <p:spPr>
          <a:xfrm>
            <a:off x="173826" y="2467235"/>
            <a:ext cx="2938288" cy="107721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Online administration tasks</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Data submission</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Managing delegated services</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TPA education/content</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Read access to advisor content</a:t>
            </a:r>
          </a:p>
        </p:txBody>
      </p:sp>
      <p:sp>
        <p:nvSpPr>
          <p:cNvPr id="10" name="TextBox 9">
            <a:extLst>
              <a:ext uri="{FF2B5EF4-FFF2-40B4-BE49-F238E27FC236}">
                <a16:creationId xmlns:a16="http://schemas.microsoft.com/office/drawing/2014/main" id="{0FB180F2-5950-4AA4-8A17-85608A24DAF6}"/>
              </a:ext>
            </a:extLst>
          </p:cNvPr>
          <p:cNvSpPr txBox="1"/>
          <p:nvPr/>
        </p:nvSpPr>
        <p:spPr>
          <a:xfrm>
            <a:off x="9162165" y="2480116"/>
            <a:ext cx="2924106" cy="107721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Investment management</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Employee education/advice</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Plan oversight/vendor selection</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Advisor education/content</a:t>
            </a:r>
          </a:p>
          <a:p>
            <a:pPr marL="285750" indent="-285750" algn="l">
              <a:buFont typeface="Arial" panose="020B0604020202020204" pitchFamily="34" charset="0"/>
              <a:buChar char="•"/>
            </a:pPr>
            <a:r>
              <a:rPr lang="en-US" sz="1400" dirty="0">
                <a:solidFill>
                  <a:srgbClr val="415960"/>
                </a:solidFill>
                <a:latin typeface="Lato"/>
                <a:ea typeface="Georgia" charset="0"/>
                <a:cs typeface="Georgia" charset="0"/>
              </a:rPr>
              <a:t>Read access to TPA content</a:t>
            </a:r>
          </a:p>
        </p:txBody>
      </p:sp>
      <p:sp>
        <p:nvSpPr>
          <p:cNvPr id="11" name="TextBox 10">
            <a:extLst>
              <a:ext uri="{FF2B5EF4-FFF2-40B4-BE49-F238E27FC236}">
                <a16:creationId xmlns:a16="http://schemas.microsoft.com/office/drawing/2014/main" id="{21B6FDB1-E14F-42C6-BFAA-C35FEC96850F}"/>
              </a:ext>
            </a:extLst>
          </p:cNvPr>
          <p:cNvSpPr txBox="1"/>
          <p:nvPr/>
        </p:nvSpPr>
        <p:spPr>
          <a:xfrm>
            <a:off x="3963029" y="2178483"/>
            <a:ext cx="4148807" cy="1661993"/>
          </a:xfrm>
          <a:prstGeom prst="rect">
            <a:avLst/>
          </a:prstGeom>
          <a:noFill/>
        </p:spPr>
        <p:txBody>
          <a:bodyPr wrap="square" lIns="0" tIns="0" rIns="0" bIns="0" rtlCol="0">
            <a:spAutoFit/>
          </a:bodyPr>
          <a:lstStyle/>
          <a:p>
            <a:pPr algn="ctr"/>
            <a:r>
              <a:rPr lang="en-US" b="1" dirty="0">
                <a:solidFill>
                  <a:srgbClr val="003764"/>
                </a:solidFill>
                <a:latin typeface="Lato"/>
                <a:ea typeface="Georgia" charset="0"/>
                <a:cs typeface="Georgia" charset="0"/>
              </a:rPr>
              <a:t>Shared Content</a:t>
            </a:r>
          </a:p>
          <a:p>
            <a:pPr algn="ctr"/>
            <a:r>
              <a:rPr lang="en-US" dirty="0">
                <a:solidFill>
                  <a:srgbClr val="415960"/>
                </a:solidFill>
                <a:latin typeface="Lato"/>
                <a:ea typeface="Georgia" charset="0"/>
                <a:cs typeface="Georgia" charset="0"/>
              </a:rPr>
              <a:t>Book of business information</a:t>
            </a:r>
          </a:p>
          <a:p>
            <a:pPr algn="ctr"/>
            <a:r>
              <a:rPr lang="en-US" dirty="0">
                <a:solidFill>
                  <a:srgbClr val="415960"/>
                </a:solidFill>
                <a:latin typeface="Lato"/>
                <a:ea typeface="Georgia" charset="0"/>
                <a:cs typeface="Georgia" charset="0"/>
              </a:rPr>
              <a:t>Notifications</a:t>
            </a:r>
          </a:p>
          <a:p>
            <a:pPr algn="ctr"/>
            <a:r>
              <a:rPr lang="en-US" dirty="0">
                <a:solidFill>
                  <a:srgbClr val="415960"/>
                </a:solidFill>
                <a:latin typeface="Lato"/>
                <a:ea typeface="Georgia" charset="0"/>
                <a:cs typeface="Georgia" charset="0"/>
              </a:rPr>
              <a:t>Plan and book level reporting</a:t>
            </a:r>
          </a:p>
          <a:p>
            <a:pPr algn="ctr"/>
            <a:r>
              <a:rPr lang="en-US" dirty="0">
                <a:solidFill>
                  <a:srgbClr val="415960"/>
                </a:solidFill>
                <a:latin typeface="Lato"/>
                <a:ea typeface="Georgia" charset="0"/>
                <a:cs typeface="Georgia" charset="0"/>
              </a:rPr>
              <a:t>Data exports</a:t>
            </a:r>
          </a:p>
          <a:p>
            <a:pPr algn="ctr"/>
            <a:r>
              <a:rPr lang="en-US" dirty="0">
                <a:solidFill>
                  <a:srgbClr val="415960"/>
                </a:solidFill>
                <a:latin typeface="Lato"/>
                <a:ea typeface="Georgia" charset="0"/>
                <a:cs typeface="Georgia" charset="0"/>
              </a:rPr>
              <a:t>User access management</a:t>
            </a:r>
          </a:p>
        </p:txBody>
      </p:sp>
      <p:cxnSp>
        <p:nvCxnSpPr>
          <p:cNvPr id="3" name="Straight Arrow Connector 2">
            <a:extLst>
              <a:ext uri="{FF2B5EF4-FFF2-40B4-BE49-F238E27FC236}">
                <a16:creationId xmlns:a16="http://schemas.microsoft.com/office/drawing/2014/main" id="{D8C8023C-184C-49DA-BE87-9FA5DFF03817}"/>
              </a:ext>
            </a:extLst>
          </p:cNvPr>
          <p:cNvCxnSpPr>
            <a:cxnSpLocks/>
            <a:stCxn id="8" idx="3"/>
          </p:cNvCxnSpPr>
          <p:nvPr/>
        </p:nvCxnSpPr>
        <p:spPr>
          <a:xfrm>
            <a:off x="8130302" y="3005845"/>
            <a:ext cx="8852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FC0CE9-1F3F-4A3F-AC6D-F6D8250674D1}"/>
              </a:ext>
            </a:extLst>
          </p:cNvPr>
          <p:cNvCxnSpPr>
            <a:cxnSpLocks/>
          </p:cNvCxnSpPr>
          <p:nvPr/>
        </p:nvCxnSpPr>
        <p:spPr>
          <a:xfrm flipH="1">
            <a:off x="3057597" y="3005845"/>
            <a:ext cx="886968" cy="128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B2996D-F3DF-49BE-977A-2BE485DBE9B8}"/>
              </a:ext>
            </a:extLst>
          </p:cNvPr>
          <p:cNvSpPr txBox="1"/>
          <p:nvPr/>
        </p:nvSpPr>
        <p:spPr>
          <a:xfrm>
            <a:off x="443068" y="277851"/>
            <a:ext cx="9868086" cy="553998"/>
          </a:xfrm>
          <a:prstGeom prst="rect">
            <a:avLst/>
          </a:prstGeom>
          <a:noFill/>
        </p:spPr>
        <p:txBody>
          <a:bodyPr wrap="none" lIns="0" tIns="0" rIns="0" bIns="0" rtlCol="0">
            <a:spAutoFit/>
          </a:bodyPr>
          <a:lstStyle/>
          <a:p>
            <a:pPr algn="l">
              <a:spcAft>
                <a:spcPts val="1250"/>
              </a:spcAft>
            </a:pPr>
            <a:r>
              <a:rPr lang="en-US" sz="3600" b="1" dirty="0">
                <a:solidFill>
                  <a:srgbClr val="003764"/>
                </a:solidFill>
                <a:latin typeface="Lato" panose="020F0502020204030203" pitchFamily="34" charset="0"/>
                <a:ea typeface="Lato" panose="020F0502020204030203" pitchFamily="34" charset="0"/>
                <a:cs typeface="Lato" panose="020F0502020204030203" pitchFamily="34" charset="0"/>
              </a:rPr>
              <a:t>Longer term: creating experience differentiation</a:t>
            </a:r>
          </a:p>
        </p:txBody>
      </p:sp>
      <p:sp>
        <p:nvSpPr>
          <p:cNvPr id="24" name="TextBox 23">
            <a:extLst>
              <a:ext uri="{FF2B5EF4-FFF2-40B4-BE49-F238E27FC236}">
                <a16:creationId xmlns:a16="http://schemas.microsoft.com/office/drawing/2014/main" id="{F7994DBE-5CAF-44B7-B5E6-6775C8800E7D}"/>
              </a:ext>
            </a:extLst>
          </p:cNvPr>
          <p:cNvSpPr txBox="1"/>
          <p:nvPr/>
        </p:nvSpPr>
        <p:spPr>
          <a:xfrm>
            <a:off x="256246" y="1732286"/>
            <a:ext cx="1773947" cy="369332"/>
          </a:xfrm>
          <a:prstGeom prst="rect">
            <a:avLst/>
          </a:prstGeom>
          <a:noFill/>
        </p:spPr>
        <p:txBody>
          <a:bodyPr wrap="none" lIns="0" tIns="0" rIns="0" bIns="0" rtlCol="0">
            <a:spAutoFit/>
          </a:bodyPr>
          <a:lstStyle/>
          <a:p>
            <a:pPr algn="l">
              <a:spcAft>
                <a:spcPts val="1250"/>
              </a:spcAft>
            </a:pPr>
            <a:r>
              <a:rPr lang="en-US" sz="2400" b="1" dirty="0">
                <a:solidFill>
                  <a:srgbClr val="003764"/>
                </a:solidFill>
                <a:latin typeface="Lato"/>
                <a:ea typeface="Georgia" charset="0"/>
                <a:cs typeface="Georgia" charset="0"/>
              </a:rPr>
              <a:t>TPA Specific</a:t>
            </a:r>
          </a:p>
        </p:txBody>
      </p:sp>
      <p:sp>
        <p:nvSpPr>
          <p:cNvPr id="25" name="TextBox 24">
            <a:extLst>
              <a:ext uri="{FF2B5EF4-FFF2-40B4-BE49-F238E27FC236}">
                <a16:creationId xmlns:a16="http://schemas.microsoft.com/office/drawing/2014/main" id="{E6C83AD9-3766-42CF-A774-551833BBC4DE}"/>
              </a:ext>
            </a:extLst>
          </p:cNvPr>
          <p:cNvSpPr txBox="1"/>
          <p:nvPr/>
        </p:nvSpPr>
        <p:spPr>
          <a:xfrm>
            <a:off x="9200629" y="1732286"/>
            <a:ext cx="2311530" cy="369332"/>
          </a:xfrm>
          <a:prstGeom prst="rect">
            <a:avLst/>
          </a:prstGeom>
          <a:noFill/>
        </p:spPr>
        <p:txBody>
          <a:bodyPr wrap="none" lIns="0" tIns="0" rIns="0" bIns="0" rtlCol="0">
            <a:spAutoFit/>
          </a:bodyPr>
          <a:lstStyle/>
          <a:p>
            <a:pPr algn="l">
              <a:spcAft>
                <a:spcPts val="1250"/>
              </a:spcAft>
            </a:pPr>
            <a:r>
              <a:rPr lang="en-US" sz="2400" b="1" dirty="0">
                <a:solidFill>
                  <a:srgbClr val="003764"/>
                </a:solidFill>
                <a:latin typeface="Lato"/>
                <a:ea typeface="Georgia" charset="0"/>
                <a:cs typeface="Georgia" charset="0"/>
              </a:rPr>
              <a:t>Advisor Specific</a:t>
            </a:r>
          </a:p>
        </p:txBody>
      </p:sp>
      <p:sp>
        <p:nvSpPr>
          <p:cNvPr id="23" name="Rectangle: Rounded Corners 22">
            <a:extLst>
              <a:ext uri="{FF2B5EF4-FFF2-40B4-BE49-F238E27FC236}">
                <a16:creationId xmlns:a16="http://schemas.microsoft.com/office/drawing/2014/main" id="{820C4495-2153-4140-8EF7-72DE7FCF904F}"/>
              </a:ext>
            </a:extLst>
          </p:cNvPr>
          <p:cNvSpPr/>
          <p:nvPr/>
        </p:nvSpPr>
        <p:spPr>
          <a:xfrm>
            <a:off x="4934762" y="4367719"/>
            <a:ext cx="2237362" cy="963958"/>
          </a:xfrm>
          <a:prstGeom prst="roundRect">
            <a:avLst/>
          </a:prstGeom>
          <a:noFill/>
          <a:ln w="25400">
            <a:solidFill>
              <a:srgbClr val="A328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3764"/>
                </a:solidFill>
                <a:latin typeface="Lato"/>
              </a:rPr>
              <a:t>Employer experience using </a:t>
            </a:r>
            <a:r>
              <a:rPr lang="en-US" sz="1600" dirty="0" err="1">
                <a:solidFill>
                  <a:srgbClr val="003764"/>
                </a:solidFill>
                <a:latin typeface="Lato"/>
              </a:rPr>
              <a:t>Relius</a:t>
            </a:r>
            <a:r>
              <a:rPr lang="en-US" sz="1600" dirty="0">
                <a:solidFill>
                  <a:srgbClr val="003764"/>
                </a:solidFill>
                <a:latin typeface="Lato"/>
              </a:rPr>
              <a:t> APIs and custom UX</a:t>
            </a:r>
          </a:p>
        </p:txBody>
      </p:sp>
      <p:sp>
        <p:nvSpPr>
          <p:cNvPr id="28" name="Rectangle: Rounded Corners 27">
            <a:extLst>
              <a:ext uri="{FF2B5EF4-FFF2-40B4-BE49-F238E27FC236}">
                <a16:creationId xmlns:a16="http://schemas.microsoft.com/office/drawing/2014/main" id="{17882556-46E5-4FA7-ACFC-7BF97CFD69DA}"/>
              </a:ext>
            </a:extLst>
          </p:cNvPr>
          <p:cNvSpPr/>
          <p:nvPr/>
        </p:nvSpPr>
        <p:spPr>
          <a:xfrm>
            <a:off x="4934762" y="5824118"/>
            <a:ext cx="2241006" cy="829601"/>
          </a:xfrm>
          <a:prstGeom prst="roundRect">
            <a:avLst/>
          </a:prstGeom>
          <a:noFill/>
          <a:ln w="25400">
            <a:solidFill>
              <a:srgbClr val="A3282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3764"/>
                </a:solidFill>
                <a:latin typeface="Lato"/>
              </a:rPr>
              <a:t>Employee experience using </a:t>
            </a:r>
            <a:r>
              <a:rPr lang="en-US" sz="1600" dirty="0" err="1">
                <a:solidFill>
                  <a:srgbClr val="003764"/>
                </a:solidFill>
                <a:latin typeface="Lato"/>
              </a:rPr>
              <a:t>Relius</a:t>
            </a:r>
            <a:r>
              <a:rPr lang="en-US" sz="1600" dirty="0">
                <a:solidFill>
                  <a:srgbClr val="003764"/>
                </a:solidFill>
                <a:latin typeface="Lato"/>
              </a:rPr>
              <a:t> APIs and custom UX</a:t>
            </a:r>
          </a:p>
        </p:txBody>
      </p:sp>
      <p:cxnSp>
        <p:nvCxnSpPr>
          <p:cNvPr id="29" name="Straight Arrow Connector 28">
            <a:extLst>
              <a:ext uri="{FF2B5EF4-FFF2-40B4-BE49-F238E27FC236}">
                <a16:creationId xmlns:a16="http://schemas.microsoft.com/office/drawing/2014/main" id="{3ABAD34C-4148-4EFB-B38D-D7DD894B4858}"/>
              </a:ext>
            </a:extLst>
          </p:cNvPr>
          <p:cNvCxnSpPr>
            <a:cxnSpLocks/>
            <a:stCxn id="8" idx="2"/>
            <a:endCxn id="23" idx="0"/>
          </p:cNvCxnSpPr>
          <p:nvPr/>
        </p:nvCxnSpPr>
        <p:spPr>
          <a:xfrm>
            <a:off x="6046666" y="3904161"/>
            <a:ext cx="6777" cy="4635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BA12C9-84D1-4E00-AC2F-7632DB16A18F}"/>
              </a:ext>
            </a:extLst>
          </p:cNvPr>
          <p:cNvCxnSpPr>
            <a:cxnSpLocks/>
            <a:stCxn id="23" idx="2"/>
            <a:endCxn id="28" idx="0"/>
          </p:cNvCxnSpPr>
          <p:nvPr/>
        </p:nvCxnSpPr>
        <p:spPr>
          <a:xfrm>
            <a:off x="6053443" y="5331677"/>
            <a:ext cx="1822" cy="4924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5FBBCB6-821C-4853-8574-AD87F15A9513}"/>
              </a:ext>
            </a:extLst>
          </p:cNvPr>
          <p:cNvSpPr txBox="1"/>
          <p:nvPr/>
        </p:nvSpPr>
        <p:spPr>
          <a:xfrm>
            <a:off x="5466945" y="4031250"/>
            <a:ext cx="383118" cy="246221"/>
          </a:xfrm>
          <a:prstGeom prst="rect">
            <a:avLst/>
          </a:prstGeom>
          <a:noFill/>
        </p:spPr>
        <p:txBody>
          <a:bodyPr wrap="none" lIns="0" tIns="0" rIns="0" bIns="0" rtlCol="0">
            <a:spAutoFit/>
          </a:bodyPr>
          <a:lstStyle/>
          <a:p>
            <a:pPr algn="l">
              <a:spcAft>
                <a:spcPts val="1250"/>
              </a:spcAft>
            </a:pPr>
            <a:r>
              <a:rPr lang="en-US" sz="1600" b="1" dirty="0">
                <a:solidFill>
                  <a:srgbClr val="415960"/>
                </a:solidFill>
                <a:latin typeface="Lato"/>
                <a:ea typeface="Georgia" charset="0"/>
                <a:cs typeface="Georgia" charset="0"/>
              </a:rPr>
              <a:t>SSO</a:t>
            </a:r>
          </a:p>
        </p:txBody>
      </p:sp>
      <p:sp>
        <p:nvSpPr>
          <p:cNvPr id="40" name="TextBox 39">
            <a:extLst>
              <a:ext uri="{FF2B5EF4-FFF2-40B4-BE49-F238E27FC236}">
                <a16:creationId xmlns:a16="http://schemas.microsoft.com/office/drawing/2014/main" id="{DABA1F9E-316E-44B6-95B7-D8469DF5EE88}"/>
              </a:ext>
            </a:extLst>
          </p:cNvPr>
          <p:cNvSpPr txBox="1"/>
          <p:nvPr/>
        </p:nvSpPr>
        <p:spPr>
          <a:xfrm>
            <a:off x="4559197" y="5454787"/>
            <a:ext cx="1290866" cy="246221"/>
          </a:xfrm>
          <a:prstGeom prst="rect">
            <a:avLst/>
          </a:prstGeom>
          <a:noFill/>
        </p:spPr>
        <p:txBody>
          <a:bodyPr wrap="none" lIns="0" tIns="0" rIns="0" bIns="0" rtlCol="0">
            <a:spAutoFit/>
          </a:bodyPr>
          <a:lstStyle/>
          <a:p>
            <a:pPr algn="l">
              <a:spcAft>
                <a:spcPts val="1250"/>
              </a:spcAft>
            </a:pPr>
            <a:r>
              <a:rPr lang="en-US" sz="1600" b="1" dirty="0">
                <a:solidFill>
                  <a:srgbClr val="415960"/>
                </a:solidFill>
                <a:latin typeface="Lato"/>
                <a:ea typeface="Georgia" charset="0"/>
                <a:cs typeface="Georgia" charset="0"/>
              </a:rPr>
              <a:t>Pass Through</a:t>
            </a:r>
          </a:p>
        </p:txBody>
      </p:sp>
      <p:sp>
        <p:nvSpPr>
          <p:cNvPr id="18" name="TextBox 17">
            <a:extLst>
              <a:ext uri="{FF2B5EF4-FFF2-40B4-BE49-F238E27FC236}">
                <a16:creationId xmlns:a16="http://schemas.microsoft.com/office/drawing/2014/main" id="{2AFAFC54-6B90-483D-86C2-E39F6D166A00}"/>
              </a:ext>
            </a:extLst>
          </p:cNvPr>
          <p:cNvSpPr txBox="1"/>
          <p:nvPr/>
        </p:nvSpPr>
        <p:spPr>
          <a:xfrm>
            <a:off x="2504393" y="1033670"/>
            <a:ext cx="6846982" cy="923330"/>
          </a:xfrm>
          <a:prstGeom prst="rect">
            <a:avLst/>
          </a:prstGeom>
          <a:noFill/>
        </p:spPr>
        <p:txBody>
          <a:bodyPr wrap="square" lIns="0" tIns="0" rIns="0" bIns="0" rtlCol="0">
            <a:spAutoFit/>
          </a:bodyPr>
          <a:lstStyle/>
          <a:p>
            <a:pPr algn="ctr"/>
            <a:r>
              <a:rPr lang="en-US" sz="2000" b="1" dirty="0">
                <a:solidFill>
                  <a:srgbClr val="C00000"/>
                </a:solidFill>
                <a:latin typeface="Lato" panose="020F0502020204030203"/>
                <a:ea typeface="Georgia" charset="0"/>
                <a:cs typeface="Georgia" charset="0"/>
              </a:rPr>
              <a:t>American Trust</a:t>
            </a:r>
          </a:p>
          <a:p>
            <a:pPr algn="ctr"/>
            <a:r>
              <a:rPr lang="en-US" sz="2000" b="1" dirty="0">
                <a:solidFill>
                  <a:srgbClr val="003764"/>
                </a:solidFill>
                <a:latin typeface="Lato" panose="020F0502020204030203"/>
                <a:ea typeface="Georgia" charset="0"/>
                <a:cs typeface="Georgia" charset="0"/>
              </a:rPr>
              <a:t>Institutional</a:t>
            </a:r>
          </a:p>
          <a:p>
            <a:pPr algn="ctr"/>
            <a:r>
              <a:rPr lang="en-US" sz="2000" b="1" dirty="0">
                <a:solidFill>
                  <a:srgbClr val="003764"/>
                </a:solidFill>
                <a:latin typeface="Lato" panose="020F0502020204030203"/>
                <a:ea typeface="Georgia" charset="0"/>
                <a:cs typeface="Georgia" charset="0"/>
              </a:rPr>
              <a:t>Advisor/TPA</a:t>
            </a:r>
          </a:p>
        </p:txBody>
      </p:sp>
    </p:spTree>
    <p:extLst>
      <p:ext uri="{BB962C8B-B14F-4D97-AF65-F5344CB8AC3E}">
        <p14:creationId xmlns:p14="http://schemas.microsoft.com/office/powerpoint/2010/main" val="2523575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Backlog: user research and feedback</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10293261" cy="736227"/>
          </a:xfrm>
          <a:prstGeom prst="rect">
            <a:avLst/>
          </a:prstGeom>
          <a:noFill/>
        </p:spPr>
        <p:txBody>
          <a:bodyPr wrap="square" lIns="0" tIns="0" rIns="0" bIns="0" rtlCol="0">
            <a:spAutoFit/>
          </a:bodyPr>
          <a:lstStyle/>
          <a:p>
            <a:pPr algn="l">
              <a:lnSpc>
                <a:spcPct val="150000"/>
              </a:lnSpc>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MVP 3+: Prioritize high value operational self-service capabilities</a:t>
            </a:r>
          </a:p>
          <a:p>
            <a:pPr marL="742950" lvl="1" indent="-285750">
              <a:lnSpc>
                <a:spcPct val="150000"/>
              </a:lnSpc>
              <a:buFont typeface="Arial" panose="020B0604020202020204" pitchFamily="34" charset="0"/>
              <a:buChar char="•"/>
            </a:pPr>
            <a:endParaRPr lang="en-US" sz="1600" dirty="0">
              <a:solidFill>
                <a:srgbClr val="415960"/>
              </a:solidFill>
              <a:latin typeface="Lato" panose="020F0502020204030203" pitchFamily="34" charset="0"/>
              <a:ea typeface="Lato" panose="020F0502020204030203" pitchFamily="34" charset="0"/>
              <a:cs typeface="Lato" panose="020F0502020204030203" pitchFamily="34" charset="0"/>
            </a:endParaRPr>
          </a:p>
        </p:txBody>
      </p:sp>
      <p:graphicFrame>
        <p:nvGraphicFramePr>
          <p:cNvPr id="5" name="Table 3">
            <a:extLst>
              <a:ext uri="{FF2B5EF4-FFF2-40B4-BE49-F238E27FC236}">
                <a16:creationId xmlns:a16="http://schemas.microsoft.com/office/drawing/2014/main" id="{B1DF2F9C-F857-45B8-8B20-5C22B744D46F}"/>
              </a:ext>
            </a:extLst>
          </p:cNvPr>
          <p:cNvGraphicFramePr>
            <a:graphicFrameLocks noGrp="1"/>
          </p:cNvGraphicFramePr>
          <p:nvPr>
            <p:extLst>
              <p:ext uri="{D42A27DB-BD31-4B8C-83A1-F6EECF244321}">
                <p14:modId xmlns:p14="http://schemas.microsoft.com/office/powerpoint/2010/main" val="2277220037"/>
              </p:ext>
            </p:extLst>
          </p:nvPr>
        </p:nvGraphicFramePr>
        <p:xfrm>
          <a:off x="426720" y="1644014"/>
          <a:ext cx="10972800" cy="2190433"/>
        </p:xfrm>
        <a:graphic>
          <a:graphicData uri="http://schemas.openxmlformats.org/drawingml/2006/table">
            <a:tbl>
              <a:tblPr firstRow="1" bandRow="1">
                <a:tableStyleId>{69012ECD-51FC-41F1-AA8D-1B2483CD663E}</a:tableStyleId>
              </a:tblPr>
              <a:tblGrid>
                <a:gridCol w="5486400">
                  <a:extLst>
                    <a:ext uri="{9D8B030D-6E8A-4147-A177-3AD203B41FA5}">
                      <a16:colId xmlns:a16="http://schemas.microsoft.com/office/drawing/2014/main" val="637044487"/>
                    </a:ext>
                  </a:extLst>
                </a:gridCol>
                <a:gridCol w="5486400">
                  <a:extLst>
                    <a:ext uri="{9D8B030D-6E8A-4147-A177-3AD203B41FA5}">
                      <a16:colId xmlns:a16="http://schemas.microsoft.com/office/drawing/2014/main" val="148504114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Sponsor</a:t>
                      </a:r>
                    </a:p>
                  </a:txBody>
                  <a:tcPr anchor="ctr"/>
                </a:tc>
                <a:tc>
                  <a:txBody>
                    <a:bodyPr/>
                    <a:lstStyle/>
                    <a:p>
                      <a:r>
                        <a:rPr lang="en-US" dirty="0"/>
                        <a:t>Participant</a:t>
                      </a:r>
                    </a:p>
                  </a:txBody>
                  <a:tcPr anchor="ctr"/>
                </a:tc>
                <a:extLst>
                  <a:ext uri="{0D108BD9-81ED-4DB2-BD59-A6C34878D82A}">
                    <a16:rowId xmlns:a16="http://schemas.microsoft.com/office/drawing/2014/main" val="468991201"/>
                  </a:ext>
                </a:extLst>
              </a:tr>
              <a:tr h="470238">
                <a:tc>
                  <a:txBody>
                    <a:bodyPr/>
                    <a:lstStyle/>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Processing questions, distributions, loans, contributions, how to submit, where are they in the process?</a:t>
                      </a:r>
                    </a:p>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Request a report and questions about reports on the web.</a:t>
                      </a:r>
                    </a:p>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Asking how to change info in the system, address change/beneficiary update, etc.</a:t>
                      </a:r>
                    </a:p>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Password resets (both PS and personal) – but this should go away with the migration to the LEX on-prem platform (hopefully)</a:t>
                      </a:r>
                    </a:p>
                    <a:p>
                      <a:pPr marL="228600" marR="0" lvl="2" indent="-228600" algn="l" defTabSz="914400" rtl="0" eaLnBrk="1" fontAlgn="auto" latinLnBrk="0" hangingPunct="1">
                        <a:lnSpc>
                          <a:spcPct val="120000"/>
                        </a:lnSpc>
                        <a:spcBef>
                          <a:spcPts val="0"/>
                        </a:spcBef>
                        <a:spcAft>
                          <a:spcPts val="0"/>
                        </a:spcAft>
                        <a:buClrTx/>
                        <a:buSzTx/>
                        <a:buFont typeface="+mj-lt"/>
                        <a:buAutoNum type="arabicPeriod"/>
                        <a:tabLst/>
                        <a:defRPr/>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Requests for enrollment kits/enrollment forms</a:t>
                      </a:r>
                    </a:p>
                  </a:txBody>
                  <a:tcPr/>
                </a:tc>
                <a:tc>
                  <a:txBody>
                    <a:bodyPr/>
                    <a:lstStyle/>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Account Access/Password Reset</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Distribution Status</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Account allocation changes</a:t>
                      </a:r>
                    </a:p>
                    <a:p>
                      <a:pPr marL="285750" indent="-285750">
                        <a:lnSpc>
                          <a:spcPct val="120000"/>
                        </a:lnSpc>
                        <a:buFont typeface="+mj-lt"/>
                        <a:buAutoNum type="arabicPeriod"/>
                      </a:pPr>
                      <a:r>
                        <a:rPr lang="en-US" sz="1200" b="0" dirty="0">
                          <a:solidFill>
                            <a:srgbClr val="415960"/>
                          </a:solidFill>
                          <a:latin typeface="Lato" panose="020F0502020204030203" pitchFamily="34" charset="0"/>
                          <a:ea typeface="Lato" panose="020F0502020204030203" pitchFamily="34" charset="0"/>
                          <a:cs typeface="Lato" panose="020F0502020204030203" pitchFamily="34" charset="0"/>
                        </a:rPr>
                        <a:t>Account information (personal) changes</a:t>
                      </a:r>
                    </a:p>
                  </a:txBody>
                  <a:tcPr/>
                </a:tc>
                <a:extLst>
                  <a:ext uri="{0D108BD9-81ED-4DB2-BD59-A6C34878D82A}">
                    <a16:rowId xmlns:a16="http://schemas.microsoft.com/office/drawing/2014/main" val="1220623720"/>
                  </a:ext>
                </a:extLst>
              </a:tr>
            </a:tbl>
          </a:graphicData>
        </a:graphic>
      </p:graphicFrame>
    </p:spTree>
    <p:extLst>
      <p:ext uri="{BB962C8B-B14F-4D97-AF65-F5344CB8AC3E}">
        <p14:creationId xmlns:p14="http://schemas.microsoft.com/office/powerpoint/2010/main" val="1762653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Partner specific requests</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10293261" cy="736227"/>
          </a:xfrm>
          <a:prstGeom prst="rect">
            <a:avLst/>
          </a:prstGeom>
          <a:noFill/>
        </p:spPr>
        <p:txBody>
          <a:bodyPr wrap="square" lIns="0" tIns="0" rIns="0" bIns="0" rtlCol="0">
            <a:spAutoFit/>
          </a:bodyPr>
          <a:lstStyle/>
          <a:p>
            <a:pPr algn="l">
              <a:lnSpc>
                <a:spcPct val="150000"/>
              </a:lnSpc>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MVP 3+: Prioritize high value operational self-service capabilities</a:t>
            </a:r>
          </a:p>
          <a:p>
            <a:pPr marL="742950" lvl="1" indent="-285750">
              <a:lnSpc>
                <a:spcPct val="150000"/>
              </a:lnSpc>
              <a:buFont typeface="Arial" panose="020B0604020202020204" pitchFamily="34" charset="0"/>
              <a:buChar char="•"/>
            </a:pPr>
            <a:endParaRPr lang="en-US" sz="1600" dirty="0">
              <a:solidFill>
                <a:srgbClr val="415960"/>
              </a:solidFill>
              <a:latin typeface="Lato" panose="020F0502020204030203" pitchFamily="34" charset="0"/>
              <a:ea typeface="Lato" panose="020F0502020204030203" pitchFamily="34" charset="0"/>
              <a:cs typeface="Lato" panose="020F0502020204030203" pitchFamily="34" charset="0"/>
            </a:endParaRPr>
          </a:p>
        </p:txBody>
      </p:sp>
      <p:graphicFrame>
        <p:nvGraphicFramePr>
          <p:cNvPr id="5" name="Table 3">
            <a:extLst>
              <a:ext uri="{FF2B5EF4-FFF2-40B4-BE49-F238E27FC236}">
                <a16:creationId xmlns:a16="http://schemas.microsoft.com/office/drawing/2014/main" id="{B1DF2F9C-F857-45B8-8B20-5C22B744D46F}"/>
              </a:ext>
            </a:extLst>
          </p:cNvPr>
          <p:cNvGraphicFramePr>
            <a:graphicFrameLocks noGrp="1"/>
          </p:cNvGraphicFramePr>
          <p:nvPr>
            <p:extLst>
              <p:ext uri="{D42A27DB-BD31-4B8C-83A1-F6EECF244321}">
                <p14:modId xmlns:p14="http://schemas.microsoft.com/office/powerpoint/2010/main" val="4169161488"/>
              </p:ext>
            </p:extLst>
          </p:nvPr>
        </p:nvGraphicFramePr>
        <p:xfrm>
          <a:off x="426720" y="1644014"/>
          <a:ext cx="11064240" cy="2225040"/>
        </p:xfrm>
        <a:graphic>
          <a:graphicData uri="http://schemas.openxmlformats.org/drawingml/2006/table">
            <a:tbl>
              <a:tblPr firstRow="1" bandRow="1">
                <a:tableStyleId>{69012ECD-51FC-41F1-AA8D-1B2483CD663E}</a:tableStyleId>
              </a:tblPr>
              <a:tblGrid>
                <a:gridCol w="1463040">
                  <a:extLst>
                    <a:ext uri="{9D8B030D-6E8A-4147-A177-3AD203B41FA5}">
                      <a16:colId xmlns:a16="http://schemas.microsoft.com/office/drawing/2014/main" val="1078079227"/>
                    </a:ext>
                  </a:extLst>
                </a:gridCol>
                <a:gridCol w="3200400">
                  <a:extLst>
                    <a:ext uri="{9D8B030D-6E8A-4147-A177-3AD203B41FA5}">
                      <a16:colId xmlns:a16="http://schemas.microsoft.com/office/drawing/2014/main" val="2525290668"/>
                    </a:ext>
                  </a:extLst>
                </a:gridCol>
                <a:gridCol w="3200400">
                  <a:extLst>
                    <a:ext uri="{9D8B030D-6E8A-4147-A177-3AD203B41FA5}">
                      <a16:colId xmlns:a16="http://schemas.microsoft.com/office/drawing/2014/main" val="3403635734"/>
                    </a:ext>
                  </a:extLst>
                </a:gridCol>
                <a:gridCol w="3200400">
                  <a:extLst>
                    <a:ext uri="{9D8B030D-6E8A-4147-A177-3AD203B41FA5}">
                      <a16:colId xmlns:a16="http://schemas.microsoft.com/office/drawing/2014/main" val="1485041146"/>
                    </a:ext>
                  </a:extLst>
                </a:gridCol>
              </a:tblGrid>
              <a:tr h="0">
                <a:tc>
                  <a:txBody>
                    <a:bodyPr/>
                    <a:lstStyle/>
                    <a:p>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Sponsor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Participant</a:t>
                      </a:r>
                    </a:p>
                  </a:txBody>
                  <a:tcPr anchor="ctr"/>
                </a:tc>
                <a:tc>
                  <a:txBody>
                    <a:bodyPr/>
                    <a:lstStyle/>
                    <a:p>
                      <a:r>
                        <a:rPr lang="en-US" dirty="0"/>
                        <a:t>Intermediary</a:t>
                      </a:r>
                    </a:p>
                  </a:txBody>
                  <a:tcPr anchor="ctr"/>
                </a:tc>
                <a:extLst>
                  <a:ext uri="{0D108BD9-81ED-4DB2-BD59-A6C34878D82A}">
                    <a16:rowId xmlns:a16="http://schemas.microsoft.com/office/drawing/2014/main" val="468991201"/>
                  </a:ext>
                </a:extLst>
              </a:tr>
              <a:tr h="281784">
                <a:tc>
                  <a:txBody>
                    <a:bodyPr/>
                    <a:lstStyle/>
                    <a:p>
                      <a:r>
                        <a:rPr lang="en-US" sz="1200" dirty="0">
                          <a:latin typeface="Lato" panose="020F0502020204030203" pitchFamily="34" charset="0"/>
                          <a:ea typeface="Lato" panose="020F0502020204030203" pitchFamily="34" charset="0"/>
                          <a:cs typeface="Lato" panose="020F0502020204030203" pitchFamily="34" charset="0"/>
                        </a:rPr>
                        <a:t>Mutual of Omaha</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“how to” help content</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ability to change address online</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Set and track annual plan goals</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Imagine Retirement data into </a:t>
                      </a:r>
                      <a:r>
                        <a:rPr lang="en-US" sz="1100" dirty="0" err="1">
                          <a:latin typeface="Lato" panose="020F0502020204030203" pitchFamily="34" charset="0"/>
                          <a:ea typeface="Lato" panose="020F0502020204030203" pitchFamily="34" charset="0"/>
                          <a:cs typeface="Lato" panose="020F0502020204030203" pitchFamily="34" charset="0"/>
                        </a:rPr>
                        <a:t>iJoin</a:t>
                      </a:r>
                      <a:endParaRPr lang="en-US" sz="1100" dirty="0">
                        <a:latin typeface="Lato" panose="020F0502020204030203" pitchFamily="34" charset="0"/>
                        <a:ea typeface="Lato" panose="020F0502020204030203" pitchFamily="34" charset="0"/>
                        <a:cs typeface="Lato" panose="020F0502020204030203" pitchFamily="34" charset="0"/>
                      </a:endParaRP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rollover in process to enrollment experience</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Remove </a:t>
                      </a:r>
                      <a:r>
                        <a:rPr lang="en-US" sz="1100" dirty="0" err="1">
                          <a:latin typeface="Lato" panose="020F0502020204030203" pitchFamily="34" charset="0"/>
                          <a:ea typeface="Lato" panose="020F0502020204030203" pitchFamily="34" charset="0"/>
                          <a:cs typeface="Lato" panose="020F0502020204030203" pitchFamily="34" charset="0"/>
                        </a:rPr>
                        <a:t>iJoin</a:t>
                      </a:r>
                      <a:r>
                        <a:rPr lang="en-US" sz="1100" dirty="0">
                          <a:latin typeface="Lato" panose="020F0502020204030203" pitchFamily="34" charset="0"/>
                          <a:ea typeface="Lato" panose="020F0502020204030203" pitchFamily="34" charset="0"/>
                          <a:cs typeface="Lato" panose="020F0502020204030203" pitchFamily="34" charset="0"/>
                        </a:rPr>
                        <a:t> branding</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Remove </a:t>
                      </a:r>
                      <a:r>
                        <a:rPr lang="en-US" sz="1100" dirty="0" err="1">
                          <a:latin typeface="Lato" panose="020F0502020204030203" pitchFamily="34" charset="0"/>
                          <a:ea typeface="Lato" panose="020F0502020204030203" pitchFamily="34" charset="0"/>
                          <a:cs typeface="Lato" panose="020F0502020204030203" pitchFamily="34" charset="0"/>
                        </a:rPr>
                        <a:t>iJoin</a:t>
                      </a:r>
                      <a:r>
                        <a:rPr lang="en-US" sz="1100" dirty="0">
                          <a:latin typeface="Lato" panose="020F0502020204030203" pitchFamily="34" charset="0"/>
                          <a:ea typeface="Lato" panose="020F0502020204030203" pitchFamily="34" charset="0"/>
                          <a:cs typeface="Lato" panose="020F0502020204030203" pitchFamily="34" charset="0"/>
                        </a:rPr>
                        <a:t> transition page</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Improved dashboard view</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Chat functionality</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Ability to view advisor compensation by plan</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Image Retirement access</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Ability to manage investment changes</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Ability to manage models</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Plan conversion tracking</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Add </a:t>
                      </a:r>
                      <a:r>
                        <a:rPr lang="en-US" sz="1100" dirty="0" err="1">
                          <a:latin typeface="Lato" panose="020F0502020204030203" pitchFamily="34" charset="0"/>
                          <a:ea typeface="Lato" panose="020F0502020204030203" pitchFamily="34" charset="0"/>
                          <a:cs typeface="Lato" panose="020F0502020204030203" pitchFamily="34" charset="0"/>
                        </a:rPr>
                        <a:t>PensionPro</a:t>
                      </a:r>
                      <a:r>
                        <a:rPr lang="en-US" sz="1100" dirty="0">
                          <a:latin typeface="Lato" panose="020F0502020204030203" pitchFamily="34" charset="0"/>
                          <a:ea typeface="Lato" panose="020F0502020204030203" pitchFamily="34" charset="0"/>
                          <a:cs typeface="Lato" panose="020F0502020204030203" pitchFamily="34" charset="0"/>
                        </a:rPr>
                        <a:t> link to portal</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Ability to view open transactions</a:t>
                      </a:r>
                    </a:p>
                  </a:txBody>
                  <a:tcPr anchor="ctr"/>
                </a:tc>
                <a:extLst>
                  <a:ext uri="{0D108BD9-81ED-4DB2-BD59-A6C34878D82A}">
                    <a16:rowId xmlns:a16="http://schemas.microsoft.com/office/drawing/2014/main" val="2924476316"/>
                  </a:ext>
                </a:extLst>
              </a:tr>
              <a:tr h="281784">
                <a:tc>
                  <a:txBody>
                    <a:bodyPr/>
                    <a:lstStyle/>
                    <a:p>
                      <a:r>
                        <a:rPr lang="en-US" sz="1200" dirty="0">
                          <a:latin typeface="Lato" panose="020F0502020204030203" pitchFamily="34" charset="0"/>
                          <a:ea typeface="Lato" panose="020F0502020204030203" pitchFamily="34" charset="0"/>
                          <a:cs typeface="Lato" panose="020F0502020204030203" pitchFamily="34" charset="0"/>
                        </a:rPr>
                        <a:t>Johnson Financial</a:t>
                      </a: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Ability to view fund performance along with fund’s benchmark performance</a:t>
                      </a:r>
                    </a:p>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Spanish desktop and mobile app</a:t>
                      </a: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3169149759"/>
                  </a:ext>
                </a:extLst>
              </a:tr>
            </a:tbl>
          </a:graphicData>
        </a:graphic>
      </p:graphicFrame>
    </p:spTree>
    <p:extLst>
      <p:ext uri="{BB962C8B-B14F-4D97-AF65-F5344CB8AC3E}">
        <p14:creationId xmlns:p14="http://schemas.microsoft.com/office/powerpoint/2010/main" val="125257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Audience profiles (non-participant)</a:t>
            </a:r>
          </a:p>
        </p:txBody>
      </p: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Audiences and user profiles</a:t>
            </a:r>
          </a:p>
        </p:txBody>
      </p:sp>
      <p:graphicFrame>
        <p:nvGraphicFramePr>
          <p:cNvPr id="17" name="Table 3">
            <a:extLst>
              <a:ext uri="{FF2B5EF4-FFF2-40B4-BE49-F238E27FC236}">
                <a16:creationId xmlns:a16="http://schemas.microsoft.com/office/drawing/2014/main" id="{4ACB9596-8EB5-46D3-96C1-0772CE1F5E08}"/>
              </a:ext>
            </a:extLst>
          </p:cNvPr>
          <p:cNvGraphicFramePr>
            <a:graphicFrameLocks noGrp="1"/>
          </p:cNvGraphicFramePr>
          <p:nvPr>
            <p:extLst>
              <p:ext uri="{D42A27DB-BD31-4B8C-83A1-F6EECF244321}">
                <p14:modId xmlns:p14="http://schemas.microsoft.com/office/powerpoint/2010/main" val="3964117524"/>
              </p:ext>
            </p:extLst>
          </p:nvPr>
        </p:nvGraphicFramePr>
        <p:xfrm>
          <a:off x="426719" y="1752480"/>
          <a:ext cx="11338560" cy="3276600"/>
        </p:xfrm>
        <a:graphic>
          <a:graphicData uri="http://schemas.openxmlformats.org/drawingml/2006/table">
            <a:tbl>
              <a:tblPr firstRow="1" bandRow="1">
                <a:tableStyleId>{69012ECD-51FC-41F1-AA8D-1B2483CD663E}</a:tableStyleId>
              </a:tblPr>
              <a:tblGrid>
                <a:gridCol w="914400">
                  <a:extLst>
                    <a:ext uri="{9D8B030D-6E8A-4147-A177-3AD203B41FA5}">
                      <a16:colId xmlns:a16="http://schemas.microsoft.com/office/drawing/2014/main" val="1078079227"/>
                    </a:ext>
                  </a:extLst>
                </a:gridCol>
                <a:gridCol w="1463040">
                  <a:extLst>
                    <a:ext uri="{9D8B030D-6E8A-4147-A177-3AD203B41FA5}">
                      <a16:colId xmlns:a16="http://schemas.microsoft.com/office/drawing/2014/main" val="3403635734"/>
                    </a:ext>
                  </a:extLst>
                </a:gridCol>
                <a:gridCol w="1280160">
                  <a:extLst>
                    <a:ext uri="{9D8B030D-6E8A-4147-A177-3AD203B41FA5}">
                      <a16:colId xmlns:a16="http://schemas.microsoft.com/office/drawing/2014/main" val="2995112840"/>
                    </a:ext>
                  </a:extLst>
                </a:gridCol>
                <a:gridCol w="1280160">
                  <a:extLst>
                    <a:ext uri="{9D8B030D-6E8A-4147-A177-3AD203B41FA5}">
                      <a16:colId xmlns:a16="http://schemas.microsoft.com/office/drawing/2014/main" val="140484580"/>
                    </a:ext>
                  </a:extLst>
                </a:gridCol>
                <a:gridCol w="1280160">
                  <a:extLst>
                    <a:ext uri="{9D8B030D-6E8A-4147-A177-3AD203B41FA5}">
                      <a16:colId xmlns:a16="http://schemas.microsoft.com/office/drawing/2014/main" val="1966571067"/>
                    </a:ext>
                  </a:extLst>
                </a:gridCol>
                <a:gridCol w="1280160">
                  <a:extLst>
                    <a:ext uri="{9D8B030D-6E8A-4147-A177-3AD203B41FA5}">
                      <a16:colId xmlns:a16="http://schemas.microsoft.com/office/drawing/2014/main" val="3340805903"/>
                    </a:ext>
                  </a:extLst>
                </a:gridCol>
                <a:gridCol w="1280160">
                  <a:extLst>
                    <a:ext uri="{9D8B030D-6E8A-4147-A177-3AD203B41FA5}">
                      <a16:colId xmlns:a16="http://schemas.microsoft.com/office/drawing/2014/main" val="1418426006"/>
                    </a:ext>
                  </a:extLst>
                </a:gridCol>
                <a:gridCol w="1280160">
                  <a:extLst>
                    <a:ext uri="{9D8B030D-6E8A-4147-A177-3AD203B41FA5}">
                      <a16:colId xmlns:a16="http://schemas.microsoft.com/office/drawing/2014/main" val="3327132514"/>
                    </a:ext>
                  </a:extLst>
                </a:gridCol>
                <a:gridCol w="1280160">
                  <a:extLst>
                    <a:ext uri="{9D8B030D-6E8A-4147-A177-3AD203B41FA5}">
                      <a16:colId xmlns:a16="http://schemas.microsoft.com/office/drawing/2014/main" val="3199085259"/>
                    </a:ext>
                  </a:extLst>
                </a:gridCol>
              </a:tblGrid>
              <a:tr h="138199">
                <a:tc>
                  <a:txBody>
                    <a:bodyPr/>
                    <a:lstStyle/>
                    <a:p>
                      <a:r>
                        <a:rPr lang="en-US" sz="1100" dirty="0">
                          <a:latin typeface="Lato" panose="020F0502020204030203" pitchFamily="34" charset="0"/>
                          <a:ea typeface="Lato" panose="020F0502020204030203" pitchFamily="34" charset="0"/>
                          <a:cs typeface="Lato" panose="020F0502020204030203" pitchFamily="34" charset="0"/>
                        </a:rPr>
                        <a:t>Audience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Role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Book/Plan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Investments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Compliance/Plan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Payroll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Transactions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Lato" panose="020F0502020204030203" pitchFamily="34" charset="0"/>
                          <a:ea typeface="Lato" panose="020F0502020204030203" pitchFamily="34" charset="0"/>
                          <a:cs typeface="Lato" panose="020F0502020204030203" pitchFamily="34" charset="0"/>
                        </a:rPr>
                        <a:t>Ops Comm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err="1">
                          <a:latin typeface="Lato" panose="020F0502020204030203" pitchFamily="34" charset="0"/>
                          <a:ea typeface="Lato" panose="020F0502020204030203" pitchFamily="34" charset="0"/>
                          <a:cs typeface="Lato" panose="020F0502020204030203" pitchFamily="34" charset="0"/>
                        </a:rPr>
                        <a:t>Mkting</a:t>
                      </a:r>
                      <a:r>
                        <a:rPr lang="en-US" sz="1100" dirty="0">
                          <a:latin typeface="Lato" panose="020F0502020204030203" pitchFamily="34" charset="0"/>
                          <a:ea typeface="Lato" panose="020F0502020204030203" pitchFamily="34" charset="0"/>
                          <a:cs typeface="Lato" panose="020F0502020204030203" pitchFamily="34" charset="0"/>
                        </a:rPr>
                        <a:t> Comm</a:t>
                      </a:r>
                    </a:p>
                  </a:txBody>
                  <a:tcPr anchor="ctr"/>
                </a:tc>
                <a:extLst>
                  <a:ext uri="{0D108BD9-81ED-4DB2-BD59-A6C34878D82A}">
                    <a16:rowId xmlns:a16="http://schemas.microsoft.com/office/drawing/2014/main" val="468991201"/>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Partner</a:t>
                      </a:r>
                    </a:p>
                  </a:txBody>
                  <a:tcPr anchor="ctr">
                    <a:solidFill>
                      <a:srgbClr val="C00000">
                        <a:alpha val="20000"/>
                      </a:srgbClr>
                    </a:solid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Reporting only</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2924476316"/>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Advisor</a:t>
                      </a:r>
                    </a:p>
                  </a:txBody>
                  <a:tcPr anchor="ctr">
                    <a:solidFill>
                      <a:srgbClr val="C00000">
                        <a:alpha val="20000"/>
                      </a:srgbClr>
                    </a:solid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Non-fiduciary</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3169149759"/>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Advisor</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3(21) fiduciary</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kumimoji="0" lang="en-US" sz="1200" b="0" i="0" u="none" strike="noStrike" kern="1200" cap="none" spc="0" normalizeH="0" baseline="0" noProof="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endParaRPr lang="en-US" sz="1200" dirty="0">
                        <a:solidFill>
                          <a:srgbClr val="415960"/>
                        </a:solidFill>
                        <a:latin typeface="Lato" panose="020F0502020204030203" pitchFamily="34" charset="0"/>
                        <a:ea typeface="Lato" panose="020F0502020204030203" pitchFamily="34" charset="0"/>
                        <a:cs typeface="Lato" panose="020F0502020204030203" pitchFamily="34" charset="0"/>
                      </a:endParaRP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3841199764"/>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Advisor</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3(38) fiduciary</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endParaRPr lang="en-US" sz="1200" dirty="0">
                        <a:solidFill>
                          <a:srgbClr val="415960"/>
                        </a:solidFill>
                        <a:latin typeface="Lato" panose="020F0502020204030203" pitchFamily="34" charset="0"/>
                        <a:ea typeface="Lato" panose="020F0502020204030203" pitchFamily="34" charset="0"/>
                        <a:cs typeface="Lato" panose="020F0502020204030203" pitchFamily="34" charset="0"/>
                      </a:endParaRP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1058007342"/>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TPA</a:t>
                      </a:r>
                    </a:p>
                  </a:txBody>
                  <a:tcPr anchor="ctr">
                    <a:solidFill>
                      <a:srgbClr val="C00000">
                        <a:alpha val="20000"/>
                      </a:srgbClr>
                    </a:solid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Non-fiduciary TPA</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endPar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1212608635"/>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TPA</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3(16) fiduciary</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851310570"/>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Employer</a:t>
                      </a:r>
                    </a:p>
                  </a:txBody>
                  <a:tcPr anchor="ctr">
                    <a:solidFill>
                      <a:srgbClr val="C00000">
                        <a:alpha val="20000"/>
                      </a:srgbClr>
                    </a:solid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Plan administrator</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353962439"/>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Employer</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Compliance</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3543609070"/>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Employer</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Payroll</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3427967307"/>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Employer</a:t>
                      </a:r>
                    </a:p>
                  </a:txBody>
                  <a:tcPr anchor="ctr">
                    <a:no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Reporting Only</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Yes/No</a:t>
                      </a:r>
                    </a:p>
                  </a:txBody>
                  <a:tcPr anchor="ctr">
                    <a:noFill/>
                  </a:tcPr>
                </a:tc>
                <a:extLst>
                  <a:ext uri="{0D108BD9-81ED-4DB2-BD59-A6C34878D82A}">
                    <a16:rowId xmlns:a16="http://schemas.microsoft.com/office/drawing/2014/main" val="433314666"/>
                  </a:ext>
                </a:extLst>
              </a:tr>
              <a:tr h="146328">
                <a:tc>
                  <a:txBody>
                    <a:bodyPr/>
                    <a:lstStyle/>
                    <a:p>
                      <a:r>
                        <a:rPr lang="en-US" sz="1100" dirty="0">
                          <a:solidFill>
                            <a:srgbClr val="415960"/>
                          </a:solidFill>
                          <a:latin typeface="Lato" panose="020F0502020204030203" pitchFamily="34" charset="0"/>
                          <a:ea typeface="Lato" panose="020F0502020204030203" pitchFamily="34" charset="0"/>
                          <a:cs typeface="Lato" panose="020F0502020204030203" pitchFamily="34" charset="0"/>
                        </a:rPr>
                        <a:t>Auditor</a:t>
                      </a:r>
                    </a:p>
                  </a:txBody>
                  <a:tcPr anchor="ctr">
                    <a:solidFill>
                      <a:srgbClr val="C00000">
                        <a:alpha val="20000"/>
                      </a:srgbClr>
                    </a:solidFill>
                  </a:tcPr>
                </a:tc>
                <a:tc>
                  <a:txBody>
                    <a:bodyPr/>
                    <a:lstStyle/>
                    <a:p>
                      <a:pPr marL="0" indent="0">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Auditor</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15960"/>
                          </a:solidFill>
                          <a:effectLst/>
                          <a:uLnTx/>
                          <a:uFillTx/>
                          <a:latin typeface="Lato" panose="020F0502020204030203" pitchFamily="34" charset="0"/>
                          <a:ea typeface="Lato" panose="020F0502020204030203" pitchFamily="34" charset="0"/>
                          <a:cs typeface="Lato" panose="020F0502020204030203" pitchFamily="34" charset="0"/>
                        </a:rPr>
                        <a:t>Yes</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tc>
                  <a:txBody>
                    <a:bodyPr/>
                    <a:lstStyle/>
                    <a:p>
                      <a:pPr marL="0" indent="0" algn="ctr">
                        <a:buFont typeface="Arial" panose="020B0604020202020204" pitchFamily="34" charset="0"/>
                        <a:buNone/>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No</a:t>
                      </a:r>
                    </a:p>
                  </a:txBody>
                  <a:tcPr anchor="ctr">
                    <a:noFill/>
                  </a:tcPr>
                </a:tc>
                <a:extLst>
                  <a:ext uri="{0D108BD9-81ED-4DB2-BD59-A6C34878D82A}">
                    <a16:rowId xmlns:a16="http://schemas.microsoft.com/office/drawing/2014/main" val="1818558215"/>
                  </a:ext>
                </a:extLst>
              </a:tr>
            </a:tbl>
          </a:graphicData>
        </a:graphic>
      </p:graphicFrame>
      <p:sp>
        <p:nvSpPr>
          <p:cNvPr id="4" name="TextBox 3">
            <a:extLst>
              <a:ext uri="{FF2B5EF4-FFF2-40B4-BE49-F238E27FC236}">
                <a16:creationId xmlns:a16="http://schemas.microsoft.com/office/drawing/2014/main" id="{B92A4C48-A936-4ACE-BB97-9B24ED352036}"/>
              </a:ext>
            </a:extLst>
          </p:cNvPr>
          <p:cNvSpPr txBox="1"/>
          <p:nvPr/>
        </p:nvSpPr>
        <p:spPr>
          <a:xfrm>
            <a:off x="426720" y="5070862"/>
            <a:ext cx="11139455" cy="1169936"/>
          </a:xfrm>
          <a:prstGeom prst="rect">
            <a:avLst/>
          </a:prstGeom>
          <a:noFill/>
        </p:spPr>
        <p:txBody>
          <a:bodyPr wrap="square" lIns="0" tIns="0" rIns="0" bIns="0" rtlCol="0">
            <a:spAutoFit/>
          </a:bodyPr>
          <a:lstStyle/>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Book/Plan</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 access to plan or book of business and related insights/reporting</a:t>
            </a:r>
          </a:p>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Investments </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authority to manage plan assets</a:t>
            </a:r>
          </a:p>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Compliance/Plan</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 authority to sign or manage requests related to compliance, government reporting and other plan activities</a:t>
            </a:r>
          </a:p>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Payroll</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 Ability to submit payroll files</a:t>
            </a:r>
          </a:p>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Transactions</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 authority to review and approve transaction requests</a:t>
            </a:r>
          </a:p>
          <a:p>
            <a:pPr algn="l">
              <a:lnSpc>
                <a:spcPct val="110000"/>
              </a:lnSpc>
            </a:pP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Ops Comm</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 User election on whether they want to receive plan operational communications</a:t>
            </a:r>
          </a:p>
          <a:p>
            <a:pPr>
              <a:lnSpc>
                <a:spcPct val="110000"/>
              </a:lnSpc>
            </a:pPr>
            <a:r>
              <a:rPr lang="en-US" sz="1000" b="1" dirty="0" err="1">
                <a:solidFill>
                  <a:srgbClr val="415960"/>
                </a:solidFill>
                <a:latin typeface="Lato" panose="020F0502020204030203" pitchFamily="34" charset="0"/>
                <a:ea typeface="Lato" panose="020F0502020204030203" pitchFamily="34" charset="0"/>
                <a:cs typeface="Lato" panose="020F0502020204030203" pitchFamily="34" charset="0"/>
              </a:rPr>
              <a:t>Mkting</a:t>
            </a:r>
            <a:r>
              <a:rPr lang="en-US" sz="1000" b="1" dirty="0">
                <a:solidFill>
                  <a:srgbClr val="415960"/>
                </a:solidFill>
                <a:latin typeface="Lato" panose="020F0502020204030203" pitchFamily="34" charset="0"/>
                <a:ea typeface="Lato" panose="020F0502020204030203" pitchFamily="34" charset="0"/>
                <a:cs typeface="Lato" panose="020F0502020204030203" pitchFamily="34" charset="0"/>
              </a:rPr>
              <a:t> Comm </a:t>
            </a:r>
            <a:r>
              <a:rPr lang="en-US" sz="1000" dirty="0">
                <a:solidFill>
                  <a:srgbClr val="415960"/>
                </a:solidFill>
                <a:latin typeface="Lato" panose="020F0502020204030203" pitchFamily="34" charset="0"/>
                <a:ea typeface="Lato" panose="020F0502020204030203" pitchFamily="34" charset="0"/>
                <a:cs typeface="Lato" panose="020F0502020204030203" pitchFamily="34" charset="0"/>
              </a:rPr>
              <a:t>= A separate election to receive marketing communications to ensure we can properly manage CAN-SPAM Act compliance</a:t>
            </a:r>
          </a:p>
        </p:txBody>
      </p:sp>
      <p:sp>
        <p:nvSpPr>
          <p:cNvPr id="6" name="TextBox 5">
            <a:extLst>
              <a:ext uri="{FF2B5EF4-FFF2-40B4-BE49-F238E27FC236}">
                <a16:creationId xmlns:a16="http://schemas.microsoft.com/office/drawing/2014/main" id="{54FA6ECF-B6F1-4332-B528-95CDA644848F}"/>
              </a:ext>
            </a:extLst>
          </p:cNvPr>
          <p:cNvSpPr txBox="1"/>
          <p:nvPr/>
        </p:nvSpPr>
        <p:spPr>
          <a:xfrm>
            <a:off x="8514057" y="1496941"/>
            <a:ext cx="3052118" cy="215444"/>
          </a:xfrm>
          <a:prstGeom prst="rect">
            <a:avLst/>
          </a:prstGeom>
          <a:noFill/>
        </p:spPr>
        <p:txBody>
          <a:bodyPr wrap="none" lIns="0" tIns="0" rIns="0" bIns="0" rtlCol="0">
            <a:spAutoFit/>
          </a:bodyPr>
          <a:lstStyle/>
          <a:p>
            <a:pPr algn="l">
              <a:spcAft>
                <a:spcPts val="1250"/>
              </a:spcAft>
            </a:pPr>
            <a:r>
              <a:rPr lang="en-US" sz="1400" b="1" dirty="0">
                <a:solidFill>
                  <a:srgbClr val="C00000"/>
                </a:solidFill>
                <a:latin typeface="Lato" panose="020F0502020204030203" pitchFamily="34" charset="0"/>
                <a:ea typeface="Lato" panose="020F0502020204030203" pitchFamily="34" charset="0"/>
                <a:cs typeface="Lato" panose="020F0502020204030203" pitchFamily="34" charset="0"/>
              </a:rPr>
              <a:t>Red</a:t>
            </a:r>
            <a:r>
              <a:rPr lang="en-US" sz="1400" dirty="0">
                <a:solidFill>
                  <a:srgbClr val="415960"/>
                </a:solidFill>
                <a:latin typeface="Lato" panose="020F0502020204030203" pitchFamily="34" charset="0"/>
                <a:ea typeface="Lato" panose="020F0502020204030203" pitchFamily="34" charset="0"/>
                <a:cs typeface="Lato" panose="020F0502020204030203" pitchFamily="34" charset="0"/>
              </a:rPr>
              <a:t> = Default profile for that audience</a:t>
            </a:r>
          </a:p>
        </p:txBody>
      </p:sp>
    </p:spTree>
    <p:extLst>
      <p:ext uri="{BB962C8B-B14F-4D97-AF65-F5344CB8AC3E}">
        <p14:creationId xmlns:p14="http://schemas.microsoft.com/office/powerpoint/2010/main" val="1689108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Participant profiles</a:t>
            </a:r>
          </a:p>
        </p:txBody>
      </p: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Participant statuses and communications preferences</a:t>
            </a:r>
          </a:p>
        </p:txBody>
      </p:sp>
      <p:graphicFrame>
        <p:nvGraphicFramePr>
          <p:cNvPr id="17" name="Table 3">
            <a:extLst>
              <a:ext uri="{FF2B5EF4-FFF2-40B4-BE49-F238E27FC236}">
                <a16:creationId xmlns:a16="http://schemas.microsoft.com/office/drawing/2014/main" id="{4ACB9596-8EB5-46D3-96C1-0772CE1F5E08}"/>
              </a:ext>
            </a:extLst>
          </p:cNvPr>
          <p:cNvGraphicFramePr>
            <a:graphicFrameLocks noGrp="1"/>
          </p:cNvGraphicFramePr>
          <p:nvPr>
            <p:extLst>
              <p:ext uri="{D42A27DB-BD31-4B8C-83A1-F6EECF244321}">
                <p14:modId xmlns:p14="http://schemas.microsoft.com/office/powerpoint/2010/main" val="4055244979"/>
              </p:ext>
            </p:extLst>
          </p:nvPr>
        </p:nvGraphicFramePr>
        <p:xfrm>
          <a:off x="426720" y="1939288"/>
          <a:ext cx="11209562" cy="2133600"/>
        </p:xfrm>
        <a:graphic>
          <a:graphicData uri="http://schemas.openxmlformats.org/drawingml/2006/table">
            <a:tbl>
              <a:tblPr firstRow="1" bandRow="1">
                <a:tableStyleId>{69012ECD-51FC-41F1-AA8D-1B2483CD663E}</a:tableStyleId>
              </a:tblPr>
              <a:tblGrid>
                <a:gridCol w="1215661">
                  <a:extLst>
                    <a:ext uri="{9D8B030D-6E8A-4147-A177-3AD203B41FA5}">
                      <a16:colId xmlns:a16="http://schemas.microsoft.com/office/drawing/2014/main" val="1078079227"/>
                    </a:ext>
                  </a:extLst>
                </a:gridCol>
                <a:gridCol w="1215661">
                  <a:extLst>
                    <a:ext uri="{9D8B030D-6E8A-4147-A177-3AD203B41FA5}">
                      <a16:colId xmlns:a16="http://schemas.microsoft.com/office/drawing/2014/main" val="3022402850"/>
                    </a:ext>
                  </a:extLst>
                </a:gridCol>
                <a:gridCol w="1828800">
                  <a:extLst>
                    <a:ext uri="{9D8B030D-6E8A-4147-A177-3AD203B41FA5}">
                      <a16:colId xmlns:a16="http://schemas.microsoft.com/office/drawing/2014/main" val="3403635734"/>
                    </a:ext>
                  </a:extLst>
                </a:gridCol>
                <a:gridCol w="1737360">
                  <a:extLst>
                    <a:ext uri="{9D8B030D-6E8A-4147-A177-3AD203B41FA5}">
                      <a16:colId xmlns:a16="http://schemas.microsoft.com/office/drawing/2014/main" val="2995112840"/>
                    </a:ext>
                  </a:extLst>
                </a:gridCol>
                <a:gridCol w="1737360">
                  <a:extLst>
                    <a:ext uri="{9D8B030D-6E8A-4147-A177-3AD203B41FA5}">
                      <a16:colId xmlns:a16="http://schemas.microsoft.com/office/drawing/2014/main" val="480645128"/>
                    </a:ext>
                  </a:extLst>
                </a:gridCol>
                <a:gridCol w="1737360">
                  <a:extLst>
                    <a:ext uri="{9D8B030D-6E8A-4147-A177-3AD203B41FA5}">
                      <a16:colId xmlns:a16="http://schemas.microsoft.com/office/drawing/2014/main" val="1701445968"/>
                    </a:ext>
                  </a:extLst>
                </a:gridCol>
                <a:gridCol w="1737360">
                  <a:extLst>
                    <a:ext uri="{9D8B030D-6E8A-4147-A177-3AD203B41FA5}">
                      <a16:colId xmlns:a16="http://schemas.microsoft.com/office/drawing/2014/main" val="173338000"/>
                    </a:ext>
                  </a:extLst>
                </a:gridCol>
              </a:tblGrid>
              <a:tr h="287030">
                <a:tc>
                  <a:txBody>
                    <a:bodyPr/>
                    <a:lstStyle/>
                    <a:p>
                      <a:r>
                        <a:rPr lang="en-US" sz="1400" dirty="0">
                          <a:latin typeface="Lato" panose="020F0502020204030203" pitchFamily="34" charset="0"/>
                          <a:ea typeface="Lato" panose="020F0502020204030203" pitchFamily="34" charset="0"/>
                          <a:cs typeface="Lato" panose="020F0502020204030203" pitchFamily="34" charset="0"/>
                        </a:rPr>
                        <a:t>Audience</a:t>
                      </a:r>
                    </a:p>
                  </a:txBody>
                  <a:tcPr anchor="ctr"/>
                </a:tc>
                <a:tc>
                  <a:txBody>
                    <a:bodyPr/>
                    <a:lstStyle/>
                    <a:p>
                      <a:r>
                        <a:rPr lang="en-US" sz="1400" dirty="0">
                          <a:latin typeface="Lato" panose="020F0502020204030203" pitchFamily="34" charset="0"/>
                          <a:ea typeface="Lato" panose="020F0502020204030203" pitchFamily="34" charset="0"/>
                          <a:cs typeface="Lato" panose="020F0502020204030203" pitchFamily="34" charset="0"/>
                        </a:rPr>
                        <a:t>Balance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Status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Statements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Disclosures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1099R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Confirmations</a:t>
                      </a:r>
                    </a:p>
                  </a:txBody>
                  <a:tcPr anchor="ctr"/>
                </a:tc>
                <a:extLst>
                  <a:ext uri="{0D108BD9-81ED-4DB2-BD59-A6C34878D82A}">
                    <a16:rowId xmlns:a16="http://schemas.microsoft.com/office/drawing/2014/main" val="468991201"/>
                  </a:ext>
                </a:extLst>
              </a:tr>
              <a:tr h="200340">
                <a:tc>
                  <a:txBody>
                    <a:bodyPr/>
                    <a:lstStyle/>
                    <a:p>
                      <a:r>
                        <a:rPr lang="en-US" sz="1300" dirty="0">
                          <a:latin typeface="Lato" panose="020F0502020204030203" pitchFamily="34" charset="0"/>
                          <a:ea typeface="Lato" panose="020F0502020204030203" pitchFamily="34" charset="0"/>
                          <a:cs typeface="Lato" panose="020F0502020204030203" pitchFamily="34" charset="0"/>
                        </a:rPr>
                        <a:t>Participant</a:t>
                      </a: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Yes/No</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Not eligible</a:t>
                      </a:r>
                      <a:endParaRPr lang="en-US" sz="1200" baseline="300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2924476316"/>
                  </a:ext>
                </a:extLst>
              </a:tr>
              <a:tr h="280476">
                <a:tc>
                  <a:txBody>
                    <a:bodyPr/>
                    <a:lstStyle/>
                    <a:p>
                      <a:r>
                        <a:rPr kumimoji="0" lang="en-US" sz="13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Participant</a:t>
                      </a:r>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Yes/No</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Eligible not participating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Lato" panose="020F0502020204030203" pitchFamily="34" charset="0"/>
                          <a:ea typeface="Lato" panose="020F0502020204030203" pitchFamily="34" charset="0"/>
                          <a:cs typeface="Lato" panose="020F0502020204030203" pitchFamily="34" charset="0"/>
                        </a:rPr>
                        <a:t>No</a:t>
                      </a:r>
                      <a:r>
                        <a:rPr lang="en-US" sz="1400" baseline="30000" dirty="0">
                          <a:latin typeface="Lato" panose="020F0502020204030203" pitchFamily="34" charset="0"/>
                          <a:ea typeface="Lato" panose="020F0502020204030203" pitchFamily="34" charset="0"/>
                          <a:cs typeface="Lato" panose="020F0502020204030203" pitchFamily="34" charset="0"/>
                        </a:rPr>
                        <a:t>1</a:t>
                      </a:r>
                      <a:endParaRPr lang="en-US" sz="14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3169149759"/>
                  </a:ext>
                </a:extLst>
              </a:tr>
              <a:tr h="200340">
                <a:tc>
                  <a:txBody>
                    <a:bodyPr/>
                    <a:lstStyle/>
                    <a:p>
                      <a:r>
                        <a:rPr kumimoji="0" lang="en-US" sz="13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Participant</a:t>
                      </a:r>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Active</a:t>
                      </a:r>
                      <a:r>
                        <a:rPr lang="en-US" sz="1200" baseline="30000" dirty="0">
                          <a:latin typeface="Lato" panose="020F0502020204030203" pitchFamily="34" charset="0"/>
                          <a:ea typeface="Lato" panose="020F0502020204030203" pitchFamily="34" charset="0"/>
                          <a:cs typeface="Lato" panose="020F0502020204030203" pitchFamily="34" charset="0"/>
                        </a:rPr>
                        <a:t>2</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extLst>
                  <a:ext uri="{0D108BD9-81ED-4DB2-BD59-A6C34878D82A}">
                    <a16:rowId xmlns:a16="http://schemas.microsoft.com/office/drawing/2014/main" val="3841199764"/>
                  </a:ext>
                </a:extLst>
              </a:tr>
              <a:tr h="280476">
                <a:tc>
                  <a:txBody>
                    <a:bodyPr/>
                    <a:lstStyle/>
                    <a:p>
                      <a:r>
                        <a:rPr kumimoji="0" lang="en-US" sz="13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Participant</a:t>
                      </a:r>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Terminated</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extLst>
                  <a:ext uri="{0D108BD9-81ED-4DB2-BD59-A6C34878D82A}">
                    <a16:rowId xmlns:a16="http://schemas.microsoft.com/office/drawing/2014/main" val="1058007342"/>
                  </a:ext>
                </a:extLst>
              </a:tr>
              <a:tr h="200340">
                <a:tc>
                  <a:txBody>
                    <a:bodyPr/>
                    <a:lstStyle/>
                    <a:p>
                      <a:r>
                        <a:rPr kumimoji="0" lang="en-US" sz="13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Participant</a:t>
                      </a:r>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QDRO</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extLst>
                  <a:ext uri="{0D108BD9-81ED-4DB2-BD59-A6C34878D82A}">
                    <a16:rowId xmlns:a16="http://schemas.microsoft.com/office/drawing/2014/main" val="1212608635"/>
                  </a:ext>
                </a:extLst>
              </a:tr>
              <a:tr h="200340">
                <a:tc>
                  <a:txBody>
                    <a:bodyPr/>
                    <a:lstStyle/>
                    <a:p>
                      <a:r>
                        <a:rPr kumimoji="0" lang="en-US" sz="13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Participant</a:t>
                      </a:r>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buFont typeface="Arial" panose="020B0604020202020204" pitchFamily="34" charset="0"/>
                        <a:buNone/>
                      </a:pPr>
                      <a:r>
                        <a:rPr lang="en-US" sz="1200" dirty="0">
                          <a:latin typeface="Lato" panose="020F0502020204030203" pitchFamily="34" charset="0"/>
                          <a:ea typeface="Lato" panose="020F0502020204030203" pitchFamily="34" charset="0"/>
                          <a:cs typeface="Lato" panose="020F0502020204030203" pitchFamily="34" charset="0"/>
                        </a:rPr>
                        <a:t>Beneficiary</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tc>
                  <a:txBody>
                    <a:bodyPr/>
                    <a:lstStyle/>
                    <a:p>
                      <a:pPr marL="0" indent="0" algn="ctr">
                        <a:buFont typeface="Arial" panose="020B0604020202020204" pitchFamily="34" charset="0"/>
                        <a:buNone/>
                      </a:pPr>
                      <a:r>
                        <a:rPr lang="en-US" sz="1400" dirty="0">
                          <a:latin typeface="Lato" panose="020F0502020204030203" pitchFamily="34" charset="0"/>
                          <a:ea typeface="Lato" panose="020F0502020204030203" pitchFamily="34" charset="0"/>
                          <a:cs typeface="Lato" panose="020F0502020204030203" pitchFamily="34" charset="0"/>
                        </a:rPr>
                        <a:t>Yes</a:t>
                      </a:r>
                    </a:p>
                  </a:txBody>
                  <a:tcPr anchor="ctr"/>
                </a:tc>
                <a:extLst>
                  <a:ext uri="{0D108BD9-81ED-4DB2-BD59-A6C34878D82A}">
                    <a16:rowId xmlns:a16="http://schemas.microsoft.com/office/drawing/2014/main" val="851310570"/>
                  </a:ext>
                </a:extLst>
              </a:tr>
            </a:tbl>
          </a:graphicData>
        </a:graphic>
      </p:graphicFrame>
      <p:sp>
        <p:nvSpPr>
          <p:cNvPr id="3" name="TextBox 2">
            <a:extLst>
              <a:ext uri="{FF2B5EF4-FFF2-40B4-BE49-F238E27FC236}">
                <a16:creationId xmlns:a16="http://schemas.microsoft.com/office/drawing/2014/main" id="{70DFD040-16B9-4F12-9DCE-A523E42E9F52}"/>
              </a:ext>
            </a:extLst>
          </p:cNvPr>
          <p:cNvSpPr txBox="1"/>
          <p:nvPr/>
        </p:nvSpPr>
        <p:spPr>
          <a:xfrm>
            <a:off x="426720" y="4153921"/>
            <a:ext cx="11270570" cy="517514"/>
          </a:xfrm>
          <a:prstGeom prst="rect">
            <a:avLst/>
          </a:prstGeom>
          <a:noFill/>
        </p:spPr>
        <p:txBody>
          <a:bodyPr wrap="square" lIns="0" tIns="0" rIns="0" bIns="0" rtlCol="0">
            <a:spAutoFit/>
          </a:bodyPr>
          <a:lstStyle/>
          <a:p>
            <a:pPr algn="l">
              <a:lnSpc>
                <a:spcPct val="150000"/>
              </a:lnSpc>
            </a:pPr>
            <a:r>
              <a:rPr lang="en-US" sz="1200" baseline="30000" dirty="0">
                <a:latin typeface="Lato" panose="020F0502020204030203" pitchFamily="34" charset="0"/>
                <a:ea typeface="Lato" panose="020F0502020204030203" pitchFamily="34" charset="0"/>
                <a:cs typeface="Lato" panose="020F0502020204030203" pitchFamily="34" charset="0"/>
              </a:rPr>
              <a:t>1</a:t>
            </a:r>
            <a:r>
              <a:rPr lang="en-US" sz="1200" dirty="0">
                <a:latin typeface="Lato" panose="020F0502020204030203" pitchFamily="34" charset="0"/>
                <a:ea typeface="Lato" panose="020F0502020204030203" pitchFamily="34" charset="0"/>
                <a:cs typeface="Lato" panose="020F0502020204030203" pitchFamily="34" charset="0"/>
              </a:rPr>
              <a:t> If a plan allows rollovers into the plan, it would be “Yes” for these communication options.</a:t>
            </a:r>
          </a:p>
          <a:p>
            <a:pPr algn="l">
              <a:lnSpc>
                <a:spcPct val="150000"/>
              </a:lnSpc>
            </a:pPr>
            <a:r>
              <a:rPr lang="en-US" sz="1200" baseline="30000" dirty="0">
                <a:latin typeface="Lato" panose="020F0502020204030203" pitchFamily="34" charset="0"/>
                <a:ea typeface="Lato" panose="020F0502020204030203" pitchFamily="34" charset="0"/>
                <a:cs typeface="Lato" panose="020F0502020204030203" pitchFamily="34" charset="0"/>
              </a:rPr>
              <a:t>2</a:t>
            </a:r>
            <a:r>
              <a:rPr lang="en-US" sz="1200" dirty="0">
                <a:latin typeface="Lato" panose="020F0502020204030203" pitchFamily="34" charset="0"/>
                <a:ea typeface="Lato" panose="020F0502020204030203" pitchFamily="34" charset="0"/>
                <a:cs typeface="Lato" panose="020F0502020204030203" pitchFamily="34" charset="0"/>
              </a:rPr>
              <a:t> For active participants we also need a status of “auto enrolled” vs. “voluntary”</a:t>
            </a:r>
          </a:p>
        </p:txBody>
      </p:sp>
    </p:spTree>
    <p:extLst>
      <p:ext uri="{BB962C8B-B14F-4D97-AF65-F5344CB8AC3E}">
        <p14:creationId xmlns:p14="http://schemas.microsoft.com/office/powerpoint/2010/main" val="3944326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Account security migration</a:t>
            </a:r>
          </a:p>
        </p:txBody>
      </p:sp>
      <p:sp>
        <p:nvSpPr>
          <p:cNvPr id="16" name="Text Placeholder 2">
            <a:extLst>
              <a:ext uri="{FF2B5EF4-FFF2-40B4-BE49-F238E27FC236}">
                <a16:creationId xmlns:a16="http://schemas.microsoft.com/office/drawing/2014/main" id="{E43B43E6-E8FD-3744-8AFE-85568000DB9B}"/>
              </a:ext>
            </a:extLst>
          </p:cNvPr>
          <p:cNvSpPr txBox="1">
            <a:spLocks/>
          </p:cNvSpPr>
          <p:nvPr/>
        </p:nvSpPr>
        <p:spPr>
          <a:xfrm>
            <a:off x="625273" y="1396917"/>
            <a:ext cx="11072017" cy="3420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400" b="1" i="0" kern="1200" spc="-150">
                <a:solidFill>
                  <a:srgbClr val="53585A"/>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pc="0" dirty="0">
                <a:solidFill>
                  <a:srgbClr val="A32829"/>
                </a:solidFill>
              </a:rPr>
              <a:t>User experience and technology impact</a:t>
            </a:r>
          </a:p>
        </p:txBody>
      </p:sp>
      <p:graphicFrame>
        <p:nvGraphicFramePr>
          <p:cNvPr id="17" name="Table 3">
            <a:extLst>
              <a:ext uri="{FF2B5EF4-FFF2-40B4-BE49-F238E27FC236}">
                <a16:creationId xmlns:a16="http://schemas.microsoft.com/office/drawing/2014/main" id="{099A40D2-12AD-4501-B1F4-6D7E85874A96}"/>
              </a:ext>
            </a:extLst>
          </p:cNvPr>
          <p:cNvGraphicFramePr>
            <a:graphicFrameLocks noGrp="1"/>
          </p:cNvGraphicFramePr>
          <p:nvPr>
            <p:extLst>
              <p:ext uri="{D42A27DB-BD31-4B8C-83A1-F6EECF244321}">
                <p14:modId xmlns:p14="http://schemas.microsoft.com/office/powerpoint/2010/main" val="673002126"/>
              </p:ext>
            </p:extLst>
          </p:nvPr>
        </p:nvGraphicFramePr>
        <p:xfrm>
          <a:off x="426720" y="1732815"/>
          <a:ext cx="11338560" cy="4358640"/>
        </p:xfrm>
        <a:graphic>
          <a:graphicData uri="http://schemas.openxmlformats.org/drawingml/2006/table">
            <a:tbl>
              <a:tblPr firstRow="1" bandRow="1">
                <a:tableStyleId>{69012ECD-51FC-41F1-AA8D-1B2483CD663E}</a:tableStyleId>
              </a:tblPr>
              <a:tblGrid>
                <a:gridCol w="1645920">
                  <a:extLst>
                    <a:ext uri="{9D8B030D-6E8A-4147-A177-3AD203B41FA5}">
                      <a16:colId xmlns:a16="http://schemas.microsoft.com/office/drawing/2014/main" val="1078079227"/>
                    </a:ext>
                  </a:extLst>
                </a:gridCol>
                <a:gridCol w="1188720">
                  <a:extLst>
                    <a:ext uri="{9D8B030D-6E8A-4147-A177-3AD203B41FA5}">
                      <a16:colId xmlns:a16="http://schemas.microsoft.com/office/drawing/2014/main" val="1370406549"/>
                    </a:ext>
                  </a:extLst>
                </a:gridCol>
                <a:gridCol w="1463040">
                  <a:extLst>
                    <a:ext uri="{9D8B030D-6E8A-4147-A177-3AD203B41FA5}">
                      <a16:colId xmlns:a16="http://schemas.microsoft.com/office/drawing/2014/main" val="1847775128"/>
                    </a:ext>
                  </a:extLst>
                </a:gridCol>
                <a:gridCol w="2194560">
                  <a:extLst>
                    <a:ext uri="{9D8B030D-6E8A-4147-A177-3AD203B41FA5}">
                      <a16:colId xmlns:a16="http://schemas.microsoft.com/office/drawing/2014/main" val="2525290668"/>
                    </a:ext>
                  </a:extLst>
                </a:gridCol>
                <a:gridCol w="2560320">
                  <a:extLst>
                    <a:ext uri="{9D8B030D-6E8A-4147-A177-3AD203B41FA5}">
                      <a16:colId xmlns:a16="http://schemas.microsoft.com/office/drawing/2014/main" val="3403635734"/>
                    </a:ext>
                  </a:extLst>
                </a:gridCol>
                <a:gridCol w="2286000">
                  <a:extLst>
                    <a:ext uri="{9D8B030D-6E8A-4147-A177-3AD203B41FA5}">
                      <a16:colId xmlns:a16="http://schemas.microsoft.com/office/drawing/2014/main" val="1485041146"/>
                    </a:ext>
                  </a:extLst>
                </a:gridCol>
              </a:tblGrid>
              <a:tr h="139558">
                <a:tc>
                  <a:txBody>
                    <a:bodyPr/>
                    <a:lstStyle/>
                    <a:p>
                      <a:endParaRPr lang="en-US" sz="13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Lato" panose="020F0502020204030203" pitchFamily="34" charset="0"/>
                          <a:ea typeface="Lato" panose="020F0502020204030203" pitchFamily="34" charset="0"/>
                          <a:cs typeface="Lato" panose="020F0502020204030203" pitchFamily="34" charset="0"/>
                        </a:rPr>
                        <a:t>Plans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latin typeface="Lato" panose="020F0502020204030203" pitchFamily="34" charset="0"/>
                          <a:ea typeface="Lato" panose="020F0502020204030203" pitchFamily="34" charset="0"/>
                          <a:cs typeface="Lato" panose="020F0502020204030203" pitchFamily="34" charset="0"/>
                        </a:rPr>
                        <a:t>Participants (with balance)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Lato" panose="020F0502020204030203" pitchFamily="34" charset="0"/>
                          <a:ea typeface="Lato" panose="020F0502020204030203" pitchFamily="34" charset="0"/>
                          <a:cs typeface="Lato" panose="020F0502020204030203" pitchFamily="34" charset="0"/>
                        </a:rPr>
                        <a:t>Initial security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Lato" panose="020F0502020204030203" pitchFamily="34" charset="0"/>
                          <a:ea typeface="Lato" panose="020F0502020204030203" pitchFamily="34" charset="0"/>
                          <a:cs typeface="Lato" panose="020F0502020204030203" pitchFamily="34" charset="0"/>
                        </a:rPr>
                        <a:t>Current security</a:t>
                      </a:r>
                    </a:p>
                  </a:txBody>
                  <a:tcPr anchor="ctr"/>
                </a:tc>
                <a:tc>
                  <a:txBody>
                    <a:bodyPr/>
                    <a:lstStyle/>
                    <a:p>
                      <a:r>
                        <a:rPr lang="en-US" sz="1300" dirty="0">
                          <a:latin typeface="Lato" panose="020F0502020204030203" pitchFamily="34" charset="0"/>
                          <a:ea typeface="Lato" panose="020F0502020204030203" pitchFamily="34" charset="0"/>
                          <a:cs typeface="Lato" panose="020F0502020204030203" pitchFamily="34" charset="0"/>
                        </a:rPr>
                        <a:t>Long term solution</a:t>
                      </a:r>
                    </a:p>
                  </a:txBody>
                  <a:tcPr anchor="ctr"/>
                </a:tc>
                <a:extLst>
                  <a:ext uri="{0D108BD9-81ED-4DB2-BD59-A6C34878D82A}">
                    <a16:rowId xmlns:a16="http://schemas.microsoft.com/office/drawing/2014/main" val="468991201"/>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American Trust ASP</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1,241</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100,055 (40,691)</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extLst>
                  <a:ext uri="{0D108BD9-81ED-4DB2-BD59-A6C34878D82A}">
                    <a16:rowId xmlns:a16="http://schemas.microsoft.com/office/drawing/2014/main" val="2924476316"/>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Unified Trust</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620</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165,383 (71,629)</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extLst>
                  <a:ext uri="{0D108BD9-81ED-4DB2-BD59-A6C34878D82A}">
                    <a16:rowId xmlns:a16="http://schemas.microsoft.com/office/drawing/2014/main" val="3169149759"/>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Johnson Financial</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235</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35,108 (15,951)</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MFA</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extLst>
                  <a:ext uri="{0D108BD9-81ED-4DB2-BD59-A6C34878D82A}">
                    <a16:rowId xmlns:a16="http://schemas.microsoft.com/office/drawing/2014/main" val="3841199764"/>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Warren </a:t>
                      </a:r>
                      <a:r>
                        <a:rPr lang="en-US" sz="1100" dirty="0" err="1">
                          <a:latin typeface="Lato" panose="020F0502020204030203" pitchFamily="34" charset="0"/>
                          <a:ea typeface="Lato" panose="020F0502020204030203" pitchFamily="34" charset="0"/>
                          <a:cs typeface="Lato" panose="020F0502020204030203" pitchFamily="34" charset="0"/>
                        </a:rPr>
                        <a:t>Averett</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177</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35,474 (10,388)</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MFA</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extLst>
                  <a:ext uri="{0D108BD9-81ED-4DB2-BD59-A6C34878D82A}">
                    <a16:rowId xmlns:a16="http://schemas.microsoft.com/office/drawing/2014/main" val="1058007342"/>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Other institutional (Mutual, SMART)</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Custom: identity server</a:t>
                      </a:r>
                    </a:p>
                  </a:txBody>
                  <a:tcPr anchor="ctr"/>
                </a:tc>
                <a:extLst>
                  <a:ext uri="{0D108BD9-81ED-4DB2-BD59-A6C34878D82A}">
                    <a16:rowId xmlns:a16="http://schemas.microsoft.com/office/drawing/2014/main" val="1212608635"/>
                  </a:ext>
                </a:extLst>
              </a:tr>
              <a:tr h="190232">
                <a:tc>
                  <a:txBody>
                    <a:bodyPr/>
                    <a:lstStyle/>
                    <a:p>
                      <a:r>
                        <a:rPr lang="en-US" sz="1100" dirty="0">
                          <a:latin typeface="Lato" panose="020F0502020204030203" pitchFamily="34" charset="0"/>
                          <a:ea typeface="Lato" panose="020F0502020204030203" pitchFamily="34" charset="0"/>
                          <a:cs typeface="Lato" panose="020F0502020204030203" pitchFamily="34" charset="0"/>
                        </a:rPr>
                        <a:t>LT Trust</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1,193</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90,437 (31,906)</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Custom: Salesforce for sponsors</a:t>
                      </a:r>
                    </a:p>
                    <a:p>
                      <a:pPr marL="171450" indent="-171450">
                        <a:buFont typeface="Arial" panose="020B0604020202020204" pitchFamily="34" charset="0"/>
                        <a:buChar char="•"/>
                      </a:pPr>
                      <a:r>
                        <a:rPr kumimoji="0" lang="en-US" sz="1100" b="0" i="0" u="none" strike="noStrike" kern="1200" cap="none" spc="0" normalizeH="0" baseline="0" noProof="0" dirty="0" err="1">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Relius</a:t>
                      </a: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/Salesforce for participant</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Custom: Salesforce</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353962439"/>
                  </a:ext>
                </a:extLst>
              </a:tr>
              <a:tr h="190232">
                <a:tc>
                  <a:txBody>
                    <a:bodyPr/>
                    <a:lstStyle/>
                    <a:p>
                      <a:r>
                        <a:rPr lang="en-US" sz="1100" dirty="0">
                          <a:latin typeface="Lato" panose="020F0502020204030203" pitchFamily="34" charset="0"/>
                          <a:ea typeface="Lato" panose="020F0502020204030203" pitchFamily="34" charset="0"/>
                          <a:cs typeface="Lato" panose="020F0502020204030203" pitchFamily="34" charset="0"/>
                        </a:rPr>
                        <a:t>AB401(k)</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2,140</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133,629 (34,089)</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Relius</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Custom: Salesforce for sponsors</a:t>
                      </a:r>
                    </a:p>
                    <a:p>
                      <a:pPr marL="171450" indent="-171450">
                        <a:buFont typeface="Arial" panose="020B0604020202020204" pitchFamily="34" charset="0"/>
                        <a:buChar char="•"/>
                      </a:pPr>
                      <a:r>
                        <a:rPr kumimoji="0" lang="en-US" sz="1100" b="0" i="0" u="none" strike="noStrike" kern="1200" cap="none" spc="0" normalizeH="0" baseline="0" noProof="0" dirty="0" err="1">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Relius</a:t>
                      </a: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/Salesforce for participant</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r>
                        <a:rPr kumimoji="0" lang="en-US" sz="11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Custom: Salesforce</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3543609070"/>
                  </a:ext>
                </a:extLst>
              </a:tr>
              <a:tr h="132580">
                <a:tc>
                  <a:txBody>
                    <a:bodyPr/>
                    <a:lstStyle/>
                    <a:p>
                      <a:r>
                        <a:rPr lang="en-US" sz="1100" dirty="0" err="1">
                          <a:latin typeface="Lato" panose="020F0502020204030203" pitchFamily="34" charset="0"/>
                          <a:ea typeface="Lato" panose="020F0502020204030203" pitchFamily="34" charset="0"/>
                          <a:cs typeface="Lato" panose="020F0502020204030203" pitchFamily="34" charset="0"/>
                        </a:rPr>
                        <a:t>Vestwell</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954</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69,566 (14,136)</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Vestwell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Vestwell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Vestwell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extLst>
                  <a:ext uri="{0D108BD9-81ED-4DB2-BD59-A6C34878D82A}">
                    <a16:rowId xmlns:a16="http://schemas.microsoft.com/office/drawing/2014/main" val="3427967307"/>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Human Interest</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695</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73,286 (22,810)</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Human Interest solution</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Human Interest solution</a:t>
                      </a:r>
                    </a:p>
                  </a:txBody>
                  <a:tcPr anchor="ctr"/>
                </a:tc>
                <a:tc>
                  <a:txBody>
                    <a:bodyPr/>
                    <a:lstStyle/>
                    <a:p>
                      <a:pPr marL="171450" indent="-17145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Human Interest solution</a:t>
                      </a:r>
                    </a:p>
                  </a:txBody>
                  <a:tcPr anchor="ctr"/>
                </a:tc>
                <a:extLst>
                  <a:ext uri="{0D108BD9-81ED-4DB2-BD59-A6C34878D82A}">
                    <a16:rowId xmlns:a16="http://schemas.microsoft.com/office/drawing/2014/main" val="1929035394"/>
                  </a:ext>
                </a:extLst>
              </a:tr>
              <a:tr h="132580">
                <a:tc>
                  <a:txBody>
                    <a:bodyPr/>
                    <a:lstStyle/>
                    <a:p>
                      <a:r>
                        <a:rPr lang="en-US" sz="1100" dirty="0" err="1">
                          <a:latin typeface="Lato" panose="020F0502020204030203" pitchFamily="34" charset="0"/>
                          <a:ea typeface="Lato" panose="020F0502020204030203" pitchFamily="34" charset="0"/>
                          <a:cs typeface="Lato" panose="020F0502020204030203" pitchFamily="34" charset="0"/>
                        </a:rPr>
                        <a:t>ForUsAll</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301</a:t>
                      </a:r>
                    </a:p>
                  </a:txBody>
                  <a:tcPr anchor="ctr"/>
                </a:tc>
                <a:tc>
                  <a:txBody>
                    <a:bodyPr/>
                    <a:lstStyle/>
                    <a:p>
                      <a:pPr marL="0" indent="0" algn="ctr">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61,394 (22,117)</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ForUsAll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ForUsAll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tc>
                  <a:txBody>
                    <a:bodyPr/>
                    <a:lstStyle/>
                    <a:p>
                      <a:pPr marL="171450" indent="-171450">
                        <a:buFont typeface="Arial" panose="020B0604020202020204" pitchFamily="34" charset="0"/>
                        <a:buChar char="•"/>
                      </a:pPr>
                      <a:r>
                        <a:rPr lang="en-US" sz="1100" dirty="0" err="1">
                          <a:latin typeface="Lato" panose="020F0502020204030203" pitchFamily="34" charset="0"/>
                          <a:ea typeface="Lato" panose="020F0502020204030203" pitchFamily="34" charset="0"/>
                          <a:cs typeface="Lato" panose="020F0502020204030203" pitchFamily="34" charset="0"/>
                        </a:rPr>
                        <a:t>ForUsAll</a:t>
                      </a:r>
                      <a:r>
                        <a:rPr lang="en-US" sz="1100" dirty="0">
                          <a:latin typeface="Lato" panose="020F0502020204030203" pitchFamily="34" charset="0"/>
                          <a:ea typeface="Lato" panose="020F0502020204030203" pitchFamily="34" charset="0"/>
                          <a:cs typeface="Lato" panose="020F0502020204030203" pitchFamily="34" charset="0"/>
                        </a:rPr>
                        <a:t> solution</a:t>
                      </a:r>
                    </a:p>
                  </a:txBody>
                  <a:tcPr anchor="ctr"/>
                </a:tc>
                <a:extLst>
                  <a:ext uri="{0D108BD9-81ED-4DB2-BD59-A6C34878D82A}">
                    <a16:rowId xmlns:a16="http://schemas.microsoft.com/office/drawing/2014/main" val="2938942962"/>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Robo Partner Total</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1,950</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204,246 (59,063)</a:t>
                      </a: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572088270"/>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Salesforce Total</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3,333</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224,066 (65,995)</a:t>
                      </a: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295073682"/>
                  </a:ext>
                </a:extLst>
              </a:tr>
              <a:tr h="132580">
                <a:tc>
                  <a:txBody>
                    <a:bodyPr/>
                    <a:lstStyle/>
                    <a:p>
                      <a:r>
                        <a:rPr lang="en-US" sz="1100" dirty="0">
                          <a:latin typeface="Lato" panose="020F0502020204030203" pitchFamily="34" charset="0"/>
                          <a:ea typeface="Lato" panose="020F0502020204030203" pitchFamily="34" charset="0"/>
                          <a:cs typeface="Lato" panose="020F0502020204030203" pitchFamily="34" charset="0"/>
                        </a:rPr>
                        <a:t>Identity Server Total</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2,273</a:t>
                      </a:r>
                    </a:p>
                  </a:txBody>
                  <a:tcPr anchor="ctr"/>
                </a:tc>
                <a:tc>
                  <a:txBody>
                    <a:bodyPr/>
                    <a:lstStyle/>
                    <a:p>
                      <a:pPr marL="0" indent="0" algn="ctr">
                        <a:buFont typeface="Arial" panose="020B0604020202020204" pitchFamily="34" charset="0"/>
                        <a:buNone/>
                      </a:pPr>
                      <a:r>
                        <a:rPr lang="en-US" sz="1100" b="1" dirty="0">
                          <a:solidFill>
                            <a:srgbClr val="C00000"/>
                          </a:solidFill>
                          <a:latin typeface="Lato" panose="020F0502020204030203" pitchFamily="34" charset="0"/>
                          <a:ea typeface="Lato" panose="020F0502020204030203" pitchFamily="34" charset="0"/>
                          <a:cs typeface="Lato" panose="020F0502020204030203" pitchFamily="34" charset="0"/>
                        </a:rPr>
                        <a:t>336,020 (138,659)</a:t>
                      </a: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171450" indent="-17145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4124680937"/>
                  </a:ext>
                </a:extLst>
              </a:tr>
            </a:tbl>
          </a:graphicData>
        </a:graphic>
      </p:graphicFrame>
      <p:sp>
        <p:nvSpPr>
          <p:cNvPr id="3" name="TextBox 2">
            <a:extLst>
              <a:ext uri="{FF2B5EF4-FFF2-40B4-BE49-F238E27FC236}">
                <a16:creationId xmlns:a16="http://schemas.microsoft.com/office/drawing/2014/main" id="{683F7F01-8E72-47EF-B975-4D7E09620649}"/>
              </a:ext>
            </a:extLst>
          </p:cNvPr>
          <p:cNvSpPr txBox="1"/>
          <p:nvPr/>
        </p:nvSpPr>
        <p:spPr>
          <a:xfrm>
            <a:off x="2461997" y="6171023"/>
            <a:ext cx="8500971" cy="591380"/>
          </a:xfrm>
          <a:prstGeom prst="rect">
            <a:avLst/>
          </a:prstGeom>
          <a:noFill/>
        </p:spPr>
        <p:txBody>
          <a:bodyPr wrap="square" lIns="0" tIns="0" rIns="0" bIns="0" rtlCol="0">
            <a:spAutoFit/>
          </a:bodyPr>
          <a:lstStyle/>
          <a:p>
            <a:pPr algn="l">
              <a:lnSpc>
                <a:spcPct val="110000"/>
              </a:lnSpc>
            </a:pPr>
            <a:r>
              <a:rPr lang="en-US" sz="1200" b="1" dirty="0">
                <a:solidFill>
                  <a:srgbClr val="415960"/>
                </a:solidFill>
                <a:latin typeface="Lato" panose="020F0502020204030203" pitchFamily="34" charset="0"/>
                <a:ea typeface="Lato" panose="020F0502020204030203" pitchFamily="34" charset="0"/>
                <a:cs typeface="Lato" panose="020F0502020204030203" pitchFamily="34" charset="0"/>
              </a:rPr>
              <a:t>Technology considerations:</a:t>
            </a: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 The technology chosen will impact the integration between the mobile application and the desktop with the current custom solutions and in all cases, passwords are encrypted and will force impacted users to</a:t>
            </a:r>
          </a:p>
          <a:p>
            <a:pPr algn="l">
              <a:lnSpc>
                <a:spcPct val="110000"/>
              </a:lnSpc>
            </a:pP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re-establish new login credentials.</a:t>
            </a:r>
          </a:p>
        </p:txBody>
      </p:sp>
    </p:spTree>
    <p:extLst>
      <p:ext uri="{BB962C8B-B14F-4D97-AF65-F5344CB8AC3E}">
        <p14:creationId xmlns:p14="http://schemas.microsoft.com/office/powerpoint/2010/main" val="3851390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80152A-0FD5-7C4C-A7AB-AC5C8D4800CF}"/>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White label capabilities post integration</a:t>
            </a:r>
          </a:p>
        </p:txBody>
      </p:sp>
      <p:graphicFrame>
        <p:nvGraphicFramePr>
          <p:cNvPr id="17" name="Table 3">
            <a:extLst>
              <a:ext uri="{FF2B5EF4-FFF2-40B4-BE49-F238E27FC236}">
                <a16:creationId xmlns:a16="http://schemas.microsoft.com/office/drawing/2014/main" id="{4ACB9596-8EB5-46D3-96C1-0772CE1F5E08}"/>
              </a:ext>
            </a:extLst>
          </p:cNvPr>
          <p:cNvGraphicFramePr>
            <a:graphicFrameLocks noGrp="1"/>
          </p:cNvGraphicFramePr>
          <p:nvPr>
            <p:extLst>
              <p:ext uri="{D42A27DB-BD31-4B8C-83A1-F6EECF244321}">
                <p14:modId xmlns:p14="http://schemas.microsoft.com/office/powerpoint/2010/main" val="3421026993"/>
              </p:ext>
            </p:extLst>
          </p:nvPr>
        </p:nvGraphicFramePr>
        <p:xfrm>
          <a:off x="426720" y="1939288"/>
          <a:ext cx="11338560" cy="3782748"/>
        </p:xfrm>
        <a:graphic>
          <a:graphicData uri="http://schemas.openxmlformats.org/drawingml/2006/table">
            <a:tbl>
              <a:tblPr firstRow="1" bandRow="1">
                <a:tableStyleId>{69012ECD-51FC-41F1-AA8D-1B2483CD663E}</a:tableStyleId>
              </a:tblPr>
              <a:tblGrid>
                <a:gridCol w="2011680">
                  <a:extLst>
                    <a:ext uri="{9D8B030D-6E8A-4147-A177-3AD203B41FA5}">
                      <a16:colId xmlns:a16="http://schemas.microsoft.com/office/drawing/2014/main" val="1078079227"/>
                    </a:ext>
                  </a:extLst>
                </a:gridCol>
                <a:gridCol w="2651760">
                  <a:extLst>
                    <a:ext uri="{9D8B030D-6E8A-4147-A177-3AD203B41FA5}">
                      <a16:colId xmlns:a16="http://schemas.microsoft.com/office/drawing/2014/main" val="3403635734"/>
                    </a:ext>
                  </a:extLst>
                </a:gridCol>
                <a:gridCol w="2651760">
                  <a:extLst>
                    <a:ext uri="{9D8B030D-6E8A-4147-A177-3AD203B41FA5}">
                      <a16:colId xmlns:a16="http://schemas.microsoft.com/office/drawing/2014/main" val="1485041146"/>
                    </a:ext>
                  </a:extLst>
                </a:gridCol>
                <a:gridCol w="4023360">
                  <a:extLst>
                    <a:ext uri="{9D8B030D-6E8A-4147-A177-3AD203B41FA5}">
                      <a16:colId xmlns:a16="http://schemas.microsoft.com/office/drawing/2014/main" val="3315294879"/>
                    </a:ext>
                  </a:extLst>
                </a:gridCol>
              </a:tblGrid>
              <a:tr h="161544">
                <a:tc>
                  <a:txBody>
                    <a:bodyPr/>
                    <a:lstStyle/>
                    <a:p>
                      <a:r>
                        <a:rPr lang="en-US" sz="1400" dirty="0">
                          <a:latin typeface="Lato" panose="020F0502020204030203" pitchFamily="34" charset="0"/>
                          <a:ea typeface="Lato" panose="020F0502020204030203" pitchFamily="34" charset="0"/>
                          <a:cs typeface="Lato" panose="020F0502020204030203" pitchFamily="34" charset="0"/>
                        </a:rPr>
                        <a:t>Feature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Lato" panose="020F0502020204030203" pitchFamily="34" charset="0"/>
                          <a:ea typeface="Lato" panose="020F0502020204030203" pitchFamily="34" charset="0"/>
                          <a:cs typeface="Lato" panose="020F0502020204030203" pitchFamily="34" charset="0"/>
                        </a:rPr>
                        <a:t>American Trust</a:t>
                      </a:r>
                    </a:p>
                  </a:txBody>
                  <a:tcPr anchor="ctr"/>
                </a:tc>
                <a:tc>
                  <a:txBody>
                    <a:bodyPr/>
                    <a:lstStyle/>
                    <a:p>
                      <a:r>
                        <a:rPr lang="en-US" sz="1400" dirty="0">
                          <a:latin typeface="Lato" panose="020F0502020204030203" pitchFamily="34" charset="0"/>
                          <a:ea typeface="Lato" panose="020F0502020204030203" pitchFamily="34" charset="0"/>
                          <a:cs typeface="Lato" panose="020F0502020204030203" pitchFamily="34" charset="0"/>
                        </a:rPr>
                        <a:t>LT Trust</a:t>
                      </a:r>
                    </a:p>
                  </a:txBody>
                  <a:tcPr anchor="ctr"/>
                </a:tc>
                <a:tc>
                  <a:txBody>
                    <a:bodyPr/>
                    <a:lstStyle/>
                    <a:p>
                      <a:r>
                        <a:rPr lang="en-US" sz="1400" dirty="0">
                          <a:latin typeface="Lato" panose="020F0502020204030203" pitchFamily="34" charset="0"/>
                          <a:ea typeface="Lato" panose="020F0502020204030203" pitchFamily="34" charset="0"/>
                          <a:cs typeface="Lato" panose="020F0502020204030203" pitchFamily="34" charset="0"/>
                        </a:rPr>
                        <a:t>Post Integration</a:t>
                      </a:r>
                    </a:p>
                  </a:txBody>
                  <a:tcPr anchor="ctr"/>
                </a:tc>
                <a:extLst>
                  <a:ext uri="{0D108BD9-81ED-4DB2-BD59-A6C34878D82A}">
                    <a16:rowId xmlns:a16="http://schemas.microsoft.com/office/drawing/2014/main" val="468991201"/>
                  </a:ext>
                </a:extLst>
              </a:tr>
              <a:tr h="200340">
                <a:tc>
                  <a:txBody>
                    <a:bodyPr/>
                    <a:lstStyle/>
                    <a:p>
                      <a:r>
                        <a:rPr lang="en-US" sz="1100" dirty="0">
                          <a:latin typeface="Lato" panose="020F0502020204030203" pitchFamily="34" charset="0"/>
                          <a:ea typeface="Lato" panose="020F0502020204030203" pitchFamily="34" charset="0"/>
                          <a:cs typeface="Lato" panose="020F0502020204030203" pitchFamily="34" charset="0"/>
                        </a:rPr>
                        <a:t>Recordkeeping</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Full service &amp; RKO</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Full service &amp; RKO</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Full service &amp; RKO</a:t>
                      </a:r>
                    </a:p>
                  </a:txBody>
                  <a:tcPr anchor="ctr"/>
                </a:tc>
                <a:extLst>
                  <a:ext uri="{0D108BD9-81ED-4DB2-BD59-A6C34878D82A}">
                    <a16:rowId xmlns:a16="http://schemas.microsoft.com/office/drawing/2014/main" val="2924476316"/>
                  </a:ext>
                </a:extLst>
              </a:tr>
              <a:tr h="280476">
                <a:tc>
                  <a:txBody>
                    <a:bodyPr/>
                    <a:lstStyle/>
                    <a:p>
                      <a:r>
                        <a:rPr lang="en-US" sz="1100" dirty="0">
                          <a:latin typeface="Lato" panose="020F0502020204030203" pitchFamily="34" charset="0"/>
                          <a:ea typeface="Lato" panose="020F0502020204030203" pitchFamily="34" charset="0"/>
                          <a:cs typeface="Lato" panose="020F0502020204030203" pitchFamily="34" charset="0"/>
                        </a:rPr>
                        <a:t>Administration</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Traditional &amp; 3(16) services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latin typeface="Lato" panose="020F0502020204030203" pitchFamily="34" charset="0"/>
                          <a:ea typeface="Lato" panose="020F0502020204030203" pitchFamily="34" charset="0"/>
                          <a:cs typeface="Lato" panose="020F0502020204030203" pitchFamily="34" charset="0"/>
                        </a:rPr>
                        <a:t>Traditional &amp; 3(16) services</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Traditional &amp; 3(16) services</a:t>
                      </a:r>
                    </a:p>
                  </a:txBody>
                  <a:tcPr anchor="ctr"/>
                </a:tc>
                <a:extLst>
                  <a:ext uri="{0D108BD9-81ED-4DB2-BD59-A6C34878D82A}">
                    <a16:rowId xmlns:a16="http://schemas.microsoft.com/office/drawing/2014/main" val="3169149759"/>
                  </a:ext>
                </a:extLst>
              </a:tr>
              <a:tr h="200340">
                <a:tc>
                  <a:txBody>
                    <a:bodyPr/>
                    <a:lstStyle/>
                    <a:p>
                      <a:r>
                        <a:rPr lang="en-US" sz="1100" dirty="0">
                          <a:latin typeface="Lato" panose="020F0502020204030203" pitchFamily="34" charset="0"/>
                          <a:ea typeface="Lato" panose="020F0502020204030203" pitchFamily="34" charset="0"/>
                          <a:cs typeface="Lato" panose="020F0502020204030203" pitchFamily="34" charset="0"/>
                        </a:rPr>
                        <a:t>Advisor experience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website +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a:t>
                      </a:r>
                    </a:p>
                  </a:txBody>
                  <a:tcPr anchor="ctr"/>
                </a:tc>
                <a:tc>
                  <a:txBody>
                    <a:bodyPr/>
                    <a:lstStyle/>
                    <a:p>
                      <a:pPr marL="0" indent="0">
                        <a:buFont typeface="Arial" panose="020B0604020202020204" pitchFamily="34" charset="0"/>
                        <a:buNone/>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advisor website</a:t>
                      </a:r>
                    </a:p>
                    <a:p>
                      <a:pPr marL="0" indent="0">
                        <a:buFont typeface="Arial" panose="020B0604020202020204" pitchFamily="34" charset="0"/>
                        <a:buNone/>
                      </a:pPr>
                      <a:r>
                        <a:rPr lang="en-US" sz="1100" dirty="0" err="1">
                          <a:latin typeface="Lato" panose="020F0502020204030203" pitchFamily="34" charset="0"/>
                          <a:ea typeface="Lato" panose="020F0502020204030203" pitchFamily="34" charset="0"/>
                          <a:cs typeface="Lato" panose="020F0502020204030203" pitchFamily="34" charset="0"/>
                        </a:rPr>
                        <a:t>PartnerLens</a:t>
                      </a:r>
                      <a:endParaRPr lang="en-US" sz="11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Partner hosted advisor website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latin typeface="Lato" panose="020F0502020204030203" pitchFamily="34" charset="0"/>
                          <a:ea typeface="Lato" panose="020F0502020204030203" pitchFamily="34" charset="0"/>
                          <a:cs typeface="Lato" panose="020F0502020204030203" pitchFamily="34" charset="0"/>
                        </a:rPr>
                        <a:t>AT and partner hosted solutions</a:t>
                      </a:r>
                    </a:p>
                    <a:p>
                      <a:pPr marL="0" indent="0">
                        <a:buFont typeface="Arial" panose="020B0604020202020204" pitchFamily="34" charset="0"/>
                        <a:buNone/>
                      </a:pPr>
                      <a:r>
                        <a:rPr lang="en-US" sz="1100" b="1" dirty="0">
                          <a:latin typeface="Lato" panose="020F0502020204030203" pitchFamily="34" charset="0"/>
                          <a:ea typeface="Lato" panose="020F0502020204030203" pitchFamily="34" charset="0"/>
                          <a:cs typeface="Lato" panose="020F0502020204030203" pitchFamily="34" charset="0"/>
                        </a:rPr>
                        <a:t>American Trust experience</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intermediary website</a:t>
                      </a:r>
                    </a:p>
                  </a:txBody>
                  <a:tcPr anchor="ctr"/>
                </a:tc>
                <a:extLst>
                  <a:ext uri="{0D108BD9-81ED-4DB2-BD59-A6C34878D82A}">
                    <a16:rowId xmlns:a16="http://schemas.microsoft.com/office/drawing/2014/main" val="3841199764"/>
                  </a:ext>
                </a:extLst>
              </a:tr>
              <a:tr h="280476">
                <a:tc>
                  <a:txBody>
                    <a:bodyPr/>
                    <a:lstStyle/>
                    <a:p>
                      <a:r>
                        <a:rPr lang="en-US" sz="1100" dirty="0">
                          <a:latin typeface="Lato" panose="020F0502020204030203" pitchFamily="34" charset="0"/>
                          <a:ea typeface="Lato" panose="020F0502020204030203" pitchFamily="34" charset="0"/>
                          <a:cs typeface="Lato" panose="020F0502020204030203" pitchFamily="34" charset="0"/>
                        </a:rPr>
                        <a:t>TPA experience</a:t>
                      </a:r>
                    </a:p>
                  </a:txBody>
                  <a:tcPr anchor="ctr"/>
                </a:tc>
                <a:tc>
                  <a:txBody>
                    <a:bodyPr/>
                    <a:lstStyle/>
                    <a:p>
                      <a:pPr marL="0" indent="0">
                        <a:buFont typeface="Arial" panose="020B0604020202020204" pitchFamily="34" charset="0"/>
                        <a:buNone/>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a:t>
                      </a:r>
                    </a:p>
                  </a:txBody>
                  <a:tcPr anchor="ctr"/>
                </a:tc>
                <a:tc>
                  <a:txBody>
                    <a:bodyPr/>
                    <a:lstStyle/>
                    <a:p>
                      <a:pPr marL="0" indent="0">
                        <a:buFont typeface="Arial" panose="020B0604020202020204" pitchFamily="34" charset="0"/>
                        <a:buNone/>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intermediary website</a:t>
                      </a:r>
                    </a:p>
                  </a:txBody>
                  <a:tcPr anchor="ctr"/>
                </a:tc>
                <a:extLst>
                  <a:ext uri="{0D108BD9-81ED-4DB2-BD59-A6C34878D82A}">
                    <a16:rowId xmlns:a16="http://schemas.microsoft.com/office/drawing/2014/main" val="1058007342"/>
                  </a:ext>
                </a:extLst>
              </a:tr>
              <a:tr h="280476">
                <a:tc>
                  <a:txBody>
                    <a:bodyPr/>
                    <a:lstStyle/>
                    <a:p>
                      <a:r>
                        <a:rPr lang="en-US" sz="1100" dirty="0">
                          <a:latin typeface="Lato" panose="020F0502020204030203" pitchFamily="34" charset="0"/>
                          <a:ea typeface="Lato" panose="020F0502020204030203" pitchFamily="34" charset="0"/>
                          <a:cs typeface="Lato" panose="020F0502020204030203" pitchFamily="34" charset="0"/>
                        </a:rPr>
                        <a:t>Partner experience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None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None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intermediary website</a:t>
                      </a:r>
                    </a:p>
                  </a:txBody>
                  <a:tcPr anchor="ctr"/>
                </a:tc>
                <a:extLst>
                  <a:ext uri="{0D108BD9-81ED-4DB2-BD59-A6C34878D82A}">
                    <a16:rowId xmlns:a16="http://schemas.microsoft.com/office/drawing/2014/main" val="4058355885"/>
                  </a:ext>
                </a:extLst>
              </a:tr>
              <a:tr h="200340">
                <a:tc>
                  <a:txBody>
                    <a:bodyPr/>
                    <a:lstStyle/>
                    <a:p>
                      <a:r>
                        <a:rPr lang="en-US" sz="1100" dirty="0">
                          <a:latin typeface="Lato" panose="020F0502020204030203" pitchFamily="34" charset="0"/>
                          <a:ea typeface="Lato" panose="020F0502020204030203" pitchFamily="34" charset="0"/>
                          <a:cs typeface="Lato" panose="020F0502020204030203" pitchFamily="34" charset="0"/>
                        </a:rPr>
                        <a:t>Plan sponsor experience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Hosted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Onboarding Portal</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Hosted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website</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Hosted </a:t>
                      </a:r>
                      <a:r>
                        <a:rPr lang="en-US" sz="1100" dirty="0" err="1">
                          <a:latin typeface="Lato" panose="020F0502020204030203" pitchFamily="34" charset="0"/>
                          <a:ea typeface="Lato" panose="020F0502020204030203" pitchFamily="34" charset="0"/>
                          <a:cs typeface="Lato" panose="020F0502020204030203" pitchFamily="34" charset="0"/>
                        </a:rPr>
                        <a:t>SponsorLens</a:t>
                      </a:r>
                      <a:endParaRPr lang="en-US" sz="11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Partner hosted plan sponsor website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and partner hosted solutions</a:t>
                      </a:r>
                    </a:p>
                    <a:p>
                      <a:pPr marL="0" indent="0">
                        <a:buFont typeface="Arial" panose="020B0604020202020204" pitchFamily="34" charset="0"/>
                        <a:buNone/>
                      </a:pPr>
                      <a:r>
                        <a:rPr lang="en-US" sz="1100" b="1" dirty="0">
                          <a:latin typeface="Lato" panose="020F0502020204030203" pitchFamily="34" charset="0"/>
                          <a:ea typeface="Lato" panose="020F0502020204030203" pitchFamily="34" charset="0"/>
                          <a:cs typeface="Lato" panose="020F0502020204030203" pitchFamily="34" charset="0"/>
                        </a:rPr>
                        <a:t>American Trust experience</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Short term: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sponsor website + Onboarding Portal</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Long term: custom sponsor website + Onboarding Portal</a:t>
                      </a:r>
                    </a:p>
                  </a:txBody>
                  <a:tcPr anchor="ctr"/>
                </a:tc>
                <a:extLst>
                  <a:ext uri="{0D108BD9-81ED-4DB2-BD59-A6C34878D82A}">
                    <a16:rowId xmlns:a16="http://schemas.microsoft.com/office/drawing/2014/main" val="1212608635"/>
                  </a:ext>
                </a:extLst>
              </a:tr>
              <a:tr h="200340">
                <a:tc>
                  <a:txBody>
                    <a:bodyPr/>
                    <a:lstStyle/>
                    <a:p>
                      <a:r>
                        <a:rPr lang="en-US" sz="1100" dirty="0">
                          <a:latin typeface="Lato" panose="020F0502020204030203" pitchFamily="34" charset="0"/>
                          <a:ea typeface="Lato" panose="020F0502020204030203" pitchFamily="34" charset="0"/>
                          <a:cs typeface="Lato" panose="020F0502020204030203" pitchFamily="34" charset="0"/>
                        </a:rPr>
                        <a:t>Participant experience</a:t>
                      </a:r>
                    </a:p>
                  </a:txBody>
                  <a:tcPr anchor="ctr"/>
                </a:tc>
                <a:tc>
                  <a:txBody>
                    <a:bodyPr/>
                    <a:lstStyle/>
                    <a:p>
                      <a:pPr marL="0" indent="0">
                        <a:buFont typeface="Arial" panose="020B0604020202020204" pitchFamily="34" charset="0"/>
                        <a:buNone/>
                      </a:pP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Participant Web/</a:t>
                      </a:r>
                      <a:r>
                        <a:rPr lang="en-US" sz="1100" dirty="0" err="1">
                          <a:latin typeface="Lato" panose="020F0502020204030203" pitchFamily="34" charset="0"/>
                          <a:ea typeface="Lato" panose="020F0502020204030203" pitchFamily="34" charset="0"/>
                          <a:cs typeface="Lato" panose="020F0502020204030203" pitchFamily="34" charset="0"/>
                        </a:rPr>
                        <a:t>iJoin</a:t>
                      </a:r>
                      <a:endParaRPr lang="en-US" sz="1100"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Hosted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Participant Web</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Hosted Custom Salesforce Web</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Partner hosted participant website</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AT and partner hosted solutions</a:t>
                      </a:r>
                    </a:p>
                    <a:p>
                      <a:pPr marL="0" indent="0">
                        <a:buFont typeface="Arial" panose="020B0604020202020204" pitchFamily="34" charset="0"/>
                        <a:buNone/>
                      </a:pPr>
                      <a:r>
                        <a:rPr lang="en-US" sz="1100" b="1" dirty="0">
                          <a:latin typeface="Lato" panose="020F0502020204030203" pitchFamily="34" charset="0"/>
                          <a:ea typeface="Lato" panose="020F0502020204030203" pitchFamily="34" charset="0"/>
                          <a:cs typeface="Lato" panose="020F0502020204030203" pitchFamily="34" charset="0"/>
                        </a:rPr>
                        <a:t>American Trust experience</a:t>
                      </a: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Short term: </a:t>
                      </a:r>
                      <a:r>
                        <a:rPr lang="en-US" sz="1100" dirty="0" err="1">
                          <a:latin typeface="Lato" panose="020F0502020204030203" pitchFamily="34" charset="0"/>
                          <a:ea typeface="Lato" panose="020F0502020204030203" pitchFamily="34" charset="0"/>
                          <a:cs typeface="Lato" panose="020F0502020204030203" pitchFamily="34" charset="0"/>
                        </a:rPr>
                        <a:t>Relius</a:t>
                      </a:r>
                      <a:r>
                        <a:rPr lang="en-US" sz="1100" dirty="0">
                          <a:latin typeface="Lato" panose="020F0502020204030203" pitchFamily="34" charset="0"/>
                          <a:ea typeface="Lato" panose="020F0502020204030203" pitchFamily="34" charset="0"/>
                          <a:cs typeface="Lato" panose="020F0502020204030203" pitchFamily="34" charset="0"/>
                        </a:rPr>
                        <a:t> participant website/</a:t>
                      </a:r>
                      <a:r>
                        <a:rPr lang="en-US" sz="1100" dirty="0" err="1">
                          <a:latin typeface="Lato" panose="020F0502020204030203" pitchFamily="34" charset="0"/>
                          <a:ea typeface="Lato" panose="020F0502020204030203" pitchFamily="34" charset="0"/>
                          <a:cs typeface="Lato" panose="020F0502020204030203" pitchFamily="34" charset="0"/>
                        </a:rPr>
                        <a:t>iJoin</a:t>
                      </a:r>
                      <a:endParaRPr lang="en-US" sz="11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Long term: custom participant website</a:t>
                      </a:r>
                    </a:p>
                  </a:txBody>
                  <a:tcPr anchor="ctr"/>
                </a:tc>
                <a:extLst>
                  <a:ext uri="{0D108BD9-81ED-4DB2-BD59-A6C34878D82A}">
                    <a16:rowId xmlns:a16="http://schemas.microsoft.com/office/drawing/2014/main" val="851310570"/>
                  </a:ext>
                </a:extLst>
              </a:tr>
              <a:tr h="153467">
                <a:tc>
                  <a:txBody>
                    <a:bodyPr/>
                    <a:lstStyle/>
                    <a:p>
                      <a:r>
                        <a:rPr lang="en-US" sz="1100" dirty="0">
                          <a:latin typeface="Lato" panose="020F0502020204030203" pitchFamily="34" charset="0"/>
                          <a:ea typeface="Lato" panose="020F0502020204030203" pitchFamily="34" charset="0"/>
                          <a:cs typeface="Lato" panose="020F0502020204030203" pitchFamily="34" charset="0"/>
                        </a:rPr>
                        <a:t>Account security/login</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Identity Server</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Custom Salesforce Solution</a:t>
                      </a:r>
                    </a:p>
                  </a:txBody>
                  <a:tcPr anchor="ctr"/>
                </a:tc>
                <a:tc>
                  <a:txBody>
                    <a:bodyPr/>
                    <a:lstStyle/>
                    <a:p>
                      <a:pPr marL="0" indent="0">
                        <a:buFont typeface="Arial" panose="020B0604020202020204" pitchFamily="34" charset="0"/>
                        <a:buNone/>
                      </a:pPr>
                      <a:r>
                        <a:rPr lang="en-US" sz="1100" dirty="0">
                          <a:latin typeface="Lato" panose="020F0502020204030203" pitchFamily="34" charset="0"/>
                          <a:ea typeface="Lato" panose="020F0502020204030203" pitchFamily="34" charset="0"/>
                          <a:cs typeface="Lato" panose="020F0502020204030203" pitchFamily="34" charset="0"/>
                        </a:rPr>
                        <a:t>Solution under review</a:t>
                      </a:r>
                    </a:p>
                  </a:txBody>
                  <a:tcPr anchor="ctr"/>
                </a:tc>
                <a:extLst>
                  <a:ext uri="{0D108BD9-81ED-4DB2-BD59-A6C34878D82A}">
                    <a16:rowId xmlns:a16="http://schemas.microsoft.com/office/drawing/2014/main" val="353962439"/>
                  </a:ext>
                </a:extLst>
              </a:tr>
            </a:tbl>
          </a:graphicData>
        </a:graphic>
      </p:graphicFrame>
      <p:sp>
        <p:nvSpPr>
          <p:cNvPr id="4" name="TextBox 3">
            <a:extLst>
              <a:ext uri="{FF2B5EF4-FFF2-40B4-BE49-F238E27FC236}">
                <a16:creationId xmlns:a16="http://schemas.microsoft.com/office/drawing/2014/main" id="{E21D51C5-1B93-4253-A557-3900C937382E}"/>
              </a:ext>
            </a:extLst>
          </p:cNvPr>
          <p:cNvSpPr txBox="1"/>
          <p:nvPr/>
        </p:nvSpPr>
        <p:spPr>
          <a:xfrm>
            <a:off x="2579984" y="6068356"/>
            <a:ext cx="8500971" cy="388248"/>
          </a:xfrm>
          <a:prstGeom prst="rect">
            <a:avLst/>
          </a:prstGeom>
          <a:noFill/>
        </p:spPr>
        <p:txBody>
          <a:bodyPr wrap="square" lIns="0" tIns="0" rIns="0" bIns="0" rtlCol="0">
            <a:spAutoFit/>
          </a:bodyPr>
          <a:lstStyle/>
          <a:p>
            <a:pPr algn="l">
              <a:lnSpc>
                <a:spcPct val="110000"/>
              </a:lnSpc>
            </a:pPr>
            <a:r>
              <a:rPr lang="en-US" sz="1200" b="1" dirty="0">
                <a:solidFill>
                  <a:srgbClr val="415960"/>
                </a:solidFill>
                <a:latin typeface="Lato" panose="020F0502020204030203" pitchFamily="34" charset="0"/>
                <a:ea typeface="Lato" panose="020F0502020204030203" pitchFamily="34" charset="0"/>
                <a:cs typeface="Lato" panose="020F0502020204030203" pitchFamily="34" charset="0"/>
              </a:rPr>
              <a:t>Technology considerations:</a:t>
            </a: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 We will need to determine the changes needed to the current </a:t>
            </a:r>
            <a:r>
              <a:rPr lang="en-US" sz="1200" dirty="0" err="1">
                <a:solidFill>
                  <a:srgbClr val="415960"/>
                </a:solidFill>
                <a:latin typeface="Lato" panose="020F0502020204030203" pitchFamily="34" charset="0"/>
                <a:ea typeface="Lato" panose="020F0502020204030203" pitchFamily="34" charset="0"/>
                <a:cs typeface="Lato" panose="020F0502020204030203" pitchFamily="34" charset="0"/>
              </a:rPr>
              <a:t>robo</a:t>
            </a:r>
            <a:r>
              <a:rPr lang="en-US" sz="1200" dirty="0">
                <a:solidFill>
                  <a:srgbClr val="415960"/>
                </a:solidFill>
                <a:latin typeface="Lato" panose="020F0502020204030203" pitchFamily="34" charset="0"/>
                <a:ea typeface="Lato" panose="020F0502020204030203" pitchFamily="34" charset="0"/>
                <a:cs typeface="Lato" panose="020F0502020204030203" pitchFamily="34" charset="0"/>
              </a:rPr>
              <a:t> advisor recordkeeping system integrations (file transfers and APIs).</a:t>
            </a:r>
          </a:p>
        </p:txBody>
      </p:sp>
    </p:spTree>
    <p:extLst>
      <p:ext uri="{BB962C8B-B14F-4D97-AF65-F5344CB8AC3E}">
        <p14:creationId xmlns:p14="http://schemas.microsoft.com/office/powerpoint/2010/main" val="115000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Short term proposal (2022): intermediary foundation</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6" y="1573511"/>
            <a:ext cx="5029200" cy="3690882"/>
          </a:xfrm>
          <a:prstGeom prst="rect">
            <a:avLst/>
          </a:prstGeom>
          <a:noFill/>
        </p:spPr>
        <p:txBody>
          <a:bodyPr wrap="square" lIns="0" tIns="0" rIns="0" bIns="0" rtlCol="0">
            <a:spAutoFit/>
          </a:bodyPr>
          <a:lstStyle/>
          <a:p>
            <a:pPr marL="285750" indent="-285750" algn="l">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MVP 1: Setting the foundation</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Create data structures in Salesforce to support book of business reporting for intermediary audiences (TPA, advisor, partner)</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Define user profile needs and required data for integration with account security process</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Create initial dashboard with key book of business data</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Create SSO to </a:t>
            </a:r>
            <a:r>
              <a:rPr lang="en-US" sz="1600" dirty="0" err="1">
                <a:solidFill>
                  <a:srgbClr val="415960"/>
                </a:solidFill>
                <a:latin typeface="Lato" panose="020F0502020204030203" pitchFamily="34" charset="0"/>
                <a:ea typeface="Lato" panose="020F0502020204030203" pitchFamily="34" charset="0"/>
                <a:cs typeface="Lato" panose="020F0502020204030203" pitchFamily="34" charset="0"/>
              </a:rPr>
              <a:t>Relius</a:t>
            </a: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 sponsor site from intermediary site</a:t>
            </a:r>
          </a:p>
        </p:txBody>
      </p:sp>
      <p:sp>
        <p:nvSpPr>
          <p:cNvPr id="12" name="TextBox 11">
            <a:extLst>
              <a:ext uri="{FF2B5EF4-FFF2-40B4-BE49-F238E27FC236}">
                <a16:creationId xmlns:a16="http://schemas.microsoft.com/office/drawing/2014/main" id="{91BC6332-9E8F-4F87-A245-3C64875EF4AB}"/>
              </a:ext>
            </a:extLst>
          </p:cNvPr>
          <p:cNvSpPr txBox="1"/>
          <p:nvPr/>
        </p:nvSpPr>
        <p:spPr>
          <a:xfrm>
            <a:off x="6096000" y="1573511"/>
            <a:ext cx="5029200" cy="2952218"/>
          </a:xfrm>
          <a:prstGeom prst="rect">
            <a:avLst/>
          </a:prstGeom>
          <a:noFill/>
        </p:spPr>
        <p:txBody>
          <a:bodyPr wrap="square" lIns="0" tIns="0" rIns="0" bIns="0" rtlCol="0">
            <a:spAutoFit/>
          </a:bodyPr>
          <a:lstStyle/>
          <a:p>
            <a:pPr marL="285750" indent="-285750" algn="l">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MVP 2: Expanding intermediary site features</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Expand book of business and plan level information</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Create a resource center (educational content, forms, etc.) that can be leveraged by all intermediaries (TPA, advisor and partner)</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Create aggregated plan notifications view (centralize all tasks for book of business)</a:t>
            </a:r>
          </a:p>
        </p:txBody>
      </p:sp>
    </p:spTree>
    <p:extLst>
      <p:ext uri="{BB962C8B-B14F-4D97-AF65-F5344CB8AC3E}">
        <p14:creationId xmlns:p14="http://schemas.microsoft.com/office/powerpoint/2010/main" val="83094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a:latin typeface="Lato" panose="020F0502020204030203" pitchFamily="34" charset="0"/>
                <a:ea typeface="Lato" panose="020F0502020204030203" pitchFamily="34" charset="0"/>
                <a:cs typeface="Lato" panose="020F0502020204030203" pitchFamily="34" charset="0"/>
              </a:rPr>
              <a:t>Longer term proposal (2023+): differentiation</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6" y="1573511"/>
            <a:ext cx="5029200" cy="4429546"/>
          </a:xfrm>
          <a:prstGeom prst="rect">
            <a:avLst/>
          </a:prstGeom>
          <a:noFill/>
        </p:spPr>
        <p:txBody>
          <a:bodyPr wrap="square" lIns="0" tIns="0" rIns="0" bIns="0" rtlCol="0">
            <a:spAutoFit/>
          </a:bodyPr>
          <a:lstStyle/>
          <a:p>
            <a:pPr marL="285750" indent="-285750" algn="l">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Intermediary: Partner, Advisor, TPA</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Move investment lineup and model management online</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Rollout plan and book level reporting</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Leverage </a:t>
            </a:r>
            <a:r>
              <a:rPr lang="en-US" sz="1600" dirty="0" err="1">
                <a:solidFill>
                  <a:srgbClr val="415960"/>
                </a:solidFill>
                <a:latin typeface="Lato" panose="020F0502020204030203" pitchFamily="34" charset="0"/>
                <a:ea typeface="Lato" panose="020F0502020204030203" pitchFamily="34" charset="0"/>
                <a:cs typeface="Lato" panose="020F0502020204030203" pitchFamily="34" charset="0"/>
              </a:rPr>
              <a:t>PensionPro</a:t>
            </a: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 workflows where we have common needs</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Enable users to download client data</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Allow updates to recordkeeping data</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Expand resource center capabilities (e.g., proposals)</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Integrate content from strategic partners (e.g., </a:t>
            </a:r>
            <a:r>
              <a:rPr lang="en-US" sz="1600" dirty="0" err="1">
                <a:solidFill>
                  <a:srgbClr val="415960"/>
                </a:solidFill>
                <a:latin typeface="Lato" panose="020F0502020204030203" pitchFamily="34" charset="0"/>
                <a:ea typeface="Lato" panose="020F0502020204030203" pitchFamily="34" charset="0"/>
                <a:cs typeface="Lato" panose="020F0502020204030203" pitchFamily="34" charset="0"/>
              </a:rPr>
              <a:t>iJoin</a:t>
            </a: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 Fiduciary Decisions)</a:t>
            </a:r>
          </a:p>
        </p:txBody>
      </p:sp>
      <p:sp>
        <p:nvSpPr>
          <p:cNvPr id="12" name="TextBox 11">
            <a:extLst>
              <a:ext uri="{FF2B5EF4-FFF2-40B4-BE49-F238E27FC236}">
                <a16:creationId xmlns:a16="http://schemas.microsoft.com/office/drawing/2014/main" id="{91BC6332-9E8F-4F87-A245-3C64875EF4AB}"/>
              </a:ext>
            </a:extLst>
          </p:cNvPr>
          <p:cNvSpPr txBox="1"/>
          <p:nvPr/>
        </p:nvSpPr>
        <p:spPr>
          <a:xfrm>
            <a:off x="6096000" y="1573511"/>
            <a:ext cx="5029200" cy="2213555"/>
          </a:xfrm>
          <a:prstGeom prst="rect">
            <a:avLst/>
          </a:prstGeom>
          <a:noFill/>
        </p:spPr>
        <p:txBody>
          <a:bodyPr wrap="square" lIns="0" tIns="0" rIns="0" bIns="0" rtlCol="0">
            <a:spAutoFit/>
          </a:bodyPr>
          <a:lstStyle/>
          <a:p>
            <a:pPr marL="285750" indent="-285750" algn="l">
              <a:lnSpc>
                <a:spcPct val="150000"/>
              </a:lnSpc>
              <a:buFont typeface="Arial" panose="020B0604020202020204" pitchFamily="34" charset="0"/>
              <a:buChar char="•"/>
            </a:pPr>
            <a:r>
              <a:rPr lang="en-US" dirty="0">
                <a:solidFill>
                  <a:srgbClr val="415960"/>
                </a:solidFill>
                <a:latin typeface="Lato" panose="020F0502020204030203" pitchFamily="34" charset="0"/>
                <a:ea typeface="Lato" panose="020F0502020204030203" pitchFamily="34" charset="0"/>
                <a:cs typeface="Lato" panose="020F0502020204030203" pitchFamily="34" charset="0"/>
              </a:rPr>
              <a:t>Plan sponsor and participant</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Partner with </a:t>
            </a:r>
            <a:r>
              <a:rPr lang="en-US" sz="1600" dirty="0" err="1">
                <a:solidFill>
                  <a:srgbClr val="415960"/>
                </a:solidFill>
                <a:latin typeface="Lato" panose="020F0502020204030203" pitchFamily="34" charset="0"/>
                <a:ea typeface="Lato" panose="020F0502020204030203" pitchFamily="34" charset="0"/>
                <a:cs typeface="Lato" panose="020F0502020204030203" pitchFamily="34" charset="0"/>
              </a:rPr>
              <a:t>Relius</a:t>
            </a: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 to influence core UX and long term data and micro service strategy</a:t>
            </a:r>
          </a:p>
          <a:p>
            <a:pPr marL="742950" lvl="1" indent="-285750">
              <a:lnSpc>
                <a:spcPct val="150000"/>
              </a:lnSpc>
              <a:buFont typeface="Arial" panose="020B0604020202020204" pitchFamily="34" charset="0"/>
              <a:buChar char="•"/>
            </a:pPr>
            <a:r>
              <a:rPr lang="en-US" sz="1600" dirty="0">
                <a:solidFill>
                  <a:srgbClr val="415960"/>
                </a:solidFill>
                <a:latin typeface="Lato" panose="020F0502020204030203" pitchFamily="34" charset="0"/>
                <a:ea typeface="Lato" panose="020F0502020204030203" pitchFamily="34" charset="0"/>
                <a:cs typeface="Lato" panose="020F0502020204030203" pitchFamily="34" charset="0"/>
              </a:rPr>
              <a:t>Evaluate value added opportunities vs. core functionality to create user experience differentiation</a:t>
            </a:r>
          </a:p>
        </p:txBody>
      </p:sp>
    </p:spTree>
    <p:extLst>
      <p:ext uri="{BB962C8B-B14F-4D97-AF65-F5344CB8AC3E}">
        <p14:creationId xmlns:p14="http://schemas.microsoft.com/office/powerpoint/2010/main" val="282246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9344C-3EF9-DB46-8633-119374D6B11B}"/>
              </a:ext>
            </a:extLst>
          </p:cNvPr>
          <p:cNvSpPr>
            <a:spLocks noGrp="1"/>
          </p:cNvSpPr>
          <p:nvPr>
            <p:ph type="body" sz="quarter" idx="10"/>
          </p:nvPr>
        </p:nvSpPr>
        <p:spPr/>
        <p:txBody>
          <a:bodyPr/>
          <a:lstStyle/>
          <a:p>
            <a:r>
              <a:rPr lang="en-US" sz="3200" dirty="0">
                <a:latin typeface="Lato" panose="020F0502020204030203" pitchFamily="34" charset="0"/>
                <a:ea typeface="Lato" panose="020F0502020204030203" pitchFamily="34" charset="0"/>
                <a:cs typeface="Lato" panose="020F0502020204030203" pitchFamily="34" charset="0"/>
              </a:rPr>
              <a:t>Intermediary experience: partners, advisors, TPAS</a:t>
            </a:r>
          </a:p>
        </p:txBody>
      </p:sp>
      <p:sp>
        <p:nvSpPr>
          <p:cNvPr id="42" name="Rectangle: Rounded Corners 41">
            <a:extLst>
              <a:ext uri="{FF2B5EF4-FFF2-40B4-BE49-F238E27FC236}">
                <a16:creationId xmlns:a16="http://schemas.microsoft.com/office/drawing/2014/main" id="{B82BA27E-2BA9-4C1F-9856-2DE5C24B75E7}"/>
              </a:ext>
            </a:extLst>
          </p:cNvPr>
          <p:cNvSpPr/>
          <p:nvPr/>
        </p:nvSpPr>
        <p:spPr>
          <a:xfrm>
            <a:off x="1514169" y="2176418"/>
            <a:ext cx="1901252"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Custom website</a:t>
            </a:r>
          </a:p>
        </p:txBody>
      </p:sp>
      <p:sp>
        <p:nvSpPr>
          <p:cNvPr id="48" name="Rectangle: Rounded Corners 47">
            <a:extLst>
              <a:ext uri="{FF2B5EF4-FFF2-40B4-BE49-F238E27FC236}">
                <a16:creationId xmlns:a16="http://schemas.microsoft.com/office/drawing/2014/main" id="{4A1FF690-F2CC-49AD-A86E-7FF17D233BA2}"/>
              </a:ext>
            </a:extLst>
          </p:cNvPr>
          <p:cNvSpPr/>
          <p:nvPr/>
        </p:nvSpPr>
        <p:spPr>
          <a:xfrm>
            <a:off x="1514169" y="4331401"/>
            <a:ext cx="1884174" cy="449921"/>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PartnerLens</a:t>
            </a:r>
            <a:r>
              <a:rPr lang="en-US" sz="1400" dirty="0">
                <a:solidFill>
                  <a:srgbClr val="24272A"/>
                </a:solidFill>
              </a:rPr>
              <a:t> + </a:t>
            </a:r>
            <a:r>
              <a:rPr lang="en-US" sz="1400" dirty="0" err="1">
                <a:solidFill>
                  <a:srgbClr val="24272A"/>
                </a:solidFill>
              </a:rPr>
              <a:t>Relius</a:t>
            </a:r>
            <a:r>
              <a:rPr lang="en-US" sz="1400" dirty="0">
                <a:solidFill>
                  <a:srgbClr val="24272A"/>
                </a:solidFill>
              </a:rPr>
              <a:t> Advisor Web</a:t>
            </a:r>
          </a:p>
        </p:txBody>
      </p:sp>
      <p:sp>
        <p:nvSpPr>
          <p:cNvPr id="49" name="Rectangle: Rounded Corners 48">
            <a:extLst>
              <a:ext uri="{FF2B5EF4-FFF2-40B4-BE49-F238E27FC236}">
                <a16:creationId xmlns:a16="http://schemas.microsoft.com/office/drawing/2014/main" id="{EFDE0B09-39A2-465B-B03E-9140405B9122}"/>
              </a:ext>
            </a:extLst>
          </p:cNvPr>
          <p:cNvSpPr/>
          <p:nvPr/>
        </p:nvSpPr>
        <p:spPr>
          <a:xfrm>
            <a:off x="1531247" y="2882021"/>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Sponsor Web</a:t>
            </a:r>
          </a:p>
        </p:txBody>
      </p:sp>
      <p:sp>
        <p:nvSpPr>
          <p:cNvPr id="50" name="Rectangle: Rounded Corners 49">
            <a:extLst>
              <a:ext uri="{FF2B5EF4-FFF2-40B4-BE49-F238E27FC236}">
                <a16:creationId xmlns:a16="http://schemas.microsoft.com/office/drawing/2014/main" id="{7CF5DB00-B138-43A9-AE80-2AAF548BE2B1}"/>
              </a:ext>
            </a:extLst>
          </p:cNvPr>
          <p:cNvSpPr/>
          <p:nvPr/>
        </p:nvSpPr>
        <p:spPr>
          <a:xfrm>
            <a:off x="1531247" y="5071276"/>
            <a:ext cx="1867096" cy="40312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24272A"/>
                </a:solidFill>
              </a:rPr>
              <a:t>Relius</a:t>
            </a:r>
            <a:r>
              <a:rPr lang="en-US" sz="1400" dirty="0">
                <a:solidFill>
                  <a:srgbClr val="24272A"/>
                </a:solidFill>
              </a:rPr>
              <a:t> Sponsor Web</a:t>
            </a:r>
          </a:p>
        </p:txBody>
      </p:sp>
      <p:sp>
        <p:nvSpPr>
          <p:cNvPr id="5" name="Rectangle 4">
            <a:extLst>
              <a:ext uri="{FF2B5EF4-FFF2-40B4-BE49-F238E27FC236}">
                <a16:creationId xmlns:a16="http://schemas.microsoft.com/office/drawing/2014/main" id="{97572FC8-6A92-4E8E-B03A-190E3747F93C}"/>
              </a:ext>
            </a:extLst>
          </p:cNvPr>
          <p:cNvSpPr/>
          <p:nvPr/>
        </p:nvSpPr>
        <p:spPr>
          <a:xfrm>
            <a:off x="1514169" y="1543661"/>
            <a:ext cx="1901252"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Current</a:t>
            </a:r>
          </a:p>
        </p:txBody>
      </p:sp>
      <p:sp>
        <p:nvSpPr>
          <p:cNvPr id="52" name="Rectangle 51">
            <a:extLst>
              <a:ext uri="{FF2B5EF4-FFF2-40B4-BE49-F238E27FC236}">
                <a16:creationId xmlns:a16="http://schemas.microsoft.com/office/drawing/2014/main" id="{2D632376-71EC-4F99-AED8-133A486D56FA}"/>
              </a:ext>
            </a:extLst>
          </p:cNvPr>
          <p:cNvSpPr/>
          <p:nvPr/>
        </p:nvSpPr>
        <p:spPr>
          <a:xfrm>
            <a:off x="4891546" y="1543661"/>
            <a:ext cx="6805744" cy="40312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Post Integration</a:t>
            </a:r>
          </a:p>
        </p:txBody>
      </p:sp>
      <p:sp>
        <p:nvSpPr>
          <p:cNvPr id="53" name="Rectangle: Rounded Corners 52">
            <a:extLst>
              <a:ext uri="{FF2B5EF4-FFF2-40B4-BE49-F238E27FC236}">
                <a16:creationId xmlns:a16="http://schemas.microsoft.com/office/drawing/2014/main" id="{9D30E590-43D0-409D-891D-B0A7454E57FD}"/>
              </a:ext>
            </a:extLst>
          </p:cNvPr>
          <p:cNvSpPr/>
          <p:nvPr/>
        </p:nvSpPr>
        <p:spPr>
          <a:xfrm>
            <a:off x="9796038" y="2275193"/>
            <a:ext cx="841952" cy="700806"/>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24272A"/>
                </a:solidFill>
              </a:rPr>
              <a:t>Relius</a:t>
            </a:r>
            <a:r>
              <a:rPr lang="en-US" sz="1200" dirty="0">
                <a:solidFill>
                  <a:srgbClr val="24272A"/>
                </a:solidFill>
              </a:rPr>
              <a:t> Sponsor Web</a:t>
            </a:r>
          </a:p>
        </p:txBody>
      </p:sp>
      <p:sp>
        <p:nvSpPr>
          <p:cNvPr id="54" name="Rectangle: Rounded Corners 53">
            <a:extLst>
              <a:ext uri="{FF2B5EF4-FFF2-40B4-BE49-F238E27FC236}">
                <a16:creationId xmlns:a16="http://schemas.microsoft.com/office/drawing/2014/main" id="{E8830DF9-7126-4A1F-89A7-9F355D81EA2C}"/>
              </a:ext>
            </a:extLst>
          </p:cNvPr>
          <p:cNvSpPr/>
          <p:nvPr/>
        </p:nvSpPr>
        <p:spPr>
          <a:xfrm>
            <a:off x="10855338" y="2275193"/>
            <a:ext cx="8419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24272A"/>
                </a:solidFill>
              </a:rPr>
              <a:t>Relius</a:t>
            </a:r>
            <a:r>
              <a:rPr lang="en-US" sz="1200" dirty="0">
                <a:solidFill>
                  <a:srgbClr val="24272A"/>
                </a:solidFill>
              </a:rPr>
              <a:t> Advisor Web</a:t>
            </a:r>
          </a:p>
        </p:txBody>
      </p:sp>
      <p:sp>
        <p:nvSpPr>
          <p:cNvPr id="55" name="Rectangle: Rounded Corners 54">
            <a:extLst>
              <a:ext uri="{FF2B5EF4-FFF2-40B4-BE49-F238E27FC236}">
                <a16:creationId xmlns:a16="http://schemas.microsoft.com/office/drawing/2014/main" id="{579FB772-B7FA-4080-B322-4600435040D9}"/>
              </a:ext>
            </a:extLst>
          </p:cNvPr>
          <p:cNvSpPr/>
          <p:nvPr/>
        </p:nvSpPr>
        <p:spPr>
          <a:xfrm>
            <a:off x="5005748" y="2552118"/>
            <a:ext cx="1702390" cy="208586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American Trust Intermediary Site</a:t>
            </a:r>
          </a:p>
        </p:txBody>
      </p:sp>
      <p:sp>
        <p:nvSpPr>
          <p:cNvPr id="57" name="Rectangle 56">
            <a:extLst>
              <a:ext uri="{FF2B5EF4-FFF2-40B4-BE49-F238E27FC236}">
                <a16:creationId xmlns:a16="http://schemas.microsoft.com/office/drawing/2014/main" id="{736A8F73-5100-47BB-BA92-1F3FD26CCCA4}"/>
              </a:ext>
            </a:extLst>
          </p:cNvPr>
          <p:cNvSpPr/>
          <p:nvPr/>
        </p:nvSpPr>
        <p:spPr>
          <a:xfrm>
            <a:off x="103760" y="2176418"/>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Advisor</a:t>
            </a:r>
          </a:p>
        </p:txBody>
      </p:sp>
      <p:sp>
        <p:nvSpPr>
          <p:cNvPr id="58" name="Rectangle 57">
            <a:extLst>
              <a:ext uri="{FF2B5EF4-FFF2-40B4-BE49-F238E27FC236}">
                <a16:creationId xmlns:a16="http://schemas.microsoft.com/office/drawing/2014/main" id="{ED7F3761-4DB4-4A46-8166-2E2CA233496A}"/>
              </a:ext>
            </a:extLst>
          </p:cNvPr>
          <p:cNvSpPr/>
          <p:nvPr/>
        </p:nvSpPr>
        <p:spPr>
          <a:xfrm>
            <a:off x="97028" y="2879555"/>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TPA</a:t>
            </a:r>
          </a:p>
        </p:txBody>
      </p:sp>
      <p:sp>
        <p:nvSpPr>
          <p:cNvPr id="59" name="Rectangle 58">
            <a:extLst>
              <a:ext uri="{FF2B5EF4-FFF2-40B4-BE49-F238E27FC236}">
                <a16:creationId xmlns:a16="http://schemas.microsoft.com/office/drawing/2014/main" id="{4C8F18F4-CEC1-4672-B331-94467B3EC2E3}"/>
              </a:ext>
            </a:extLst>
          </p:cNvPr>
          <p:cNvSpPr/>
          <p:nvPr/>
        </p:nvSpPr>
        <p:spPr>
          <a:xfrm>
            <a:off x="97029" y="3582692"/>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Partner</a:t>
            </a:r>
          </a:p>
        </p:txBody>
      </p:sp>
      <p:sp>
        <p:nvSpPr>
          <p:cNvPr id="63" name="Rectangle: Rounded Corners 62">
            <a:extLst>
              <a:ext uri="{FF2B5EF4-FFF2-40B4-BE49-F238E27FC236}">
                <a16:creationId xmlns:a16="http://schemas.microsoft.com/office/drawing/2014/main" id="{EA85557D-9CEC-4FF7-A1E6-49F23395EC09}"/>
              </a:ext>
            </a:extLst>
          </p:cNvPr>
          <p:cNvSpPr/>
          <p:nvPr/>
        </p:nvSpPr>
        <p:spPr>
          <a:xfrm>
            <a:off x="1531247" y="3582692"/>
            <a:ext cx="1884174" cy="403123"/>
          </a:xfrm>
          <a:prstGeom prst="roundRect">
            <a:avLst/>
          </a:prstGeom>
          <a:noFill/>
          <a:ln w="25400">
            <a:solidFill>
              <a:srgbClr val="A32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None</a:t>
            </a:r>
          </a:p>
        </p:txBody>
      </p:sp>
      <p:sp>
        <p:nvSpPr>
          <p:cNvPr id="64" name="Rectangle 63">
            <a:extLst>
              <a:ext uri="{FF2B5EF4-FFF2-40B4-BE49-F238E27FC236}">
                <a16:creationId xmlns:a16="http://schemas.microsoft.com/office/drawing/2014/main" id="{C42DACB8-7F10-4E2E-B0BA-3113CCE0F76C}"/>
              </a:ext>
            </a:extLst>
          </p:cNvPr>
          <p:cNvSpPr/>
          <p:nvPr/>
        </p:nvSpPr>
        <p:spPr>
          <a:xfrm>
            <a:off x="103760" y="4378199"/>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Advisor</a:t>
            </a:r>
          </a:p>
        </p:txBody>
      </p:sp>
      <p:sp>
        <p:nvSpPr>
          <p:cNvPr id="65" name="Rectangle 64">
            <a:extLst>
              <a:ext uri="{FF2B5EF4-FFF2-40B4-BE49-F238E27FC236}">
                <a16:creationId xmlns:a16="http://schemas.microsoft.com/office/drawing/2014/main" id="{36C7FE6A-74ED-45C6-9A6B-F60F73CDDC01}"/>
              </a:ext>
            </a:extLst>
          </p:cNvPr>
          <p:cNvSpPr/>
          <p:nvPr/>
        </p:nvSpPr>
        <p:spPr>
          <a:xfrm>
            <a:off x="97029" y="5071276"/>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TPA</a:t>
            </a:r>
          </a:p>
        </p:txBody>
      </p:sp>
      <p:sp>
        <p:nvSpPr>
          <p:cNvPr id="66" name="Rectangle 65">
            <a:extLst>
              <a:ext uri="{FF2B5EF4-FFF2-40B4-BE49-F238E27FC236}">
                <a16:creationId xmlns:a16="http://schemas.microsoft.com/office/drawing/2014/main" id="{37D0E429-B47C-49FE-B223-BA33A4B7000E}"/>
              </a:ext>
            </a:extLst>
          </p:cNvPr>
          <p:cNvSpPr/>
          <p:nvPr/>
        </p:nvSpPr>
        <p:spPr>
          <a:xfrm>
            <a:off x="97029" y="5764353"/>
            <a:ext cx="1227217" cy="4031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4272A"/>
                </a:solidFill>
              </a:rPr>
              <a:t>Partner</a:t>
            </a:r>
          </a:p>
        </p:txBody>
      </p:sp>
      <p:sp>
        <p:nvSpPr>
          <p:cNvPr id="67" name="Rectangle: Rounded Corners 66">
            <a:extLst>
              <a:ext uri="{FF2B5EF4-FFF2-40B4-BE49-F238E27FC236}">
                <a16:creationId xmlns:a16="http://schemas.microsoft.com/office/drawing/2014/main" id="{BCA1D787-4360-4629-8847-AE81C8E359F3}"/>
              </a:ext>
            </a:extLst>
          </p:cNvPr>
          <p:cNvSpPr/>
          <p:nvPr/>
        </p:nvSpPr>
        <p:spPr>
          <a:xfrm>
            <a:off x="1514169" y="5773992"/>
            <a:ext cx="1884174" cy="40312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24272A"/>
                </a:solidFill>
              </a:rPr>
              <a:t>None</a:t>
            </a:r>
          </a:p>
        </p:txBody>
      </p:sp>
      <p:sp>
        <p:nvSpPr>
          <p:cNvPr id="68" name="Rectangle: Rounded Corners 67">
            <a:extLst>
              <a:ext uri="{FF2B5EF4-FFF2-40B4-BE49-F238E27FC236}">
                <a16:creationId xmlns:a16="http://schemas.microsoft.com/office/drawing/2014/main" id="{1123294F-76F6-43C0-A515-920438ADBA28}"/>
              </a:ext>
            </a:extLst>
          </p:cNvPr>
          <p:cNvSpPr/>
          <p:nvPr/>
        </p:nvSpPr>
        <p:spPr>
          <a:xfrm>
            <a:off x="9796038" y="3231673"/>
            <a:ext cx="8419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24272A"/>
                </a:solidFill>
              </a:rPr>
              <a:t>MATC</a:t>
            </a:r>
          </a:p>
        </p:txBody>
      </p:sp>
      <p:sp>
        <p:nvSpPr>
          <p:cNvPr id="69" name="Rectangle: Rounded Corners 68">
            <a:extLst>
              <a:ext uri="{FF2B5EF4-FFF2-40B4-BE49-F238E27FC236}">
                <a16:creationId xmlns:a16="http://schemas.microsoft.com/office/drawing/2014/main" id="{5652DBE4-F17C-4E32-9672-E11B29D0906B}"/>
              </a:ext>
            </a:extLst>
          </p:cNvPr>
          <p:cNvSpPr/>
          <p:nvPr/>
        </p:nvSpPr>
        <p:spPr>
          <a:xfrm>
            <a:off x="10855338" y="3231673"/>
            <a:ext cx="8419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24272A"/>
                </a:solidFill>
              </a:rPr>
              <a:t>Pension Pro</a:t>
            </a:r>
          </a:p>
        </p:txBody>
      </p:sp>
      <p:sp>
        <p:nvSpPr>
          <p:cNvPr id="70" name="Rectangle: Rounded Corners 69">
            <a:extLst>
              <a:ext uri="{FF2B5EF4-FFF2-40B4-BE49-F238E27FC236}">
                <a16:creationId xmlns:a16="http://schemas.microsoft.com/office/drawing/2014/main" id="{005486CD-FF95-4AED-A648-D5B437C365D6}"/>
              </a:ext>
            </a:extLst>
          </p:cNvPr>
          <p:cNvSpPr/>
          <p:nvPr/>
        </p:nvSpPr>
        <p:spPr>
          <a:xfrm>
            <a:off x="10855338" y="4151244"/>
            <a:ext cx="8419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24272A"/>
                </a:solidFill>
              </a:rPr>
              <a:t>iJoin</a:t>
            </a:r>
            <a:endParaRPr lang="en-US" sz="1200" dirty="0">
              <a:solidFill>
                <a:srgbClr val="24272A"/>
              </a:solidFill>
            </a:endParaRPr>
          </a:p>
        </p:txBody>
      </p:sp>
      <p:cxnSp>
        <p:nvCxnSpPr>
          <p:cNvPr id="10" name="Straight Arrow Connector 9">
            <a:extLst>
              <a:ext uri="{FF2B5EF4-FFF2-40B4-BE49-F238E27FC236}">
                <a16:creationId xmlns:a16="http://schemas.microsoft.com/office/drawing/2014/main" id="{127EA816-0780-4293-86ED-5AD0F37DD661}"/>
              </a:ext>
            </a:extLst>
          </p:cNvPr>
          <p:cNvCxnSpPr>
            <a:cxnSpLocks/>
            <a:stCxn id="55" idx="3"/>
          </p:cNvCxnSpPr>
          <p:nvPr/>
        </p:nvCxnSpPr>
        <p:spPr>
          <a:xfrm>
            <a:off x="6708138" y="3595050"/>
            <a:ext cx="2931094" cy="0"/>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5B26F6-33A7-4238-8F54-C075E0AFE6AC}"/>
              </a:ext>
            </a:extLst>
          </p:cNvPr>
          <p:cNvSpPr txBox="1"/>
          <p:nvPr/>
        </p:nvSpPr>
        <p:spPr>
          <a:xfrm>
            <a:off x="7316011" y="3490359"/>
            <a:ext cx="1590179" cy="184666"/>
          </a:xfrm>
          <a:prstGeom prst="rect">
            <a:avLst/>
          </a:prstGeom>
          <a:solidFill>
            <a:srgbClr val="F5F9FA"/>
          </a:solidFill>
        </p:spPr>
        <p:txBody>
          <a:bodyPr wrap="none" lIns="0" tIns="0" rIns="0" bIns="0" rtlCol="0">
            <a:spAutoFit/>
          </a:bodyPr>
          <a:lstStyle/>
          <a:p>
            <a:pPr algn="l">
              <a:spcAft>
                <a:spcPts val="1250"/>
              </a:spcAft>
            </a:pPr>
            <a:r>
              <a:rPr lang="en-US" sz="1200" b="1" dirty="0">
                <a:solidFill>
                  <a:srgbClr val="24272A"/>
                </a:solidFill>
                <a:latin typeface="Georgia" charset="0"/>
                <a:ea typeface="Georgia" charset="0"/>
                <a:cs typeface="Georgia" charset="0"/>
              </a:rPr>
              <a:t>SSO and integration</a:t>
            </a:r>
          </a:p>
        </p:txBody>
      </p:sp>
      <p:sp>
        <p:nvSpPr>
          <p:cNvPr id="71" name="TextBox 70">
            <a:extLst>
              <a:ext uri="{FF2B5EF4-FFF2-40B4-BE49-F238E27FC236}">
                <a16:creationId xmlns:a16="http://schemas.microsoft.com/office/drawing/2014/main" id="{300AC9DA-C546-4E6D-A1C0-98A87C37830D}"/>
              </a:ext>
            </a:extLst>
          </p:cNvPr>
          <p:cNvSpPr txBox="1"/>
          <p:nvPr/>
        </p:nvSpPr>
        <p:spPr>
          <a:xfrm>
            <a:off x="4891546" y="4772917"/>
            <a:ext cx="1901252" cy="1384995"/>
          </a:xfrm>
          <a:prstGeom prst="rect">
            <a:avLst/>
          </a:prstGeom>
          <a:noFill/>
        </p:spPr>
        <p:txBody>
          <a:bodyPr wrap="square">
            <a:spAutoFit/>
          </a:bodyPr>
          <a:lstStyle/>
          <a:p>
            <a:pPr algn="ctr"/>
            <a:r>
              <a:rPr lang="en-US" sz="1200" b="1" dirty="0">
                <a:solidFill>
                  <a:srgbClr val="003764"/>
                </a:solidFill>
                <a:latin typeface="Lato"/>
                <a:ea typeface="Georgia" charset="0"/>
                <a:cs typeface="Georgia" charset="0"/>
              </a:rPr>
              <a:t>Shared Dashboard</a:t>
            </a:r>
          </a:p>
          <a:p>
            <a:pPr algn="ctr"/>
            <a:r>
              <a:rPr lang="en-US" sz="1200" dirty="0">
                <a:solidFill>
                  <a:srgbClr val="415960"/>
                </a:solidFill>
                <a:latin typeface="Lato"/>
                <a:ea typeface="Georgia" charset="0"/>
                <a:cs typeface="Georgia" charset="0"/>
              </a:rPr>
              <a:t>Book of business info</a:t>
            </a:r>
          </a:p>
          <a:p>
            <a:pPr algn="ctr"/>
            <a:r>
              <a:rPr lang="en-US" sz="1200" dirty="0">
                <a:solidFill>
                  <a:srgbClr val="415960"/>
                </a:solidFill>
                <a:latin typeface="Lato"/>
                <a:ea typeface="Georgia" charset="0"/>
                <a:cs typeface="Georgia" charset="0"/>
              </a:rPr>
              <a:t>Notifications</a:t>
            </a:r>
          </a:p>
          <a:p>
            <a:pPr algn="ctr"/>
            <a:r>
              <a:rPr lang="en-US" sz="1200" dirty="0">
                <a:solidFill>
                  <a:srgbClr val="415960"/>
                </a:solidFill>
                <a:latin typeface="Lato"/>
                <a:ea typeface="Georgia" charset="0"/>
                <a:cs typeface="Georgia" charset="0"/>
              </a:rPr>
              <a:t>Plan/book level reporting</a:t>
            </a:r>
          </a:p>
          <a:p>
            <a:pPr algn="ctr"/>
            <a:r>
              <a:rPr lang="en-US" sz="1200" dirty="0">
                <a:solidFill>
                  <a:srgbClr val="415960"/>
                </a:solidFill>
                <a:latin typeface="Lato"/>
                <a:ea typeface="Georgia" charset="0"/>
                <a:cs typeface="Georgia" charset="0"/>
              </a:rPr>
              <a:t>Data exports</a:t>
            </a:r>
          </a:p>
          <a:p>
            <a:pPr algn="ctr"/>
            <a:r>
              <a:rPr lang="en-US" sz="1200" dirty="0">
                <a:solidFill>
                  <a:srgbClr val="415960"/>
                </a:solidFill>
                <a:latin typeface="Lato"/>
                <a:ea typeface="Georgia" charset="0"/>
                <a:cs typeface="Georgia" charset="0"/>
              </a:rPr>
              <a:t>User access management</a:t>
            </a:r>
          </a:p>
          <a:p>
            <a:pPr algn="ctr"/>
            <a:r>
              <a:rPr lang="en-US" sz="1200" dirty="0">
                <a:solidFill>
                  <a:srgbClr val="415960"/>
                </a:solidFill>
                <a:latin typeface="Lato"/>
                <a:ea typeface="Georgia" charset="0"/>
                <a:cs typeface="Georgia" charset="0"/>
              </a:rPr>
              <a:t>Resource center</a:t>
            </a:r>
          </a:p>
        </p:txBody>
      </p:sp>
      <p:sp>
        <p:nvSpPr>
          <p:cNvPr id="72" name="TextBox 71">
            <a:extLst>
              <a:ext uri="{FF2B5EF4-FFF2-40B4-BE49-F238E27FC236}">
                <a16:creationId xmlns:a16="http://schemas.microsoft.com/office/drawing/2014/main" id="{FC00DA82-2B95-4DFF-96BF-DBFEDEC4108C}"/>
              </a:ext>
            </a:extLst>
          </p:cNvPr>
          <p:cNvSpPr txBox="1"/>
          <p:nvPr/>
        </p:nvSpPr>
        <p:spPr>
          <a:xfrm>
            <a:off x="7140860" y="2554868"/>
            <a:ext cx="1901252" cy="830997"/>
          </a:xfrm>
          <a:prstGeom prst="rect">
            <a:avLst/>
          </a:prstGeom>
          <a:noFill/>
        </p:spPr>
        <p:txBody>
          <a:bodyPr wrap="square">
            <a:spAutoFit/>
          </a:bodyPr>
          <a:lstStyle/>
          <a:p>
            <a:pPr algn="ctr"/>
            <a:r>
              <a:rPr lang="en-US" sz="1200" b="1" dirty="0">
                <a:solidFill>
                  <a:srgbClr val="003764"/>
                </a:solidFill>
                <a:latin typeface="Lato"/>
                <a:ea typeface="Georgia" charset="0"/>
                <a:cs typeface="Georgia" charset="0"/>
              </a:rPr>
              <a:t>TPA Features</a:t>
            </a:r>
          </a:p>
          <a:p>
            <a:pPr algn="ctr"/>
            <a:r>
              <a:rPr lang="en-US" sz="1200" dirty="0">
                <a:solidFill>
                  <a:srgbClr val="415960"/>
                </a:solidFill>
                <a:latin typeface="Lato"/>
                <a:ea typeface="Georgia" charset="0"/>
                <a:cs typeface="Georgia" charset="0"/>
              </a:rPr>
              <a:t>Administrative tasks</a:t>
            </a:r>
          </a:p>
          <a:p>
            <a:pPr algn="ctr"/>
            <a:r>
              <a:rPr lang="en-US" sz="1200" dirty="0">
                <a:solidFill>
                  <a:srgbClr val="415960"/>
                </a:solidFill>
                <a:latin typeface="Lato"/>
                <a:ea typeface="Georgia" charset="0"/>
                <a:cs typeface="Georgia" charset="0"/>
              </a:rPr>
              <a:t>Data submission</a:t>
            </a:r>
          </a:p>
          <a:p>
            <a:pPr algn="ctr"/>
            <a:r>
              <a:rPr lang="en-US" sz="1200" dirty="0">
                <a:solidFill>
                  <a:srgbClr val="415960"/>
                </a:solidFill>
                <a:latin typeface="Lato"/>
                <a:ea typeface="Georgia" charset="0"/>
                <a:cs typeface="Georgia" charset="0"/>
              </a:rPr>
              <a:t>Managed services</a:t>
            </a:r>
          </a:p>
        </p:txBody>
      </p:sp>
      <p:sp>
        <p:nvSpPr>
          <p:cNvPr id="74" name="TextBox 73">
            <a:extLst>
              <a:ext uri="{FF2B5EF4-FFF2-40B4-BE49-F238E27FC236}">
                <a16:creationId xmlns:a16="http://schemas.microsoft.com/office/drawing/2014/main" id="{EADF7825-F42E-4249-BBBD-8F85F5A6BB1A}"/>
              </a:ext>
            </a:extLst>
          </p:cNvPr>
          <p:cNvSpPr txBox="1"/>
          <p:nvPr/>
        </p:nvSpPr>
        <p:spPr>
          <a:xfrm>
            <a:off x="7140860" y="3699742"/>
            <a:ext cx="1901252" cy="1015663"/>
          </a:xfrm>
          <a:prstGeom prst="rect">
            <a:avLst/>
          </a:prstGeom>
          <a:noFill/>
        </p:spPr>
        <p:txBody>
          <a:bodyPr wrap="square">
            <a:spAutoFit/>
          </a:bodyPr>
          <a:lstStyle/>
          <a:p>
            <a:pPr algn="ctr"/>
            <a:r>
              <a:rPr lang="en-US" sz="1200" b="1" dirty="0">
                <a:solidFill>
                  <a:srgbClr val="003764"/>
                </a:solidFill>
                <a:latin typeface="Lato"/>
                <a:ea typeface="Georgia" charset="0"/>
                <a:cs typeface="Georgia" charset="0"/>
              </a:rPr>
              <a:t>Advisor Features</a:t>
            </a:r>
          </a:p>
          <a:p>
            <a:pPr algn="ctr"/>
            <a:r>
              <a:rPr lang="en-US" sz="1200" dirty="0">
                <a:solidFill>
                  <a:srgbClr val="415960"/>
                </a:solidFill>
                <a:latin typeface="Lato"/>
                <a:ea typeface="Georgia" charset="0"/>
                <a:cs typeface="Georgia" charset="0"/>
              </a:rPr>
              <a:t>Investment management</a:t>
            </a:r>
          </a:p>
          <a:p>
            <a:pPr algn="ctr"/>
            <a:r>
              <a:rPr lang="en-US" sz="1200" dirty="0">
                <a:solidFill>
                  <a:srgbClr val="415960"/>
                </a:solidFill>
                <a:latin typeface="Lato"/>
                <a:ea typeface="Georgia" charset="0"/>
                <a:cs typeface="Georgia" charset="0"/>
              </a:rPr>
              <a:t>Employee education</a:t>
            </a:r>
          </a:p>
          <a:p>
            <a:pPr algn="ctr"/>
            <a:r>
              <a:rPr lang="en-US" sz="1200" dirty="0">
                <a:solidFill>
                  <a:srgbClr val="415960"/>
                </a:solidFill>
                <a:latin typeface="Lato"/>
                <a:ea typeface="Georgia" charset="0"/>
                <a:cs typeface="Georgia" charset="0"/>
              </a:rPr>
              <a:t>Plan performance</a:t>
            </a:r>
          </a:p>
          <a:p>
            <a:pPr algn="ctr"/>
            <a:r>
              <a:rPr lang="en-US" sz="1200" dirty="0">
                <a:solidFill>
                  <a:srgbClr val="415960"/>
                </a:solidFill>
                <a:latin typeface="Lato"/>
                <a:ea typeface="Georgia" charset="0"/>
                <a:cs typeface="Georgia" charset="0"/>
              </a:rPr>
              <a:t>Benchmarking</a:t>
            </a:r>
          </a:p>
        </p:txBody>
      </p:sp>
      <p:sp>
        <p:nvSpPr>
          <p:cNvPr id="75" name="Rectangle: Rounded Corners 74">
            <a:extLst>
              <a:ext uri="{FF2B5EF4-FFF2-40B4-BE49-F238E27FC236}">
                <a16:creationId xmlns:a16="http://schemas.microsoft.com/office/drawing/2014/main" id="{39C93897-4A22-4C3B-A707-C098BD7CE5AC}"/>
              </a:ext>
            </a:extLst>
          </p:cNvPr>
          <p:cNvSpPr/>
          <p:nvPr/>
        </p:nvSpPr>
        <p:spPr>
          <a:xfrm>
            <a:off x="9797850" y="4141664"/>
            <a:ext cx="8419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24272A"/>
                </a:solidFill>
              </a:rPr>
              <a:t>Fiduciary Decisions</a:t>
            </a:r>
          </a:p>
        </p:txBody>
      </p:sp>
      <p:sp>
        <p:nvSpPr>
          <p:cNvPr id="80" name="TextBox 79">
            <a:extLst>
              <a:ext uri="{FF2B5EF4-FFF2-40B4-BE49-F238E27FC236}">
                <a16:creationId xmlns:a16="http://schemas.microsoft.com/office/drawing/2014/main" id="{73971E49-F2AB-4B65-B6B8-E295939E2CF8}"/>
              </a:ext>
            </a:extLst>
          </p:cNvPr>
          <p:cNvSpPr txBox="1"/>
          <p:nvPr/>
        </p:nvSpPr>
        <p:spPr>
          <a:xfrm>
            <a:off x="3480700" y="6505723"/>
            <a:ext cx="5230599" cy="184666"/>
          </a:xfrm>
          <a:prstGeom prst="rect">
            <a:avLst/>
          </a:prstGeom>
          <a:noFill/>
        </p:spPr>
        <p:txBody>
          <a:bodyPr wrap="none" lIns="0" tIns="0" rIns="0" bIns="0" rtlCol="0">
            <a:spAutoFit/>
          </a:bodyPr>
          <a:lstStyle/>
          <a:p>
            <a:pPr algn="l">
              <a:spcAft>
                <a:spcPts val="1250"/>
              </a:spcAft>
            </a:pPr>
            <a:r>
              <a:rPr lang="en-US" sz="1200" b="1" dirty="0">
                <a:latin typeface="Georgia" charset="0"/>
                <a:ea typeface="Georgia" charset="0"/>
                <a:cs typeface="Georgia" charset="0"/>
              </a:rPr>
              <a:t>Note: “Dashed” items represent longer term items post integration</a:t>
            </a:r>
          </a:p>
        </p:txBody>
      </p:sp>
      <p:sp>
        <p:nvSpPr>
          <p:cNvPr id="30" name="Rectangle: Rounded Corners 29">
            <a:extLst>
              <a:ext uri="{FF2B5EF4-FFF2-40B4-BE49-F238E27FC236}">
                <a16:creationId xmlns:a16="http://schemas.microsoft.com/office/drawing/2014/main" id="{A3B8461B-83FC-4868-AC13-B1C12DC54693}"/>
              </a:ext>
            </a:extLst>
          </p:cNvPr>
          <p:cNvSpPr/>
          <p:nvPr/>
        </p:nvSpPr>
        <p:spPr>
          <a:xfrm>
            <a:off x="9796038" y="4994870"/>
            <a:ext cx="1901252" cy="70080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24272A"/>
                </a:solidFill>
              </a:rPr>
              <a:t>Onboarding Portal</a:t>
            </a:r>
          </a:p>
        </p:txBody>
      </p:sp>
      <p:sp>
        <p:nvSpPr>
          <p:cNvPr id="3" name="Rectangle: Rounded Corners 2">
            <a:extLst>
              <a:ext uri="{FF2B5EF4-FFF2-40B4-BE49-F238E27FC236}">
                <a16:creationId xmlns:a16="http://schemas.microsoft.com/office/drawing/2014/main" id="{FE9C5C6E-A350-4E3D-B92D-2349DD863A3E}"/>
              </a:ext>
            </a:extLst>
          </p:cNvPr>
          <p:cNvSpPr/>
          <p:nvPr/>
        </p:nvSpPr>
        <p:spPr>
          <a:xfrm>
            <a:off x="5246859" y="2025921"/>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2022-23</a:t>
            </a:r>
          </a:p>
        </p:txBody>
      </p:sp>
      <p:sp>
        <p:nvSpPr>
          <p:cNvPr id="32" name="Rectangle: Rounded Corners 31">
            <a:extLst>
              <a:ext uri="{FF2B5EF4-FFF2-40B4-BE49-F238E27FC236}">
                <a16:creationId xmlns:a16="http://schemas.microsoft.com/office/drawing/2014/main" id="{04C0C6EA-8A72-440F-8733-ADAEB5C3AAA3}"/>
              </a:ext>
            </a:extLst>
          </p:cNvPr>
          <p:cNvSpPr/>
          <p:nvPr/>
        </p:nvSpPr>
        <p:spPr>
          <a:xfrm>
            <a:off x="10260025" y="5770768"/>
            <a:ext cx="1190625" cy="409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2023+</a:t>
            </a:r>
          </a:p>
        </p:txBody>
      </p:sp>
    </p:spTree>
    <p:extLst>
      <p:ext uri="{BB962C8B-B14F-4D97-AF65-F5344CB8AC3E}">
        <p14:creationId xmlns:p14="http://schemas.microsoft.com/office/powerpoint/2010/main" val="298563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E5C21E3-4DEC-445D-A35F-3BB19F19620A}"/>
              </a:ext>
            </a:extLst>
          </p:cNvPr>
          <p:cNvSpPr>
            <a:spLocks noGrp="1"/>
          </p:cNvSpPr>
          <p:nvPr>
            <p:ph type="body" sz="quarter" idx="10"/>
          </p:nvPr>
        </p:nvSpPr>
        <p:spPr/>
        <p:txBody>
          <a:bodyPr/>
          <a:lstStyle/>
          <a:p>
            <a:r>
              <a:rPr lang="en-US" sz="3600" dirty="0" err="1">
                <a:latin typeface="Lato" panose="020F0502020204030203" pitchFamily="34" charset="0"/>
                <a:ea typeface="Lato" panose="020F0502020204030203" pitchFamily="34" charset="0"/>
                <a:cs typeface="Lato" panose="020F0502020204030203" pitchFamily="34" charset="0"/>
              </a:rPr>
              <a:t>iJoin</a:t>
            </a:r>
            <a:r>
              <a:rPr lang="en-US" sz="3600" dirty="0">
                <a:latin typeface="Lato" panose="020F0502020204030203" pitchFamily="34" charset="0"/>
                <a:ea typeface="Lato" panose="020F0502020204030203" pitchFamily="34" charset="0"/>
                <a:cs typeface="Lato" panose="020F0502020204030203" pitchFamily="34" charset="0"/>
              </a:rPr>
              <a:t> Advisor Roadmap</a:t>
            </a:r>
          </a:p>
        </p:txBody>
      </p:sp>
      <p:sp>
        <p:nvSpPr>
          <p:cNvPr id="11" name="TextBox 10">
            <a:extLst>
              <a:ext uri="{FF2B5EF4-FFF2-40B4-BE49-F238E27FC236}">
                <a16:creationId xmlns:a16="http://schemas.microsoft.com/office/drawing/2014/main" id="{505F0466-CA3D-4B7F-B685-5DA319DE6657}"/>
              </a:ext>
            </a:extLst>
          </p:cNvPr>
          <p:cNvSpPr txBox="1"/>
          <p:nvPr/>
        </p:nvSpPr>
        <p:spPr>
          <a:xfrm>
            <a:off x="632885" y="1573511"/>
            <a:ext cx="5463115" cy="4578818"/>
          </a:xfrm>
          <a:prstGeom prst="rect">
            <a:avLst/>
          </a:prstGeom>
          <a:noFill/>
        </p:spPr>
        <p:txBody>
          <a:bodyPr wrap="square" lIns="0" tIns="0" rIns="0" bIns="0" rtlCol="0">
            <a:spAutoFit/>
          </a:bodyPr>
          <a:lstStyle/>
          <a:p>
            <a:pPr>
              <a:lnSpc>
                <a:spcPct val="11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2022 Priorities</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Managed account marketplace</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Phase 2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Leafhouse</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add sidecar investments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Allows outside advisors to act as 3(38) (DFE model)</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Other managers</a:t>
            </a:r>
          </a:p>
          <a:p>
            <a:pPr marL="1200150" lvl="2" indent="-285750">
              <a:lnSpc>
                <a:spcPct val="110000"/>
              </a:lnSpc>
              <a:buFont typeface="Arial" panose="020B0604020202020204" pitchFamily="34" charset="0"/>
              <a:buChar char="•"/>
            </a:pP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ProNvest</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 (in QA)</a:t>
            </a:r>
          </a:p>
          <a:p>
            <a:pPr marL="1200150" lvl="2"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Franklin Templeton (Q2)</a:t>
            </a:r>
          </a:p>
          <a:p>
            <a:pPr marL="1200150" lvl="2"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PIMCO (based on their TD funds)</a:t>
            </a:r>
          </a:p>
          <a:p>
            <a:pPr marL="1200150" lvl="2"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Stadion (driven by Omni partner </a:t>
            </a:r>
            <a:r>
              <a:rPr lang="en-US" sz="1700" dirty="0" err="1">
                <a:solidFill>
                  <a:srgbClr val="415960"/>
                </a:solidFill>
                <a:latin typeface="Lato" panose="020F0502020204030203" pitchFamily="34" charset="0"/>
                <a:ea typeface="Lato" panose="020F0502020204030203" pitchFamily="34" charset="0"/>
                <a:cs typeface="Lato" panose="020F0502020204030203" pitchFamily="34" charset="0"/>
              </a:rPr>
              <a:t>Ameritas</a:t>
            </a: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t>
            </a:r>
          </a:p>
          <a:p>
            <a:pPr marL="1200150" lvl="2"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BlackRock (similar to FT arrangement)</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Advisor alert if participant adds outside assets</a:t>
            </a:r>
          </a:p>
          <a:p>
            <a:pPr marL="742950" lvl="1"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May tie to campaign manager for automation</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Data integrity checks in ACT (salaries, emails, etc.)</a:t>
            </a:r>
          </a:p>
          <a:p>
            <a:pPr marL="285750" indent="-285750">
              <a:lnSpc>
                <a:spcPct val="11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More ACT analytics (participant usage, outside data collected, etc.)</a:t>
            </a:r>
          </a:p>
        </p:txBody>
      </p:sp>
      <p:sp>
        <p:nvSpPr>
          <p:cNvPr id="4" name="TextBox 3">
            <a:extLst>
              <a:ext uri="{FF2B5EF4-FFF2-40B4-BE49-F238E27FC236}">
                <a16:creationId xmlns:a16="http://schemas.microsoft.com/office/drawing/2014/main" id="{BD24E2E8-F05A-4443-B81E-07D0946358C3}"/>
              </a:ext>
            </a:extLst>
          </p:cNvPr>
          <p:cNvSpPr txBox="1"/>
          <p:nvPr/>
        </p:nvSpPr>
        <p:spPr>
          <a:xfrm>
            <a:off x="6096000" y="1573511"/>
            <a:ext cx="5463115" cy="1321772"/>
          </a:xfrm>
          <a:prstGeom prst="rect">
            <a:avLst/>
          </a:prstGeom>
          <a:noFill/>
        </p:spPr>
        <p:txBody>
          <a:bodyPr wrap="square" lIns="0" tIns="0" rIns="0" bIns="0" rtlCol="0">
            <a:spAutoFit/>
          </a:bodyPr>
          <a:lstStyle/>
          <a:p>
            <a:pPr algn="l">
              <a:lnSpc>
                <a:spcPct val="130000"/>
              </a:lnSpc>
            </a:pPr>
            <a:r>
              <a:rPr lang="en-US" sz="1700" b="1" dirty="0">
                <a:solidFill>
                  <a:srgbClr val="415960"/>
                </a:solidFill>
                <a:latin typeface="Lato" panose="020F0502020204030203" pitchFamily="34" charset="0"/>
                <a:ea typeface="Lato" panose="020F0502020204030203" pitchFamily="34" charset="0"/>
                <a:cs typeface="Lato" panose="020F0502020204030203" pitchFamily="34" charset="0"/>
              </a:rPr>
              <a:t>2023+ Priorities</a:t>
            </a:r>
          </a:p>
          <a:p>
            <a:pPr marL="285750"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ACT enhancements to analytics portal</a:t>
            </a:r>
          </a:p>
          <a:p>
            <a:pPr marL="742950" lvl="1" indent="-285750">
              <a:lnSpc>
                <a:spcPct val="130000"/>
              </a:lnSpc>
              <a:buFont typeface="Arial" panose="020B0604020202020204" pitchFamily="34" charset="0"/>
              <a:buChar char="•"/>
            </a:pPr>
            <a:r>
              <a:rPr lang="en-US" sz="1700" dirty="0">
                <a:solidFill>
                  <a:srgbClr val="415960"/>
                </a:solidFill>
                <a:latin typeface="Lato" panose="020F0502020204030203" pitchFamily="34" charset="0"/>
                <a:ea typeface="Lato" panose="020F0502020204030203" pitchFamily="34" charset="0"/>
                <a:cs typeface="Lato" panose="020F0502020204030203" pitchFamily="34" charset="0"/>
              </a:rPr>
              <a:t>Investment focus (trend reporting, target date usage, default fund usage, etc.)</a:t>
            </a:r>
          </a:p>
        </p:txBody>
      </p:sp>
    </p:spTree>
    <p:extLst>
      <p:ext uri="{BB962C8B-B14F-4D97-AF65-F5344CB8AC3E}">
        <p14:creationId xmlns:p14="http://schemas.microsoft.com/office/powerpoint/2010/main" val="740766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spcAft>
            <a:spcPts val="1250"/>
          </a:spcAft>
          <a:defRPr sz="1600" dirty="0">
            <a:solidFill>
              <a:srgbClr val="415960"/>
            </a:solidFill>
            <a:latin typeface="Georgia" charset="0"/>
            <a:ea typeface="Georgia" charset="0"/>
            <a:cs typeface="Georgia"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25217</TotalTime>
  <Words>5638</Words>
  <Application>Microsoft Office PowerPoint</Application>
  <PresentationFormat>Widescreen</PresentationFormat>
  <Paragraphs>1379</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 Regular</vt:lpstr>
      <vt:lpstr>Calibri</vt:lpstr>
      <vt:lpstr>Calibri Light</vt:lpstr>
      <vt:lpstr>Georgia</vt:lpstr>
      <vt:lpstr>Georgia Regular</vt:lpstr>
      <vt:lpstr>Helvetica Neue Medium</vt:lpstr>
      <vt:lpstr>Lato</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Retirement Experience Roadmap</vt:lpstr>
      <vt:lpstr>PowerPoint Presentation</vt:lpstr>
      <vt:lpstr>PowerPoint Presentation</vt:lpstr>
      <vt:lpstr>What TPAs need</vt:lpstr>
      <vt:lpstr>What advisors need</vt:lpstr>
      <vt:lpstr>What partners need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 from TPA interviews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Snider, Emily</dc:creator>
  <cp:lastModifiedBy>Steve Schweitzer</cp:lastModifiedBy>
  <cp:revision>1028</cp:revision>
  <dcterms:created xsi:type="dcterms:W3CDTF">2019-03-20T19:20:28Z</dcterms:created>
  <dcterms:modified xsi:type="dcterms:W3CDTF">2022-02-17T21:38:27Z</dcterms:modified>
</cp:coreProperties>
</file>