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60" r:id="rId8"/>
    <p:sldId id="261" r:id="rId9"/>
    <p:sldId id="273" r:id="rId10"/>
    <p:sldId id="323" r:id="rId11"/>
    <p:sldId id="324" r:id="rId12"/>
    <p:sldId id="275" r:id="rId13"/>
    <p:sldId id="320" r:id="rId14"/>
    <p:sldId id="321" r:id="rId15"/>
    <p:sldId id="325" r:id="rId16"/>
    <p:sldId id="277" r:id="rId17"/>
    <p:sldId id="322" r:id="rId18"/>
    <p:sldId id="278" r:id="rId19"/>
    <p:sldId id="279" r:id="rId20"/>
    <p:sldId id="280" r:id="rId21"/>
    <p:sldId id="281" r:id="rId22"/>
    <p:sldId id="327" r:id="rId23"/>
    <p:sldId id="282" r:id="rId24"/>
    <p:sldId id="283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71287"/>
  </p:normalViewPr>
  <p:slideViewPr>
    <p:cSldViewPr snapToGrid="0" snapToObjects="1">
      <p:cViewPr varScale="1">
        <p:scale>
          <a:sx n="51" d="100"/>
          <a:sy n="51" d="100"/>
        </p:scale>
        <p:origin x="-4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microsoft.com/office/2016/11/relationships/changesInfo" Target="changesInfos/changesInfo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OMA KUNDU UPOMA KUNDU" userId="57f3f94f-292d-4fce-9c45-2295eee9193f" providerId="ADAL" clId="{FA5E5738-D39C-F744-9C29-7ECBDD72A9F8}"/>
    <pc:docChg chg="modSld">
      <pc:chgData name="UPOMA KUNDU UPOMA KUNDU" userId="57f3f94f-292d-4fce-9c45-2295eee9193f" providerId="ADAL" clId="{FA5E5738-D39C-F744-9C29-7ECBDD72A9F8}" dt="2021-12-17T05:41:10.700" v="3" actId="1076"/>
      <pc:docMkLst>
        <pc:docMk/>
      </pc:docMkLst>
      <pc:sldChg chg="modSp">
        <pc:chgData name="UPOMA KUNDU UPOMA KUNDU" userId="57f3f94f-292d-4fce-9c45-2295eee9193f" providerId="ADAL" clId="{FA5E5738-D39C-F744-9C29-7ECBDD72A9F8}" dt="2021-12-16T16:41:29.803" v="0" actId="1076"/>
        <pc:sldMkLst>
          <pc:docMk/>
          <pc:sldMk cId="1884454089" sldId="257"/>
        </pc:sldMkLst>
        <pc:spChg chg="mod">
          <ac:chgData name="UPOMA KUNDU UPOMA KUNDU" userId="57f3f94f-292d-4fce-9c45-2295eee9193f" providerId="ADAL" clId="{FA5E5738-D39C-F744-9C29-7ECBDD72A9F8}" dt="2021-12-16T16:41:29.803" v="0" actId="1076"/>
          <ac:spMkLst>
            <pc:docMk/>
            <pc:sldMk cId="1884454089" sldId="257"/>
            <ac:spMk id="3" creationId="{00000000-0000-0000-0000-000000000000}"/>
          </ac:spMkLst>
        </pc:spChg>
      </pc:sldChg>
      <pc:sldChg chg="modSp">
        <pc:chgData name="UPOMA KUNDU UPOMA KUNDU" userId="57f3f94f-292d-4fce-9c45-2295eee9193f" providerId="ADAL" clId="{FA5E5738-D39C-F744-9C29-7ECBDD72A9F8}" dt="2021-12-16T17:24:53.689" v="2" actId="1076"/>
        <pc:sldMkLst>
          <pc:docMk/>
          <pc:sldMk cId="654288852" sldId="277"/>
        </pc:sldMkLst>
        <pc:spChg chg="mod">
          <ac:chgData name="UPOMA KUNDU UPOMA KUNDU" userId="57f3f94f-292d-4fce-9c45-2295eee9193f" providerId="ADAL" clId="{FA5E5738-D39C-F744-9C29-7ECBDD72A9F8}" dt="2021-12-16T17:24:53.689" v="2" actId="1076"/>
          <ac:spMkLst>
            <pc:docMk/>
            <pc:sldMk cId="654288852" sldId="277"/>
            <ac:spMk id="4" creationId="{00000000-0000-0000-0000-000000000000}"/>
          </ac:spMkLst>
        </pc:spChg>
      </pc:sldChg>
      <pc:sldChg chg="modSp">
        <pc:chgData name="UPOMA KUNDU UPOMA KUNDU" userId="57f3f94f-292d-4fce-9c45-2295eee9193f" providerId="ADAL" clId="{FA5E5738-D39C-F744-9C29-7ECBDD72A9F8}" dt="2021-12-17T05:41:10.700" v="3" actId="1076"/>
        <pc:sldMkLst>
          <pc:docMk/>
          <pc:sldMk cId="2589413072" sldId="322"/>
        </pc:sldMkLst>
        <pc:picChg chg="mod">
          <ac:chgData name="UPOMA KUNDU UPOMA KUNDU" userId="57f3f94f-292d-4fce-9c45-2295eee9193f" providerId="ADAL" clId="{FA5E5738-D39C-F744-9C29-7ECBDD72A9F8}" dt="2021-12-17T05:41:10.700" v="3" actId="1076"/>
          <ac:picMkLst>
            <pc:docMk/>
            <pc:sldMk cId="2589413072" sldId="32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0D80-1487-864D-92A4-0EAD26C246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DF9C-40CC-7444-A887-9046CC12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charts can also support the specification of module relationships that involve iteration and/or branching</a:t>
            </a:r>
            <a:r>
              <a:rPr lang="en-US" dirty="0">
                <a:effectLst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left, A invokes modules C and D in a loop. On the right, A will call either C or D based on some sort of decision.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the presence of a decision is indicated by the diamond, but details of the decision (at least above) are documented elsewhere.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5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and techniques of a design methodology are often “loose”: they do not attempt to reduce design to a sequence of mechanical steps</a:t>
            </a:r>
            <a:endParaRPr lang="en-US" sz="9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all, design is primarily a creative activity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will not be a single correct solution to a given set of requirements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criteria to evaluate a design</a:t>
            </a:r>
            <a:endParaRPr lang="en-US" sz="9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software design is correct if a system built precisely according to the design satisfies the requirements of the system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design should be verifiable (does an implementation match the design), complete (does the design address its specified requirements) and traceable (all design elements can be traced back to specific requirements)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design efficiently make use of scarce resources</a:t>
            </a:r>
          </a:p>
          <a:p>
            <a:pPr lvl="2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easy is it for the design of a system to be understood?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 designs make it easy for a developer to understand and then maintain the system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design help to reduce costs in later phases of software development?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one design achieve the same quality as another design while reducing costs?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6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1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C126-81EF-524B-BE19-0752BF74A08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3200" b="1" dirty="0"/>
              <a:t>PROCEDURAL ABSTRACTION </a:t>
            </a:r>
            <a:r>
              <a:rPr lang="en-US" sz="3200" dirty="0"/>
              <a:t>refers to a sequence of instructions that have a specific and limited function.</a:t>
            </a:r>
          </a:p>
          <a:p>
            <a:r>
              <a:rPr lang="en-US" sz="3200" dirty="0"/>
              <a:t> The name of a procedural abstraction implies these functions, but specific details are suppressed.</a:t>
            </a:r>
          </a:p>
          <a:p>
            <a:r>
              <a:rPr lang="en-US" sz="3200" dirty="0"/>
              <a:t>An example of a procedural abstraction would be the word </a:t>
            </a:r>
            <a:r>
              <a:rPr lang="en-US" sz="3200" b="1" dirty="0"/>
              <a:t>open</a:t>
            </a:r>
            <a:r>
              <a:rPr lang="en-US" sz="3200" dirty="0"/>
              <a:t> for a </a:t>
            </a:r>
            <a:r>
              <a:rPr lang="en-US" sz="3200" b="1" dirty="0"/>
              <a:t>door</a:t>
            </a:r>
            <a:r>
              <a:rPr lang="en-US" sz="3200" dirty="0"/>
              <a:t>. </a:t>
            </a:r>
          </a:p>
          <a:p>
            <a:r>
              <a:rPr lang="en-US" sz="3200" b="1" dirty="0"/>
              <a:t>Open</a:t>
            </a:r>
            <a:r>
              <a:rPr lang="en-US" sz="3200" dirty="0"/>
              <a:t> implies a long sequence of procedural steps (e.g., walk to the door, reach out and grasp knob, turn knob and pull door, step away from moving door, etc.).</a:t>
            </a:r>
          </a:p>
        </p:txBody>
      </p:sp>
    </p:spTree>
    <p:extLst>
      <p:ext uri="{BB962C8B-B14F-4D97-AF65-F5344CB8AC3E}">
        <p14:creationId xmlns:p14="http://schemas.microsoft.com/office/powerpoint/2010/main" val="38556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764" y="1520825"/>
            <a:ext cx="11120717" cy="4897904"/>
          </a:xfrm>
        </p:spPr>
        <p:txBody>
          <a:bodyPr>
            <a:noAutofit/>
          </a:bodyPr>
          <a:lstStyle/>
          <a:p>
            <a:r>
              <a:rPr lang="en-US" sz="3200" b="1" dirty="0"/>
              <a:t>DATA ABSTRACTION </a:t>
            </a:r>
            <a:r>
              <a:rPr lang="en-US" sz="3200" dirty="0"/>
              <a:t>is a named collection of data that describes a data object.</a:t>
            </a:r>
          </a:p>
          <a:p>
            <a:r>
              <a:rPr lang="en-US" sz="3200" dirty="0"/>
              <a:t>In the context of the </a:t>
            </a:r>
            <a:r>
              <a:rPr lang="en-US" sz="3200" b="1" dirty="0"/>
              <a:t>procedural abstraction open</a:t>
            </a:r>
            <a:r>
              <a:rPr lang="en-US" sz="3200" dirty="0"/>
              <a:t>, we can define a data abstraction called </a:t>
            </a:r>
            <a:r>
              <a:rPr lang="en-US" sz="3200" b="1" dirty="0"/>
              <a:t>door</a:t>
            </a:r>
            <a:r>
              <a:rPr lang="en-US" sz="3200" dirty="0"/>
              <a:t>.</a:t>
            </a:r>
          </a:p>
          <a:p>
            <a:r>
              <a:rPr lang="en-US" sz="3200" dirty="0"/>
              <a:t> Like any data object, the data abstraction for door would encompass a set of attributes that describe the door (e.g., door type, swing direction, opening mechanism, weight, dimensions).</a:t>
            </a:r>
          </a:p>
          <a:p>
            <a:r>
              <a:rPr lang="en-US" sz="3200" dirty="0"/>
              <a:t> It follows that the procedural abstraction </a:t>
            </a:r>
            <a:r>
              <a:rPr lang="en-US" sz="3200" b="1" dirty="0"/>
              <a:t>open </a:t>
            </a:r>
            <a:r>
              <a:rPr lang="en-US" sz="3200" dirty="0"/>
              <a:t>would make use of information contained in the attributes of the data abstraction door .</a:t>
            </a:r>
          </a:p>
        </p:txBody>
      </p:sp>
    </p:spTree>
    <p:extLst>
      <p:ext uri="{BB962C8B-B14F-4D97-AF65-F5344CB8AC3E}">
        <p14:creationId xmlns:p14="http://schemas.microsoft.com/office/powerpoint/2010/main" val="402595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Modularization is a technique to divide a software system into multiple discrete and independent modules, which are expected to be capable of carrying out task(s) independently. 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These modules may work as basic constructs for the entire software. 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Designers tend to design modules such that they can be executed and/or compiled separately and independently.</a:t>
            </a:r>
          </a:p>
          <a:p>
            <a:pPr lvl="0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Modularity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6783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system consists of a set of components, which have (sub)components of their own.</a:t>
            </a:r>
            <a:endParaRPr lang="en-US" sz="3600" dirty="0"/>
          </a:p>
          <a:p>
            <a:pPr lvl="0"/>
            <a:r>
              <a:rPr lang="en-US" dirty="0"/>
              <a:t>A top-down approach starts with the system as a whole, and using </a:t>
            </a:r>
            <a:r>
              <a:rPr lang="en-US" b="1" dirty="0"/>
              <a:t>stepwise refinement</a:t>
            </a:r>
            <a:r>
              <a:rPr lang="en-US" dirty="0"/>
              <a:t>, decomposes it into sub-components that exist at lower levels of abstraction.</a:t>
            </a:r>
            <a:endParaRPr lang="en-US" sz="3600" dirty="0"/>
          </a:p>
          <a:p>
            <a:pPr lvl="0"/>
            <a:r>
              <a:rPr lang="en-US" dirty="0"/>
              <a:t>A bottom-up approach starts with primitive components that provide foundational services and using </a:t>
            </a:r>
            <a:r>
              <a:rPr lang="en-US" b="1" dirty="0"/>
              <a:t>layers of abstraction</a:t>
            </a:r>
            <a:r>
              <a:rPr lang="en-US" dirty="0"/>
              <a:t> builds the functionality the system needs until the entire system has been realized</a:t>
            </a:r>
            <a:endParaRPr lang="en-US" sz="3600" dirty="0"/>
          </a:p>
          <a:p>
            <a:pPr lvl="0"/>
            <a:r>
              <a:rPr lang="en-US" dirty="0"/>
              <a:t>A top-down approach is typically more useful in situations in which an application is being built from scratch.</a:t>
            </a:r>
            <a:endParaRPr lang="en-US" sz="3600" dirty="0"/>
          </a:p>
          <a:p>
            <a:pPr lvl="0"/>
            <a:r>
              <a:rPr lang="en-US" dirty="0"/>
              <a:t>A bottom-up approach is thus more useful in situations in which a new application is being created from an existing (legacy) system</a:t>
            </a:r>
            <a:endParaRPr 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Top-Down vs Bottom-Up Design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5428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4732" y="0"/>
            <a:ext cx="117692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41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During design, there needs to be a way in which design decisions are captured</a:t>
            </a:r>
          </a:p>
          <a:p>
            <a:pPr lvl="0"/>
            <a:r>
              <a:rPr lang="en-US" sz="3200" dirty="0"/>
              <a:t>However, natural language often does a poor job of capturing decisions made with respect to a system's structure: as a result, graphical design notations have been developed</a:t>
            </a:r>
          </a:p>
          <a:p>
            <a:pPr lvl="0"/>
            <a:r>
              <a:rPr lang="en-US" sz="3200" dirty="0"/>
              <a:t>Most of these notations are simply variations of the old standby: </a:t>
            </a:r>
            <a:r>
              <a:rPr lang="en-US" sz="3200" b="1" dirty="0"/>
              <a:t>boxes and arrows</a:t>
            </a:r>
          </a:p>
          <a:p>
            <a:r>
              <a:rPr lang="en-US" sz="3200" dirty="0"/>
              <a:t>For function-oriented design, a variety of notations exist. We will look at one notation called </a:t>
            </a:r>
            <a:r>
              <a:rPr lang="en-US" sz="3200" b="1" dirty="0"/>
              <a:t>structure charts/ graphical chart</a:t>
            </a:r>
            <a:r>
              <a:rPr lang="en-US" sz="3200" dirty="0"/>
              <a:t> which is used with a design methodology known as structured design.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Notation and Specification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644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731427"/>
            <a:ext cx="11806237" cy="671650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A structure chart is a graphical representation of a system's structure; in particular, its modules and their interconnections.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 Structure Chart  is a chart which shows the breakdown of a system to its lowest manageable levels.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 They are used in structured programming to arrange program modules into a tree. Each module is represented by a box, which contains the module's name.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 The tree structure visualizes the relationships between modules.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If A uses B, then an arrow is drawn from A to B.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An arrow is labeled with the parameters received by B as input and the parameters returned by B as output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Structure Charts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188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State Chart Example</a:t>
            </a:r>
          </a:p>
        </p:txBody>
      </p:sp>
      <p:pic>
        <p:nvPicPr>
          <p:cNvPr id="5" name="image20.png" descr="Statechart 1"/>
          <p:cNvPicPr>
            <a:picLocks noGrp="1"/>
          </p:cNvPicPr>
          <p:nvPr>
            <p:ph idx="1"/>
          </p:nvPr>
        </p:nvPicPr>
        <p:blipFill rotWithShape="1">
          <a:blip r:embed="rId3"/>
          <a:srcRect l="2642" t="5261" r="4281" b="15696"/>
          <a:stretch/>
        </p:blipFill>
        <p:spPr>
          <a:xfrm>
            <a:off x="1264023" y="928689"/>
            <a:ext cx="9663953" cy="59293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495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Supporting Iteration and Branching</a:t>
            </a:r>
          </a:p>
        </p:txBody>
      </p:sp>
      <p:pic>
        <p:nvPicPr>
          <p:cNvPr id="14" name="image16.png" descr="Statechar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006" y="928689"/>
            <a:ext cx="10797988" cy="5111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185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Structure Chart of Payroll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5624"/>
            <a:ext cx="10954871" cy="4808257"/>
          </a:xfrm>
        </p:spPr>
      </p:pic>
    </p:spTree>
    <p:extLst>
      <p:ext uri="{BB962C8B-B14F-4D97-AF65-F5344CB8AC3E}">
        <p14:creationId xmlns:p14="http://schemas.microsoft.com/office/powerpoint/2010/main" val="32829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1" y="1325563"/>
            <a:ext cx="11483163" cy="524535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Software design is a many splendored thing… it is a creative activity with many different aspects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We first look at the design phase in general and then examine function-oriented design as manifested by 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structure charts and 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the structured design approach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45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2400" b="1" dirty="0"/>
              <a:t>Input</a:t>
            </a:r>
            <a:r>
              <a:rPr lang="en-US" sz="2400" dirty="0"/>
              <a:t>: A module that only produces information that is passed to its superordinate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Output</a:t>
            </a:r>
            <a:r>
              <a:rPr lang="en-US" sz="2400" dirty="0"/>
              <a:t>: A module that only receives information from its superordinate for output to a device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Transform</a:t>
            </a:r>
            <a:r>
              <a:rPr lang="en-US" sz="2400" dirty="0"/>
              <a:t>: A module that converts data from one format into another format, possibly generating entirely new information. 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Coordinator</a:t>
            </a:r>
            <a:r>
              <a:rPr lang="en-US" sz="2400" dirty="0"/>
              <a:t>: A module that manages the flow of data to and from different subordinates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Composite</a:t>
            </a:r>
            <a:r>
              <a:rPr lang="en-US" sz="2400" dirty="0"/>
              <a:t>: Modules that combine one or more of the above styles are composite modules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Types of Modules</a:t>
            </a:r>
          </a:p>
        </p:txBody>
      </p:sp>
    </p:spTree>
    <p:extLst>
      <p:ext uri="{BB962C8B-B14F-4D97-AF65-F5344CB8AC3E}">
        <p14:creationId xmlns:p14="http://schemas.microsoft.com/office/powerpoint/2010/main" val="169725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In addition to capturing the structure of a system with a design notation, a designer must also create a textual specification for each module that appears in the system's structure.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specification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9141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1690688"/>
            <a:ext cx="11474823" cy="4844116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A design specification will include</a:t>
            </a:r>
          </a:p>
          <a:p>
            <a:pPr lvl="1">
              <a:lnSpc>
                <a:spcPct val="150000"/>
              </a:lnSpc>
            </a:pPr>
            <a:r>
              <a:rPr lang="en-US" sz="2800" i="1" dirty="0"/>
              <a:t>the system structure captured by a design notation</a:t>
            </a:r>
            <a:endParaRPr lang="en-US" sz="2800" dirty="0"/>
          </a:p>
          <a:p>
            <a:pPr lvl="1"/>
            <a:r>
              <a:rPr lang="en-US" sz="2800" i="1" dirty="0"/>
              <a:t>For each module, a specification of its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-interface (input and output data types)</a:t>
            </a:r>
          </a:p>
          <a:p>
            <a:pPr marL="914400" lvl="2" indent="0">
              <a:buNone/>
            </a:pPr>
            <a:r>
              <a:rPr lang="en-US" sz="2800" dirty="0"/>
              <a:t>-abstract behavior (what the module does)</a:t>
            </a:r>
          </a:p>
          <a:p>
            <a:pPr marL="914400" lvl="2" indent="0">
              <a:buNone/>
            </a:pPr>
            <a:r>
              <a:rPr lang="en-US" sz="2800" dirty="0"/>
              <a:t>-a list of the modules used by this module (this information is also captured by the design notation)</a:t>
            </a:r>
          </a:p>
          <a:p>
            <a:pPr lvl="1"/>
            <a:r>
              <a:rPr lang="en-US" sz="2800" i="1" dirty="0"/>
              <a:t>design rationale for each design decision made while creating the above items (its also useful to list decisions that were considered and then rejected along with the reasons why)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928688"/>
            <a:ext cx="11582400" cy="5929311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In software design, we create a solution (or solutions) to the problems identified by the software requirements phase.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Software design is a process to transform user requirements into some suitable form, which helps the programmer in software coding and implementation.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Design typically consists of a “high-level” phase and a “low-level” phase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Function-oriented design views a system as a set of modules with clearly defined behavior that interact with each other in a clearly defined manner to meet the system's requirements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Software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There are many different ways to create a design: design methodologies aim to reduce the search space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dirty="0"/>
              <a:t>A design methodology is a systematic approach to creating a design by applying a particular set of techniques and following a particular set of guidelines.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dirty="0"/>
              <a:t>The rules and techniques of a design methodology are often “loose”: they do not attempt to reduce design to a sequence of mechanical steps</a:t>
            </a:r>
            <a:endParaRPr 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Methodologies</a:t>
            </a:r>
          </a:p>
        </p:txBody>
      </p:sp>
    </p:spTree>
    <p:extLst>
      <p:ext uri="{BB962C8B-B14F-4D97-AF65-F5344CB8AC3E}">
        <p14:creationId xmlns:p14="http://schemas.microsoft.com/office/powerpoint/2010/main" val="8790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992564"/>
            <a:ext cx="11515725" cy="575786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500" dirty="0"/>
              <a:t>The goal of software design is to find the best possible design that meets your needs</a:t>
            </a:r>
          </a:p>
          <a:p>
            <a:pPr lvl="0">
              <a:lnSpc>
                <a:spcPct val="150000"/>
              </a:lnSpc>
            </a:pPr>
            <a:r>
              <a:rPr lang="en-US" sz="2500" dirty="0"/>
              <a:t>You may have to explore different designs</a:t>
            </a:r>
          </a:p>
          <a:p>
            <a:pPr lvl="0">
              <a:lnSpc>
                <a:spcPct val="150000"/>
              </a:lnSpc>
            </a:pPr>
            <a:r>
              <a:rPr lang="en-US" sz="2500" dirty="0"/>
              <a:t>Unfortunately, evaluation criteria for a design are often subjective and non-quantifiable</a:t>
            </a:r>
          </a:p>
          <a:p>
            <a:pPr lvl="0">
              <a:lnSpc>
                <a:spcPct val="150000"/>
              </a:lnSpc>
            </a:pPr>
            <a:r>
              <a:rPr lang="en-US" sz="2500" b="1" dirty="0"/>
              <a:t>Major criteria to evaluate a design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Correctness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Efficiency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Maintainability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Cost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4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Problem Partitioning and Hierarchy</a:t>
            </a:r>
            <a:endParaRPr lang="en-US" sz="3600" dirty="0"/>
          </a:p>
          <a:p>
            <a:pPr lvl="0"/>
            <a:r>
              <a:rPr lang="en-US" sz="3600" b="1" dirty="0"/>
              <a:t>Abstraction</a:t>
            </a:r>
          </a:p>
          <a:p>
            <a:pPr lvl="0"/>
            <a:r>
              <a:rPr lang="en-US" sz="3600" b="1" dirty="0"/>
              <a:t>Modularity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49405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r>
              <a:rPr lang="en-US" sz="3600" b="1" i="1" dirty="0"/>
              <a:t>Separation of concerns/ </a:t>
            </a:r>
            <a:r>
              <a:rPr lang="en-US" sz="3600" b="1" dirty="0"/>
              <a:t>Problem Partitioning</a:t>
            </a:r>
            <a:r>
              <a:rPr lang="en-US" sz="3600" i="1" dirty="0"/>
              <a:t> </a:t>
            </a:r>
            <a:r>
              <a:rPr lang="en-US" sz="3600" dirty="0"/>
              <a:t>is a design concept that suggests that any complex problem can be more easily handled if it is subdivided into pieces that can each be solved and/or optimized independently.</a:t>
            </a:r>
          </a:p>
          <a:p>
            <a:r>
              <a:rPr lang="en-US" sz="3600" dirty="0"/>
              <a:t>By separating concerns into smaller, and therefore more manageable pieces, a problem takes less effort and time to solve.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Problem Partitioning and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Partitioning and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follows that the perceived complexity of two problems when they are combined is often greater than the sum of the perceived complexity when each is taken separately.</a:t>
            </a:r>
          </a:p>
          <a:p>
            <a:r>
              <a:rPr lang="en-US" sz="3600" dirty="0"/>
              <a:t> This leads to a </a:t>
            </a:r>
            <a:r>
              <a:rPr lang="en-US" sz="3600" b="1" dirty="0"/>
              <a:t>divide-and-conquer</a:t>
            </a:r>
            <a:r>
              <a:rPr lang="en-US" sz="3600" dirty="0"/>
              <a:t> strategy—it’s easier to solve a complex problem when you break it into manageable pieces.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65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723621"/>
            <a:ext cx="11901488" cy="596405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/>
              <a:t>It is a tool that permits a developer to consider a component in terms of the services it provides without worrying about the details of its implementation.</a:t>
            </a:r>
          </a:p>
          <a:p>
            <a:pPr lvl="0">
              <a:lnSpc>
                <a:spcPct val="150000"/>
              </a:lnSpc>
            </a:pPr>
            <a:r>
              <a:rPr lang="en-US" sz="3600" dirty="0"/>
              <a:t>Abstraction is an excellent tool for creating a hierarchical understanding of a system's functionality.</a:t>
            </a:r>
          </a:p>
          <a:p>
            <a:pPr lvl="0">
              <a:lnSpc>
                <a:spcPct val="150000"/>
              </a:lnSpc>
            </a:pPr>
            <a:r>
              <a:rPr lang="en-US" sz="3600" dirty="0"/>
              <a:t>In design contexts, you might see references to two “types” of abstraction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114F5A8438D418FBF19A2927A6B27" ma:contentTypeVersion="4" ma:contentTypeDescription="Create a new document." ma:contentTypeScope="" ma:versionID="0004c804b82eb7843742f082b2ad87aa">
  <xsd:schema xmlns:xsd="http://www.w3.org/2001/XMLSchema" xmlns:xs="http://www.w3.org/2001/XMLSchema" xmlns:p="http://schemas.microsoft.com/office/2006/metadata/properties" xmlns:ns2="47173a4f-dade-4b0a-b84a-dc3eb877a14e" targetNamespace="http://schemas.microsoft.com/office/2006/metadata/properties" ma:root="true" ma:fieldsID="eac8b59dce43831812001d75c7494f25" ns2:_="">
    <xsd:import namespace="47173a4f-dade-4b0a-b84a-dc3eb877a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3a4f-dade-4b0a-b84a-dc3eb877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6499E-06B4-4D22-9E56-01667B98709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7173a4f-dade-4b0a-b84a-dc3eb877a14e"/>
  </ds:schemaRefs>
</ds:datastoreItem>
</file>

<file path=customXml/itemProps2.xml><?xml version="1.0" encoding="utf-8"?>
<ds:datastoreItem xmlns:ds="http://schemas.openxmlformats.org/officeDocument/2006/customXml" ds:itemID="{341977AD-FA79-4517-A335-FE2C32637359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E4032D4E-8DE5-415E-9D59-BAB48AB098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1505</Words>
  <Application>Microsoft Office PowerPoint</Application>
  <PresentationFormat>Widescreen</PresentationFormat>
  <Paragraphs>123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</vt:lpstr>
      <vt:lpstr>Software Design</vt:lpstr>
      <vt:lpstr>Software Design</vt:lpstr>
      <vt:lpstr>Design Methodologies</vt:lpstr>
      <vt:lpstr>Design Objectives</vt:lpstr>
      <vt:lpstr>Design Principles</vt:lpstr>
      <vt:lpstr>Problem Partitioning and Hierarchy</vt:lpstr>
      <vt:lpstr>Problem Partitioning and Hierarchy</vt:lpstr>
      <vt:lpstr>Abstraction</vt:lpstr>
      <vt:lpstr>Abstraction</vt:lpstr>
      <vt:lpstr>Abstraction</vt:lpstr>
      <vt:lpstr>Modularity</vt:lpstr>
      <vt:lpstr>Top-Down vs Bottom-Up Design</vt:lpstr>
      <vt:lpstr>PowerPoint Presentation</vt:lpstr>
      <vt:lpstr>Design Notation and Specification</vt:lpstr>
      <vt:lpstr>Structure Charts</vt:lpstr>
      <vt:lpstr>State Chart Example</vt:lpstr>
      <vt:lpstr>Supporting Iteration and Branching</vt:lpstr>
      <vt:lpstr>Example of Structure Chart of Payroll System</vt:lpstr>
      <vt:lpstr>Types of Modules</vt:lpstr>
      <vt:lpstr>Design specification</vt:lpstr>
      <vt:lpstr>Design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Omar Faruqe</dc:creator>
  <cp:lastModifiedBy>UPOMA KUNDU UPOMA KUNDU</cp:lastModifiedBy>
  <cp:revision>176</cp:revision>
  <dcterms:created xsi:type="dcterms:W3CDTF">2017-04-29T17:28:31Z</dcterms:created>
  <dcterms:modified xsi:type="dcterms:W3CDTF">2021-12-17T05:41:21Z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0x010100F45114F5A8438D418FBF19A2927A6B27</vt:lpwstr>
  </property>
</Properties>
</file>