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sldIdLst>
    <p:sldId id="284" r:id="rId5"/>
    <p:sldId id="285" r:id="rId6"/>
    <p:sldId id="286" r:id="rId7"/>
    <p:sldId id="287" r:id="rId8"/>
    <p:sldId id="299" r:id="rId9"/>
    <p:sldId id="300" r:id="rId10"/>
    <p:sldId id="301" r:id="rId11"/>
    <p:sldId id="302" r:id="rId12"/>
    <p:sldId id="303" r:id="rId13"/>
    <p:sldId id="288" r:id="rId14"/>
    <p:sldId id="289" r:id="rId15"/>
    <p:sldId id="290" r:id="rId16"/>
    <p:sldId id="293" r:id="rId17"/>
    <p:sldId id="294" r:id="rId18"/>
    <p:sldId id="307" r:id="rId19"/>
    <p:sldId id="308" r:id="rId20"/>
    <p:sldId id="304" r:id="rId21"/>
    <p:sldId id="305" r:id="rId22"/>
    <p:sldId id="306" r:id="rId23"/>
    <p:sldId id="295" r:id="rId24"/>
    <p:sldId id="296" r:id="rId25"/>
    <p:sldId id="29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25D3C0-8239-4D94-AC04-DBCEB6149C24}" v="21" dt="2021-12-22T12:11:32.542"/>
    <p1510:client id="{693C46F1-D904-490A-AE5B-532B24DCBB80}" v="1" dt="2021-12-22T10:48:29.780"/>
    <p1510:client id="{7B96BC8B-37FC-498E-80D4-9B66730DE544}" v="22" dt="2021-12-23T02:13:20.858"/>
    <p1510:client id="{A8D931BE-2A1F-4096-9394-0D8CD811CB1D}" v="3" dt="2022-06-29T03:44:54.991"/>
    <p1510:client id="{B8C9DCAF-D19B-444C-8490-1C2DFBA4FC95}" v="138" dt="2021-12-22T11:53:39.017"/>
    <p1510:client id="{E0F45A8B-5CA8-4D98-92F6-E1F0259562F2}" v="6" dt="2021-12-22T11:49:27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ON MONDOL" userId="S::202311004@vu.edu.bd::1d91f387-89df-4e94-a89b-cadad71d7b52" providerId="AD" clId="Web-{693C46F1-D904-490A-AE5B-532B24DCBB80}"/>
    <pc:docChg chg="modSld">
      <pc:chgData name="SHAON MONDOL" userId="S::202311004@vu.edu.bd::1d91f387-89df-4e94-a89b-cadad71d7b52" providerId="AD" clId="Web-{693C46F1-D904-490A-AE5B-532B24DCBB80}" dt="2021-12-22T10:48:29.780" v="0" actId="1076"/>
      <pc:docMkLst>
        <pc:docMk/>
      </pc:docMkLst>
      <pc:sldChg chg="modSp">
        <pc:chgData name="SHAON MONDOL" userId="S::202311004@vu.edu.bd::1d91f387-89df-4e94-a89b-cadad71d7b52" providerId="AD" clId="Web-{693C46F1-D904-490A-AE5B-532B24DCBB80}" dt="2021-12-22T10:48:29.780" v="0" actId="1076"/>
        <pc:sldMkLst>
          <pc:docMk/>
          <pc:sldMk cId="355528537" sldId="297"/>
        </pc:sldMkLst>
        <pc:picChg chg="mod">
          <ac:chgData name="SHAON MONDOL" userId="S::202311004@vu.edu.bd::1d91f387-89df-4e94-a89b-cadad71d7b52" providerId="AD" clId="Web-{693C46F1-D904-490A-AE5B-532B24DCBB80}" dt="2021-12-22T10:48:29.780" v="0" actId="1076"/>
          <ac:picMkLst>
            <pc:docMk/>
            <pc:sldMk cId="355528537" sldId="297"/>
            <ac:picMk id="5" creationId="{00000000-0000-0000-0000-000000000000}"/>
          </ac:picMkLst>
        </pc:picChg>
      </pc:sldChg>
    </pc:docChg>
  </pc:docChgLst>
  <pc:docChgLst>
    <pc:chgData name="SANZIDA HOSSAIN WOISHI" userId="S::201311041@vu.edu.bd::95993e78-cd06-465e-a098-73549d831e17" providerId="AD" clId="Web-{B8C9DCAF-D19B-444C-8490-1C2DFBA4FC95}"/>
    <pc:docChg chg="modSld">
      <pc:chgData name="SANZIDA HOSSAIN WOISHI" userId="S::201311041@vu.edu.bd::95993e78-cd06-465e-a098-73549d831e17" providerId="AD" clId="Web-{B8C9DCAF-D19B-444C-8490-1C2DFBA4FC95}" dt="2021-12-22T11:53:39.017" v="154" actId="20577"/>
      <pc:docMkLst>
        <pc:docMk/>
      </pc:docMkLst>
      <pc:sldChg chg="modSp">
        <pc:chgData name="SANZIDA HOSSAIN WOISHI" userId="S::201311041@vu.edu.bd::95993e78-cd06-465e-a098-73549d831e17" providerId="AD" clId="Web-{B8C9DCAF-D19B-444C-8490-1C2DFBA4FC95}" dt="2021-12-22T11:53:39.017" v="154" actId="20577"/>
        <pc:sldMkLst>
          <pc:docMk/>
          <pc:sldMk cId="1524975349" sldId="286"/>
        </pc:sldMkLst>
        <pc:spChg chg="mod">
          <ac:chgData name="SANZIDA HOSSAIN WOISHI" userId="S::201311041@vu.edu.bd::95993e78-cd06-465e-a098-73549d831e17" providerId="AD" clId="Web-{B8C9DCAF-D19B-444C-8490-1C2DFBA4FC95}" dt="2021-12-22T11:53:39.017" v="154" actId="20577"/>
          <ac:spMkLst>
            <pc:docMk/>
            <pc:sldMk cId="1524975349" sldId="286"/>
            <ac:spMk id="3" creationId="{00000000-0000-0000-0000-000000000000}"/>
          </ac:spMkLst>
        </pc:spChg>
      </pc:sldChg>
    </pc:docChg>
  </pc:docChgLst>
  <pc:docChgLst>
    <pc:chgData name="SANZIDA HOSSAIN WOISHI" userId="S::201311041@vu.edu.bd::95993e78-cd06-465e-a098-73549d831e17" providerId="AD" clId="Web-{E0F45A8B-5CA8-4D98-92F6-E1F0259562F2}"/>
    <pc:docChg chg="modSld">
      <pc:chgData name="SANZIDA HOSSAIN WOISHI" userId="S::201311041@vu.edu.bd::95993e78-cd06-465e-a098-73549d831e17" providerId="AD" clId="Web-{E0F45A8B-5CA8-4D98-92F6-E1F0259562F2}" dt="2021-12-22T11:49:27.601" v="8" actId="20577"/>
      <pc:docMkLst>
        <pc:docMk/>
      </pc:docMkLst>
      <pc:sldChg chg="modSp">
        <pc:chgData name="SANZIDA HOSSAIN WOISHI" userId="S::201311041@vu.edu.bd::95993e78-cd06-465e-a098-73549d831e17" providerId="AD" clId="Web-{E0F45A8B-5CA8-4D98-92F6-E1F0259562F2}" dt="2021-12-22T11:49:27.601" v="8" actId="20577"/>
        <pc:sldMkLst>
          <pc:docMk/>
          <pc:sldMk cId="1524975349" sldId="286"/>
        </pc:sldMkLst>
        <pc:spChg chg="mod">
          <ac:chgData name="SANZIDA HOSSAIN WOISHI" userId="S::201311041@vu.edu.bd::95993e78-cd06-465e-a098-73549d831e17" providerId="AD" clId="Web-{E0F45A8B-5CA8-4D98-92F6-E1F0259562F2}" dt="2021-12-22T11:49:27.601" v="8" actId="20577"/>
          <ac:spMkLst>
            <pc:docMk/>
            <pc:sldMk cId="1524975349" sldId="286"/>
            <ac:spMk id="3" creationId="{00000000-0000-0000-0000-000000000000}"/>
          </ac:spMkLst>
        </pc:spChg>
      </pc:sldChg>
    </pc:docChg>
  </pc:docChgLst>
  <pc:docChgLst>
    <pc:chgData name="SANZIDA HOSSAIN WOISHI" userId="S::201311041@vu.edu.bd::95993e78-cd06-465e-a098-73549d831e17" providerId="AD" clId="Web-{4A25D3C0-8239-4D94-AC04-DBCEB6149C24}"/>
    <pc:docChg chg="addSld modSld">
      <pc:chgData name="SANZIDA HOSSAIN WOISHI" userId="S::201311041@vu.edu.bd::95993e78-cd06-465e-a098-73549d831e17" providerId="AD" clId="Web-{4A25D3C0-8239-4D94-AC04-DBCEB6149C24}" dt="2021-12-22T12:11:32.542" v="20"/>
      <pc:docMkLst>
        <pc:docMk/>
      </pc:docMkLst>
      <pc:sldChg chg="modSp">
        <pc:chgData name="SANZIDA HOSSAIN WOISHI" userId="S::201311041@vu.edu.bd::95993e78-cd06-465e-a098-73549d831e17" providerId="AD" clId="Web-{4A25D3C0-8239-4D94-AC04-DBCEB6149C24}" dt="2021-12-22T11:57:02.987" v="15" actId="20577"/>
        <pc:sldMkLst>
          <pc:docMk/>
          <pc:sldMk cId="1524975349" sldId="286"/>
        </pc:sldMkLst>
        <pc:spChg chg="mod">
          <ac:chgData name="SANZIDA HOSSAIN WOISHI" userId="S::201311041@vu.edu.bd::95993e78-cd06-465e-a098-73549d831e17" providerId="AD" clId="Web-{4A25D3C0-8239-4D94-AC04-DBCEB6149C24}" dt="2021-12-22T11:57:02.987" v="15" actId="20577"/>
          <ac:spMkLst>
            <pc:docMk/>
            <pc:sldMk cId="1524975349" sldId="286"/>
            <ac:spMk id="3" creationId="{00000000-0000-0000-0000-000000000000}"/>
          </ac:spMkLst>
        </pc:spChg>
      </pc:sldChg>
      <pc:sldChg chg="new">
        <pc:chgData name="SANZIDA HOSSAIN WOISHI" userId="S::201311041@vu.edu.bd::95993e78-cd06-465e-a098-73549d831e17" providerId="AD" clId="Web-{4A25D3C0-8239-4D94-AC04-DBCEB6149C24}" dt="2021-12-22T12:11:10.604" v="16"/>
        <pc:sldMkLst>
          <pc:docMk/>
          <pc:sldMk cId="209432572" sldId="304"/>
        </pc:sldMkLst>
      </pc:sldChg>
      <pc:sldChg chg="new">
        <pc:chgData name="SANZIDA HOSSAIN WOISHI" userId="S::201311041@vu.edu.bd::95993e78-cd06-465e-a098-73549d831e17" providerId="AD" clId="Web-{4A25D3C0-8239-4D94-AC04-DBCEB6149C24}" dt="2021-12-22T12:11:11.182" v="17"/>
        <pc:sldMkLst>
          <pc:docMk/>
          <pc:sldMk cId="3607468544" sldId="305"/>
        </pc:sldMkLst>
      </pc:sldChg>
      <pc:sldChg chg="new">
        <pc:chgData name="SANZIDA HOSSAIN WOISHI" userId="S::201311041@vu.edu.bd::95993e78-cd06-465e-a098-73549d831e17" providerId="AD" clId="Web-{4A25D3C0-8239-4D94-AC04-DBCEB6149C24}" dt="2021-12-22T12:11:11.213" v="18"/>
        <pc:sldMkLst>
          <pc:docMk/>
          <pc:sldMk cId="1640189252" sldId="306"/>
        </pc:sldMkLst>
      </pc:sldChg>
      <pc:sldChg chg="new">
        <pc:chgData name="SANZIDA HOSSAIN WOISHI" userId="S::201311041@vu.edu.bd::95993e78-cd06-465e-a098-73549d831e17" providerId="AD" clId="Web-{4A25D3C0-8239-4D94-AC04-DBCEB6149C24}" dt="2021-12-22T12:11:30.354" v="19"/>
        <pc:sldMkLst>
          <pc:docMk/>
          <pc:sldMk cId="525080067" sldId="307"/>
        </pc:sldMkLst>
      </pc:sldChg>
      <pc:sldChg chg="new">
        <pc:chgData name="SANZIDA HOSSAIN WOISHI" userId="S::201311041@vu.edu.bd::95993e78-cd06-465e-a098-73549d831e17" providerId="AD" clId="Web-{4A25D3C0-8239-4D94-AC04-DBCEB6149C24}" dt="2021-12-22T12:11:32.542" v="20"/>
        <pc:sldMkLst>
          <pc:docMk/>
          <pc:sldMk cId="631895662" sldId="308"/>
        </pc:sldMkLst>
      </pc:sldChg>
    </pc:docChg>
  </pc:docChgLst>
  <pc:docChgLst>
    <pc:chgData name="MOKAMMEL HOSSAIN" userId="S::201311170@vu.edu.bd::a6dbd7f6-79fa-4e59-a00f-fbbdd02b40d2" providerId="AD" clId="Web-{7B96BC8B-37FC-498E-80D4-9B66730DE544}"/>
    <pc:docChg chg="modSld">
      <pc:chgData name="MOKAMMEL HOSSAIN" userId="S::201311170@vu.edu.bd::a6dbd7f6-79fa-4e59-a00f-fbbdd02b40d2" providerId="AD" clId="Web-{7B96BC8B-37FC-498E-80D4-9B66730DE544}" dt="2021-12-23T02:13:20.858" v="20" actId="1076"/>
      <pc:docMkLst>
        <pc:docMk/>
      </pc:docMkLst>
      <pc:sldChg chg="modSp">
        <pc:chgData name="MOKAMMEL HOSSAIN" userId="S::201311170@vu.edu.bd::a6dbd7f6-79fa-4e59-a00f-fbbdd02b40d2" providerId="AD" clId="Web-{7B96BC8B-37FC-498E-80D4-9B66730DE544}" dt="2021-12-23T02:13:20.858" v="20" actId="1076"/>
        <pc:sldMkLst>
          <pc:docMk/>
          <pc:sldMk cId="1736636978" sldId="300"/>
        </pc:sldMkLst>
        <pc:spChg chg="mod">
          <ac:chgData name="MOKAMMEL HOSSAIN" userId="S::201311170@vu.edu.bd::a6dbd7f6-79fa-4e59-a00f-fbbdd02b40d2" providerId="AD" clId="Web-{7B96BC8B-37FC-498E-80D4-9B66730DE544}" dt="2021-12-23T02:13:10.139" v="19" actId="20577"/>
          <ac:spMkLst>
            <pc:docMk/>
            <pc:sldMk cId="1736636978" sldId="300"/>
            <ac:spMk id="2" creationId="{00000000-0000-0000-0000-000000000000}"/>
          </ac:spMkLst>
        </pc:spChg>
        <pc:picChg chg="mod">
          <ac:chgData name="MOKAMMEL HOSSAIN" userId="S::201311170@vu.edu.bd::a6dbd7f6-79fa-4e59-a00f-fbbdd02b40d2" providerId="AD" clId="Web-{7B96BC8B-37FC-498E-80D4-9B66730DE544}" dt="2021-12-23T02:13:20.858" v="20" actId="1076"/>
          <ac:picMkLst>
            <pc:docMk/>
            <pc:sldMk cId="1736636978" sldId="300"/>
            <ac:picMk id="4" creationId="{00000000-0000-0000-0000-000000000000}"/>
          </ac:picMkLst>
        </pc:picChg>
      </pc:sldChg>
    </pc:docChg>
  </pc:docChgLst>
  <pc:docChgLst>
    <pc:chgData name="Zuhayer Akhtab" userId="S::202311006@vu.edu.bd::d21c55d3-2297-4bc3-b848-d801b33bb1cc" providerId="AD" clId="Web-{A8D931BE-2A1F-4096-9394-0D8CD811CB1D}"/>
    <pc:docChg chg="modSld">
      <pc:chgData name="Zuhayer Akhtab" userId="S::202311006@vu.edu.bd::d21c55d3-2297-4bc3-b848-d801b33bb1cc" providerId="AD" clId="Web-{A8D931BE-2A1F-4096-9394-0D8CD811CB1D}" dt="2022-06-29T03:44:54.991" v="2" actId="1076"/>
      <pc:docMkLst>
        <pc:docMk/>
      </pc:docMkLst>
      <pc:sldChg chg="addSp">
        <pc:chgData name="Zuhayer Akhtab" userId="S::202311006@vu.edu.bd::d21c55d3-2297-4bc3-b848-d801b33bb1cc" providerId="AD" clId="Web-{A8D931BE-2A1F-4096-9394-0D8CD811CB1D}" dt="2022-06-29T03:30:56.765" v="0"/>
        <pc:sldMkLst>
          <pc:docMk/>
          <pc:sldMk cId="1977034094" sldId="287"/>
        </pc:sldMkLst>
        <pc:spChg chg="add">
          <ac:chgData name="Zuhayer Akhtab" userId="S::202311006@vu.edu.bd::d21c55d3-2297-4bc3-b848-d801b33bb1cc" providerId="AD" clId="Web-{A8D931BE-2A1F-4096-9394-0D8CD811CB1D}" dt="2022-06-29T03:30:56.765" v="0"/>
          <ac:spMkLst>
            <pc:docMk/>
            <pc:sldMk cId="1977034094" sldId="287"/>
            <ac:spMk id="2" creationId="{ACFB58EA-7E84-98C8-E87E-07E119EC7162}"/>
          </ac:spMkLst>
        </pc:spChg>
      </pc:sldChg>
      <pc:sldChg chg="modSp">
        <pc:chgData name="Zuhayer Akhtab" userId="S::202311006@vu.edu.bd::d21c55d3-2297-4bc3-b848-d801b33bb1cc" providerId="AD" clId="Web-{A8D931BE-2A1F-4096-9394-0D8CD811CB1D}" dt="2022-06-29T03:44:38.616" v="1" actId="1076"/>
        <pc:sldMkLst>
          <pc:docMk/>
          <pc:sldMk cId="1261508361" sldId="288"/>
        </pc:sldMkLst>
        <pc:picChg chg="mod">
          <ac:chgData name="Zuhayer Akhtab" userId="S::202311006@vu.edu.bd::d21c55d3-2297-4bc3-b848-d801b33bb1cc" providerId="AD" clId="Web-{A8D931BE-2A1F-4096-9394-0D8CD811CB1D}" dt="2022-06-29T03:44:38.616" v="1" actId="1076"/>
          <ac:picMkLst>
            <pc:docMk/>
            <pc:sldMk cId="1261508361" sldId="288"/>
            <ac:picMk id="5" creationId="{00000000-0000-0000-0000-000000000000}"/>
          </ac:picMkLst>
        </pc:picChg>
      </pc:sldChg>
      <pc:sldChg chg="modSp">
        <pc:chgData name="Zuhayer Akhtab" userId="S::202311006@vu.edu.bd::d21c55d3-2297-4bc3-b848-d801b33bb1cc" providerId="AD" clId="Web-{A8D931BE-2A1F-4096-9394-0D8CD811CB1D}" dt="2022-06-29T03:44:54.991" v="2" actId="1076"/>
        <pc:sldMkLst>
          <pc:docMk/>
          <pc:sldMk cId="1213614496" sldId="289"/>
        </pc:sldMkLst>
        <pc:picChg chg="mod">
          <ac:chgData name="Zuhayer Akhtab" userId="S::202311006@vu.edu.bd::d21c55d3-2297-4bc3-b848-d801b33bb1cc" providerId="AD" clId="Web-{A8D931BE-2A1F-4096-9394-0D8CD811CB1D}" dt="2022-06-29T03:44:54.991" v="2" actId="1076"/>
          <ac:picMkLst>
            <pc:docMk/>
            <pc:sldMk cId="1213614496" sldId="289"/>
            <ac:picMk id="5" creationId="{00000000-0000-0000-0000-000000000000}"/>
          </ac:picMkLst>
        </pc:picChg>
      </pc:sldChg>
    </pc:docChg>
  </pc:docChgLst>
  <pc:docChgLst>
    <pc:chgData name="UPOMA KUNDU UPOMA KUNDU" userId="57f3f94f-292d-4fce-9c45-2295eee9193f" providerId="ADAL" clId="{DFDD7602-EC74-5E4C-AB0D-FEA142F2EE68}"/>
    <pc:docChg chg="modSld">
      <pc:chgData name="UPOMA KUNDU UPOMA KUNDU" userId="57f3f94f-292d-4fce-9c45-2295eee9193f" providerId="ADAL" clId="{DFDD7602-EC74-5E4C-AB0D-FEA142F2EE68}" dt="2021-12-17T16:18:42.685" v="3" actId="1076"/>
      <pc:docMkLst>
        <pc:docMk/>
      </pc:docMkLst>
      <pc:sldChg chg="modSp">
        <pc:chgData name="UPOMA KUNDU UPOMA KUNDU" userId="57f3f94f-292d-4fce-9c45-2295eee9193f" providerId="ADAL" clId="{DFDD7602-EC74-5E4C-AB0D-FEA142F2EE68}" dt="2021-12-17T16:18:42.685" v="3" actId="1076"/>
        <pc:sldMkLst>
          <pc:docMk/>
          <pc:sldMk cId="1977034094" sldId="287"/>
        </pc:sldMkLst>
        <pc:spChg chg="mod">
          <ac:chgData name="UPOMA KUNDU UPOMA KUNDU" userId="57f3f94f-292d-4fce-9c45-2295eee9193f" providerId="ADAL" clId="{DFDD7602-EC74-5E4C-AB0D-FEA142F2EE68}" dt="2021-12-17T16:18:40.874" v="2" actId="1076"/>
          <ac:spMkLst>
            <pc:docMk/>
            <pc:sldMk cId="1977034094" sldId="287"/>
            <ac:spMk id="3" creationId="{00000000-0000-0000-0000-000000000000}"/>
          </ac:spMkLst>
        </pc:spChg>
        <pc:spChg chg="mod">
          <ac:chgData name="UPOMA KUNDU UPOMA KUNDU" userId="57f3f94f-292d-4fce-9c45-2295eee9193f" providerId="ADAL" clId="{DFDD7602-EC74-5E4C-AB0D-FEA142F2EE68}" dt="2021-12-17T16:18:42.685" v="3" actId="1076"/>
          <ac:spMkLst>
            <pc:docMk/>
            <pc:sldMk cId="1977034094" sldId="287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90D80-1487-864D-92A4-0EAD26C246A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FDF9C-40CC-7444-A887-9046CC12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65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/>
              <a:t>Structured Design</a:t>
            </a:r>
            <a:endParaRPr lang="en-US" sz="1100" b="1"/>
          </a:p>
          <a:p>
            <a:pPr lvl="0"/>
            <a:r>
              <a:rPr lang="en-US"/>
              <a:t>The structured design methodology (SDM) views a system as a transformation function that transforms specified inputs into specified outputs</a:t>
            </a:r>
            <a:endParaRPr lang="en-US" sz="3600"/>
          </a:p>
          <a:p>
            <a:pPr lvl="0"/>
            <a:r>
              <a:rPr lang="en-US"/>
              <a:t>The central problem of design, then, is to properly design this function</a:t>
            </a:r>
            <a:endParaRPr lang="en-US" sz="3600"/>
          </a:p>
          <a:p>
            <a:pPr lvl="0"/>
            <a:r>
              <a:rPr lang="en-US"/>
              <a:t>Due to this view, SDM is primarily function-oriented and relies heavily on functional abstraction and functional decomposition</a:t>
            </a:r>
            <a:endParaRPr lang="en-US" sz="3600"/>
          </a:p>
          <a:p>
            <a:pPr lvl="0"/>
            <a:r>
              <a:rPr lang="en-US"/>
              <a:t>SDM aims to control and influence the structure of the final program. In particular, we attempt to design:</a:t>
            </a:r>
            <a:endParaRPr lang="en-US" sz="3600"/>
          </a:p>
          <a:p>
            <a:pPr lvl="1"/>
            <a:r>
              <a:rPr lang="en-US" i="1"/>
              <a:t>a hierarchical set of loosely-coupled, functionally-cohesive modules</a:t>
            </a:r>
            <a:endParaRPr lang="en-US" sz="320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FDF9C-40CC-7444-A887-9046CC12B0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91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FDF9C-40CC-7444-A887-9046CC12B0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90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FDF9C-40CC-7444-A887-9046CC12B0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00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FDF9C-40CC-7444-A887-9046CC12B0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15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/>
              <a:t>Factoring</a:t>
            </a:r>
          </a:p>
          <a:p>
            <a:pPr lvl="0"/>
            <a:r>
              <a:rPr lang="en-US" sz="1200"/>
              <a:t>A key concept of SDM is factoring</a:t>
            </a:r>
          </a:p>
          <a:p>
            <a:pPr lvl="0"/>
            <a:r>
              <a:rPr lang="en-US" sz="1200"/>
              <a:t>Factoring is the process of decomposing a module so that the bulk of its work is done by its subordinates</a:t>
            </a:r>
          </a:p>
          <a:p>
            <a:pPr lvl="0"/>
            <a:r>
              <a:rPr lang="en-US" sz="1200"/>
              <a:t>A system is said to be completely factored if all the actual processing is accomplished by bottom-level atomic modules with non-atomic modules largely performing jobs of control and coordination</a:t>
            </a:r>
          </a:p>
          <a:p>
            <a:r>
              <a:rPr lang="en-US" sz="1200"/>
              <a:t>SDM attempts to achieve a structure that is close to being completely factored</a:t>
            </a:r>
            <a:r>
              <a:rPr lang="en-US" sz="1200">
                <a:effectLst/>
              </a:rPr>
              <a:t> </a:t>
            </a:r>
            <a:endParaRPr lang="en-US" sz="120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FDF9C-40CC-7444-A887-9046CC12B0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33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/>
              <a:t>SDM Strategy</a:t>
            </a:r>
            <a:endParaRPr lang="en-US" sz="1100" b="1"/>
          </a:p>
          <a:p>
            <a:pPr lvl="0"/>
            <a:r>
              <a:rPr lang="en-US"/>
              <a:t>The overall strategy of SDM is to identify the input and output streams of the system and the primary transformations that have to be performed to produce the output</a:t>
            </a:r>
            <a:endParaRPr lang="en-US" sz="3600"/>
          </a:p>
          <a:p>
            <a:pPr lvl="0"/>
            <a:r>
              <a:rPr lang="en-US"/>
              <a:t>High-level modules are then created to perform these major activities, which are later refined (factored)</a:t>
            </a:r>
            <a:endParaRPr lang="en-US" sz="3600"/>
          </a:p>
          <a:p>
            <a:pPr lvl="0"/>
            <a:r>
              <a:rPr lang="en-US"/>
              <a:t>There are four major steps in applying this strategy</a:t>
            </a:r>
            <a:endParaRPr lang="en-US" sz="3600"/>
          </a:p>
          <a:p>
            <a:pPr lvl="1"/>
            <a:r>
              <a:rPr lang="en-US" i="1"/>
              <a:t>Restate the problem as a data flow diagram</a:t>
            </a:r>
            <a:endParaRPr lang="en-US" sz="3200"/>
          </a:p>
          <a:p>
            <a:pPr lvl="1"/>
            <a:r>
              <a:rPr lang="en-US" i="1"/>
              <a:t>Identify the input and output data elements</a:t>
            </a:r>
            <a:endParaRPr lang="en-US" sz="3200"/>
          </a:p>
          <a:p>
            <a:pPr lvl="1"/>
            <a:r>
              <a:rPr lang="en-US" i="1"/>
              <a:t>Perform first-level factoring</a:t>
            </a:r>
            <a:endParaRPr lang="en-US" sz="3200"/>
          </a:p>
          <a:p>
            <a:r>
              <a:rPr lang="en-US" i="1"/>
              <a:t>Perform additional factoring on input, output and transform branches created in the previous step</a:t>
            </a:r>
            <a:r>
              <a:rPr lang="en-US">
                <a:effectLst/>
              </a:rPr>
              <a:t> </a:t>
            </a:r>
            <a:endParaRPr lang="en-US" sz="480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FDF9C-40CC-7444-A887-9046CC12B0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3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/>
              <a:t>Data flow diagrams during design are focused on the solution domain</a:t>
            </a:r>
            <a:endParaRPr lang="en-US" sz="3600"/>
          </a:p>
          <a:p>
            <a:pPr lvl="1">
              <a:lnSpc>
                <a:spcPct val="150000"/>
              </a:lnSpc>
              <a:buFont typeface="Wingdings" charset="2"/>
              <a:buChar char="Ø"/>
            </a:pPr>
            <a:r>
              <a:rPr lang="en-US" i="1"/>
              <a:t>What are the inputs and outputs of our system (as opposed to the inputs and outputs of the problem domain)?</a:t>
            </a:r>
            <a:endParaRPr lang="en-US" sz="3200"/>
          </a:p>
          <a:p>
            <a:pPr lvl="1">
              <a:lnSpc>
                <a:spcPct val="150000"/>
              </a:lnSpc>
              <a:buFont typeface="Wingdings" charset="2"/>
              <a:buChar char="Ø"/>
            </a:pPr>
            <a:r>
              <a:rPr lang="en-US" i="1"/>
              <a:t>What are the central transformations?</a:t>
            </a:r>
            <a:endParaRPr lang="en-US" sz="320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FDF9C-40CC-7444-A887-9046CC12B0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31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FDF9C-40CC-7444-A887-9046CC12B0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6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FDF9C-40CC-7444-A887-9046CC12B0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5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2: Identify the input and output data elements</a:t>
            </a:r>
          </a:p>
          <a:p>
            <a:pPr lvl="0"/>
            <a:r>
              <a:rPr lang="en-US" sz="12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we are looking for is the most abstract input elements (MAI) and the most abstract output elements (MAO)</a:t>
            </a:r>
          </a:p>
          <a:p>
            <a:pPr lvl="0"/>
            <a:r>
              <a:rPr lang="en-US" sz="12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MAI elements are found by going as far as possible from physical inputs without losing the incoming nature of the data element</a:t>
            </a:r>
          </a:p>
          <a:p>
            <a:pPr lvl="0"/>
            <a:r>
              <a:rPr lang="en-US" sz="12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MAO elements are found by identifying the data elements most removed from the physical outputs without losing the outgoing nature of the data element</a:t>
            </a:r>
          </a:p>
          <a:p>
            <a:r>
              <a:rPr lang="en-US" sz="120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instance, if a system computes element A but outputs element B and the only difference between A and B relates to formatting (for instance converting a list of elements into an HTML table for display), then the MAO element is A, not B.</a:t>
            </a:r>
            <a:r>
              <a:rPr lang="en-US">
                <a:effectLst/>
              </a:rPr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FDF9C-40CC-7444-A887-9046CC12B0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01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3: First-Level Factoring</a:t>
            </a:r>
            <a:endParaRPr lang="en-US" sz="105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First-level factoring is the first step towards converting the DFD into a structure chart</a:t>
            </a:r>
            <a:endParaRPr lang="en-US" sz="90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start by creating a module that represents the software system (aka the main module)</a:t>
            </a:r>
            <a:endParaRPr lang="en-US" sz="90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i="1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main module acts as a coordinator module</a:t>
            </a:r>
            <a:endParaRPr lang="en-US" sz="100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MAI data element, specify a subordinate input module that delivers these items to the main module</a:t>
            </a:r>
            <a:endParaRPr lang="en-US" sz="90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MAO data element, specify an output module</a:t>
            </a:r>
            <a:endParaRPr lang="en-US" sz="90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central transform, specify a subordinate transform module</a:t>
            </a:r>
            <a:endParaRPr lang="en-US" sz="90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i="1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inputs and outputs of these transform modules are specified in the DFD</a:t>
            </a:r>
            <a:endParaRPr lang="en-US" sz="100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FDF9C-40CC-7444-A887-9046CC12B0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11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FDF9C-40CC-7444-A887-9046CC12B0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61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C126-81EF-524B-BE19-0752BF74A08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3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C126-81EF-524B-BE19-0752BF74A08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1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C126-81EF-524B-BE19-0752BF74A08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7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C126-81EF-524B-BE19-0752BF74A08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C126-81EF-524B-BE19-0752BF74A08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9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C126-81EF-524B-BE19-0752BF74A08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1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C126-81EF-524B-BE19-0752BF74A08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5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C126-81EF-524B-BE19-0752BF74A08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0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C126-81EF-524B-BE19-0752BF74A08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C126-81EF-524B-BE19-0752BF74A08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2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C126-81EF-524B-BE19-0752BF74A08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6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FC126-81EF-524B-BE19-0752BF74A08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B2303-A8FA-B445-A0A9-B64D6834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2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3" y="1100138"/>
            <a:ext cx="11515725" cy="554355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/>
              <a:t>The structured design methodology (SDM) views a system as a transformation function that transforms specified inputs into specified outputs</a:t>
            </a:r>
            <a:endParaRPr lang="en-US" sz="3600"/>
          </a:p>
          <a:p>
            <a:pPr lvl="0">
              <a:lnSpc>
                <a:spcPct val="150000"/>
              </a:lnSpc>
            </a:pPr>
            <a:r>
              <a:rPr lang="en-US"/>
              <a:t>The central problem of design, then, is to properly design this function</a:t>
            </a:r>
            <a:endParaRPr lang="en-US" sz="3600"/>
          </a:p>
          <a:p>
            <a:pPr lvl="0">
              <a:lnSpc>
                <a:spcPct val="150000"/>
              </a:lnSpc>
            </a:pPr>
            <a:r>
              <a:rPr lang="en-US"/>
              <a:t>Due to this view, SDM is primarily function-oriented and relies heavily on functional abstraction and functional decomposition</a:t>
            </a:r>
            <a:endParaRPr lang="en-US" sz="3600"/>
          </a:p>
          <a:p>
            <a:pPr lvl="0">
              <a:lnSpc>
                <a:spcPct val="150000"/>
              </a:lnSpc>
            </a:pPr>
            <a:r>
              <a:rPr lang="en-US"/>
              <a:t>SDM aims to control and influence the structure of the final program.</a:t>
            </a:r>
            <a:endParaRPr lang="en-US" sz="360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688"/>
          </a:xfrm>
        </p:spPr>
        <p:txBody>
          <a:bodyPr>
            <a:normAutofit/>
          </a:bodyPr>
          <a:lstStyle/>
          <a:p>
            <a:pPr algn="ctr"/>
            <a:r>
              <a:rPr lang="en-US" sz="4000" b="1"/>
              <a:t>Structured Design</a:t>
            </a:r>
          </a:p>
        </p:txBody>
      </p:sp>
    </p:spTree>
    <p:extLst>
      <p:ext uri="{BB962C8B-B14F-4D97-AF65-F5344CB8AC3E}">
        <p14:creationId xmlns:p14="http://schemas.microsoft.com/office/powerpoint/2010/main" val="1910327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688"/>
          </a:xfrm>
        </p:spPr>
        <p:txBody>
          <a:bodyPr>
            <a:normAutofit/>
          </a:bodyPr>
          <a:lstStyle/>
          <a:p>
            <a:pPr lvl="0" algn="ctr"/>
            <a:r>
              <a:rPr lang="en-US" sz="4000"/>
              <a:t>Example 1: DFD for an ATM</a:t>
            </a:r>
            <a:endParaRPr lang="en-US" sz="4000" b="1"/>
          </a:p>
        </p:txBody>
      </p:sp>
      <p:pic>
        <p:nvPicPr>
          <p:cNvPr id="5" name="image18.png" descr="Atm 1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209114" y="661989"/>
            <a:ext cx="9771530" cy="592931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61508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688"/>
          </a:xfrm>
        </p:spPr>
        <p:txBody>
          <a:bodyPr>
            <a:normAutofit/>
          </a:bodyPr>
          <a:lstStyle/>
          <a:p>
            <a:pPr algn="ctr"/>
            <a:r>
              <a:rPr lang="en-US" sz="4000" i="1"/>
              <a:t>Example 2: DFD for a word-counting program</a:t>
            </a:r>
            <a:endParaRPr lang="en-US" sz="4000" b="1"/>
          </a:p>
        </p:txBody>
      </p:sp>
      <p:pic>
        <p:nvPicPr>
          <p:cNvPr id="5" name="image15.png" descr="Wordcount 1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914400" y="709614"/>
            <a:ext cx="10363200" cy="592931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13614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3" y="1100138"/>
            <a:ext cx="11515725" cy="5543550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60000"/>
              </a:lnSpc>
            </a:pPr>
            <a:r>
              <a:rPr lang="en-US" sz="3600"/>
              <a:t>What we are looking for is the most abstract input elements (MAI) and the most abstract output elements (MAO)</a:t>
            </a:r>
          </a:p>
          <a:p>
            <a:pPr lvl="0">
              <a:lnSpc>
                <a:spcPct val="160000"/>
              </a:lnSpc>
            </a:pPr>
            <a:r>
              <a:rPr lang="en-US" sz="3600"/>
              <a:t>The MAI elements are found by going as far as possible from physical inputs without losing the incoming nature of the data element</a:t>
            </a:r>
          </a:p>
          <a:p>
            <a:pPr lvl="0">
              <a:lnSpc>
                <a:spcPct val="160000"/>
              </a:lnSpc>
            </a:pPr>
            <a:r>
              <a:rPr lang="en-US" sz="3600"/>
              <a:t>MAO data elements may considered the logical output data items.</a:t>
            </a:r>
          </a:p>
          <a:p>
            <a:pPr marL="0" indent="0">
              <a:lnSpc>
                <a:spcPct val="160000"/>
              </a:lnSpc>
              <a:buNone/>
            </a:pPr>
            <a:endParaRPr lang="en-US" sz="360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688"/>
          </a:xfrm>
        </p:spPr>
        <p:txBody>
          <a:bodyPr>
            <a:normAutofit/>
          </a:bodyPr>
          <a:lstStyle/>
          <a:p>
            <a:pPr algn="ctr"/>
            <a:r>
              <a:rPr lang="en-US" sz="4000" b="1"/>
              <a:t>Step 2: Identify the input and output data elements</a:t>
            </a:r>
          </a:p>
        </p:txBody>
      </p:sp>
    </p:spTree>
    <p:extLst>
      <p:ext uri="{BB962C8B-B14F-4D97-AF65-F5344CB8AC3E}">
        <p14:creationId xmlns:p14="http://schemas.microsoft.com/office/powerpoint/2010/main" val="992832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3" y="1100138"/>
            <a:ext cx="11515725" cy="554355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/>
              <a:t>First-level factoring is the first step towards converting the DFD into a structure chart</a:t>
            </a:r>
            <a:endParaRPr lang="en-US" sz="3600"/>
          </a:p>
          <a:p>
            <a:pPr lvl="0">
              <a:lnSpc>
                <a:spcPct val="150000"/>
              </a:lnSpc>
            </a:pPr>
            <a:r>
              <a:rPr lang="en-US"/>
              <a:t>You start by creating a module that represents the software system </a:t>
            </a:r>
          </a:p>
          <a:p>
            <a:pPr lvl="0">
              <a:lnSpc>
                <a:spcPct val="150000"/>
              </a:lnSpc>
            </a:pPr>
            <a:r>
              <a:rPr lang="en-US"/>
              <a:t>For each MAI data element, specify a subordinate input module that delivers these items to the main module</a:t>
            </a:r>
            <a:endParaRPr lang="en-US" sz="3600"/>
          </a:p>
          <a:p>
            <a:pPr lvl="0">
              <a:lnSpc>
                <a:spcPct val="150000"/>
              </a:lnSpc>
            </a:pPr>
            <a:r>
              <a:rPr lang="en-US"/>
              <a:t>For each MAO data element, specify an output module</a:t>
            </a:r>
            <a:endParaRPr lang="en-US" sz="3600"/>
          </a:p>
          <a:p>
            <a:pPr lvl="0">
              <a:lnSpc>
                <a:spcPct val="150000"/>
              </a:lnSpc>
            </a:pPr>
            <a:r>
              <a:rPr lang="en-US"/>
              <a:t>For each central transform, specify a subordinate transform module</a:t>
            </a:r>
            <a:endParaRPr lang="en-US" sz="360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688"/>
          </a:xfrm>
        </p:spPr>
        <p:txBody>
          <a:bodyPr/>
          <a:lstStyle/>
          <a:p>
            <a:pPr algn="ctr"/>
            <a:r>
              <a:rPr lang="en-US" sz="4000" b="1"/>
              <a:t>Step 3: First-Level Factoring</a:t>
            </a:r>
            <a:endParaRPr lang="en-US" sz="3600" b="1"/>
          </a:p>
        </p:txBody>
      </p:sp>
    </p:spTree>
    <p:extLst>
      <p:ext uri="{BB962C8B-B14F-4D97-AF65-F5344CB8AC3E}">
        <p14:creationId xmlns:p14="http://schemas.microsoft.com/office/powerpoint/2010/main" val="460265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688"/>
          </a:xfrm>
        </p:spPr>
        <p:txBody>
          <a:bodyPr>
            <a:normAutofit/>
          </a:bodyPr>
          <a:lstStyle/>
          <a:p>
            <a:pPr lvl="0" algn="ctr"/>
            <a:r>
              <a:rPr lang="en-US" sz="4000"/>
              <a:t>Example 1: First-Level Factoring of ATM example</a:t>
            </a:r>
            <a:endParaRPr lang="en-US" sz="4000" b="1"/>
          </a:p>
        </p:txBody>
      </p:sp>
      <p:pic>
        <p:nvPicPr>
          <p:cNvPr id="5" name="image12.png" descr="Atm 2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416424" y="1129552"/>
            <a:ext cx="9520517" cy="572844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65248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136F-ED59-48FC-AB83-197A6E6EF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EC3BB-03E2-4092-8B18-A2FE9828F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80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5CAC7-3683-4A66-8D9B-4847FB10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CA11F-1329-454A-BE6B-280697162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95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4D39-4101-4EC2-88A2-639823D3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AE8B0-AF74-4F2F-A420-82DD79B44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2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FB1FD-F7E9-4876-AAA1-98F882AC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D3055-0CD9-4656-9AA0-9ECBABDEB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68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5D65-BF67-4350-85F5-513A83E4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30AD0-1055-400E-8B7E-34506868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3" y="1100138"/>
            <a:ext cx="11515725" cy="5543550"/>
          </a:xfrm>
        </p:spPr>
        <p:txBody>
          <a:bodyPr>
            <a:normAutofit fontScale="85000" lnSpcReduction="20000"/>
          </a:bodyPr>
          <a:lstStyle/>
          <a:p>
            <a:pPr lvl="0">
              <a:lnSpc>
                <a:spcPct val="150000"/>
              </a:lnSpc>
            </a:pPr>
            <a:r>
              <a:rPr lang="en-US" sz="3600"/>
              <a:t>A key concept of SDM is factoring</a:t>
            </a:r>
          </a:p>
          <a:p>
            <a:pPr lvl="0">
              <a:lnSpc>
                <a:spcPct val="150000"/>
              </a:lnSpc>
            </a:pPr>
            <a:r>
              <a:rPr lang="en-US" sz="3600"/>
              <a:t>Factoring is the process of decomposing a module so that the bulk of its work is done by its subordinates</a:t>
            </a:r>
          </a:p>
          <a:p>
            <a:pPr lvl="0">
              <a:lnSpc>
                <a:spcPct val="150000"/>
              </a:lnSpc>
            </a:pPr>
            <a:r>
              <a:rPr lang="en-US" sz="3600"/>
              <a:t>A system is said to be completely factored if all the actual processing is accomplished by bottom-level atomic modules with non-atomic modules largely performing jobs of control and coordination</a:t>
            </a:r>
          </a:p>
          <a:p>
            <a:pPr>
              <a:lnSpc>
                <a:spcPct val="150000"/>
              </a:lnSpc>
            </a:pPr>
            <a:r>
              <a:rPr lang="en-US" sz="3600"/>
              <a:t>SDM attempts to achieve a structure that is close to being completely factored</a:t>
            </a:r>
            <a:r>
              <a:rPr lang="en-US" sz="3600">
                <a:effectLst/>
              </a:rPr>
              <a:t> </a:t>
            </a:r>
            <a:endParaRPr lang="en-US" sz="360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688"/>
          </a:xfrm>
        </p:spPr>
        <p:txBody>
          <a:bodyPr>
            <a:normAutofit/>
          </a:bodyPr>
          <a:lstStyle/>
          <a:p>
            <a:pPr algn="ctr"/>
            <a:r>
              <a:rPr lang="en-US" sz="4000" b="1"/>
              <a:t>Factoring</a:t>
            </a:r>
          </a:p>
        </p:txBody>
      </p:sp>
    </p:spTree>
    <p:extLst>
      <p:ext uri="{BB962C8B-B14F-4D97-AF65-F5344CB8AC3E}">
        <p14:creationId xmlns:p14="http://schemas.microsoft.com/office/powerpoint/2010/main" val="1861650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5763" y="1"/>
            <a:ext cx="11515725" cy="9286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/>
              <a:t>Example 2: First-Level Factoring of word-counting example</a:t>
            </a:r>
            <a:endParaRPr lang="en-US" sz="4000" b="1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3" t="24705" r="503"/>
          <a:stretch/>
        </p:blipFill>
        <p:spPr>
          <a:xfrm>
            <a:off x="797335" y="928689"/>
            <a:ext cx="10692580" cy="5638800"/>
          </a:xfrm>
        </p:spPr>
      </p:pic>
    </p:spTree>
    <p:extLst>
      <p:ext uri="{BB962C8B-B14F-4D97-AF65-F5344CB8AC3E}">
        <p14:creationId xmlns:p14="http://schemas.microsoft.com/office/powerpoint/2010/main" val="1291494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3" y="1100138"/>
            <a:ext cx="11515725" cy="5543550"/>
          </a:xfrm>
        </p:spPr>
        <p:txBody>
          <a:bodyPr>
            <a:normAutofit/>
          </a:bodyPr>
          <a:lstStyle/>
          <a:p>
            <a:pPr lvl="0"/>
            <a:r>
              <a:rPr lang="en-US"/>
              <a:t>Now stepwise refinement is used to specify the sub-modules required to realize the functionality of the modules created in the previous step</a:t>
            </a:r>
            <a:endParaRPr lang="en-US" sz="3600"/>
          </a:p>
          <a:p>
            <a:pPr lvl="0"/>
            <a:r>
              <a:rPr lang="en-US"/>
              <a:t>For each input module:</a:t>
            </a:r>
            <a:endParaRPr lang="en-US" sz="3600"/>
          </a:p>
          <a:p>
            <a:pPr lvl="1"/>
            <a:r>
              <a:rPr lang="en-US" i="1"/>
              <a:t>assume that it is in the main module</a:t>
            </a:r>
            <a:endParaRPr lang="en-US" sz="3200"/>
          </a:p>
          <a:p>
            <a:pPr lvl="1"/>
            <a:r>
              <a:rPr lang="en-US" i="1"/>
              <a:t>add input modules that takes its MAI data element closer to the raw input</a:t>
            </a:r>
            <a:endParaRPr lang="en-US" sz="3200"/>
          </a:p>
          <a:p>
            <a:pPr lvl="1"/>
            <a:r>
              <a:rPr lang="en-US" i="1"/>
              <a:t>add transform modules in order to transform the raw input into the desired MAI data element</a:t>
            </a:r>
            <a:endParaRPr lang="en-US" sz="3200"/>
          </a:p>
          <a:p>
            <a:pPr lvl="1"/>
            <a:r>
              <a:rPr lang="en-US" i="1"/>
              <a:t>Example: additional factoring of the word count program</a:t>
            </a:r>
          </a:p>
          <a:p>
            <a:pPr lvl="0"/>
            <a:r>
              <a:rPr lang="en-US"/>
              <a:t>Output modules are treated in a similar fashion, this time working from MAO data elements to the raw output of the system</a:t>
            </a:r>
            <a:endParaRPr lang="en-US" sz="3600"/>
          </a:p>
          <a:p>
            <a:r>
              <a:rPr lang="en-US"/>
              <a:t>Central transforms are also factored in a stepwise manner until you have specified atomic modules that can be implemented directly</a:t>
            </a:r>
            <a:r>
              <a:rPr lang="en-US">
                <a:effectLst/>
              </a:rPr>
              <a:t> </a:t>
            </a:r>
            <a:endParaRPr lang="en-US" sz="400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688"/>
          </a:xfrm>
        </p:spPr>
        <p:txBody>
          <a:bodyPr>
            <a:normAutofit/>
          </a:bodyPr>
          <a:lstStyle/>
          <a:p>
            <a:pPr algn="ctr"/>
            <a:r>
              <a:rPr lang="en-US" sz="4000" b="1"/>
              <a:t>Step 4: Perform Additional Factoring</a:t>
            </a:r>
          </a:p>
        </p:txBody>
      </p:sp>
    </p:spTree>
    <p:extLst>
      <p:ext uri="{BB962C8B-B14F-4D97-AF65-F5344CB8AC3E}">
        <p14:creationId xmlns:p14="http://schemas.microsoft.com/office/powerpoint/2010/main" val="1059657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688"/>
          </a:xfrm>
        </p:spPr>
        <p:txBody>
          <a:bodyPr>
            <a:norm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3600" i="1"/>
              <a:t>Additional factoring of the word count program</a:t>
            </a:r>
            <a:endParaRPr lang="en-US" sz="3600" b="1"/>
          </a:p>
        </p:txBody>
      </p:sp>
      <p:pic>
        <p:nvPicPr>
          <p:cNvPr id="5" name="image14.png" descr="Wordcount 3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897467" y="1131930"/>
            <a:ext cx="5431536" cy="4191000"/>
          </a:xfrm>
          <a:prstGeom prst="rect">
            <a:avLst/>
          </a:prstGeom>
          <a:ln/>
        </p:spPr>
      </p:pic>
      <p:pic>
        <p:nvPicPr>
          <p:cNvPr id="6" name="image17.png" descr="Wordcount 4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943600" y="1191197"/>
            <a:ext cx="6248400" cy="4191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552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3" y="1100138"/>
            <a:ext cx="11515725" cy="5543550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lvl="0">
              <a:lnSpc>
                <a:spcPct val="150000"/>
              </a:lnSpc>
            </a:pPr>
            <a:r>
              <a:rPr lang="en-US"/>
              <a:t>The overall strategy of SDM is to identify the input and output streams of the system and the primary transformations that have to be performed to produce the output</a:t>
            </a:r>
            <a:endParaRPr lang="en-US" sz="3600"/>
          </a:p>
          <a:p>
            <a:pPr lvl="0">
              <a:lnSpc>
                <a:spcPct val="150000"/>
              </a:lnSpc>
            </a:pPr>
            <a:r>
              <a:rPr lang="en-US"/>
              <a:t>High-level modules are then created to perform these major activities, which are later refined (factored)</a:t>
            </a:r>
            <a:endParaRPr lang="en-US" sz="3600"/>
          </a:p>
          <a:p>
            <a:pPr lvl="0">
              <a:lnSpc>
                <a:spcPct val="150000"/>
              </a:lnSpc>
            </a:pPr>
            <a:r>
              <a:rPr lang="en-US"/>
              <a:t>There are four major steps in applying this strategy</a:t>
            </a:r>
            <a:endParaRPr lang="en-US" sz="3600"/>
          </a:p>
          <a:p>
            <a:pPr lvl="1">
              <a:lnSpc>
                <a:spcPct val="150000"/>
              </a:lnSpc>
            </a:pPr>
            <a:r>
              <a:rPr lang="en-US" i="1"/>
              <a:t>Restate the problem as a data flow diagram</a:t>
            </a:r>
            <a:endParaRPr lang="en-US" sz="3200"/>
          </a:p>
          <a:p>
            <a:pPr lvl="1">
              <a:lnSpc>
                <a:spcPct val="150000"/>
              </a:lnSpc>
            </a:pPr>
            <a:r>
              <a:rPr lang="en-US" i="1"/>
              <a:t>Identify the input and output data elements</a:t>
            </a:r>
            <a:endParaRPr lang="en-US" sz="3200"/>
          </a:p>
          <a:p>
            <a:pPr lvl="1">
              <a:lnSpc>
                <a:spcPct val="150000"/>
              </a:lnSpc>
            </a:pPr>
            <a:r>
              <a:rPr lang="en-US" i="1"/>
              <a:t>Perform first-level factoring</a:t>
            </a:r>
            <a:endParaRPr lang="en-US" sz="3200"/>
          </a:p>
          <a:p>
            <a:pPr lvl="1">
              <a:lnSpc>
                <a:spcPct val="150000"/>
              </a:lnSpc>
            </a:pPr>
            <a:r>
              <a:rPr lang="en-US" i="1"/>
              <a:t>Perform additional factoring on input, output and transform branches created in the previous step</a:t>
            </a:r>
            <a:r>
              <a:rPr lang="en-US"/>
              <a:t> </a:t>
            </a:r>
            <a:endParaRPr lang="en-US" sz="480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688"/>
          </a:xfrm>
        </p:spPr>
        <p:txBody>
          <a:bodyPr>
            <a:normAutofit/>
          </a:bodyPr>
          <a:lstStyle/>
          <a:p>
            <a:pPr algn="ctr"/>
            <a:r>
              <a:rPr lang="en-US" sz="4000" b="1"/>
              <a:t>SDM Strategy</a:t>
            </a:r>
          </a:p>
        </p:txBody>
      </p:sp>
    </p:spTree>
    <p:extLst>
      <p:ext uri="{BB962C8B-B14F-4D97-AF65-F5344CB8AC3E}">
        <p14:creationId xmlns:p14="http://schemas.microsoft.com/office/powerpoint/2010/main" val="152497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79" y="2052559"/>
            <a:ext cx="11515725" cy="4805441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/>
              <a:t>DFD Represents how data objects are transformed at they move through the system.</a:t>
            </a:r>
          </a:p>
          <a:p>
            <a:pPr lvl="0">
              <a:lnSpc>
                <a:spcPct val="150000"/>
              </a:lnSpc>
            </a:pPr>
            <a:r>
              <a:rPr lang="en-US"/>
              <a:t>Data flow diagrams during design are focused on the solution domain</a:t>
            </a:r>
            <a:endParaRPr lang="en-US" sz="3600"/>
          </a:p>
          <a:p>
            <a:pPr lvl="1">
              <a:lnSpc>
                <a:spcPct val="150000"/>
              </a:lnSpc>
              <a:buFont typeface="Wingdings" charset="2"/>
              <a:buChar char="Ø"/>
            </a:pPr>
            <a:r>
              <a:rPr lang="en-US" i="1"/>
              <a:t>What are the inputs and outputs of the system?</a:t>
            </a:r>
          </a:p>
          <a:p>
            <a:pPr lvl="1">
              <a:lnSpc>
                <a:spcPct val="150000"/>
              </a:lnSpc>
              <a:buFont typeface="Wingdings" charset="2"/>
              <a:buChar char="Ø"/>
            </a:pPr>
            <a:r>
              <a:rPr lang="en-US" i="1"/>
              <a:t>What are the central transformations?</a:t>
            </a:r>
            <a:endParaRPr lang="en-US" sz="320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696598"/>
            <a:ext cx="10515600" cy="928688"/>
          </a:xfrm>
        </p:spPr>
        <p:txBody>
          <a:bodyPr>
            <a:normAutofit/>
          </a:bodyPr>
          <a:lstStyle/>
          <a:p>
            <a:pPr algn="ctr"/>
            <a:r>
              <a:rPr lang="en-US" sz="4000" b="1"/>
              <a:t>Step 1: Restate the problem as a data flow diagram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FB58EA-7E84-98C8-E87E-07E119EC716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7703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Data Flow Modeling Notation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8706" y="2141853"/>
            <a:ext cx="6454588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1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4376" y="2021987"/>
            <a:ext cx="9126070" cy="436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36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741" y="2370472"/>
            <a:ext cx="10632141" cy="422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32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1931" y="2146895"/>
            <a:ext cx="9484658" cy="398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1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694" y="2138804"/>
            <a:ext cx="9699812" cy="435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4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5114F5A8438D418FBF19A2927A6B27" ma:contentTypeVersion="4" ma:contentTypeDescription="Create a new document." ma:contentTypeScope="" ma:versionID="0004c804b82eb7843742f082b2ad87aa">
  <xsd:schema xmlns:xsd="http://www.w3.org/2001/XMLSchema" xmlns:xs="http://www.w3.org/2001/XMLSchema" xmlns:p="http://schemas.microsoft.com/office/2006/metadata/properties" xmlns:ns2="47173a4f-dade-4b0a-b84a-dc3eb877a14e" targetNamespace="http://schemas.microsoft.com/office/2006/metadata/properties" ma:root="true" ma:fieldsID="eac8b59dce43831812001d75c7494f25" ns2:_="">
    <xsd:import namespace="47173a4f-dade-4b0a-b84a-dc3eb877a1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173a4f-dade-4b0a-b84a-dc3eb877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F2057E-D6FA-4270-8330-6D6F9263A7E1}">
  <ds:schemaRefs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8BB7363F-CEB3-4671-821F-03E50BD810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579B98-B3F3-40BB-B866-49B6A5E46A08}">
  <ds:schemaRefs>
    <ds:schemaRef ds:uri="47173a4f-dade-4b0a-b84a-dc3eb877a14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Structured Design</vt:lpstr>
      <vt:lpstr>Factoring</vt:lpstr>
      <vt:lpstr>SDM Strategy</vt:lpstr>
      <vt:lpstr>Step 1: Restate the problem as a data flow diagram</vt:lpstr>
      <vt:lpstr>Data Flow Modeling Notation</vt:lpstr>
      <vt:lpstr>PowerPoint Presentation</vt:lpstr>
      <vt:lpstr>PowerPoint Presentation</vt:lpstr>
      <vt:lpstr>PowerPoint Presentation</vt:lpstr>
      <vt:lpstr>PowerPoint Presentation</vt:lpstr>
      <vt:lpstr>Example 1: DFD for an ATM</vt:lpstr>
      <vt:lpstr>Example 2: DFD for a word-counting program</vt:lpstr>
      <vt:lpstr>Step 2: Identify the input and output data elements</vt:lpstr>
      <vt:lpstr>Step 3: First-Level Factoring</vt:lpstr>
      <vt:lpstr>Example 1: First-Level Factoring of ATM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2: First-Level Factoring of word-counting example</vt:lpstr>
      <vt:lpstr>Step 4: Perform Additional Factoring</vt:lpstr>
      <vt:lpstr>Additional factoring of the word count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Omar Faruqe</dc:creator>
  <cp:revision>8</cp:revision>
  <dcterms:created xsi:type="dcterms:W3CDTF">2017-04-29T17:28:31Z</dcterms:created>
  <dcterms:modified xsi:type="dcterms:W3CDTF">2022-06-29T03:45:05Z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0x010100F45114F5A8438D418FBF19A2927A6B27</vt:lpwstr>
  </property>
</Properties>
</file>