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sldIdLst>
    <p:sldId id="256" r:id="rId2"/>
    <p:sldId id="329" r:id="rId3"/>
    <p:sldId id="321" r:id="rId4"/>
    <p:sldId id="331" r:id="rId5"/>
    <p:sldId id="323" r:id="rId6"/>
    <p:sldId id="324" r:id="rId7"/>
    <p:sldId id="332" r:id="rId8"/>
    <p:sldId id="327" r:id="rId9"/>
    <p:sldId id="328" r:id="rId10"/>
    <p:sldId id="265" r:id="rId11"/>
    <p:sldId id="303" r:id="rId12"/>
    <p:sldId id="266" r:id="rId13"/>
    <p:sldId id="335" r:id="rId14"/>
    <p:sldId id="333" r:id="rId15"/>
    <p:sldId id="268" r:id="rId16"/>
    <p:sldId id="273" r:id="rId17"/>
    <p:sldId id="275" r:id="rId18"/>
    <p:sldId id="304" r:id="rId19"/>
    <p:sldId id="278" r:id="rId20"/>
    <p:sldId id="319" r:id="rId21"/>
    <p:sldId id="320" r:id="rId22"/>
    <p:sldId id="279" r:id="rId23"/>
    <p:sldId id="280" r:id="rId24"/>
    <p:sldId id="271" r:id="rId25"/>
    <p:sldId id="272" r:id="rId26"/>
    <p:sldId id="297" r:id="rId27"/>
    <p:sldId id="298" r:id="rId28"/>
    <p:sldId id="291" r:id="rId29"/>
    <p:sldId id="292" r:id="rId30"/>
    <p:sldId id="300" r:id="rId31"/>
    <p:sldId id="288" r:id="rId32"/>
    <p:sldId id="307" r:id="rId33"/>
    <p:sldId id="308" r:id="rId34"/>
    <p:sldId id="309" r:id="rId35"/>
    <p:sldId id="310" r:id="rId36"/>
    <p:sldId id="316" r:id="rId37"/>
    <p:sldId id="318" r:id="rId38"/>
    <p:sldId id="312" r:id="rId39"/>
    <p:sldId id="334" r:id="rId4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99CC"/>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79" d="100"/>
          <a:sy n="79" d="100"/>
        </p:scale>
        <p:origin x="108" y="6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213" name="Group 21"/>
          <p:cNvGrpSpPr>
            <a:grpSpLocks/>
          </p:cNvGrpSpPr>
          <p:nvPr/>
        </p:nvGrpSpPr>
        <p:grpSpPr bwMode="auto">
          <a:xfrm>
            <a:off x="0" y="0"/>
            <a:ext cx="5867400" cy="6858000"/>
            <a:chOff x="0" y="0"/>
            <a:chExt cx="3696" cy="4320"/>
          </a:xfrm>
        </p:grpSpPr>
        <p:sp>
          <p:nvSpPr>
            <p:cNvPr id="8194" name="Rectangle 2"/>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imes New Roman" pitchFamily="18" charset="0"/>
              </a:endParaRPr>
            </a:p>
          </p:txBody>
        </p:sp>
        <p:sp>
          <p:nvSpPr>
            <p:cNvPr id="8195" name="AutoShape 3"/>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imes New Roman" pitchFamily="18" charset="0"/>
              </a:endParaRPr>
            </a:p>
          </p:txBody>
        </p:sp>
      </p:grpSp>
      <p:grpSp>
        <p:nvGrpSpPr>
          <p:cNvPr id="8210" name="Group 18"/>
          <p:cNvGrpSpPr>
            <a:grpSpLocks/>
          </p:cNvGrpSpPr>
          <p:nvPr/>
        </p:nvGrpSpPr>
        <p:grpSpPr bwMode="auto">
          <a:xfrm>
            <a:off x="3632200" y="4889500"/>
            <a:ext cx="4876800" cy="319088"/>
            <a:chOff x="2288" y="3080"/>
            <a:chExt cx="3072" cy="201"/>
          </a:xfrm>
        </p:grpSpPr>
        <p:sp>
          <p:nvSpPr>
            <p:cNvPr id="8204" name="AutoShape 12"/>
            <p:cNvSpPr>
              <a:spLocks noChangeArrowheads="1"/>
            </p:cNvSpPr>
            <p:nvPr/>
          </p:nvSpPr>
          <p:spPr bwMode="auto">
            <a:xfrm flipH="1">
              <a:off x="2288" y="3080"/>
              <a:ext cx="2914"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5" name="AutoShape 13"/>
            <p:cNvSpPr>
              <a:spLocks noChangeArrowheads="1"/>
            </p:cNvSpPr>
            <p:nvPr/>
          </p:nvSpPr>
          <p:spPr bwMode="auto">
            <a:xfrm>
              <a:off x="5196" y="3080"/>
              <a:ext cx="164"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197" name="Rectangle 5"/>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pPr lvl="0"/>
            <a:r>
              <a:rPr lang="en-US" altLang="en-US" noProof="0"/>
              <a:t>Click to edit Master subtitle style</a:t>
            </a:r>
          </a:p>
        </p:txBody>
      </p:sp>
      <p:sp>
        <p:nvSpPr>
          <p:cNvPr id="8206" name="Rectangle 14"/>
          <p:cNvSpPr>
            <a:spLocks noGrp="1" noChangeArrowheads="1"/>
          </p:cNvSpPr>
          <p:nvPr>
            <p:ph type="dt" sz="quarter" idx="2"/>
          </p:nvPr>
        </p:nvSpPr>
        <p:spPr/>
        <p:txBody>
          <a:bodyPr/>
          <a:lstStyle>
            <a:lvl1pPr>
              <a:defRPr>
                <a:solidFill>
                  <a:schemeClr val="bg1"/>
                </a:solidFill>
              </a:defRPr>
            </a:lvl1pPr>
          </a:lstStyle>
          <a:p>
            <a:endParaRPr lang="en-US" altLang="en-US"/>
          </a:p>
        </p:txBody>
      </p:sp>
      <p:sp>
        <p:nvSpPr>
          <p:cNvPr id="8207" name="Rectangle 15"/>
          <p:cNvSpPr>
            <a:spLocks noGrp="1" noChangeArrowheads="1"/>
          </p:cNvSpPr>
          <p:nvPr>
            <p:ph type="ftr" sz="quarter" idx="3"/>
          </p:nvPr>
        </p:nvSpPr>
        <p:spPr/>
        <p:txBody>
          <a:bodyPr/>
          <a:lstStyle>
            <a:lvl1pPr algn="r">
              <a:defRPr/>
            </a:lvl1pPr>
          </a:lstStyle>
          <a:p>
            <a:endParaRPr lang="en-US" altLang="en-US"/>
          </a:p>
        </p:txBody>
      </p:sp>
      <p:sp>
        <p:nvSpPr>
          <p:cNvPr id="8209" name="Rectangle 17"/>
          <p:cNvSpPr>
            <a:spLocks noGrp="1" noChangeArrowheads="1"/>
          </p:cNvSpPr>
          <p:nvPr>
            <p:ph type="sldNum" sz="quarter" idx="4"/>
          </p:nvPr>
        </p:nvSpPr>
        <p:spPr>
          <a:xfrm>
            <a:off x="76200" y="6248400"/>
            <a:ext cx="587375" cy="488950"/>
          </a:xfrm>
        </p:spPr>
        <p:txBody>
          <a:bodyPr anchorCtr="0"/>
          <a:lstStyle>
            <a:lvl1pPr>
              <a:defRPr/>
            </a:lvl1pPr>
          </a:lstStyle>
          <a:p>
            <a:fld id="{9E039716-5DDC-41BB-9C21-EC589C7FBCFC}" type="slidenum">
              <a:rPr lang="en-US" altLang="en-US"/>
              <a:pPr/>
              <a:t>‹#›</a:t>
            </a:fld>
            <a:endParaRPr lang="en-US" altLang="en-US"/>
          </a:p>
        </p:txBody>
      </p:sp>
      <p:sp>
        <p:nvSpPr>
          <p:cNvPr id="8211" name="AutoShape 19"/>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en-US" altLang="en-US" noProof="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1893AC5-3C9E-488E-93BC-644A0BCFA574}" type="slidenum">
              <a:rPr lang="en-US" altLang="en-US"/>
              <a:pPr/>
              <a:t>‹#›</a:t>
            </a:fld>
            <a:endParaRPr lang="en-US" altLang="en-US"/>
          </a:p>
        </p:txBody>
      </p:sp>
    </p:spTree>
    <p:extLst>
      <p:ext uri="{BB962C8B-B14F-4D97-AF65-F5344CB8AC3E}">
        <p14:creationId xmlns:p14="http://schemas.microsoft.com/office/powerpoint/2010/main" val="2356187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F7EE6B08-057B-4CB6-BE07-52AF38D55122}" type="slidenum">
              <a:rPr lang="en-US" altLang="en-US"/>
              <a:pPr/>
              <a:t>‹#›</a:t>
            </a:fld>
            <a:endParaRPr lang="en-US" altLang="en-US"/>
          </a:p>
        </p:txBody>
      </p:sp>
    </p:spTree>
    <p:extLst>
      <p:ext uri="{BB962C8B-B14F-4D97-AF65-F5344CB8AC3E}">
        <p14:creationId xmlns:p14="http://schemas.microsoft.com/office/powerpoint/2010/main" val="35285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68D4270-C1FE-43C7-AED2-B7353DE0872B}" type="slidenum">
              <a:rPr lang="en-US" altLang="en-US"/>
              <a:pPr/>
              <a:t>‹#›</a:t>
            </a:fld>
            <a:endParaRPr lang="en-US" altLang="en-US"/>
          </a:p>
        </p:txBody>
      </p:sp>
    </p:spTree>
    <p:extLst>
      <p:ext uri="{BB962C8B-B14F-4D97-AF65-F5344CB8AC3E}">
        <p14:creationId xmlns:p14="http://schemas.microsoft.com/office/powerpoint/2010/main" val="1454138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3213E64-40E1-4229-A02F-B8A2F14A112E}" type="slidenum">
              <a:rPr lang="en-US" altLang="en-US"/>
              <a:pPr/>
              <a:t>‹#›</a:t>
            </a:fld>
            <a:endParaRPr lang="en-US" altLang="en-US"/>
          </a:p>
        </p:txBody>
      </p:sp>
    </p:spTree>
    <p:extLst>
      <p:ext uri="{BB962C8B-B14F-4D97-AF65-F5344CB8AC3E}">
        <p14:creationId xmlns:p14="http://schemas.microsoft.com/office/powerpoint/2010/main" val="375706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1CDAF1AD-D3BF-4907-9AC8-B2C6DEC3EB02}" type="slidenum">
              <a:rPr lang="en-US" altLang="en-US"/>
              <a:pPr/>
              <a:t>‹#›</a:t>
            </a:fld>
            <a:endParaRPr lang="en-US" altLang="en-US"/>
          </a:p>
        </p:txBody>
      </p:sp>
    </p:spTree>
    <p:extLst>
      <p:ext uri="{BB962C8B-B14F-4D97-AF65-F5344CB8AC3E}">
        <p14:creationId xmlns:p14="http://schemas.microsoft.com/office/powerpoint/2010/main" val="2634296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3A7097E7-DC20-4E02-A883-E585F5FD5DB4}" type="slidenum">
              <a:rPr lang="en-US" altLang="en-US"/>
              <a:pPr/>
              <a:t>‹#›</a:t>
            </a:fld>
            <a:endParaRPr lang="en-US" altLang="en-US"/>
          </a:p>
        </p:txBody>
      </p:sp>
    </p:spTree>
    <p:extLst>
      <p:ext uri="{BB962C8B-B14F-4D97-AF65-F5344CB8AC3E}">
        <p14:creationId xmlns:p14="http://schemas.microsoft.com/office/powerpoint/2010/main" val="2002753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0CF1EFC9-242D-4A43-BFAB-9E1F68743311}" type="slidenum">
              <a:rPr lang="en-US" altLang="en-US"/>
              <a:pPr/>
              <a:t>‹#›</a:t>
            </a:fld>
            <a:endParaRPr lang="en-US" altLang="en-US"/>
          </a:p>
        </p:txBody>
      </p:sp>
    </p:spTree>
    <p:extLst>
      <p:ext uri="{BB962C8B-B14F-4D97-AF65-F5344CB8AC3E}">
        <p14:creationId xmlns:p14="http://schemas.microsoft.com/office/powerpoint/2010/main" val="80373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DE8E6F47-73DE-4DAA-8E09-D151E1F96E28}" type="slidenum">
              <a:rPr lang="en-US" altLang="en-US"/>
              <a:pPr/>
              <a:t>‹#›</a:t>
            </a:fld>
            <a:endParaRPr lang="en-US" altLang="en-US"/>
          </a:p>
        </p:txBody>
      </p:sp>
    </p:spTree>
    <p:extLst>
      <p:ext uri="{BB962C8B-B14F-4D97-AF65-F5344CB8AC3E}">
        <p14:creationId xmlns:p14="http://schemas.microsoft.com/office/powerpoint/2010/main" val="3884460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0A1C9C78-C8C4-47B6-83BA-24B3675DDD80}" type="slidenum">
              <a:rPr lang="en-US" altLang="en-US"/>
              <a:pPr/>
              <a:t>‹#›</a:t>
            </a:fld>
            <a:endParaRPr lang="en-US" altLang="en-US"/>
          </a:p>
        </p:txBody>
      </p:sp>
    </p:spTree>
    <p:extLst>
      <p:ext uri="{BB962C8B-B14F-4D97-AF65-F5344CB8AC3E}">
        <p14:creationId xmlns:p14="http://schemas.microsoft.com/office/powerpoint/2010/main" val="3639761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C8A9E1C1-AD83-4707-BE2B-A8D7DE18DA41}" type="slidenum">
              <a:rPr lang="en-US" altLang="en-US"/>
              <a:pPr/>
              <a:t>‹#›</a:t>
            </a:fld>
            <a:endParaRPr lang="en-US" altLang="en-US"/>
          </a:p>
        </p:txBody>
      </p:sp>
    </p:spTree>
    <p:extLst>
      <p:ext uri="{BB962C8B-B14F-4D97-AF65-F5344CB8AC3E}">
        <p14:creationId xmlns:p14="http://schemas.microsoft.com/office/powerpoint/2010/main" val="3012728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52" name="Group 28"/>
          <p:cNvGrpSpPr>
            <a:grpSpLocks/>
          </p:cNvGrpSpPr>
          <p:nvPr/>
        </p:nvGrpSpPr>
        <p:grpSpPr bwMode="auto">
          <a:xfrm>
            <a:off x="0" y="0"/>
            <a:ext cx="7620000" cy="6858000"/>
            <a:chOff x="0" y="0"/>
            <a:chExt cx="4800" cy="4320"/>
          </a:xfrm>
        </p:grpSpPr>
        <p:grpSp>
          <p:nvGrpSpPr>
            <p:cNvPr id="1050" name="Group 26"/>
            <p:cNvGrpSpPr>
              <a:grpSpLocks/>
            </p:cNvGrpSpPr>
            <p:nvPr userDrawn="1"/>
          </p:nvGrpSpPr>
          <p:grpSpPr bwMode="auto">
            <a:xfrm>
              <a:off x="0" y="0"/>
              <a:ext cx="2016" cy="4320"/>
              <a:chOff x="0" y="0"/>
              <a:chExt cx="2016" cy="4320"/>
            </a:xfrm>
          </p:grpSpPr>
          <p:sp>
            <p:nvSpPr>
              <p:cNvPr id="1027" name="Rectangle 3"/>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8" name="Freeform 24"/>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5" name="Group 21"/>
            <p:cNvGrpSpPr>
              <a:grpSpLocks/>
            </p:cNvGrpSpPr>
            <p:nvPr/>
          </p:nvGrpSpPr>
          <p:grpSpPr bwMode="auto">
            <a:xfrm>
              <a:off x="144" y="1248"/>
              <a:ext cx="4656" cy="201"/>
              <a:chOff x="144" y="1248"/>
              <a:chExt cx="4656" cy="201"/>
            </a:xfrm>
          </p:grpSpPr>
          <p:sp>
            <p:nvSpPr>
              <p:cNvPr id="1036" name="AutoShape 12"/>
              <p:cNvSpPr>
                <a:spLocks noChangeArrowheads="1"/>
              </p:cNvSpPr>
              <p:nvPr/>
            </p:nvSpPr>
            <p:spPr bwMode="auto">
              <a:xfrm>
                <a:off x="384" y="1248"/>
                <a:ext cx="4416"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 name="AutoShape 20"/>
              <p:cNvSpPr>
                <a:spLocks noChangeArrowheads="1"/>
              </p:cNvSpPr>
              <p:nvPr/>
            </p:nvSpPr>
            <p:spPr bwMode="auto">
              <a:xfrm flipH="1">
                <a:off x="144" y="1248"/>
                <a:ext cx="248"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031" name="AutoShape 7"/>
          <p:cNvSpPr>
            <a:spLocks noGrp="1" noChangeArrowheads="1"/>
          </p:cNvSpPr>
          <p:nvPr>
            <p:ph type="title"/>
          </p:nvPr>
        </p:nvSpPr>
        <p:spPr bwMode="auto">
          <a:xfrm>
            <a:off x="762000" y="762000"/>
            <a:ext cx="79248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2" name="Rectangle 8"/>
          <p:cNvSpPr>
            <a:spLocks noGrp="1" noChangeArrowheads="1"/>
          </p:cNvSpPr>
          <p:nvPr>
            <p:ph type="body" idx="1"/>
          </p:nvPr>
        </p:nvSpPr>
        <p:spPr bwMode="auto">
          <a:xfrm>
            <a:off x="838200" y="23622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7" name="Rectangle 13"/>
          <p:cNvSpPr>
            <a:spLocks noGrp="1" noChangeArrowheads="1"/>
          </p:cNvSpPr>
          <p:nvPr>
            <p:ph type="dt" sz="half" idx="2"/>
          </p:nvPr>
        </p:nvSpPr>
        <p:spPr bwMode="auto">
          <a:xfrm>
            <a:off x="2438400" y="6248400"/>
            <a:ext cx="2130425"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endParaRPr lang="en-US" altLang="en-US"/>
          </a:p>
        </p:txBody>
      </p:sp>
      <p:sp>
        <p:nvSpPr>
          <p:cNvPr id="1038" name="Rectangle 14"/>
          <p:cNvSpPr>
            <a:spLocks noGrp="1" noChangeArrowheads="1"/>
          </p:cNvSpPr>
          <p:nvPr>
            <p:ph type="ftr" sz="quarter" idx="3"/>
          </p:nvPr>
        </p:nvSpPr>
        <p:spPr bwMode="auto">
          <a:xfrm>
            <a:off x="5791200" y="6248400"/>
            <a:ext cx="2897188"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endParaRPr lang="en-US" altLang="en-US"/>
          </a:p>
        </p:txBody>
      </p:sp>
      <p:sp>
        <p:nvSpPr>
          <p:cNvPr id="1039" name="Rectangle 15"/>
          <p:cNvSpPr>
            <a:spLocks noGrp="1" noChangeArrowheads="1"/>
          </p:cNvSpPr>
          <p:nvPr>
            <p:ph type="sldNum" sz="quarter" idx="4"/>
          </p:nvPr>
        </p:nvSpPr>
        <p:spPr bwMode="auto">
          <a:xfrm>
            <a:off x="84138" y="62420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defRPr>
            </a:lvl1pPr>
          </a:lstStyle>
          <a:p>
            <a:fld id="{D143989A-D7A3-413E-AA94-DCC0321973A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rtl="0" eaLnBrk="1" fontAlgn="base" hangingPunct="1">
        <a:lnSpc>
          <a:spcPct val="90000"/>
        </a:lnSpc>
        <a:spcBef>
          <a:spcPct val="0"/>
        </a:spcBef>
        <a:spcAft>
          <a:spcPct val="0"/>
        </a:spcAft>
        <a:defRPr sz="3600" b="1">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sz="quarter"/>
          </p:nvPr>
        </p:nvSpPr>
        <p:spPr/>
        <p:txBody>
          <a:bodyPr/>
          <a:lstStyle/>
          <a:p>
            <a:r>
              <a:rPr lang="en-US" dirty="0"/>
              <a:t>SDLC Models</a:t>
            </a:r>
          </a:p>
        </p:txBody>
      </p:sp>
    </p:spTree>
    <p:extLst>
      <p:ext uri="{BB962C8B-B14F-4D97-AF65-F5344CB8AC3E}">
        <p14:creationId xmlns:p14="http://schemas.microsoft.com/office/powerpoint/2010/main" val="1830528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38200"/>
            <a:ext cx="8001000" cy="914400"/>
          </a:xfrm>
        </p:spPr>
        <p:txBody>
          <a:bodyPr/>
          <a:lstStyle/>
          <a:p>
            <a:pPr algn="ctr"/>
            <a:r>
              <a:rPr lang="en-US" dirty="0">
                <a:solidFill>
                  <a:schemeClr val="tx1"/>
                </a:solidFill>
                <a:cs typeface="Calibri" pitchFamily="34" charset="0"/>
              </a:rPr>
              <a:t>The Iterative model</a:t>
            </a:r>
          </a:p>
        </p:txBody>
      </p:sp>
      <p:sp>
        <p:nvSpPr>
          <p:cNvPr id="3" name="Content Placeholder 2"/>
          <p:cNvSpPr>
            <a:spLocks noGrp="1"/>
          </p:cNvSpPr>
          <p:nvPr>
            <p:ph idx="1"/>
          </p:nvPr>
        </p:nvSpPr>
        <p:spPr>
          <a:xfrm>
            <a:off x="838200" y="2438400"/>
            <a:ext cx="7693025" cy="4038600"/>
          </a:xfrm>
        </p:spPr>
        <p:txBody>
          <a:bodyPr/>
          <a:lstStyle/>
          <a:p>
            <a:r>
              <a:rPr lang="en-US" sz="2400" dirty="0">
                <a:solidFill>
                  <a:srgbClr val="000000"/>
                </a:solidFill>
                <a:latin typeface="Arial" panose="020B0604020202020204" pitchFamily="34" charset="0"/>
                <a:cs typeface="Arial" panose="020B0604020202020204" pitchFamily="34" charset="0"/>
              </a:rPr>
              <a:t>In the Iterative model, iterative process starts with a simple implementation of a small set of the software requirements and iteratively enhances the evolving versions until the complete system is implemented and ready to be deployed.</a:t>
            </a:r>
          </a:p>
          <a:p>
            <a:r>
              <a:rPr lang="en-US" sz="2400" dirty="0">
                <a:solidFill>
                  <a:srgbClr val="000000"/>
                </a:solidFill>
                <a:latin typeface="Arial" panose="020B0604020202020204" pitchFamily="34" charset="0"/>
                <a:cs typeface="Arial" panose="020B0604020202020204" pitchFamily="34" charset="0"/>
              </a:rPr>
              <a:t>Development begins by specifying and implementing just part of the software, which is then reviewed to identify further requirements.</a:t>
            </a:r>
          </a:p>
          <a:p>
            <a:r>
              <a:rPr lang="en-US" sz="2400" dirty="0">
                <a:solidFill>
                  <a:srgbClr val="000000"/>
                </a:solidFill>
                <a:latin typeface="Arial" panose="020B0604020202020204" pitchFamily="34" charset="0"/>
              </a:rPr>
              <a:t>This process is then repeated, producing a new version of the software at the end of each iteration of the model.</a:t>
            </a:r>
            <a:endParaRPr lang="en-US" sz="24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8160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The </a:t>
            </a:r>
            <a:r>
              <a:rPr lang="en-US" dirty="0">
                <a:solidFill>
                  <a:schemeClr val="tx1"/>
                </a:solidFill>
                <a:cs typeface="Calibri" pitchFamily="34" charset="0"/>
              </a:rPr>
              <a:t>Iterative</a:t>
            </a:r>
            <a:r>
              <a:rPr lang="en-US" dirty="0">
                <a:solidFill>
                  <a:schemeClr val="tx1"/>
                </a:solidFill>
              </a:rPr>
              <a:t> model</a:t>
            </a:r>
          </a:p>
        </p:txBody>
      </p:sp>
      <p:pic>
        <p:nvPicPr>
          <p:cNvPr id="2050" name="Picture 2" descr="C:\Users\Sabina\Desktop\index.jpg"/>
          <p:cNvPicPr>
            <a:picLocks noGrp="1" noChangeAspect="1" noChangeArrowheads="1"/>
          </p:cNvPicPr>
          <p:nvPr>
            <p:ph idx="1"/>
          </p:nvPr>
        </p:nvPicPr>
        <p:blipFill>
          <a:blip r:embed="rId2"/>
          <a:srcRect/>
          <a:stretch>
            <a:fillRect/>
          </a:stretch>
        </p:blipFill>
        <p:spPr bwMode="auto">
          <a:xfrm>
            <a:off x="838200" y="2286000"/>
            <a:ext cx="8305800" cy="35052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38200"/>
            <a:ext cx="8077200" cy="1066800"/>
          </a:xfrm>
        </p:spPr>
        <p:txBody>
          <a:bodyPr/>
          <a:lstStyle/>
          <a:p>
            <a:pPr algn="ctr"/>
            <a:r>
              <a:rPr lang="en-US" dirty="0">
                <a:solidFill>
                  <a:schemeClr val="tx1"/>
                </a:solidFill>
              </a:rPr>
              <a:t>The </a:t>
            </a:r>
            <a:r>
              <a:rPr lang="en-US" dirty="0">
                <a:solidFill>
                  <a:schemeClr val="tx1"/>
                </a:solidFill>
                <a:cs typeface="Calibri" pitchFamily="34" charset="0"/>
              </a:rPr>
              <a:t>Iterative</a:t>
            </a:r>
            <a:r>
              <a:rPr lang="en-US" dirty="0">
                <a:solidFill>
                  <a:schemeClr val="tx1"/>
                </a:solidFill>
              </a:rPr>
              <a:t> model</a:t>
            </a:r>
          </a:p>
        </p:txBody>
      </p:sp>
      <p:pic>
        <p:nvPicPr>
          <p:cNvPr id="1026" name="Picture 2" descr="SDLC Iterative Model">
            <a:extLst>
              <a:ext uri="{FF2B5EF4-FFF2-40B4-BE49-F238E27FC236}">
                <a16:creationId xmlns:a16="http://schemas.microsoft.com/office/drawing/2014/main" id="{571B9CB2-5CF1-4D1E-ACAB-542AA62494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43" y="2362200"/>
            <a:ext cx="7617092" cy="30849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252119C-5AC4-D90C-22AD-797A10922B3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402" t="6078" r="9402" b="5793"/>
          <a:stretch/>
        </p:blipFill>
        <p:spPr>
          <a:xfrm>
            <a:off x="228600" y="685800"/>
            <a:ext cx="8487104" cy="5181600"/>
          </a:xfrm>
        </p:spPr>
      </p:pic>
    </p:spTree>
    <p:extLst>
      <p:ext uri="{BB962C8B-B14F-4D97-AF65-F5344CB8AC3E}">
        <p14:creationId xmlns:p14="http://schemas.microsoft.com/office/powerpoint/2010/main" val="1856068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2B4AC-CE8D-4117-BB91-2F622E6226B9}"/>
              </a:ext>
            </a:extLst>
          </p:cNvPr>
          <p:cNvSpPr>
            <a:spLocks noGrp="1"/>
          </p:cNvSpPr>
          <p:nvPr>
            <p:ph type="title"/>
          </p:nvPr>
        </p:nvSpPr>
        <p:spPr/>
        <p:txBody>
          <a:bodyPr/>
          <a:lstStyle/>
          <a:p>
            <a:r>
              <a:rPr lang="en-US" dirty="0"/>
              <a:t>Iterative Model - Design</a:t>
            </a:r>
          </a:p>
        </p:txBody>
      </p:sp>
      <p:sp>
        <p:nvSpPr>
          <p:cNvPr id="3" name="Content Placeholder 2">
            <a:extLst>
              <a:ext uri="{FF2B5EF4-FFF2-40B4-BE49-F238E27FC236}">
                <a16:creationId xmlns:a16="http://schemas.microsoft.com/office/drawing/2014/main" id="{46F0F68E-A1B1-4C2C-98B3-2247C2FCB995}"/>
              </a:ext>
            </a:extLst>
          </p:cNvPr>
          <p:cNvSpPr>
            <a:spLocks noGrp="1"/>
          </p:cNvSpPr>
          <p:nvPr>
            <p:ph idx="1"/>
          </p:nvPr>
        </p:nvSpPr>
        <p:spPr/>
        <p:txBody>
          <a:bodyPr/>
          <a:lstStyle/>
          <a:p>
            <a:r>
              <a:rPr lang="en-US" sz="2400" dirty="0">
                <a:solidFill>
                  <a:srgbClr val="000000"/>
                </a:solidFill>
                <a:latin typeface="Arial" panose="020B0604020202020204" pitchFamily="34" charset="0"/>
              </a:rPr>
              <a:t>Iterative process starts with a simple implementation of a subset of the software requirements and iteratively enhances the evolving versions until the full system is implemented. </a:t>
            </a:r>
          </a:p>
          <a:p>
            <a:r>
              <a:rPr lang="en-US" sz="2400" dirty="0">
                <a:solidFill>
                  <a:srgbClr val="000000"/>
                </a:solidFill>
                <a:latin typeface="Arial" panose="020B0604020202020204" pitchFamily="34" charset="0"/>
              </a:rPr>
              <a:t>At each iteration, design modifications are made and new functional capabilities are added. </a:t>
            </a:r>
          </a:p>
          <a:p>
            <a:r>
              <a:rPr lang="en-US" sz="2400" dirty="0">
                <a:solidFill>
                  <a:srgbClr val="000000"/>
                </a:solidFill>
                <a:latin typeface="Arial" panose="020B0604020202020204" pitchFamily="34" charset="0"/>
              </a:rPr>
              <a:t>The basic idea behind this method is to develop a system through repeated cycles (iterative) and in smaller portions at a time (incremental).</a:t>
            </a:r>
            <a:endParaRPr lang="en-US" sz="2400" dirty="0"/>
          </a:p>
        </p:txBody>
      </p:sp>
    </p:spTree>
    <p:extLst>
      <p:ext uri="{BB962C8B-B14F-4D97-AF65-F5344CB8AC3E}">
        <p14:creationId xmlns:p14="http://schemas.microsoft.com/office/powerpoint/2010/main" val="4060560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r>
              <a:rPr lang="en-US" dirty="0"/>
            </a:br>
            <a:r>
              <a:rPr lang="en-US" sz="3200" dirty="0">
                <a:solidFill>
                  <a:schemeClr val="tx1"/>
                </a:solidFill>
              </a:rPr>
              <a:t>Advantages of</a:t>
            </a:r>
            <a:br>
              <a:rPr lang="en-US" dirty="0">
                <a:solidFill>
                  <a:schemeClr val="tx1"/>
                </a:solidFill>
              </a:rPr>
            </a:br>
            <a:r>
              <a:rPr lang="en-US" dirty="0">
                <a:solidFill>
                  <a:schemeClr val="tx1"/>
                </a:solidFill>
              </a:rPr>
              <a:t>The </a:t>
            </a:r>
            <a:r>
              <a:rPr lang="en-US" dirty="0">
                <a:solidFill>
                  <a:schemeClr val="tx1"/>
                </a:solidFill>
                <a:cs typeface="Calibri" pitchFamily="34" charset="0"/>
              </a:rPr>
              <a:t>Iterative</a:t>
            </a:r>
            <a:r>
              <a:rPr lang="en-US" dirty="0">
                <a:solidFill>
                  <a:schemeClr val="tx1"/>
                </a:solidFill>
              </a:rPr>
              <a:t> model</a:t>
            </a:r>
          </a:p>
        </p:txBody>
      </p:sp>
      <p:sp>
        <p:nvSpPr>
          <p:cNvPr id="3" name="Content Placeholder 2"/>
          <p:cNvSpPr>
            <a:spLocks noGrp="1"/>
          </p:cNvSpPr>
          <p:nvPr>
            <p:ph idx="1"/>
          </p:nvPr>
        </p:nvSpPr>
        <p:spPr/>
        <p:txBody>
          <a:bodyPr/>
          <a:lstStyle/>
          <a:p>
            <a:r>
              <a:rPr lang="en-US" sz="2400" dirty="0">
                <a:solidFill>
                  <a:srgbClr val="000000"/>
                </a:solidFill>
                <a:latin typeface="Times New Roman" panose="02020603050405020304" pitchFamily="18" charset="0"/>
                <a:cs typeface="Times New Roman" panose="02020603050405020304" pitchFamily="18" charset="0"/>
              </a:rPr>
              <a:t>Risks are identified and resolved during iteration.</a:t>
            </a:r>
          </a:p>
          <a:p>
            <a:r>
              <a:rPr lang="en-US" sz="2400" dirty="0">
                <a:solidFill>
                  <a:srgbClr val="000000"/>
                </a:solidFill>
                <a:latin typeface="Times New Roman" panose="02020603050405020304" pitchFamily="18" charset="0"/>
                <a:cs typeface="Times New Roman" panose="02020603050405020304" pitchFamily="18" charset="0"/>
              </a:rPr>
              <a:t>Each release delivers an operational product.</a:t>
            </a:r>
          </a:p>
          <a:p>
            <a:r>
              <a:rPr lang="en-US" sz="2400" dirty="0">
                <a:solidFill>
                  <a:srgbClr val="000000"/>
                </a:solidFill>
                <a:latin typeface="Times New Roman" panose="02020603050405020304" pitchFamily="18" charset="0"/>
                <a:cs typeface="Times New Roman" panose="02020603050405020304" pitchFamily="18" charset="0"/>
              </a:rPr>
              <a:t>Customer can respond to each build.</a:t>
            </a:r>
          </a:p>
          <a:p>
            <a:r>
              <a:rPr lang="en-US" sz="2400">
                <a:solidFill>
                  <a:srgbClr val="000000"/>
                </a:solidFill>
                <a:latin typeface="Times New Roman" panose="02020603050405020304" pitchFamily="18" charset="0"/>
                <a:cs typeface="Times New Roman" panose="02020603050405020304" pitchFamily="18" charset="0"/>
              </a:rPr>
              <a:t>Uses “Divide </a:t>
            </a:r>
            <a:r>
              <a:rPr lang="en-US" sz="2400" dirty="0">
                <a:solidFill>
                  <a:srgbClr val="000000"/>
                </a:solidFill>
                <a:latin typeface="Times New Roman" panose="02020603050405020304" pitchFamily="18" charset="0"/>
                <a:cs typeface="Times New Roman" panose="02020603050405020304" pitchFamily="18" charset="0"/>
              </a:rPr>
              <a:t>and Conquer” break down of task.</a:t>
            </a:r>
          </a:p>
          <a:p>
            <a:r>
              <a:rPr lang="en-US" sz="2400" dirty="0">
                <a:solidFill>
                  <a:srgbClr val="000000"/>
                </a:solidFill>
                <a:latin typeface="Times New Roman" panose="02020603050405020304" pitchFamily="18" charset="0"/>
                <a:cs typeface="Times New Roman" panose="02020603050405020304" pitchFamily="18" charset="0"/>
              </a:rPr>
              <a:t>Lower initial delivery cost.</a:t>
            </a:r>
          </a:p>
          <a:p>
            <a:r>
              <a:rPr lang="en-US" sz="2400" dirty="0">
                <a:solidFill>
                  <a:srgbClr val="000000"/>
                </a:solidFill>
                <a:latin typeface="Times New Roman" panose="02020603050405020304" pitchFamily="18" charset="0"/>
                <a:cs typeface="Times New Roman" panose="02020603050405020304" pitchFamily="18" charset="0"/>
              </a:rPr>
              <a:t>Initial product delivery is faster.</a:t>
            </a:r>
          </a:p>
          <a:p>
            <a:r>
              <a:rPr lang="en-US" sz="2400" dirty="0">
                <a:solidFill>
                  <a:srgbClr val="000000"/>
                </a:solidFill>
                <a:latin typeface="Times New Roman" panose="02020603050405020304" pitchFamily="18" charset="0"/>
                <a:cs typeface="Times New Roman" panose="02020603050405020304" pitchFamily="18" charset="0"/>
              </a:rPr>
              <a:t>Customers get important functionality early.</a:t>
            </a:r>
          </a:p>
          <a:p>
            <a:r>
              <a:rPr lang="en-US" sz="2400" dirty="0">
                <a:solidFill>
                  <a:srgbClr val="000000"/>
                </a:solidFill>
                <a:latin typeface="Times New Roman" panose="02020603050405020304" pitchFamily="18" charset="0"/>
                <a:cs typeface="Times New Roman" panose="02020603050405020304" pitchFamily="18" charset="0"/>
              </a:rPr>
              <a:t>Risk of changing requirements is reduced.</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38200"/>
            <a:ext cx="7924800" cy="990600"/>
          </a:xfrm>
        </p:spPr>
        <p:txBody>
          <a:bodyPr/>
          <a:lstStyle/>
          <a:p>
            <a:pPr algn="ctr"/>
            <a:r>
              <a:rPr lang="en-US" sz="2800" dirty="0">
                <a:solidFill>
                  <a:schemeClr val="tx1"/>
                </a:solidFill>
              </a:rPr>
              <a:t>Disadvantages of</a:t>
            </a:r>
            <a:br>
              <a:rPr lang="en-US" dirty="0">
                <a:solidFill>
                  <a:schemeClr val="tx1"/>
                </a:solidFill>
              </a:rPr>
            </a:br>
            <a:r>
              <a:rPr lang="en-US" dirty="0">
                <a:solidFill>
                  <a:schemeClr val="tx1"/>
                </a:solidFill>
              </a:rPr>
              <a:t>The </a:t>
            </a:r>
            <a:r>
              <a:rPr lang="en-US" dirty="0">
                <a:solidFill>
                  <a:schemeClr val="tx1"/>
                </a:solidFill>
                <a:cs typeface="Calibri" pitchFamily="34" charset="0"/>
              </a:rPr>
              <a:t>Iterative</a:t>
            </a:r>
            <a:r>
              <a:rPr lang="en-US" dirty="0">
                <a:solidFill>
                  <a:schemeClr val="tx1"/>
                </a:solidFill>
              </a:rPr>
              <a:t> model</a:t>
            </a:r>
          </a:p>
        </p:txBody>
      </p:sp>
      <p:sp>
        <p:nvSpPr>
          <p:cNvPr id="3" name="Content Placeholder 2"/>
          <p:cNvSpPr>
            <a:spLocks noGrp="1"/>
          </p:cNvSpPr>
          <p:nvPr>
            <p:ph idx="1"/>
          </p:nvPr>
        </p:nvSpPr>
        <p:spPr>
          <a:xfrm>
            <a:off x="838200" y="2438400"/>
            <a:ext cx="7693025" cy="3724275"/>
          </a:xfrm>
        </p:spPr>
        <p:txBody>
          <a:bodyPr/>
          <a:lstStyle/>
          <a:p>
            <a:pPr algn="just">
              <a:buFont typeface="Arial" panose="020B0604020202020204" pitchFamily="34" charset="0"/>
              <a:buChar char="•"/>
            </a:pPr>
            <a:r>
              <a:rPr lang="en-US" sz="2000" dirty="0">
                <a:solidFill>
                  <a:srgbClr val="000000"/>
                </a:solidFill>
                <a:latin typeface="Arial" panose="020B0604020202020204" pitchFamily="34" charset="0"/>
              </a:rPr>
              <a:t>More resources may be required.</a:t>
            </a:r>
          </a:p>
          <a:p>
            <a:pPr algn="just">
              <a:buFont typeface="Arial" panose="020B0604020202020204" pitchFamily="34" charset="0"/>
              <a:buChar char="•"/>
            </a:pPr>
            <a:r>
              <a:rPr lang="en-US" sz="2000" dirty="0">
                <a:solidFill>
                  <a:srgbClr val="000000"/>
                </a:solidFill>
                <a:latin typeface="Arial" panose="020B0604020202020204" pitchFamily="34" charset="0"/>
              </a:rPr>
              <a:t>Although cost of change is lesser, but it is not very suitable for changing requirements.</a:t>
            </a:r>
          </a:p>
          <a:p>
            <a:pPr algn="just">
              <a:buFont typeface="Arial" panose="020B0604020202020204" pitchFamily="34" charset="0"/>
              <a:buChar char="•"/>
            </a:pPr>
            <a:r>
              <a:rPr lang="en-US" sz="2000" dirty="0">
                <a:solidFill>
                  <a:srgbClr val="000000"/>
                </a:solidFill>
                <a:latin typeface="Arial" panose="020B0604020202020204" pitchFamily="34" charset="0"/>
              </a:rPr>
              <a:t>More management attention is required.</a:t>
            </a:r>
          </a:p>
          <a:p>
            <a:pPr algn="just">
              <a:buFont typeface="Arial" panose="020B0604020202020204" pitchFamily="34" charset="0"/>
              <a:buChar char="•"/>
            </a:pPr>
            <a:r>
              <a:rPr lang="en-US" sz="2000" dirty="0">
                <a:solidFill>
                  <a:srgbClr val="000000"/>
                </a:solidFill>
                <a:latin typeface="Arial" panose="020B0604020202020204" pitchFamily="34" charset="0"/>
              </a:rPr>
              <a:t>System architecture or design issues may arise because not all requirements are gathered in the beginning of the entire life cycle.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When to use </a:t>
            </a:r>
            <a:r>
              <a:rPr lang="en-US" dirty="0">
                <a:solidFill>
                  <a:schemeClr val="tx1"/>
                </a:solidFill>
                <a:cs typeface="Calibri" pitchFamily="34" charset="0"/>
              </a:rPr>
              <a:t>Iterative </a:t>
            </a:r>
            <a:r>
              <a:rPr lang="en-US" dirty="0">
                <a:solidFill>
                  <a:schemeClr val="tx1"/>
                </a:solidFill>
              </a:rPr>
              <a:t>Model</a:t>
            </a:r>
          </a:p>
        </p:txBody>
      </p:sp>
      <p:sp>
        <p:nvSpPr>
          <p:cNvPr id="3" name="Content Placeholder 2"/>
          <p:cNvSpPr>
            <a:spLocks noGrp="1"/>
          </p:cNvSpPr>
          <p:nvPr>
            <p:ph idx="1"/>
          </p:nvPr>
        </p:nvSpPr>
        <p:spPr>
          <a:xfrm>
            <a:off x="838200" y="2362200"/>
            <a:ext cx="7693025" cy="4191000"/>
          </a:xfrm>
        </p:spPr>
        <p:txBody>
          <a:bodyPr/>
          <a:lstStyle/>
          <a:p>
            <a:r>
              <a:rPr lang="en-US" sz="2400" dirty="0">
                <a:solidFill>
                  <a:srgbClr val="000000"/>
                </a:solidFill>
                <a:latin typeface="Calibri" pitchFamily="34" charset="0"/>
                <a:cs typeface="Calibri" pitchFamily="34" charset="0"/>
              </a:rPr>
              <a:t>Most of the requirements are known up-front but are expected to evolve over time.</a:t>
            </a:r>
          </a:p>
          <a:p>
            <a:r>
              <a:rPr lang="en-US" sz="2400" dirty="0">
                <a:solidFill>
                  <a:srgbClr val="000000"/>
                </a:solidFill>
                <a:latin typeface="Calibri" pitchFamily="34" charset="0"/>
                <a:cs typeface="Calibri" pitchFamily="34" charset="0"/>
              </a:rPr>
              <a:t>A need to get basic functionality to the market early.</a:t>
            </a:r>
          </a:p>
          <a:p>
            <a:r>
              <a:rPr lang="en-US" sz="2400" dirty="0">
                <a:solidFill>
                  <a:srgbClr val="000000"/>
                </a:solidFill>
                <a:latin typeface="Calibri" pitchFamily="34" charset="0"/>
                <a:cs typeface="Calibri" pitchFamily="34" charset="0"/>
              </a:rPr>
              <a:t>On projects which have lengthy development schedules.</a:t>
            </a:r>
          </a:p>
          <a:p>
            <a:r>
              <a:rPr lang="en-US" sz="2400" dirty="0">
                <a:solidFill>
                  <a:srgbClr val="000000"/>
                </a:solidFill>
                <a:latin typeface="Calibri" pitchFamily="34" charset="0"/>
                <a:cs typeface="Calibri" pitchFamily="34" charset="0"/>
              </a:rPr>
              <a:t>On a project with new technology.</a:t>
            </a:r>
          </a:p>
          <a:p>
            <a:r>
              <a:rPr lang="en-US" sz="2400" dirty="0">
                <a:solidFill>
                  <a:srgbClr val="000000"/>
                </a:solidFill>
                <a:latin typeface="Calibri" pitchFamily="34" charset="0"/>
                <a:cs typeface="Calibri" pitchFamily="34" charset="0"/>
              </a:rPr>
              <a:t>Mostly such model is used in web applications.</a:t>
            </a:r>
            <a:endParaRPr lang="en-US" sz="2400" dirty="0">
              <a:latin typeface="Calibri" pitchFamily="34" charset="0"/>
              <a:cs typeface="Calibri"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Spiral Model</a:t>
            </a:r>
          </a:p>
        </p:txBody>
      </p:sp>
      <p:sp>
        <p:nvSpPr>
          <p:cNvPr id="3" name="Content Placeholder 2"/>
          <p:cNvSpPr>
            <a:spLocks noGrp="1"/>
          </p:cNvSpPr>
          <p:nvPr>
            <p:ph idx="1"/>
          </p:nvPr>
        </p:nvSpPr>
        <p:spPr/>
        <p:txBody>
          <a:bodyPr/>
          <a:lstStyle/>
          <a:p>
            <a:r>
              <a:rPr lang="en-US" sz="2400" dirty="0">
                <a:solidFill>
                  <a:srgbClr val="000000"/>
                </a:solidFill>
                <a:latin typeface="Arial" panose="020B0604020202020204" pitchFamily="34" charset="0"/>
              </a:rPr>
              <a:t>Spiral model is a combination of iterative development process model and sequential linear development model i.e. the waterfall model with a </a:t>
            </a:r>
            <a:r>
              <a:rPr lang="en-US" sz="2400" b="1" dirty="0">
                <a:solidFill>
                  <a:srgbClr val="000000"/>
                </a:solidFill>
                <a:latin typeface="Arial" panose="020B0604020202020204" pitchFamily="34" charset="0"/>
              </a:rPr>
              <a:t>very high emphasis on risk analysis</a:t>
            </a:r>
          </a:p>
          <a:p>
            <a:r>
              <a:rPr lang="en-US" sz="2400" dirty="0">
                <a:solidFill>
                  <a:srgbClr val="242021"/>
                </a:solidFill>
                <a:latin typeface="+mj-lt"/>
              </a:rPr>
              <a:t>Using the spiral model, software is developed in a series of evolutionary releases</a:t>
            </a:r>
          </a:p>
          <a:p>
            <a:r>
              <a:rPr lang="en-US" sz="2400" dirty="0">
                <a:solidFill>
                  <a:srgbClr val="242021"/>
                </a:solidFill>
                <a:latin typeface="+mj-lt"/>
              </a:rPr>
              <a:t>During early iterations, the release might be a model or prototype</a:t>
            </a:r>
          </a:p>
          <a:p>
            <a:r>
              <a:rPr lang="en-US" sz="2400" dirty="0">
                <a:solidFill>
                  <a:srgbClr val="242021"/>
                </a:solidFill>
                <a:latin typeface="+mj-lt"/>
              </a:rPr>
              <a:t>During later iterations, increasingly more complete versions of the engineered system are produced</a:t>
            </a:r>
            <a:r>
              <a:rPr lang="en-US" sz="2400" dirty="0">
                <a:latin typeface="+mj-lt"/>
              </a:rPr>
              <a:t> </a:t>
            </a:r>
            <a:br>
              <a:rPr lang="en-US" sz="2400" dirty="0">
                <a:latin typeface="+mj-lt"/>
              </a:rPr>
            </a:br>
            <a:br>
              <a:rPr lang="en-US" sz="2400" dirty="0">
                <a:latin typeface="+mj-lt"/>
              </a:rPr>
            </a:br>
            <a:br>
              <a:rPr lang="en-US" sz="2400" dirty="0">
                <a:latin typeface="+mj-lt"/>
              </a:rPr>
            </a:br>
            <a:endParaRPr lang="en-US" sz="2400" dirty="0">
              <a:latin typeface="+mj-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US" dirty="0"/>
          </a:p>
        </p:txBody>
      </p:sp>
      <p:pic>
        <p:nvPicPr>
          <p:cNvPr id="4" name="Picture 3">
            <a:extLst>
              <a:ext uri="{FF2B5EF4-FFF2-40B4-BE49-F238E27FC236}">
                <a16:creationId xmlns:a16="http://schemas.microsoft.com/office/drawing/2014/main" id="{61AF2DC9-A2BD-4D42-B7E8-A0C3CA2BD122}"/>
              </a:ext>
            </a:extLst>
          </p:cNvPr>
          <p:cNvPicPr>
            <a:picLocks noChangeAspect="1"/>
          </p:cNvPicPr>
          <p:nvPr/>
        </p:nvPicPr>
        <p:blipFill>
          <a:blip r:embed="rId2"/>
          <a:stretch>
            <a:fillRect/>
          </a:stretch>
        </p:blipFill>
        <p:spPr>
          <a:xfrm>
            <a:off x="0" y="762000"/>
            <a:ext cx="9144000" cy="4396003"/>
          </a:xfrm>
          <a:prstGeom prst="rect">
            <a:avLst/>
          </a:prstGeom>
        </p:spPr>
      </p:pic>
    </p:spTree>
    <p:extLst>
      <p:ext uri="{BB962C8B-B14F-4D97-AF65-F5344CB8AC3E}">
        <p14:creationId xmlns:p14="http://schemas.microsoft.com/office/powerpoint/2010/main" val="4101205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kern="1200" dirty="0">
                <a:solidFill>
                  <a:srgbClr val="003366"/>
                </a:solidFill>
              </a:rPr>
              <a:t>Software Development Life Cycle Models</a:t>
            </a:r>
            <a:endParaRPr lang="en-US" dirty="0"/>
          </a:p>
        </p:txBody>
      </p:sp>
      <p:sp>
        <p:nvSpPr>
          <p:cNvPr id="3" name="Content Placeholder 2"/>
          <p:cNvSpPr>
            <a:spLocks noGrp="1"/>
          </p:cNvSpPr>
          <p:nvPr>
            <p:ph idx="1"/>
          </p:nvPr>
        </p:nvSpPr>
        <p:spPr/>
        <p:txBody>
          <a:bodyPr/>
          <a:lstStyle/>
          <a:p>
            <a:pPr lvl="0" algn="just">
              <a:buClr>
                <a:srgbClr val="9A0000"/>
              </a:buClr>
              <a:buFont typeface="Wingdings" panose="05000000000000000000" pitchFamily="2" charset="2"/>
              <a:buChar char="n"/>
            </a:pPr>
            <a:r>
              <a:rPr lang="en-US" sz="2000" kern="1200" dirty="0">
                <a:solidFill>
                  <a:srgbClr val="000000"/>
                </a:solidFill>
                <a:latin typeface="Helvetica"/>
              </a:rPr>
              <a:t>A software life cycle model (also called  process model) is a descriptive and diagrammatic representation of the software life cycle.  A life cycle model represents all the activities required to make a software product transit through its life cycle phases. It also captures the order in which these activities are to be undertaken. </a:t>
            </a:r>
          </a:p>
          <a:p>
            <a:pPr lvl="0" algn="just">
              <a:buClr>
                <a:srgbClr val="9A0000"/>
              </a:buClr>
              <a:buFont typeface="Wingdings" panose="05000000000000000000" pitchFamily="2" charset="2"/>
              <a:buChar char="n"/>
            </a:pPr>
            <a:r>
              <a:rPr lang="en-US" sz="2000" kern="1200" dirty="0">
                <a:solidFill>
                  <a:srgbClr val="000000"/>
                </a:solidFill>
                <a:latin typeface="Helvetica"/>
              </a:rPr>
              <a:t>Different life cycle models may map the basic development activities in different ways. </a:t>
            </a:r>
          </a:p>
          <a:p>
            <a:pPr algn="just">
              <a:buClr>
                <a:srgbClr val="9A0000"/>
              </a:buClr>
              <a:buSzPct val="70000"/>
              <a:buFont typeface="Wingdings" panose="05000000000000000000" pitchFamily="2" charset="2"/>
              <a:buChar char="n"/>
            </a:pPr>
            <a:r>
              <a:rPr lang="en-US" sz="2000" kern="1200" dirty="0">
                <a:solidFill>
                  <a:srgbClr val="000000"/>
                </a:solidFill>
                <a:latin typeface="Helvetica"/>
                <a:ea typeface="+mn-ea"/>
                <a:cs typeface="+mn-cs"/>
              </a:rPr>
              <a:t>Thus, no matter which life cycle model  is followed, the basic activities are included in all life cycle models though  the activities may be carried out in different orders in different life cycle models</a:t>
            </a:r>
          </a:p>
          <a:p>
            <a:endParaRPr lang="en-US" sz="2000" dirty="0"/>
          </a:p>
        </p:txBody>
      </p:sp>
    </p:spTree>
    <p:extLst>
      <p:ext uri="{BB962C8B-B14F-4D97-AF65-F5344CB8AC3E}">
        <p14:creationId xmlns:p14="http://schemas.microsoft.com/office/powerpoint/2010/main" val="3509231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Spiral Model</a:t>
            </a:r>
          </a:p>
        </p:txBody>
      </p:sp>
      <p:sp>
        <p:nvSpPr>
          <p:cNvPr id="3" name="Content Placeholder 2"/>
          <p:cNvSpPr>
            <a:spLocks noGrp="1"/>
          </p:cNvSpPr>
          <p:nvPr>
            <p:ph idx="1"/>
          </p:nvPr>
        </p:nvSpPr>
        <p:spPr>
          <a:xfrm>
            <a:off x="838200" y="2362200"/>
            <a:ext cx="8229600" cy="4419600"/>
          </a:xfrm>
        </p:spPr>
        <p:txBody>
          <a:bodyPr/>
          <a:lstStyle/>
          <a:p>
            <a:r>
              <a:rPr lang="en-US" sz="2400" dirty="0">
                <a:solidFill>
                  <a:srgbClr val="242021"/>
                </a:solidFill>
                <a:latin typeface="ImpressumStd-Roman"/>
              </a:rPr>
              <a:t>As this evolutionary process begins, the software team performs activities that are implied by a circuit around</a:t>
            </a:r>
            <a:br>
              <a:rPr lang="en-US" sz="2400" dirty="0">
                <a:solidFill>
                  <a:srgbClr val="242021"/>
                </a:solidFill>
                <a:latin typeface="ImpressumStd-Roman"/>
              </a:rPr>
            </a:br>
            <a:r>
              <a:rPr lang="en-US" sz="2400" dirty="0">
                <a:solidFill>
                  <a:srgbClr val="242021"/>
                </a:solidFill>
                <a:latin typeface="ImpressumStd-Roman"/>
              </a:rPr>
              <a:t>the spiral in a clockwise direction, beginning at the center</a:t>
            </a:r>
          </a:p>
          <a:p>
            <a:r>
              <a:rPr lang="en-US" sz="2400" b="1" dirty="0">
                <a:solidFill>
                  <a:srgbClr val="242021"/>
                </a:solidFill>
                <a:latin typeface="ImpressumStd-Roman"/>
              </a:rPr>
              <a:t>Risk analysis </a:t>
            </a:r>
            <a:r>
              <a:rPr lang="en-US" sz="2400" dirty="0">
                <a:solidFill>
                  <a:srgbClr val="242021"/>
                </a:solidFill>
                <a:latin typeface="ImpressumStd-Roman"/>
              </a:rPr>
              <a:t>is considered as each revolution is made</a:t>
            </a:r>
            <a:r>
              <a:rPr lang="en-US" sz="2400" dirty="0"/>
              <a:t> </a:t>
            </a:r>
          </a:p>
          <a:p>
            <a:r>
              <a:rPr lang="en-US" sz="2400" dirty="0">
                <a:solidFill>
                  <a:srgbClr val="242021"/>
                </a:solidFill>
                <a:latin typeface="ImpressumStd-Roman"/>
              </a:rPr>
              <a:t>The first circuit around the spiral might result in the development of a product specification</a:t>
            </a:r>
          </a:p>
          <a:p>
            <a:r>
              <a:rPr lang="en-US" sz="2400" dirty="0">
                <a:solidFill>
                  <a:srgbClr val="242021"/>
                </a:solidFill>
                <a:latin typeface="ImpressumStd-Roman"/>
              </a:rPr>
              <a:t>Subsequent passes around the spiral might be used to develop a prototype and then progressively more sophisticated versions of the software</a:t>
            </a:r>
            <a:r>
              <a:rPr lang="en-US" sz="2400" dirty="0"/>
              <a:t> </a:t>
            </a:r>
            <a:br>
              <a:rPr lang="en-US" sz="2400" dirty="0"/>
            </a:br>
            <a:br>
              <a:rPr lang="en-US" sz="2400" dirty="0"/>
            </a:br>
            <a:br>
              <a:rPr lang="en-US" sz="2400" dirty="0"/>
            </a:br>
            <a:endParaRPr lang="en-US" sz="2400" dirty="0">
              <a:solidFill>
                <a:srgbClr val="000000"/>
              </a:solidFill>
              <a:latin typeface="Calibri" pitchFamily="34" charset="0"/>
              <a:cs typeface="Calibri" pitchFamily="34" charset="0"/>
            </a:endParaRPr>
          </a:p>
        </p:txBody>
      </p:sp>
    </p:spTree>
    <p:extLst>
      <p:ext uri="{BB962C8B-B14F-4D97-AF65-F5344CB8AC3E}">
        <p14:creationId xmlns:p14="http://schemas.microsoft.com/office/powerpoint/2010/main" val="2007748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Spiral Model</a:t>
            </a:r>
          </a:p>
        </p:txBody>
      </p:sp>
      <p:sp>
        <p:nvSpPr>
          <p:cNvPr id="3" name="Content Placeholder 2"/>
          <p:cNvSpPr>
            <a:spLocks noGrp="1"/>
          </p:cNvSpPr>
          <p:nvPr>
            <p:ph idx="1"/>
          </p:nvPr>
        </p:nvSpPr>
        <p:spPr>
          <a:xfrm>
            <a:off x="838200" y="2286000"/>
            <a:ext cx="8077200" cy="4495800"/>
          </a:xfrm>
        </p:spPr>
        <p:txBody>
          <a:bodyPr/>
          <a:lstStyle/>
          <a:p>
            <a:r>
              <a:rPr lang="en-US" sz="2400" dirty="0">
                <a:solidFill>
                  <a:srgbClr val="242021"/>
                </a:solidFill>
                <a:latin typeface="ImpressumStd-Roman"/>
              </a:rPr>
              <a:t>Each pass through the planning region results in adjustments to the project plan.</a:t>
            </a:r>
          </a:p>
          <a:p>
            <a:r>
              <a:rPr lang="en-US" sz="2400" dirty="0">
                <a:solidFill>
                  <a:srgbClr val="242021"/>
                </a:solidFill>
                <a:latin typeface="ImpressumStd-Roman"/>
              </a:rPr>
              <a:t>Cost and schedule are adjusted based on feedback derived from the customer after delivery.</a:t>
            </a:r>
          </a:p>
          <a:p>
            <a:r>
              <a:rPr lang="en-US" sz="2400" dirty="0">
                <a:solidFill>
                  <a:srgbClr val="242021"/>
                </a:solidFill>
                <a:latin typeface="ImpressumStd-Roman"/>
              </a:rPr>
              <a:t>In addition, the project manager adjusts the planned number of iterations required to complete the software</a:t>
            </a:r>
          </a:p>
          <a:p>
            <a:r>
              <a:rPr lang="en-US" sz="2400" dirty="0">
                <a:solidFill>
                  <a:srgbClr val="242021"/>
                </a:solidFill>
                <a:latin typeface="ImpressumStd-Roman"/>
              </a:rPr>
              <a:t>Unlike other process models that end when software is delivered, the spiral model can be adapted to apply throughout the life of the computer software.</a:t>
            </a:r>
            <a:r>
              <a:rPr lang="en-US" sz="2400" dirty="0"/>
              <a:t> </a:t>
            </a:r>
            <a:br>
              <a:rPr lang="en-US" sz="2400" dirty="0"/>
            </a:br>
            <a:br>
              <a:rPr lang="en-US" sz="2400" dirty="0"/>
            </a:br>
            <a:endParaRPr lang="en-US" sz="2400" dirty="0">
              <a:solidFill>
                <a:srgbClr val="000000"/>
              </a:solidFill>
              <a:latin typeface="Calibri" pitchFamily="34" charset="0"/>
              <a:cs typeface="Calibri" pitchFamily="34" charset="0"/>
            </a:endParaRPr>
          </a:p>
        </p:txBody>
      </p:sp>
    </p:spTree>
    <p:extLst>
      <p:ext uri="{BB962C8B-B14F-4D97-AF65-F5344CB8AC3E}">
        <p14:creationId xmlns:p14="http://schemas.microsoft.com/office/powerpoint/2010/main" val="3204712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When to Use?</a:t>
            </a:r>
          </a:p>
        </p:txBody>
      </p:sp>
      <p:sp>
        <p:nvSpPr>
          <p:cNvPr id="3" name="Content Placeholder 2"/>
          <p:cNvSpPr>
            <a:spLocks noGrp="1"/>
          </p:cNvSpPr>
          <p:nvPr>
            <p:ph idx="1"/>
          </p:nvPr>
        </p:nvSpPr>
        <p:spPr/>
        <p:txBody>
          <a:bodyPr/>
          <a:lstStyle/>
          <a:p>
            <a:r>
              <a:rPr lang="en-US" sz="2400" dirty="0">
                <a:solidFill>
                  <a:srgbClr val="000000"/>
                </a:solidFill>
                <a:latin typeface="Calibri" pitchFamily="34" charset="0"/>
                <a:cs typeface="Calibri" pitchFamily="34" charset="0"/>
              </a:rPr>
              <a:t>When the project is large.</a:t>
            </a:r>
          </a:p>
          <a:p>
            <a:r>
              <a:rPr lang="en-US" sz="2400" dirty="0">
                <a:solidFill>
                  <a:srgbClr val="000000"/>
                </a:solidFill>
                <a:latin typeface="Calibri" pitchFamily="34" charset="0"/>
                <a:cs typeface="Calibri" pitchFamily="34" charset="0"/>
              </a:rPr>
              <a:t>Where the software needs </a:t>
            </a:r>
            <a:r>
              <a:rPr lang="en-US" sz="2400" b="1" dirty="0">
                <a:solidFill>
                  <a:srgbClr val="000000"/>
                </a:solidFill>
                <a:latin typeface="Calibri" pitchFamily="34" charset="0"/>
                <a:cs typeface="Calibri" pitchFamily="34" charset="0"/>
              </a:rPr>
              <a:t>continuous risk evaluation</a:t>
            </a:r>
            <a:r>
              <a:rPr lang="en-US" sz="2400" dirty="0">
                <a:solidFill>
                  <a:srgbClr val="000000"/>
                </a:solidFill>
                <a:latin typeface="Calibri" pitchFamily="34" charset="0"/>
                <a:cs typeface="Calibri" pitchFamily="34" charset="0"/>
              </a:rPr>
              <a:t>.</a:t>
            </a:r>
          </a:p>
          <a:p>
            <a:r>
              <a:rPr lang="en-US" sz="2400" dirty="0">
                <a:solidFill>
                  <a:srgbClr val="000000"/>
                </a:solidFill>
                <a:latin typeface="Calibri" pitchFamily="34" charset="0"/>
                <a:cs typeface="Calibri" pitchFamily="34" charset="0"/>
              </a:rPr>
              <a:t>Requirements are a bit complicated and require continuous clarification.</a:t>
            </a:r>
          </a:p>
          <a:p>
            <a:r>
              <a:rPr lang="en-US" sz="2400" dirty="0">
                <a:solidFill>
                  <a:srgbClr val="000000"/>
                </a:solidFill>
                <a:latin typeface="Calibri" pitchFamily="34" charset="0"/>
                <a:cs typeface="Calibri" pitchFamily="34" charset="0"/>
              </a:rPr>
              <a:t>Where enough time frame is there to get end user feedback.</a:t>
            </a:r>
          </a:p>
          <a:p>
            <a:r>
              <a:rPr lang="en-US" sz="2400" dirty="0">
                <a:solidFill>
                  <a:srgbClr val="000000"/>
                </a:solidFill>
                <a:latin typeface="Calibri" pitchFamily="34" charset="0"/>
                <a:cs typeface="Calibri" pitchFamily="34" charset="0"/>
              </a:rPr>
              <a:t>Where releases are required to be frequent.</a:t>
            </a: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88913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8382000" cy="1143000"/>
          </a:xfrm>
        </p:spPr>
        <p:txBody>
          <a:bodyPr/>
          <a:lstStyle/>
          <a:p>
            <a:pPr algn="ctr"/>
            <a:r>
              <a:rPr lang="en-US" dirty="0">
                <a:solidFill>
                  <a:schemeClr val="tx1"/>
                </a:solidFill>
              </a:rPr>
              <a:t>Advantages of using Spiral Model:</a:t>
            </a:r>
          </a:p>
        </p:txBody>
      </p:sp>
      <p:sp>
        <p:nvSpPr>
          <p:cNvPr id="3" name="Content Placeholder 2"/>
          <p:cNvSpPr>
            <a:spLocks noGrp="1"/>
          </p:cNvSpPr>
          <p:nvPr>
            <p:ph idx="1"/>
          </p:nvPr>
        </p:nvSpPr>
        <p:spPr/>
        <p:txBody>
          <a:bodyPr/>
          <a:lstStyle/>
          <a:p>
            <a:r>
              <a:rPr lang="en-US" sz="2400" dirty="0">
                <a:solidFill>
                  <a:srgbClr val="000000"/>
                </a:solidFill>
                <a:latin typeface="Calibri" pitchFamily="34" charset="0"/>
                <a:cs typeface="Calibri" pitchFamily="34" charset="0"/>
              </a:rPr>
              <a:t>Development is fast</a:t>
            </a:r>
          </a:p>
          <a:p>
            <a:r>
              <a:rPr lang="en-US" sz="2400" dirty="0">
                <a:solidFill>
                  <a:srgbClr val="000000"/>
                </a:solidFill>
                <a:latin typeface="Calibri" pitchFamily="34" charset="0"/>
                <a:cs typeface="Calibri" pitchFamily="34" charset="0"/>
              </a:rPr>
              <a:t>Larger projects / software are created and handled in a strategic way</a:t>
            </a:r>
          </a:p>
          <a:p>
            <a:r>
              <a:rPr lang="en-US" sz="2400" dirty="0">
                <a:solidFill>
                  <a:srgbClr val="000000"/>
                </a:solidFill>
                <a:latin typeface="Calibri" pitchFamily="34" charset="0"/>
                <a:cs typeface="Calibri" pitchFamily="34" charset="0"/>
              </a:rPr>
              <a:t>Risk evaluation is proper.</a:t>
            </a:r>
          </a:p>
          <a:p>
            <a:r>
              <a:rPr lang="en-US" sz="2400" dirty="0">
                <a:solidFill>
                  <a:srgbClr val="000000"/>
                </a:solidFill>
                <a:latin typeface="Calibri" pitchFamily="34" charset="0"/>
                <a:cs typeface="Calibri" pitchFamily="34" charset="0"/>
              </a:rPr>
              <a:t>Control towards all the phases of development.</a:t>
            </a:r>
          </a:p>
          <a:p>
            <a:r>
              <a:rPr lang="en-US" sz="2400" dirty="0">
                <a:solidFill>
                  <a:srgbClr val="000000"/>
                </a:solidFill>
                <a:latin typeface="Calibri" pitchFamily="34" charset="0"/>
                <a:cs typeface="Calibri" pitchFamily="34" charset="0"/>
              </a:rPr>
              <a:t>More and more features are added in a systematic way.</a:t>
            </a:r>
          </a:p>
          <a:p>
            <a:r>
              <a:rPr lang="en-US" sz="2400" dirty="0">
                <a:solidFill>
                  <a:srgbClr val="000000"/>
                </a:solidFill>
                <a:latin typeface="Calibri" pitchFamily="34" charset="0"/>
                <a:cs typeface="Calibri" pitchFamily="34" charset="0"/>
              </a:rPr>
              <a:t>Software is produced early.</a:t>
            </a:r>
          </a:p>
          <a:p>
            <a:r>
              <a:rPr lang="en-US" sz="2400" dirty="0">
                <a:solidFill>
                  <a:srgbClr val="000000"/>
                </a:solidFill>
                <a:latin typeface="Calibri" pitchFamily="34" charset="0"/>
                <a:cs typeface="Calibri" pitchFamily="34" charset="0"/>
              </a:rPr>
              <a:t>Has room for customer feedback and the changes are implemented faster.</a:t>
            </a: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9802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143000"/>
            <a:ext cx="7924800" cy="762000"/>
          </a:xfrm>
        </p:spPr>
        <p:txBody>
          <a:bodyPr/>
          <a:lstStyle/>
          <a:p>
            <a:pPr algn="ctr"/>
            <a:r>
              <a:rPr lang="en-US" dirty="0">
                <a:solidFill>
                  <a:schemeClr val="tx1"/>
                </a:solidFill>
              </a:rPr>
              <a:t>Disadvantages of using Spiral model:</a:t>
            </a:r>
          </a:p>
        </p:txBody>
      </p:sp>
      <p:sp>
        <p:nvSpPr>
          <p:cNvPr id="3" name="Content Placeholder 2"/>
          <p:cNvSpPr>
            <a:spLocks noGrp="1"/>
          </p:cNvSpPr>
          <p:nvPr>
            <p:ph idx="1"/>
          </p:nvPr>
        </p:nvSpPr>
        <p:spPr/>
        <p:txBody>
          <a:bodyPr/>
          <a:lstStyle/>
          <a:p>
            <a:r>
              <a:rPr lang="en-US" sz="2400" dirty="0">
                <a:solidFill>
                  <a:srgbClr val="000000"/>
                </a:solidFill>
                <a:latin typeface="Calibri" pitchFamily="34" charset="0"/>
                <a:cs typeface="Calibri" pitchFamily="34" charset="0"/>
              </a:rPr>
              <a:t>Risk analysis is important phase so requires expert people.</a:t>
            </a:r>
          </a:p>
          <a:p>
            <a:r>
              <a:rPr lang="en-US" sz="2400" dirty="0">
                <a:solidFill>
                  <a:srgbClr val="000000"/>
                </a:solidFill>
                <a:latin typeface="Calibri" pitchFamily="34" charset="0"/>
                <a:cs typeface="Calibri" pitchFamily="34" charset="0"/>
              </a:rPr>
              <a:t>Is not beneficial for smaller projects.</a:t>
            </a:r>
          </a:p>
          <a:p>
            <a:r>
              <a:rPr lang="en-US" sz="2400" dirty="0">
                <a:solidFill>
                  <a:srgbClr val="000000"/>
                </a:solidFill>
                <a:latin typeface="Calibri" pitchFamily="34" charset="0"/>
                <a:cs typeface="Calibri" pitchFamily="34" charset="0"/>
              </a:rPr>
              <a:t>Spiral may go infinitely.</a:t>
            </a:r>
          </a:p>
          <a:p>
            <a:r>
              <a:rPr lang="en-US" sz="2400" dirty="0">
                <a:solidFill>
                  <a:srgbClr val="000000"/>
                </a:solidFill>
                <a:latin typeface="Calibri" pitchFamily="34" charset="0"/>
                <a:cs typeface="Calibri" pitchFamily="34" charset="0"/>
              </a:rPr>
              <a:t>Documentation is more as it has intermediate phases.</a:t>
            </a:r>
          </a:p>
          <a:p>
            <a:r>
              <a:rPr lang="en-US" sz="2400" dirty="0">
                <a:solidFill>
                  <a:srgbClr val="000000"/>
                </a:solidFill>
                <a:latin typeface="Calibri" pitchFamily="34" charset="0"/>
                <a:cs typeface="Calibri" pitchFamily="34" charset="0"/>
              </a:rPr>
              <a:t>It is costly for smaller projects.</a:t>
            </a:r>
          </a:p>
          <a:p>
            <a:endParaRPr lang="en-US" dirty="0">
              <a:latin typeface="Calibri" pitchFamily="34" charset="0"/>
              <a:cs typeface="Calibri"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066800"/>
          </a:xfrm>
        </p:spPr>
        <p:txBody>
          <a:bodyPr/>
          <a:lstStyle/>
          <a:p>
            <a:pPr algn="ctr"/>
            <a:br>
              <a:rPr lang="en-US" sz="2800" dirty="0"/>
            </a:br>
            <a:br>
              <a:rPr lang="en-US" sz="2800" dirty="0"/>
            </a:br>
            <a:r>
              <a:rPr lang="en-US" dirty="0">
                <a:solidFill>
                  <a:schemeClr val="tx1"/>
                </a:solidFill>
              </a:rPr>
              <a:t>Agile Model</a:t>
            </a:r>
            <a:endParaRPr lang="en-US" sz="2800" dirty="0"/>
          </a:p>
        </p:txBody>
      </p:sp>
      <p:sp>
        <p:nvSpPr>
          <p:cNvPr id="3" name="Content Placeholder 2"/>
          <p:cNvSpPr>
            <a:spLocks noGrp="1"/>
          </p:cNvSpPr>
          <p:nvPr>
            <p:ph idx="1"/>
          </p:nvPr>
        </p:nvSpPr>
        <p:spPr>
          <a:xfrm>
            <a:off x="914400" y="2362200"/>
            <a:ext cx="7693025" cy="4038600"/>
          </a:xfrm>
        </p:spPr>
        <p:txBody>
          <a:bodyPr/>
          <a:lstStyle/>
          <a:p>
            <a:r>
              <a:rPr lang="en-US" sz="2000" dirty="0">
                <a:solidFill>
                  <a:srgbClr val="000000"/>
                </a:solidFill>
                <a:latin typeface="Calibri" pitchFamily="34" charset="0"/>
                <a:cs typeface="Calibri" pitchFamily="34" charset="0"/>
              </a:rPr>
              <a:t>Agile SDLC model is a combination of iterative and incremental process models with focus on </a:t>
            </a:r>
            <a:r>
              <a:rPr lang="en-US" sz="2000" b="1" dirty="0">
                <a:solidFill>
                  <a:srgbClr val="000000"/>
                </a:solidFill>
                <a:latin typeface="Calibri" pitchFamily="34" charset="0"/>
                <a:cs typeface="Calibri" pitchFamily="34" charset="0"/>
              </a:rPr>
              <a:t>process adaptability and customer satisfaction</a:t>
            </a:r>
            <a:r>
              <a:rPr lang="en-US" sz="2000" dirty="0">
                <a:solidFill>
                  <a:srgbClr val="000000"/>
                </a:solidFill>
                <a:latin typeface="Calibri" pitchFamily="34" charset="0"/>
                <a:cs typeface="Calibri" pitchFamily="34" charset="0"/>
              </a:rPr>
              <a:t> by rapid delivery of working software product.</a:t>
            </a:r>
          </a:p>
          <a:p>
            <a:r>
              <a:rPr lang="en-US" sz="2000" dirty="0">
                <a:solidFill>
                  <a:srgbClr val="000000"/>
                </a:solidFill>
                <a:latin typeface="Calibri" pitchFamily="34" charset="0"/>
                <a:cs typeface="Calibri" pitchFamily="34" charset="0"/>
              </a:rPr>
              <a:t>Agile Methods break the product into small incremental builds. These builds are provided in iterations. Each iteration typically lasts from about one to three weeks. Every iteration involves cross functional teams working simultaneously on various areas like planning, requirements analysis, design, coding, unit testing, and acceptance testing.</a:t>
            </a:r>
          </a:p>
          <a:p>
            <a:r>
              <a:rPr lang="en-US" sz="2000" dirty="0">
                <a:solidFill>
                  <a:srgbClr val="000000"/>
                </a:solidFill>
                <a:latin typeface="Calibri" pitchFamily="34" charset="0"/>
                <a:cs typeface="Calibri" pitchFamily="34" charset="0"/>
              </a:rPr>
              <a:t>At the end of the iteration a working product is displayed to the customer and important stakeholders.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Agility Diagram</a:t>
            </a:r>
          </a:p>
        </p:txBody>
      </p:sp>
      <p:pic>
        <p:nvPicPr>
          <p:cNvPr id="21505" name="Picture 1" descr="F:\SE Class\WEB DOC\sdlc_agile_model.jpg"/>
          <p:cNvPicPr>
            <a:picLocks noGrp="1" noChangeAspect="1" noChangeArrowheads="1"/>
          </p:cNvPicPr>
          <p:nvPr>
            <p:ph idx="1"/>
          </p:nvPr>
        </p:nvPicPr>
        <p:blipFill>
          <a:blip r:embed="rId2"/>
          <a:srcRect/>
          <a:stretch>
            <a:fillRect/>
          </a:stretch>
        </p:blipFill>
        <p:spPr bwMode="auto">
          <a:xfrm>
            <a:off x="-1" y="1981200"/>
            <a:ext cx="9144001" cy="48768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Advantages of Agile model:</a:t>
            </a:r>
          </a:p>
        </p:txBody>
      </p:sp>
      <p:sp>
        <p:nvSpPr>
          <p:cNvPr id="3" name="Content Placeholder 2"/>
          <p:cNvSpPr>
            <a:spLocks noGrp="1"/>
          </p:cNvSpPr>
          <p:nvPr>
            <p:ph idx="1"/>
          </p:nvPr>
        </p:nvSpPr>
        <p:spPr/>
        <p:txBody>
          <a:bodyPr/>
          <a:lstStyle/>
          <a:p>
            <a:r>
              <a:rPr lang="en-US" sz="2400" dirty="0">
                <a:solidFill>
                  <a:srgbClr val="000000"/>
                </a:solidFill>
                <a:latin typeface="Calibri" pitchFamily="34" charset="0"/>
                <a:cs typeface="Calibri" pitchFamily="34" charset="0"/>
              </a:rPr>
              <a:t>Customer satisfaction by rapid, continuous delivery of useful software. </a:t>
            </a:r>
          </a:p>
          <a:p>
            <a:r>
              <a:rPr lang="en-US" sz="2400" dirty="0">
                <a:solidFill>
                  <a:srgbClr val="000000"/>
                </a:solidFill>
                <a:latin typeface="Calibri" pitchFamily="34" charset="0"/>
                <a:cs typeface="Calibri" pitchFamily="34" charset="0"/>
              </a:rPr>
              <a:t>People and interactions are emphasized rather than process and tools. Customers, developers and testers constantly interact with each other. </a:t>
            </a:r>
          </a:p>
          <a:p>
            <a:r>
              <a:rPr lang="en-US" sz="2400" dirty="0">
                <a:solidFill>
                  <a:srgbClr val="000000"/>
                </a:solidFill>
                <a:latin typeface="Calibri" pitchFamily="34" charset="0"/>
                <a:cs typeface="Calibri" pitchFamily="34" charset="0"/>
              </a:rPr>
              <a:t>Working software is delivered frequently (weeks rather than months). </a:t>
            </a:r>
          </a:p>
          <a:p>
            <a:r>
              <a:rPr lang="en-US" sz="2400" dirty="0">
                <a:solidFill>
                  <a:srgbClr val="000000"/>
                </a:solidFill>
                <a:latin typeface="Calibri" pitchFamily="34" charset="0"/>
                <a:cs typeface="Calibri" pitchFamily="34" charset="0"/>
              </a:rPr>
              <a:t>Face-to-face conversation is the best form of communication. .</a:t>
            </a:r>
          </a:p>
          <a:p>
            <a:r>
              <a:rPr lang="en-US" sz="2400" dirty="0">
                <a:solidFill>
                  <a:srgbClr val="000000"/>
                </a:solidFill>
                <a:latin typeface="Calibri" pitchFamily="34" charset="0"/>
                <a:cs typeface="Calibri" pitchFamily="34" charset="0"/>
              </a:rPr>
              <a:t>Regular adaptation to changing circumstances.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Disadvantages of Agile model:</a:t>
            </a:r>
          </a:p>
        </p:txBody>
      </p:sp>
      <p:sp>
        <p:nvSpPr>
          <p:cNvPr id="3" name="Content Placeholder 2"/>
          <p:cNvSpPr>
            <a:spLocks noGrp="1"/>
          </p:cNvSpPr>
          <p:nvPr>
            <p:ph idx="1"/>
          </p:nvPr>
        </p:nvSpPr>
        <p:spPr>
          <a:xfrm>
            <a:off x="838200" y="2362200"/>
            <a:ext cx="7693025" cy="4419600"/>
          </a:xfrm>
        </p:spPr>
        <p:txBody>
          <a:bodyPr/>
          <a:lstStyle/>
          <a:p>
            <a:r>
              <a:rPr lang="en-US" sz="2400" dirty="0">
                <a:solidFill>
                  <a:srgbClr val="000000"/>
                </a:solidFill>
                <a:latin typeface="Calibri" pitchFamily="34" charset="0"/>
                <a:cs typeface="Calibri" pitchFamily="34" charset="0"/>
              </a:rPr>
              <a:t>In case of some large software deliverables, it is difficult to assess the effort required at the beginning of the software development life cycle.</a:t>
            </a:r>
          </a:p>
          <a:p>
            <a:r>
              <a:rPr lang="en-US" sz="2400" dirty="0">
                <a:solidFill>
                  <a:srgbClr val="000000"/>
                </a:solidFill>
                <a:latin typeface="Calibri" pitchFamily="34" charset="0"/>
                <a:cs typeface="Calibri" pitchFamily="34" charset="0"/>
              </a:rPr>
              <a:t>There is lack of emphasis on necessary designing and documentation.</a:t>
            </a:r>
          </a:p>
          <a:p>
            <a:r>
              <a:rPr lang="en-US" sz="2400" dirty="0">
                <a:solidFill>
                  <a:srgbClr val="000000"/>
                </a:solidFill>
                <a:latin typeface="Calibri" pitchFamily="34" charset="0"/>
                <a:cs typeface="Calibri" pitchFamily="34" charset="0"/>
              </a:rPr>
              <a:t>The project can easily get taken off track if the customer representative is not clear what final outcome that they want.</a:t>
            </a:r>
          </a:p>
          <a:p>
            <a:r>
              <a:rPr lang="en-US" sz="2400" dirty="0">
                <a:solidFill>
                  <a:srgbClr val="000000"/>
                </a:solidFill>
                <a:latin typeface="Calibri" pitchFamily="34" charset="0"/>
                <a:cs typeface="Calibri" pitchFamily="34" charset="0"/>
              </a:rPr>
              <a:t>Only senior programmers are capable of taking the kind of decisions required during the development process. Hence it has no place for newbie programmers</a:t>
            </a:r>
          </a:p>
          <a:p>
            <a:endParaRPr lang="en-US" dirty="0"/>
          </a:p>
        </p:txBody>
      </p:sp>
    </p:spTree>
    <p:extLst>
      <p:ext uri="{BB962C8B-B14F-4D97-AF65-F5344CB8AC3E}">
        <p14:creationId xmlns:p14="http://schemas.microsoft.com/office/powerpoint/2010/main" val="2773766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When to use Agile model</a:t>
            </a:r>
          </a:p>
        </p:txBody>
      </p:sp>
      <p:sp>
        <p:nvSpPr>
          <p:cNvPr id="3" name="Content Placeholder 2"/>
          <p:cNvSpPr>
            <a:spLocks noGrp="1"/>
          </p:cNvSpPr>
          <p:nvPr>
            <p:ph idx="1"/>
          </p:nvPr>
        </p:nvSpPr>
        <p:spPr>
          <a:xfrm>
            <a:off x="838200" y="2362200"/>
            <a:ext cx="7693025" cy="4419600"/>
          </a:xfrm>
        </p:spPr>
        <p:txBody>
          <a:bodyPr/>
          <a:lstStyle/>
          <a:p>
            <a:r>
              <a:rPr lang="en-US" sz="2400" dirty="0">
                <a:solidFill>
                  <a:srgbClr val="000000"/>
                </a:solidFill>
                <a:latin typeface="Calibri" pitchFamily="34" charset="0"/>
                <a:cs typeface="Calibri" pitchFamily="34" charset="0"/>
              </a:rPr>
              <a:t>When new changes are needed to be implemented. The freedom agile gives to change is very important. New changes can be implemented at very little cost because of the frequency of new increments that are produced.</a:t>
            </a:r>
          </a:p>
          <a:p>
            <a:r>
              <a:rPr lang="en-US" sz="2400" dirty="0">
                <a:solidFill>
                  <a:srgbClr val="000000"/>
                </a:solidFill>
                <a:latin typeface="Calibri" pitchFamily="34" charset="0"/>
                <a:cs typeface="Calibri" pitchFamily="34" charset="0"/>
              </a:rPr>
              <a:t>To implement a new feature the developers need to lose only the work of a few days, or even only hours, to roll back and implement it.</a:t>
            </a:r>
          </a:p>
          <a:p>
            <a:r>
              <a:rPr lang="en-US" sz="2400" dirty="0">
                <a:solidFill>
                  <a:srgbClr val="000000"/>
                </a:solidFill>
                <a:latin typeface="Calibri" pitchFamily="34" charset="0"/>
                <a:cs typeface="Calibri" pitchFamily="34" charset="0"/>
              </a:rPr>
              <a:t>Unlike the waterfall model in agile model very limited planning is required to get started with the project. Agile assumes that the end users’ needs are ever changing in a dynamic business and IT world</a:t>
            </a:r>
          </a:p>
        </p:txBody>
      </p:sp>
    </p:spTree>
    <p:extLst>
      <p:ext uri="{BB962C8B-B14F-4D97-AF65-F5344CB8AC3E}">
        <p14:creationId xmlns:p14="http://schemas.microsoft.com/office/powerpoint/2010/main" val="2455240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SDLC Models</a:t>
            </a:r>
          </a:p>
        </p:txBody>
      </p:sp>
      <p:sp>
        <p:nvSpPr>
          <p:cNvPr id="3" name="Content Placeholder 2"/>
          <p:cNvSpPr>
            <a:spLocks noGrp="1"/>
          </p:cNvSpPr>
          <p:nvPr>
            <p:ph idx="1"/>
          </p:nvPr>
        </p:nvSpPr>
        <p:spPr>
          <a:xfrm>
            <a:off x="838200" y="2590800"/>
            <a:ext cx="7693025" cy="3724275"/>
          </a:xfrm>
        </p:spPr>
        <p:txBody>
          <a:bodyPr/>
          <a:lstStyle/>
          <a:p>
            <a:r>
              <a:rPr lang="en-US" dirty="0">
                <a:solidFill>
                  <a:srgbClr val="000000"/>
                </a:solidFill>
              </a:rPr>
              <a:t>Waterfall Model</a:t>
            </a:r>
          </a:p>
          <a:p>
            <a:r>
              <a:rPr lang="en-US" dirty="0">
                <a:solidFill>
                  <a:srgbClr val="000000"/>
                </a:solidFill>
              </a:rPr>
              <a:t>The Iterative Model</a:t>
            </a:r>
          </a:p>
          <a:p>
            <a:r>
              <a:rPr lang="en-US" dirty="0">
                <a:solidFill>
                  <a:srgbClr val="000000"/>
                </a:solidFill>
              </a:rPr>
              <a:t>Spiral Model</a:t>
            </a:r>
          </a:p>
          <a:p>
            <a:r>
              <a:rPr lang="en-US" dirty="0">
                <a:solidFill>
                  <a:srgbClr val="000000"/>
                </a:solidFill>
              </a:rPr>
              <a:t>Agile Model</a:t>
            </a:r>
          </a:p>
          <a:p>
            <a:pPr marL="0" indent="0">
              <a:buNone/>
            </a:pPr>
            <a:endParaRPr lang="en-US" dirty="0"/>
          </a:p>
        </p:txBody>
      </p:sp>
    </p:spTree>
    <p:extLst>
      <p:ext uri="{BB962C8B-B14F-4D97-AF65-F5344CB8AC3E}">
        <p14:creationId xmlns:p14="http://schemas.microsoft.com/office/powerpoint/2010/main" val="2659215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Waterfall VS Agile</a:t>
            </a:r>
          </a:p>
        </p:txBody>
      </p:sp>
      <p:pic>
        <p:nvPicPr>
          <p:cNvPr id="17409" name="Picture 1" descr="F:\SE Class\WEB DOC\Agile-Waterfall-Success-Failure-Rates.jpg"/>
          <p:cNvPicPr>
            <a:picLocks noGrp="1" noChangeAspect="1" noChangeArrowheads="1"/>
          </p:cNvPicPr>
          <p:nvPr>
            <p:ph idx="1"/>
          </p:nvPr>
        </p:nvPicPr>
        <p:blipFill>
          <a:blip r:embed="rId2"/>
          <a:srcRect/>
          <a:stretch>
            <a:fillRect/>
          </a:stretch>
        </p:blipFill>
        <p:spPr bwMode="auto">
          <a:xfrm>
            <a:off x="762000" y="2438400"/>
            <a:ext cx="8382000" cy="35052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Waterfall VS Agile</a:t>
            </a:r>
          </a:p>
        </p:txBody>
      </p:sp>
      <p:sp>
        <p:nvSpPr>
          <p:cNvPr id="3" name="Content Placeholder 2"/>
          <p:cNvSpPr>
            <a:spLocks noGrp="1"/>
          </p:cNvSpPr>
          <p:nvPr>
            <p:ph idx="1"/>
          </p:nvPr>
        </p:nvSpPr>
        <p:spPr>
          <a:xfrm>
            <a:off x="838200" y="2362200"/>
            <a:ext cx="7693025" cy="4114800"/>
          </a:xfrm>
        </p:spPr>
        <p:txBody>
          <a:bodyPr/>
          <a:lstStyle/>
          <a:p>
            <a:pPr>
              <a:buNone/>
            </a:pPr>
            <a:r>
              <a:rPr lang="en-US" sz="2400" dirty="0">
                <a:solidFill>
                  <a:srgbClr val="000000"/>
                </a:solidFill>
              </a:rPr>
              <a:t>Suppose Google is working on project to come up with a competing product for MS Word:</a:t>
            </a:r>
          </a:p>
          <a:p>
            <a:r>
              <a:rPr lang="en-US" sz="2400" dirty="0">
                <a:solidFill>
                  <a:srgbClr val="000000"/>
                </a:solidFill>
              </a:rPr>
              <a:t> That provides all the features provided by MS Word and any other features requested by the marketing team. </a:t>
            </a:r>
          </a:p>
          <a:p>
            <a:r>
              <a:rPr lang="en-US" sz="2400" dirty="0">
                <a:solidFill>
                  <a:srgbClr val="000000"/>
                </a:solidFill>
              </a:rPr>
              <a:t>The final product needs to be ready in 10 months of time.</a:t>
            </a:r>
            <a:br>
              <a:rPr lang="en-US" sz="2400" dirty="0">
                <a:solidFill>
                  <a:srgbClr val="000000"/>
                </a:solidFill>
              </a:rPr>
            </a:br>
            <a:endParaRPr lang="en-US" sz="2400" dirty="0">
              <a:solidFill>
                <a:srgbClr val="000000"/>
              </a:solidFill>
            </a:endParaRPr>
          </a:p>
          <a:p>
            <a:pPr>
              <a:buNone/>
            </a:pPr>
            <a:r>
              <a:rPr lang="en-US" sz="2400" dirty="0">
                <a:solidFill>
                  <a:srgbClr val="000000"/>
                </a:solidFill>
              </a:rPr>
              <a:t> Let us see how this project is executed in traditional and Agile methodologies.</a:t>
            </a:r>
            <a:endParaRPr lang="en-US" sz="2400" dirty="0">
              <a:solidFill>
                <a:srgbClr val="000000"/>
              </a:solidFill>
              <a:latin typeface="Calibri" pitchFamily="34" charset="0"/>
              <a:cs typeface="Calibri" pitchFamily="34" charset="0"/>
            </a:endParaRPr>
          </a:p>
        </p:txBody>
      </p:sp>
    </p:spTree>
    <p:extLst>
      <p:ext uri="{BB962C8B-B14F-4D97-AF65-F5344CB8AC3E}">
        <p14:creationId xmlns:p14="http://schemas.microsoft.com/office/powerpoint/2010/main" val="37413039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In traditional Waterfall model –</a:t>
            </a:r>
          </a:p>
        </p:txBody>
      </p:sp>
      <p:sp>
        <p:nvSpPr>
          <p:cNvPr id="3" name="Content Placeholder 2"/>
          <p:cNvSpPr>
            <a:spLocks noGrp="1"/>
          </p:cNvSpPr>
          <p:nvPr>
            <p:ph idx="1"/>
          </p:nvPr>
        </p:nvSpPr>
        <p:spPr>
          <a:xfrm>
            <a:off x="838200" y="2362200"/>
            <a:ext cx="8077200" cy="4495800"/>
          </a:xfrm>
        </p:spPr>
        <p:txBody>
          <a:bodyPr/>
          <a:lstStyle/>
          <a:p>
            <a:r>
              <a:rPr lang="en-US" sz="2400" dirty="0">
                <a:solidFill>
                  <a:srgbClr val="000000"/>
                </a:solidFill>
                <a:latin typeface="Calibri" pitchFamily="34" charset="0"/>
                <a:cs typeface="Calibri" pitchFamily="34" charset="0"/>
              </a:rPr>
              <a:t>At a high level, the project teams would spend 15% of their time on gathering requirements and analysis (1.5 months)</a:t>
            </a:r>
          </a:p>
          <a:p>
            <a:r>
              <a:rPr lang="en-US" sz="2400" dirty="0">
                <a:solidFill>
                  <a:srgbClr val="000000"/>
                </a:solidFill>
                <a:latin typeface="Calibri" pitchFamily="34" charset="0"/>
                <a:cs typeface="Calibri" pitchFamily="34" charset="0"/>
              </a:rPr>
              <a:t>20% of their time on design (2 months)</a:t>
            </a:r>
          </a:p>
          <a:p>
            <a:r>
              <a:rPr lang="en-US" sz="2400" dirty="0">
                <a:solidFill>
                  <a:srgbClr val="000000"/>
                </a:solidFill>
                <a:latin typeface="Calibri" pitchFamily="34" charset="0"/>
                <a:cs typeface="Calibri" pitchFamily="34" charset="0"/>
              </a:rPr>
              <a:t>40% on coding (4 months) and unit testing</a:t>
            </a:r>
          </a:p>
          <a:p>
            <a:r>
              <a:rPr lang="en-US" sz="2400" dirty="0">
                <a:solidFill>
                  <a:srgbClr val="000000"/>
                </a:solidFill>
                <a:latin typeface="Calibri" pitchFamily="34" charset="0"/>
                <a:cs typeface="Calibri" pitchFamily="34" charset="0"/>
              </a:rPr>
              <a:t>20% on System and Integration testing (2 months).</a:t>
            </a:r>
          </a:p>
          <a:p>
            <a:r>
              <a:rPr lang="en-US" sz="2400" dirty="0">
                <a:solidFill>
                  <a:srgbClr val="000000"/>
                </a:solidFill>
                <a:latin typeface="Calibri" pitchFamily="34" charset="0"/>
                <a:cs typeface="Calibri" pitchFamily="34" charset="0"/>
              </a:rPr>
              <a:t>At the end of this cycle, the project may also have 2 weeks of User Acceptance testing by marketing teams.</a:t>
            </a:r>
          </a:p>
          <a:p>
            <a:r>
              <a:rPr lang="en-US" sz="2400" dirty="0">
                <a:solidFill>
                  <a:srgbClr val="000000"/>
                </a:solidFill>
                <a:latin typeface="Calibri" pitchFamily="34" charset="0"/>
                <a:cs typeface="Calibri" pitchFamily="34" charset="0"/>
              </a:rPr>
              <a:t>In this approach, the customer does not get to see the end product until the end of the project, when it becomes too late to make significant changes.</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Project Schedule in Waterfall Model</a:t>
            </a:r>
          </a:p>
        </p:txBody>
      </p:sp>
      <p:pic>
        <p:nvPicPr>
          <p:cNvPr id="1026" name="Picture 2" descr="C:\Users\Sabina\Desktop\Agile-versus-traditional-software-development-methodologies.jpg"/>
          <p:cNvPicPr>
            <a:picLocks noGrp="1" noChangeAspect="1" noChangeArrowheads="1"/>
          </p:cNvPicPr>
          <p:nvPr>
            <p:ph idx="1"/>
          </p:nvPr>
        </p:nvPicPr>
        <p:blipFill>
          <a:blip r:embed="rId2"/>
          <a:srcRect/>
          <a:stretch>
            <a:fillRect/>
          </a:stretch>
        </p:blipFill>
        <p:spPr bwMode="auto">
          <a:xfrm>
            <a:off x="21519" y="2286000"/>
            <a:ext cx="9122481" cy="4572000"/>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With Agile development methodology –</a:t>
            </a:r>
          </a:p>
        </p:txBody>
      </p:sp>
      <p:sp>
        <p:nvSpPr>
          <p:cNvPr id="3" name="Content Placeholder 2"/>
          <p:cNvSpPr>
            <a:spLocks noGrp="1"/>
          </p:cNvSpPr>
          <p:nvPr>
            <p:ph idx="1"/>
          </p:nvPr>
        </p:nvSpPr>
        <p:spPr>
          <a:xfrm>
            <a:off x="838200" y="2362200"/>
            <a:ext cx="7693025" cy="4343400"/>
          </a:xfrm>
        </p:spPr>
        <p:txBody>
          <a:bodyPr/>
          <a:lstStyle/>
          <a:p>
            <a:r>
              <a:rPr lang="en-US" sz="2400" dirty="0">
                <a:solidFill>
                  <a:srgbClr val="000000"/>
                </a:solidFill>
                <a:latin typeface="Calibri" pitchFamily="34" charset="0"/>
                <a:cs typeface="Calibri" pitchFamily="34" charset="0"/>
              </a:rPr>
              <a:t>In the Agile approach, each project is broken up into several ‘Iterations’.</a:t>
            </a:r>
          </a:p>
          <a:p>
            <a:r>
              <a:rPr lang="en-US" sz="2400" dirty="0">
                <a:solidFill>
                  <a:srgbClr val="000000"/>
                </a:solidFill>
                <a:latin typeface="Calibri" pitchFamily="34" charset="0"/>
                <a:cs typeface="Calibri" pitchFamily="34" charset="0"/>
              </a:rPr>
              <a:t>All Iterations should be of the same time duration (between 2 to 8 weeks).</a:t>
            </a:r>
          </a:p>
          <a:p>
            <a:r>
              <a:rPr lang="en-US" sz="2400" dirty="0">
                <a:solidFill>
                  <a:srgbClr val="000000"/>
                </a:solidFill>
                <a:latin typeface="Calibri" pitchFamily="34" charset="0"/>
                <a:cs typeface="Calibri" pitchFamily="34" charset="0"/>
              </a:rPr>
              <a:t>At the end of each iteration, a working product should be delivered.</a:t>
            </a:r>
          </a:p>
          <a:p>
            <a:r>
              <a:rPr lang="en-US" sz="2400" dirty="0">
                <a:solidFill>
                  <a:srgbClr val="000000"/>
                </a:solidFill>
                <a:latin typeface="Calibri" pitchFamily="34" charset="0"/>
                <a:cs typeface="Calibri" pitchFamily="34" charset="0"/>
              </a:rPr>
              <a:t>In simple terms, in the Agile approach the project will be broken up into 10.</a:t>
            </a:r>
          </a:p>
          <a:p>
            <a:r>
              <a:rPr lang="en-US" sz="2400" dirty="0">
                <a:solidFill>
                  <a:srgbClr val="000000"/>
                </a:solidFill>
                <a:latin typeface="Calibri" pitchFamily="34" charset="0"/>
                <a:cs typeface="Calibri" pitchFamily="34" charset="0"/>
              </a:rPr>
              <a:t>Rather than spending 1.5 months on requirements gathering, in Agile software development, the team will decide the basic core features.</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With Agile development methodology –</a:t>
            </a:r>
          </a:p>
        </p:txBody>
      </p:sp>
      <p:sp>
        <p:nvSpPr>
          <p:cNvPr id="3" name="Content Placeholder 2"/>
          <p:cNvSpPr>
            <a:spLocks noGrp="1"/>
          </p:cNvSpPr>
          <p:nvPr>
            <p:ph idx="1"/>
          </p:nvPr>
        </p:nvSpPr>
        <p:spPr>
          <a:xfrm>
            <a:off x="838200" y="2362200"/>
            <a:ext cx="7693025" cy="4114800"/>
          </a:xfrm>
        </p:spPr>
        <p:txBody>
          <a:bodyPr/>
          <a:lstStyle/>
          <a:p>
            <a:r>
              <a:rPr lang="en-US" sz="2400" dirty="0">
                <a:solidFill>
                  <a:srgbClr val="000000"/>
                </a:solidFill>
                <a:latin typeface="Calibri" pitchFamily="34" charset="0"/>
                <a:cs typeface="Calibri" pitchFamily="34" charset="0"/>
              </a:rPr>
              <a:t>Any remaining features that cannot be delivered in the first iteration will be taken up in the next iteration or subsequent iterations, based on priority.</a:t>
            </a:r>
          </a:p>
          <a:p>
            <a:r>
              <a:rPr lang="en-US" sz="2400" dirty="0">
                <a:solidFill>
                  <a:srgbClr val="000000"/>
                </a:solidFill>
                <a:latin typeface="Calibri" pitchFamily="34" charset="0"/>
                <a:cs typeface="Calibri" pitchFamily="34" charset="0"/>
              </a:rPr>
              <a:t>At the end of the first iterations, the team will deliver a working software with the features that were finalized for that iteration.</a:t>
            </a:r>
          </a:p>
          <a:p>
            <a:r>
              <a:rPr lang="en-US" sz="2400" dirty="0">
                <a:solidFill>
                  <a:srgbClr val="000000"/>
                </a:solidFill>
                <a:latin typeface="Calibri" pitchFamily="34" charset="0"/>
                <a:cs typeface="Calibri" pitchFamily="34" charset="0"/>
              </a:rPr>
              <a:t>There will be 10 iterations and at the end of each iteration the customer is delivered a working software that is incrementally enhanced and updated with the features that were shortlisted for that iteration.</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Sabina\Desktop\Agile_Methodology_development-what_is_agile.jpg"/>
          <p:cNvPicPr>
            <a:picLocks noChangeAspect="1" noChangeArrowheads="1"/>
          </p:cNvPicPr>
          <p:nvPr/>
        </p:nvPicPr>
        <p:blipFill>
          <a:blip r:embed="rId2"/>
          <a:srcRect/>
          <a:stretch>
            <a:fillRect/>
          </a:stretch>
        </p:blipFill>
        <p:spPr bwMode="auto">
          <a:xfrm>
            <a:off x="0" y="0"/>
            <a:ext cx="9143999" cy="6858000"/>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Project Schedule in Agile Model</a:t>
            </a:r>
          </a:p>
        </p:txBody>
      </p:sp>
      <p:pic>
        <p:nvPicPr>
          <p:cNvPr id="4" name="Picture 2" descr="C:\Users\Sabina\Desktop\Agile-software-Development-Methodology.jpg"/>
          <p:cNvPicPr>
            <a:picLocks noGrp="1" noChangeAspect="1" noChangeArrowheads="1"/>
          </p:cNvPicPr>
          <p:nvPr>
            <p:ph idx="1"/>
          </p:nvPr>
        </p:nvPicPr>
        <p:blipFill>
          <a:blip r:embed="rId2"/>
          <a:srcRect/>
          <a:stretch>
            <a:fillRect/>
          </a:stretch>
        </p:blipFill>
        <p:spPr bwMode="auto">
          <a:xfrm>
            <a:off x="0" y="1981200"/>
            <a:ext cx="9144000" cy="487680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Software evolve through Iteration</a:t>
            </a:r>
          </a:p>
        </p:txBody>
      </p:sp>
      <p:pic>
        <p:nvPicPr>
          <p:cNvPr id="2050" name="Picture 2" descr="C:\Users\Sabina\Desktop\Agile-Iterative-Development.jpg"/>
          <p:cNvPicPr>
            <a:picLocks noGrp="1" noChangeAspect="1" noChangeArrowheads="1"/>
          </p:cNvPicPr>
          <p:nvPr>
            <p:ph idx="1"/>
          </p:nvPr>
        </p:nvPicPr>
        <p:blipFill>
          <a:blip r:embed="rId2"/>
          <a:srcRect/>
          <a:stretch>
            <a:fillRect/>
          </a:stretch>
        </p:blipFill>
        <p:spPr bwMode="auto">
          <a:xfrm>
            <a:off x="0" y="2286000"/>
            <a:ext cx="8991600" cy="457200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5842-D99F-4407-9592-198452558702}"/>
              </a:ext>
            </a:extLst>
          </p:cNvPr>
          <p:cNvSpPr>
            <a:spLocks noGrp="1"/>
          </p:cNvSpPr>
          <p:nvPr>
            <p:ph type="title"/>
          </p:nvPr>
        </p:nvSpPr>
        <p:spPr/>
        <p:txBody>
          <a:bodyPr/>
          <a:lstStyle/>
          <a:p>
            <a:r>
              <a:rPr lang="en-US" dirty="0"/>
              <a:t>Comparison</a:t>
            </a:r>
          </a:p>
        </p:txBody>
      </p:sp>
      <p:graphicFrame>
        <p:nvGraphicFramePr>
          <p:cNvPr id="4" name="Table 4">
            <a:extLst>
              <a:ext uri="{FF2B5EF4-FFF2-40B4-BE49-F238E27FC236}">
                <a16:creationId xmlns:a16="http://schemas.microsoft.com/office/drawing/2014/main" id="{6AB14BA0-AC5F-49B5-986C-EA9F39B14587}"/>
              </a:ext>
            </a:extLst>
          </p:cNvPr>
          <p:cNvGraphicFramePr>
            <a:graphicFrameLocks noGrp="1"/>
          </p:cNvGraphicFramePr>
          <p:nvPr>
            <p:ph idx="1"/>
            <p:extLst>
              <p:ext uri="{D42A27DB-BD31-4B8C-83A1-F6EECF244321}">
                <p14:modId xmlns:p14="http://schemas.microsoft.com/office/powerpoint/2010/main" val="3629857618"/>
              </p:ext>
            </p:extLst>
          </p:nvPr>
        </p:nvGraphicFramePr>
        <p:xfrm>
          <a:off x="838200" y="2362199"/>
          <a:ext cx="7772400" cy="4346173"/>
        </p:xfrm>
        <a:graphic>
          <a:graphicData uri="http://schemas.openxmlformats.org/drawingml/2006/table">
            <a:tbl>
              <a:tblPr firstRow="1" bandRow="1">
                <a:tableStyleId>{1E171933-4619-4E11-9A3F-F7608DF75F80}</a:tableStyleId>
              </a:tblPr>
              <a:tblGrid>
                <a:gridCol w="1943100">
                  <a:extLst>
                    <a:ext uri="{9D8B030D-6E8A-4147-A177-3AD203B41FA5}">
                      <a16:colId xmlns:a16="http://schemas.microsoft.com/office/drawing/2014/main" val="1719351784"/>
                    </a:ext>
                  </a:extLst>
                </a:gridCol>
                <a:gridCol w="1943100">
                  <a:extLst>
                    <a:ext uri="{9D8B030D-6E8A-4147-A177-3AD203B41FA5}">
                      <a16:colId xmlns:a16="http://schemas.microsoft.com/office/drawing/2014/main" val="1962449188"/>
                    </a:ext>
                  </a:extLst>
                </a:gridCol>
                <a:gridCol w="1943100">
                  <a:extLst>
                    <a:ext uri="{9D8B030D-6E8A-4147-A177-3AD203B41FA5}">
                      <a16:colId xmlns:a16="http://schemas.microsoft.com/office/drawing/2014/main" val="3738295904"/>
                    </a:ext>
                  </a:extLst>
                </a:gridCol>
                <a:gridCol w="1943100">
                  <a:extLst>
                    <a:ext uri="{9D8B030D-6E8A-4147-A177-3AD203B41FA5}">
                      <a16:colId xmlns:a16="http://schemas.microsoft.com/office/drawing/2014/main" val="1743423959"/>
                    </a:ext>
                  </a:extLst>
                </a:gridCol>
              </a:tblGrid>
              <a:tr h="685801">
                <a:tc>
                  <a:txBody>
                    <a:bodyPr/>
                    <a:lstStyle/>
                    <a:p>
                      <a:r>
                        <a:rPr lang="en-US" dirty="0"/>
                        <a:t>Waterfall</a:t>
                      </a:r>
                    </a:p>
                  </a:txBody>
                  <a:tcPr/>
                </a:tc>
                <a:tc>
                  <a:txBody>
                    <a:bodyPr/>
                    <a:lstStyle/>
                    <a:p>
                      <a:r>
                        <a:rPr lang="en-US" dirty="0"/>
                        <a:t>Iterative</a:t>
                      </a:r>
                    </a:p>
                  </a:txBody>
                  <a:tcPr/>
                </a:tc>
                <a:tc>
                  <a:txBody>
                    <a:bodyPr/>
                    <a:lstStyle/>
                    <a:p>
                      <a:r>
                        <a:rPr lang="en-US" dirty="0"/>
                        <a:t>Spiral</a:t>
                      </a:r>
                    </a:p>
                  </a:txBody>
                  <a:tcPr/>
                </a:tc>
                <a:tc>
                  <a:txBody>
                    <a:bodyPr/>
                    <a:lstStyle/>
                    <a:p>
                      <a:r>
                        <a:rPr lang="en-US" dirty="0"/>
                        <a:t>Agile</a:t>
                      </a:r>
                    </a:p>
                  </a:txBody>
                  <a:tcPr/>
                </a:tc>
                <a:extLst>
                  <a:ext uri="{0D108BD9-81ED-4DB2-BD59-A6C34878D82A}">
                    <a16:rowId xmlns:a16="http://schemas.microsoft.com/office/drawing/2014/main" val="2084134844"/>
                  </a:ext>
                </a:extLst>
              </a:tr>
              <a:tr h="1648692">
                <a:tc>
                  <a:txBody>
                    <a:bodyPr/>
                    <a:lstStyle/>
                    <a:p>
                      <a:pPr marL="285750" indent="-285750">
                        <a:buFont typeface="Arial" panose="020B0604020202020204" pitchFamily="34" charset="0"/>
                        <a:buChar char="•"/>
                      </a:pPr>
                      <a:r>
                        <a:rPr lang="en-US" dirty="0"/>
                        <a:t>Basic</a:t>
                      </a:r>
                    </a:p>
                    <a:p>
                      <a:pPr marL="285750" indent="-285750">
                        <a:buFont typeface="Arial" panose="020B0604020202020204" pitchFamily="34" charset="0"/>
                        <a:buChar char="•"/>
                      </a:pPr>
                      <a:r>
                        <a:rPr lang="en-US" dirty="0"/>
                        <a:t>Rigid</a:t>
                      </a:r>
                    </a:p>
                    <a:p>
                      <a:pPr marL="285750" indent="-285750">
                        <a:buFont typeface="Arial" panose="020B0604020202020204" pitchFamily="34" charset="0"/>
                        <a:buChar char="•"/>
                      </a:pPr>
                      <a:r>
                        <a:rPr lang="en-US" dirty="0"/>
                        <a:t>Inflexible</a:t>
                      </a:r>
                    </a:p>
                    <a:p>
                      <a:pPr marL="285750" indent="-285750">
                        <a:buFont typeface="Arial" panose="020B0604020202020204" pitchFamily="34" charset="0"/>
                        <a:buChar char="•"/>
                      </a:pPr>
                      <a:r>
                        <a:rPr lang="en-US" dirty="0"/>
                        <a:t>Not for Real</a:t>
                      </a:r>
                      <a:br>
                        <a:rPr lang="en-US" dirty="0"/>
                      </a:br>
                      <a:r>
                        <a:rPr lang="en-US" dirty="0"/>
                        <a:t>projects</a:t>
                      </a:r>
                    </a:p>
                  </a:txBody>
                  <a:tcPr/>
                </a:tc>
                <a:tc>
                  <a:txBody>
                    <a:bodyPr/>
                    <a:lstStyle/>
                    <a:p>
                      <a:pPr marL="285750" indent="-285750">
                        <a:buFont typeface="Arial" panose="020B0604020202020204" pitchFamily="34" charset="0"/>
                        <a:buChar char="•"/>
                      </a:pPr>
                      <a:r>
                        <a:rPr lang="en-US" dirty="0"/>
                        <a:t>Module by module delivery</a:t>
                      </a:r>
                    </a:p>
                    <a:p>
                      <a:pPr marL="285750" indent="-285750">
                        <a:buFont typeface="Arial" panose="020B0604020202020204" pitchFamily="34" charset="0"/>
                        <a:buChar char="•"/>
                      </a:pPr>
                      <a:r>
                        <a:rPr lang="en-US" dirty="0"/>
                        <a:t>Easy to test and debug</a:t>
                      </a:r>
                    </a:p>
                  </a:txBody>
                  <a:tcPr/>
                </a:tc>
                <a:tc>
                  <a:txBody>
                    <a:bodyPr/>
                    <a:lstStyle/>
                    <a:p>
                      <a:pPr marL="285750" indent="-285750">
                        <a:buFont typeface="Arial" panose="020B0604020202020204" pitchFamily="34" charset="0"/>
                        <a:buChar char="•"/>
                      </a:pPr>
                      <a:r>
                        <a:rPr lang="en-US" dirty="0"/>
                        <a:t>Risk evaluation</a:t>
                      </a:r>
                    </a:p>
                    <a:p>
                      <a:pPr marL="285750" indent="-285750">
                        <a:buFont typeface="Arial" panose="020B0604020202020204" pitchFamily="34" charset="0"/>
                        <a:buChar char="•"/>
                      </a:pPr>
                      <a:r>
                        <a:rPr lang="en-US" dirty="0"/>
                        <a:t>Not for Small Projects</a:t>
                      </a:r>
                    </a:p>
                    <a:p>
                      <a:pPr marL="285750" indent="-285750">
                        <a:buFont typeface="Arial" panose="020B0604020202020204" pitchFamily="34" charset="0"/>
                        <a:buChar char="•"/>
                      </a:pPr>
                      <a:r>
                        <a:rPr lang="en-US" dirty="0"/>
                        <a:t>No early lock on Requirements</a:t>
                      </a:r>
                    </a:p>
                  </a:txBody>
                  <a:tcPr/>
                </a:tc>
                <a:tc>
                  <a:txBody>
                    <a:bodyPr/>
                    <a:lstStyle/>
                    <a:p>
                      <a:pPr marL="285750" indent="-285750">
                        <a:buFont typeface="Arial" panose="020B0604020202020204" pitchFamily="34" charset="0"/>
                        <a:buChar char="•"/>
                      </a:pPr>
                      <a:r>
                        <a:rPr lang="en-US" dirty="0"/>
                        <a:t>Flexible</a:t>
                      </a:r>
                    </a:p>
                    <a:p>
                      <a:pPr marL="285750" indent="-285750">
                        <a:buFont typeface="Arial" panose="020B0604020202020204" pitchFamily="34" charset="0"/>
                        <a:buChar char="•"/>
                      </a:pPr>
                      <a:r>
                        <a:rPr lang="en-US" dirty="0"/>
                        <a:t>Advanced</a:t>
                      </a:r>
                    </a:p>
                    <a:p>
                      <a:pPr marL="285750" indent="-285750">
                        <a:buFont typeface="Arial" panose="020B0604020202020204" pitchFamily="34" charset="0"/>
                        <a:buChar char="•"/>
                      </a:pPr>
                      <a:r>
                        <a:rPr lang="en-US" dirty="0"/>
                        <a:t>Parallel</a:t>
                      </a:r>
                    </a:p>
                    <a:p>
                      <a:pPr marL="0" indent="0">
                        <a:buFont typeface="Arial" panose="020B0604020202020204" pitchFamily="34" charset="0"/>
                        <a:buNone/>
                      </a:pPr>
                      <a:r>
                        <a:rPr lang="en-US" dirty="0"/>
                        <a:t>Process divided into builds</a:t>
                      </a:r>
                    </a:p>
                  </a:txBody>
                  <a:tcPr/>
                </a:tc>
                <a:extLst>
                  <a:ext uri="{0D108BD9-81ED-4DB2-BD59-A6C34878D82A}">
                    <a16:rowId xmlns:a16="http://schemas.microsoft.com/office/drawing/2014/main" val="2271228554"/>
                  </a:ext>
                </a:extLst>
              </a:tr>
              <a:tr h="1648692">
                <a:tc>
                  <a:txBody>
                    <a:bodyPr/>
                    <a:lstStyle/>
                    <a:p>
                      <a:pPr marL="285750" indent="-285750">
                        <a:buFont typeface="Arial" panose="020B0604020202020204" pitchFamily="34" charset="0"/>
                        <a:buChar char="•"/>
                      </a:pPr>
                      <a:endParaRPr lang="en-US" dirty="0"/>
                    </a:p>
                  </a:txBody>
                  <a:tcPr/>
                </a:tc>
                <a:tc>
                  <a:txBody>
                    <a:bodyPr/>
                    <a:lstStyle/>
                    <a:p>
                      <a:pPr marL="285750" indent="-285750">
                        <a:buFont typeface="Arial" panose="020B0604020202020204" pitchFamily="34" charset="0"/>
                        <a:buChar char="•"/>
                      </a:pPr>
                      <a:endParaRPr lang="en-US" dirty="0"/>
                    </a:p>
                  </a:txBody>
                  <a:tcPr/>
                </a:tc>
                <a:tc>
                  <a:txBody>
                    <a:bodyPr/>
                    <a:lstStyle/>
                    <a:p>
                      <a:pPr marL="285750" indent="-285750">
                        <a:buFont typeface="Arial" panose="020B0604020202020204" pitchFamily="34" charset="0"/>
                        <a:buChar char="•"/>
                      </a:pPr>
                      <a:endParaRPr lang="en-US" dirty="0"/>
                    </a:p>
                  </a:txBody>
                  <a:tcPr/>
                </a:tc>
                <a:tc>
                  <a:txBody>
                    <a:bodyPr/>
                    <a:lstStyle/>
                    <a:p>
                      <a:pPr marL="0" indent="0">
                        <a:buFont typeface="Arial" panose="020B0604020202020204" pitchFamily="34" charset="0"/>
                        <a:buNone/>
                      </a:pPr>
                      <a:endParaRPr lang="en-US" dirty="0"/>
                    </a:p>
                  </a:txBody>
                  <a:tcPr/>
                </a:tc>
                <a:extLst>
                  <a:ext uri="{0D108BD9-81ED-4DB2-BD59-A6C34878D82A}">
                    <a16:rowId xmlns:a16="http://schemas.microsoft.com/office/drawing/2014/main" val="967849737"/>
                  </a:ext>
                </a:extLst>
              </a:tr>
            </a:tbl>
          </a:graphicData>
        </a:graphic>
      </p:graphicFrame>
    </p:spTree>
    <p:extLst>
      <p:ext uri="{BB962C8B-B14F-4D97-AF65-F5344CB8AC3E}">
        <p14:creationId xmlns:p14="http://schemas.microsoft.com/office/powerpoint/2010/main" val="2029300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E70A-59D3-4966-8F4A-79525DBBD514}"/>
              </a:ext>
            </a:extLst>
          </p:cNvPr>
          <p:cNvSpPr>
            <a:spLocks noGrp="1"/>
          </p:cNvSpPr>
          <p:nvPr>
            <p:ph type="title"/>
          </p:nvPr>
        </p:nvSpPr>
        <p:spPr/>
        <p:txBody>
          <a:bodyPr/>
          <a:lstStyle/>
          <a:p>
            <a:r>
              <a:rPr lang="en-US" dirty="0">
                <a:solidFill>
                  <a:schemeClr val="tx1"/>
                </a:solidFill>
              </a:rPr>
              <a:t>Waterfall model</a:t>
            </a:r>
            <a:endParaRPr lang="en-US" dirty="0"/>
          </a:p>
        </p:txBody>
      </p:sp>
      <p:sp>
        <p:nvSpPr>
          <p:cNvPr id="3" name="Content Placeholder 2">
            <a:extLst>
              <a:ext uri="{FF2B5EF4-FFF2-40B4-BE49-F238E27FC236}">
                <a16:creationId xmlns:a16="http://schemas.microsoft.com/office/drawing/2014/main" id="{9B6B4F62-EC46-426C-AFB9-EB8CC763370A}"/>
              </a:ext>
            </a:extLst>
          </p:cNvPr>
          <p:cNvSpPr>
            <a:spLocks noGrp="1"/>
          </p:cNvSpPr>
          <p:nvPr>
            <p:ph idx="1"/>
          </p:nvPr>
        </p:nvSpPr>
        <p:spPr/>
        <p:txBody>
          <a:bodyPr/>
          <a:lstStyle/>
          <a:p>
            <a:r>
              <a:rPr lang="en-US" sz="2400" dirty="0">
                <a:solidFill>
                  <a:srgbClr val="000000"/>
                </a:solidFill>
              </a:rPr>
              <a:t>The Waterfall Model was the first </a:t>
            </a:r>
            <a:r>
              <a:rPr lang="en-US" sz="2400" b="1" dirty="0">
                <a:solidFill>
                  <a:srgbClr val="000000"/>
                </a:solidFill>
              </a:rPr>
              <a:t>SDLC Model </a:t>
            </a:r>
            <a:r>
              <a:rPr lang="en-US" sz="2400" dirty="0">
                <a:solidFill>
                  <a:srgbClr val="000000"/>
                </a:solidFill>
              </a:rPr>
              <a:t>to be introduced. </a:t>
            </a:r>
          </a:p>
          <a:p>
            <a:r>
              <a:rPr lang="en-US" sz="2400" dirty="0">
                <a:solidFill>
                  <a:srgbClr val="000000"/>
                </a:solidFill>
              </a:rPr>
              <a:t>It is also referred to as a </a:t>
            </a:r>
            <a:r>
              <a:rPr lang="en-US" sz="2400" b="1" dirty="0">
                <a:solidFill>
                  <a:srgbClr val="000000"/>
                </a:solidFill>
              </a:rPr>
              <a:t>linear-sequential life cycle model</a:t>
            </a:r>
            <a:r>
              <a:rPr lang="en-US" sz="2400" dirty="0">
                <a:solidFill>
                  <a:srgbClr val="000000"/>
                </a:solidFill>
              </a:rPr>
              <a:t>.</a:t>
            </a:r>
          </a:p>
          <a:p>
            <a:r>
              <a:rPr lang="en-US" sz="2400" dirty="0">
                <a:solidFill>
                  <a:srgbClr val="000000"/>
                </a:solidFill>
              </a:rPr>
              <a:t>In a waterfall model, each phase must be completed before the next phase can begin and there is no overlapping in the phases.</a:t>
            </a:r>
          </a:p>
          <a:p>
            <a:r>
              <a:rPr lang="en-US" sz="2400" dirty="0">
                <a:solidFill>
                  <a:srgbClr val="000000"/>
                </a:solidFill>
              </a:rPr>
              <a:t>The outcome of one phase acts as the input for the next phase sequentially.</a:t>
            </a:r>
            <a:endParaRPr lang="en-US" sz="2400" dirty="0"/>
          </a:p>
        </p:txBody>
      </p:sp>
    </p:spTree>
    <p:extLst>
      <p:ext uri="{BB962C8B-B14F-4D97-AF65-F5344CB8AC3E}">
        <p14:creationId xmlns:p14="http://schemas.microsoft.com/office/powerpoint/2010/main" val="3268546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914400"/>
            <a:ext cx="7924800" cy="762000"/>
          </a:xfrm>
        </p:spPr>
        <p:txBody>
          <a:bodyPr/>
          <a:lstStyle/>
          <a:p>
            <a:pPr algn="ctr"/>
            <a:r>
              <a:rPr lang="en-US" sz="2800" dirty="0">
                <a:solidFill>
                  <a:schemeClr val="tx1"/>
                </a:solidFill>
              </a:rPr>
              <a:t>Waterfall model</a:t>
            </a:r>
          </a:p>
        </p:txBody>
      </p:sp>
      <p:pic>
        <p:nvPicPr>
          <p:cNvPr id="5" name="Picture 2" descr="SDLC Waterfall Model">
            <a:extLst>
              <a:ext uri="{FF2B5EF4-FFF2-40B4-BE49-F238E27FC236}">
                <a16:creationId xmlns:a16="http://schemas.microsoft.com/office/drawing/2014/main" id="{8FDE2112-4BCE-4612-9AFD-83B8D38930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86000"/>
            <a:ext cx="6705600" cy="4481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361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38200"/>
            <a:ext cx="7924800" cy="1066800"/>
          </a:xfrm>
        </p:spPr>
        <p:txBody>
          <a:bodyPr/>
          <a:lstStyle/>
          <a:p>
            <a:pPr algn="ctr"/>
            <a:r>
              <a:rPr lang="en-US" dirty="0">
                <a:solidFill>
                  <a:schemeClr val="tx1"/>
                </a:solidFill>
              </a:rPr>
              <a:t>Waterfall Model Phases</a:t>
            </a:r>
          </a:p>
        </p:txBody>
      </p:sp>
      <p:sp>
        <p:nvSpPr>
          <p:cNvPr id="3" name="Content Placeholder 2"/>
          <p:cNvSpPr>
            <a:spLocks noGrp="1"/>
          </p:cNvSpPr>
          <p:nvPr>
            <p:ph idx="1"/>
          </p:nvPr>
        </p:nvSpPr>
        <p:spPr>
          <a:xfrm>
            <a:off x="762000" y="2286000"/>
            <a:ext cx="7693025" cy="4038600"/>
          </a:xfrm>
        </p:spPr>
        <p:txBody>
          <a:bodyPr/>
          <a:lstStyle/>
          <a:p>
            <a:pPr algn="just">
              <a:buFont typeface="Arial" panose="020B0604020202020204" pitchFamily="34" charset="0"/>
              <a:buChar char="•"/>
            </a:pPr>
            <a:r>
              <a:rPr lang="en-US" sz="2000" b="1" dirty="0">
                <a:solidFill>
                  <a:srgbClr val="000000"/>
                </a:solidFill>
                <a:latin typeface="Arial" panose="020B0604020202020204" pitchFamily="34" charset="0"/>
              </a:rPr>
              <a:t>Requirement Gathering and analysis</a:t>
            </a:r>
            <a:r>
              <a:rPr lang="en-US" sz="2000" dirty="0">
                <a:solidFill>
                  <a:srgbClr val="000000"/>
                </a:solidFill>
                <a:latin typeface="Arial" panose="020B0604020202020204" pitchFamily="34" charset="0"/>
              </a:rPr>
              <a:t> − All possible requirements of the system to be developed are captured in this phase and documented in a requirement specification document.</a:t>
            </a:r>
          </a:p>
          <a:p>
            <a:pPr algn="just">
              <a:buFont typeface="Arial" panose="020B0604020202020204" pitchFamily="34" charset="0"/>
              <a:buChar char="•"/>
            </a:pPr>
            <a:r>
              <a:rPr lang="en-US" sz="2000" b="1" dirty="0">
                <a:solidFill>
                  <a:srgbClr val="000000"/>
                </a:solidFill>
                <a:latin typeface="Arial" panose="020B0604020202020204" pitchFamily="34" charset="0"/>
              </a:rPr>
              <a:t>System Design</a:t>
            </a:r>
            <a:r>
              <a:rPr lang="en-US" sz="2000" dirty="0">
                <a:solidFill>
                  <a:srgbClr val="000000"/>
                </a:solidFill>
                <a:latin typeface="Arial" panose="020B0604020202020204" pitchFamily="34" charset="0"/>
              </a:rPr>
              <a:t> − The requirement specifications from first phase are studied in this phase and the system design is prepared. This system design helps in specifying hardware and system requirements and helps in defining the overall system architecture.</a:t>
            </a:r>
          </a:p>
          <a:p>
            <a:pPr algn="just">
              <a:buFont typeface="Arial" panose="020B0604020202020204" pitchFamily="34" charset="0"/>
              <a:buChar char="•"/>
            </a:pPr>
            <a:r>
              <a:rPr lang="en-US" sz="2000" b="1" dirty="0">
                <a:solidFill>
                  <a:srgbClr val="000000"/>
                </a:solidFill>
                <a:latin typeface="Arial" panose="020B0604020202020204" pitchFamily="34" charset="0"/>
              </a:rPr>
              <a:t>Implementation</a:t>
            </a:r>
            <a:r>
              <a:rPr lang="en-US" sz="2000" dirty="0">
                <a:solidFill>
                  <a:srgbClr val="000000"/>
                </a:solidFill>
                <a:latin typeface="Arial" panose="020B0604020202020204" pitchFamily="34" charset="0"/>
              </a:rPr>
              <a:t> − With inputs from the system design, the system is first developed in small programs called units, which are integrated in the next phase. Each unit is developed and tested for its functionality, which is referred to as Unit Testing.</a:t>
            </a:r>
          </a:p>
          <a:p>
            <a:pPr algn="just">
              <a:buFont typeface="Arial" panose="020B0604020202020204" pitchFamily="34" charset="0"/>
              <a:buChar char="•"/>
            </a:pPr>
            <a:endParaRPr lang="en-US" sz="2000" dirty="0">
              <a:solidFill>
                <a:srgbClr val="000000"/>
              </a:solidFill>
              <a:latin typeface="Arial" panose="020B0604020202020204" pitchFamily="34" charset="0"/>
            </a:endParaRPr>
          </a:p>
        </p:txBody>
      </p:sp>
    </p:spTree>
    <p:extLst>
      <p:ext uri="{BB962C8B-B14F-4D97-AF65-F5344CB8AC3E}">
        <p14:creationId xmlns:p14="http://schemas.microsoft.com/office/powerpoint/2010/main" val="3170898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38200"/>
            <a:ext cx="7924800" cy="1066800"/>
          </a:xfrm>
        </p:spPr>
        <p:txBody>
          <a:bodyPr/>
          <a:lstStyle/>
          <a:p>
            <a:pPr algn="ctr"/>
            <a:r>
              <a:rPr lang="en-US" dirty="0">
                <a:solidFill>
                  <a:schemeClr val="tx1"/>
                </a:solidFill>
              </a:rPr>
              <a:t>Waterfall Model Phases</a:t>
            </a:r>
          </a:p>
        </p:txBody>
      </p:sp>
      <p:sp>
        <p:nvSpPr>
          <p:cNvPr id="3" name="Content Placeholder 2"/>
          <p:cNvSpPr>
            <a:spLocks noGrp="1"/>
          </p:cNvSpPr>
          <p:nvPr>
            <p:ph idx="1"/>
          </p:nvPr>
        </p:nvSpPr>
        <p:spPr>
          <a:xfrm>
            <a:off x="762000" y="2286000"/>
            <a:ext cx="7693025" cy="4038600"/>
          </a:xfrm>
        </p:spPr>
        <p:txBody>
          <a:bodyPr/>
          <a:lstStyle/>
          <a:p>
            <a:pPr algn="just">
              <a:buFont typeface="Arial" panose="020B0604020202020204" pitchFamily="34" charset="0"/>
              <a:buChar char="•"/>
            </a:pPr>
            <a:r>
              <a:rPr lang="en-US" sz="2000" b="1" dirty="0">
                <a:solidFill>
                  <a:srgbClr val="000000"/>
                </a:solidFill>
                <a:latin typeface="Arial" panose="020B0604020202020204" pitchFamily="34" charset="0"/>
              </a:rPr>
              <a:t>Integration and Testing</a:t>
            </a:r>
            <a:r>
              <a:rPr lang="en-US" sz="2000" dirty="0">
                <a:solidFill>
                  <a:srgbClr val="000000"/>
                </a:solidFill>
                <a:latin typeface="Arial" panose="020B0604020202020204" pitchFamily="34" charset="0"/>
              </a:rPr>
              <a:t> − All the units developed in the implementation phase are integrated into a system after testing of each unit. Post integration the entire system is tested for any faults and failures.</a:t>
            </a:r>
          </a:p>
          <a:p>
            <a:pPr algn="just">
              <a:buFont typeface="Arial" panose="020B0604020202020204" pitchFamily="34" charset="0"/>
              <a:buChar char="•"/>
            </a:pPr>
            <a:r>
              <a:rPr lang="en-US" sz="2000" b="1" dirty="0">
                <a:solidFill>
                  <a:srgbClr val="000000"/>
                </a:solidFill>
                <a:latin typeface="Arial" panose="020B0604020202020204" pitchFamily="34" charset="0"/>
              </a:rPr>
              <a:t>Deployment of system</a:t>
            </a:r>
            <a:r>
              <a:rPr lang="en-US" sz="2000" dirty="0">
                <a:solidFill>
                  <a:srgbClr val="000000"/>
                </a:solidFill>
                <a:latin typeface="Arial" panose="020B0604020202020204" pitchFamily="34" charset="0"/>
              </a:rPr>
              <a:t> − Once the functional and non-functional testing is done; the product is deployed in the customer environment or released into the market.</a:t>
            </a:r>
          </a:p>
          <a:p>
            <a:pPr algn="just">
              <a:buFont typeface="Arial" panose="020B0604020202020204" pitchFamily="34" charset="0"/>
              <a:buChar char="•"/>
            </a:pPr>
            <a:r>
              <a:rPr lang="en-US" sz="2000" b="1" dirty="0">
                <a:solidFill>
                  <a:srgbClr val="000000"/>
                </a:solidFill>
                <a:latin typeface="Arial" panose="020B0604020202020204" pitchFamily="34" charset="0"/>
              </a:rPr>
              <a:t>Maintenance</a:t>
            </a:r>
            <a:r>
              <a:rPr lang="en-US" sz="2000" dirty="0">
                <a:solidFill>
                  <a:srgbClr val="000000"/>
                </a:solidFill>
                <a:latin typeface="Arial" panose="020B0604020202020204" pitchFamily="34" charset="0"/>
              </a:rPr>
              <a:t> − There are some issues which come up in the client environment. To fix those issues, patches are released. Also to enhance the product some better versions are released. Maintenance is done to deliver these changes in the customer environment.</a:t>
            </a:r>
          </a:p>
          <a:p>
            <a:pPr algn="just">
              <a:buFont typeface="Arial" panose="020B0604020202020204" pitchFamily="34" charset="0"/>
              <a:buChar char="•"/>
            </a:pPr>
            <a:endParaRPr lang="en-US" sz="2000" dirty="0">
              <a:solidFill>
                <a:srgbClr val="000000"/>
              </a:solidFill>
              <a:latin typeface="Arial" panose="020B0604020202020204" pitchFamily="34" charset="0"/>
            </a:endParaRPr>
          </a:p>
        </p:txBody>
      </p:sp>
    </p:spTree>
    <p:extLst>
      <p:ext uri="{BB962C8B-B14F-4D97-AF65-F5344CB8AC3E}">
        <p14:creationId xmlns:p14="http://schemas.microsoft.com/office/powerpoint/2010/main" val="868290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Advantage &amp; Disadvantage of  Waterfall model</a:t>
            </a:r>
          </a:p>
        </p:txBody>
      </p:sp>
      <p:sp>
        <p:nvSpPr>
          <p:cNvPr id="3" name="Content Placeholder 2"/>
          <p:cNvSpPr>
            <a:spLocks noGrp="1"/>
          </p:cNvSpPr>
          <p:nvPr>
            <p:ph idx="1"/>
          </p:nvPr>
        </p:nvSpPr>
        <p:spPr>
          <a:xfrm>
            <a:off x="838200" y="2362200"/>
            <a:ext cx="7693025" cy="4038600"/>
          </a:xfrm>
        </p:spPr>
        <p:txBody>
          <a:bodyPr/>
          <a:lstStyle/>
          <a:p>
            <a:pPr>
              <a:buNone/>
            </a:pPr>
            <a:r>
              <a:rPr lang="en-US" sz="2400" b="1" dirty="0">
                <a:solidFill>
                  <a:srgbClr val="000000"/>
                </a:solidFill>
                <a:latin typeface="Calibri" pitchFamily="34" charset="0"/>
                <a:cs typeface="Calibri" pitchFamily="34" charset="0"/>
              </a:rPr>
              <a:t>Advantages:</a:t>
            </a:r>
          </a:p>
          <a:p>
            <a:pPr algn="just">
              <a:buFont typeface="Arial" panose="020B0604020202020204" pitchFamily="34" charset="0"/>
              <a:buChar char="•"/>
            </a:pPr>
            <a:r>
              <a:rPr lang="en-US" sz="2000" dirty="0">
                <a:solidFill>
                  <a:srgbClr val="000000"/>
                </a:solidFill>
                <a:latin typeface="Arial" panose="020B0604020202020204" pitchFamily="34" charset="0"/>
              </a:rPr>
              <a:t>Simple and easy to understand and use</a:t>
            </a:r>
          </a:p>
          <a:p>
            <a:pPr algn="just">
              <a:buFont typeface="Arial" panose="020B0604020202020204" pitchFamily="34" charset="0"/>
              <a:buChar char="•"/>
            </a:pPr>
            <a:r>
              <a:rPr lang="en-US" sz="2000" dirty="0">
                <a:solidFill>
                  <a:srgbClr val="000000"/>
                </a:solidFill>
                <a:latin typeface="Arial" panose="020B0604020202020204" pitchFamily="34" charset="0"/>
              </a:rPr>
              <a:t>Easy to manage due to the rigidity of the model. Each phase has specific deliverables and a review process.</a:t>
            </a:r>
          </a:p>
          <a:p>
            <a:pPr algn="just">
              <a:buFont typeface="Arial" panose="020B0604020202020204" pitchFamily="34" charset="0"/>
              <a:buChar char="•"/>
            </a:pPr>
            <a:r>
              <a:rPr lang="en-US" sz="2000" dirty="0">
                <a:solidFill>
                  <a:srgbClr val="000000"/>
                </a:solidFill>
                <a:latin typeface="Arial" panose="020B0604020202020204" pitchFamily="34" charset="0"/>
              </a:rPr>
              <a:t>Phases are processed and completed one at a time.</a:t>
            </a:r>
          </a:p>
          <a:p>
            <a:pPr algn="just">
              <a:buFont typeface="Arial" panose="020B0604020202020204" pitchFamily="34" charset="0"/>
              <a:buChar char="•"/>
            </a:pPr>
            <a:r>
              <a:rPr lang="en-US" sz="2000" dirty="0">
                <a:solidFill>
                  <a:srgbClr val="000000"/>
                </a:solidFill>
                <a:latin typeface="Arial" panose="020B0604020202020204" pitchFamily="34" charset="0"/>
              </a:rPr>
              <a:t>Works well for smaller projects where requirements are very well understood.</a:t>
            </a:r>
          </a:p>
          <a:p>
            <a:pPr algn="just">
              <a:buFont typeface="Arial" panose="020B0604020202020204" pitchFamily="34" charset="0"/>
              <a:buChar char="•"/>
            </a:pPr>
            <a:r>
              <a:rPr lang="en-US" sz="2000" dirty="0">
                <a:solidFill>
                  <a:srgbClr val="000000"/>
                </a:solidFill>
                <a:latin typeface="Arial" panose="020B0604020202020204" pitchFamily="34" charset="0"/>
              </a:rPr>
              <a:t>Clearly defined stages.</a:t>
            </a:r>
          </a:p>
          <a:p>
            <a:pPr algn="just">
              <a:buFont typeface="Arial" panose="020B0604020202020204" pitchFamily="34" charset="0"/>
              <a:buChar char="•"/>
            </a:pPr>
            <a:r>
              <a:rPr lang="en-US" sz="2000" dirty="0">
                <a:solidFill>
                  <a:srgbClr val="000000"/>
                </a:solidFill>
                <a:latin typeface="Arial" panose="020B0604020202020204" pitchFamily="34" charset="0"/>
              </a:rPr>
              <a:t>Well understood milestones.</a:t>
            </a:r>
          </a:p>
          <a:p>
            <a:pPr algn="just">
              <a:buFont typeface="Arial" panose="020B0604020202020204" pitchFamily="34" charset="0"/>
              <a:buChar char="•"/>
            </a:pPr>
            <a:r>
              <a:rPr lang="en-US" sz="2000" dirty="0">
                <a:solidFill>
                  <a:srgbClr val="000000"/>
                </a:solidFill>
                <a:latin typeface="Arial" panose="020B0604020202020204" pitchFamily="34" charset="0"/>
              </a:rPr>
              <a:t>Easy to arrange tasks.</a:t>
            </a:r>
          </a:p>
          <a:p>
            <a:pPr algn="just">
              <a:buFont typeface="Arial" panose="020B0604020202020204" pitchFamily="34" charset="0"/>
              <a:buChar char="•"/>
            </a:pPr>
            <a:r>
              <a:rPr lang="en-US" sz="2000" dirty="0">
                <a:solidFill>
                  <a:srgbClr val="000000"/>
                </a:solidFill>
                <a:latin typeface="Arial" panose="020B0604020202020204" pitchFamily="34" charset="0"/>
              </a:rPr>
              <a:t>Process and results are well documented.</a:t>
            </a:r>
          </a:p>
          <a:p>
            <a:pPr>
              <a:buNone/>
            </a:pP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3186954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Advantage &amp; Disadvantage of  Waterfall model</a:t>
            </a:r>
          </a:p>
        </p:txBody>
      </p:sp>
      <p:sp>
        <p:nvSpPr>
          <p:cNvPr id="3" name="Content Placeholder 2"/>
          <p:cNvSpPr>
            <a:spLocks noGrp="1"/>
          </p:cNvSpPr>
          <p:nvPr>
            <p:ph idx="1"/>
          </p:nvPr>
        </p:nvSpPr>
        <p:spPr/>
        <p:txBody>
          <a:bodyPr/>
          <a:lstStyle/>
          <a:p>
            <a:pPr marL="0" indent="0">
              <a:buNone/>
            </a:pPr>
            <a:r>
              <a:rPr lang="en-US" sz="2000" dirty="0">
                <a:solidFill>
                  <a:srgbClr val="000000"/>
                </a:solidFill>
                <a:latin typeface="Calibri" pitchFamily="34" charset="0"/>
                <a:cs typeface="Calibri" pitchFamily="34" charset="0"/>
              </a:rPr>
              <a:t>Disadvantage:</a:t>
            </a:r>
          </a:p>
          <a:p>
            <a:pPr algn="just">
              <a:buFont typeface="Arial" panose="020B0604020202020204" pitchFamily="34" charset="0"/>
              <a:buChar char="•"/>
            </a:pPr>
            <a:r>
              <a:rPr lang="en-US" sz="1800" dirty="0">
                <a:solidFill>
                  <a:srgbClr val="000000"/>
                </a:solidFill>
                <a:latin typeface="Arial" panose="020B0604020202020204" pitchFamily="34" charset="0"/>
              </a:rPr>
              <a:t>No working software is produced until late during the life cycle.</a:t>
            </a:r>
          </a:p>
          <a:p>
            <a:pPr algn="just">
              <a:buFont typeface="Arial" panose="020B0604020202020204" pitchFamily="34" charset="0"/>
              <a:buChar char="•"/>
            </a:pPr>
            <a:r>
              <a:rPr lang="en-US" sz="1800" dirty="0">
                <a:solidFill>
                  <a:srgbClr val="000000"/>
                </a:solidFill>
                <a:latin typeface="Arial" panose="020B0604020202020204" pitchFamily="34" charset="0"/>
              </a:rPr>
              <a:t>High amounts of risk and uncertainty.</a:t>
            </a:r>
          </a:p>
          <a:p>
            <a:pPr algn="just">
              <a:buFont typeface="Arial" panose="020B0604020202020204" pitchFamily="34" charset="0"/>
              <a:buChar char="•"/>
            </a:pPr>
            <a:r>
              <a:rPr lang="en-US" sz="1800" dirty="0">
                <a:solidFill>
                  <a:srgbClr val="000000"/>
                </a:solidFill>
                <a:latin typeface="Arial" panose="020B0604020202020204" pitchFamily="34" charset="0"/>
              </a:rPr>
              <a:t>Not a good model for complex and object-oriented projects.</a:t>
            </a:r>
          </a:p>
          <a:p>
            <a:pPr algn="just">
              <a:buFont typeface="Arial" panose="020B0604020202020204" pitchFamily="34" charset="0"/>
              <a:buChar char="•"/>
            </a:pPr>
            <a:r>
              <a:rPr lang="en-US" sz="1800" dirty="0">
                <a:solidFill>
                  <a:srgbClr val="000000"/>
                </a:solidFill>
                <a:latin typeface="Arial" panose="020B0604020202020204" pitchFamily="34" charset="0"/>
              </a:rPr>
              <a:t>Poor model for long and ongoing projects.</a:t>
            </a:r>
          </a:p>
          <a:p>
            <a:pPr algn="just">
              <a:buFont typeface="Arial" panose="020B0604020202020204" pitchFamily="34" charset="0"/>
              <a:buChar char="•"/>
            </a:pPr>
            <a:r>
              <a:rPr lang="en-US" sz="1800" dirty="0">
                <a:solidFill>
                  <a:srgbClr val="000000"/>
                </a:solidFill>
                <a:latin typeface="Arial" panose="020B0604020202020204" pitchFamily="34" charset="0"/>
              </a:rPr>
              <a:t>Not suitable for the projects where requirements are at a moderate to high risk of changing. So, risk and uncertainty is high with this process model.</a:t>
            </a:r>
          </a:p>
          <a:p>
            <a:pPr algn="just">
              <a:buFont typeface="Arial" panose="020B0604020202020204" pitchFamily="34" charset="0"/>
              <a:buChar char="•"/>
            </a:pPr>
            <a:r>
              <a:rPr lang="en-US" sz="1800" dirty="0">
                <a:solidFill>
                  <a:srgbClr val="000000"/>
                </a:solidFill>
                <a:latin typeface="Arial" panose="020B0604020202020204" pitchFamily="34" charset="0"/>
              </a:rPr>
              <a:t>It is difficult to measure progress within stages.</a:t>
            </a:r>
          </a:p>
          <a:p>
            <a:pPr algn="just">
              <a:buFont typeface="Arial" panose="020B0604020202020204" pitchFamily="34" charset="0"/>
              <a:buChar char="•"/>
            </a:pPr>
            <a:r>
              <a:rPr lang="en-US" sz="1800" dirty="0">
                <a:solidFill>
                  <a:srgbClr val="000000"/>
                </a:solidFill>
                <a:latin typeface="Arial" panose="020B0604020202020204" pitchFamily="34" charset="0"/>
              </a:rPr>
              <a:t>Cannot accommodate changing requirements.</a:t>
            </a:r>
          </a:p>
          <a:p>
            <a:pPr algn="just">
              <a:buFont typeface="Arial" panose="020B0604020202020204" pitchFamily="34" charset="0"/>
              <a:buChar char="•"/>
            </a:pPr>
            <a:r>
              <a:rPr lang="en-US" sz="1800" dirty="0">
                <a:solidFill>
                  <a:srgbClr val="000000"/>
                </a:solidFill>
                <a:latin typeface="Arial" panose="020B0604020202020204" pitchFamily="34" charset="0"/>
              </a:rPr>
              <a:t>Integration is done as a "big-bang. at the very end, which doesn't allow identifying any technological or business bottleneck or challenges early.</a:t>
            </a:r>
          </a:p>
          <a:p>
            <a:endParaRPr lang="en-US" sz="2400" dirty="0"/>
          </a:p>
        </p:txBody>
      </p:sp>
    </p:spTree>
    <p:extLst>
      <p:ext uri="{BB962C8B-B14F-4D97-AF65-F5344CB8AC3E}">
        <p14:creationId xmlns:p14="http://schemas.microsoft.com/office/powerpoint/2010/main" val="1771664273"/>
      </p:ext>
    </p:extLst>
  </p:cSld>
  <p:clrMapOvr>
    <a:masterClrMapping/>
  </p:clrMapOvr>
</p:sld>
</file>

<file path=ppt/theme/theme1.xml><?xml version="1.0" encoding="utf-8"?>
<a:theme xmlns:a="http://schemas.openxmlformats.org/drawingml/2006/main" name="Capsules design template">
  <a:themeElements>
    <a:clrScheme name="Office Theme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Office Theme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Office Theme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Office Theme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Office Theme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Office Theme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Office Theme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Capsules design template</Template>
  <TotalTime>1500</TotalTime>
  <Words>2136</Words>
  <Application>Microsoft Office PowerPoint</Application>
  <PresentationFormat>On-screen Show (4:3)</PresentationFormat>
  <Paragraphs>173</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Helvetica</vt:lpstr>
      <vt:lpstr>ImpressumStd-Roman</vt:lpstr>
      <vt:lpstr>Times New Roman</vt:lpstr>
      <vt:lpstr>Wingdings</vt:lpstr>
      <vt:lpstr>Capsules design template</vt:lpstr>
      <vt:lpstr>SDLC Models</vt:lpstr>
      <vt:lpstr>Software Development Life Cycle Models</vt:lpstr>
      <vt:lpstr>SDLC Models</vt:lpstr>
      <vt:lpstr>Waterfall model</vt:lpstr>
      <vt:lpstr>Waterfall model</vt:lpstr>
      <vt:lpstr>Waterfall Model Phases</vt:lpstr>
      <vt:lpstr>Waterfall Model Phases</vt:lpstr>
      <vt:lpstr>Advantage &amp; Disadvantage of  Waterfall model</vt:lpstr>
      <vt:lpstr>Advantage &amp; Disadvantage of  Waterfall model</vt:lpstr>
      <vt:lpstr>The Iterative model</vt:lpstr>
      <vt:lpstr>The Iterative model</vt:lpstr>
      <vt:lpstr>The Iterative model</vt:lpstr>
      <vt:lpstr>PowerPoint Presentation</vt:lpstr>
      <vt:lpstr>Iterative Model - Design</vt:lpstr>
      <vt:lpstr> Advantages of The Iterative model</vt:lpstr>
      <vt:lpstr>Disadvantages of The Iterative model</vt:lpstr>
      <vt:lpstr>When to use Iterative Model</vt:lpstr>
      <vt:lpstr>Spiral Model</vt:lpstr>
      <vt:lpstr>PowerPoint Presentation</vt:lpstr>
      <vt:lpstr>Spiral Model</vt:lpstr>
      <vt:lpstr>Spiral Model</vt:lpstr>
      <vt:lpstr>When to Use?</vt:lpstr>
      <vt:lpstr>Advantages of using Spiral Model:</vt:lpstr>
      <vt:lpstr>Disadvantages of using Spiral model:</vt:lpstr>
      <vt:lpstr>  Agile Model</vt:lpstr>
      <vt:lpstr>Agility Diagram</vt:lpstr>
      <vt:lpstr>Advantages of Agile model:</vt:lpstr>
      <vt:lpstr>Disadvantages of Agile model:</vt:lpstr>
      <vt:lpstr>When to use Agile model</vt:lpstr>
      <vt:lpstr>Waterfall VS Agile</vt:lpstr>
      <vt:lpstr>Waterfall VS Agile</vt:lpstr>
      <vt:lpstr>In traditional Waterfall model –</vt:lpstr>
      <vt:lpstr>Project Schedule in Waterfall Model</vt:lpstr>
      <vt:lpstr>With Agile development methodology –</vt:lpstr>
      <vt:lpstr>With Agile development methodology –</vt:lpstr>
      <vt:lpstr>PowerPoint Presentation</vt:lpstr>
      <vt:lpstr>Project Schedule in Agile Model</vt:lpstr>
      <vt:lpstr>Software evolve through Iteration</vt:lpstr>
      <vt:lpstr>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chaity</dc:creator>
  <cp:lastModifiedBy>Tonmoy Sarkar</cp:lastModifiedBy>
  <cp:revision>233</cp:revision>
  <cp:lastPrinted>1601-01-01T00:00:00Z</cp:lastPrinted>
  <dcterms:created xsi:type="dcterms:W3CDTF">2016-01-12T00:51:39Z</dcterms:created>
  <dcterms:modified xsi:type="dcterms:W3CDTF">2023-08-19T18:39:34Z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TC102037801033</vt:lpwstr>
  </property>
</Properties>
</file>