
<file path=[Content_Types].xml><?xml version="1.0" encoding="utf-8"?>
<Types xmlns="http://schemas.openxmlformats.org/package/2006/content-types">
  <Default ContentType="image/jpeg" Extension="jpg"/>
  <Default ContentType="application/vnd.openxmlformats-officedocument.vmlDrawing" Extension="vml"/>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fBlupIjKBnff8gS+wnmQ2WRY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8"/>
          <p:cNvGrpSpPr/>
          <p:nvPr/>
        </p:nvGrpSpPr>
        <p:grpSpPr>
          <a:xfrm>
            <a:off x="0" y="0"/>
            <a:ext cx="5867400" cy="6858000"/>
            <a:chOff x="0" y="0"/>
            <a:chExt cx="3696" cy="4320"/>
          </a:xfrm>
        </p:grpSpPr>
        <p:sp>
          <p:nvSpPr>
            <p:cNvPr id="24" name="Google Shape;24;p28"/>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 name="Google Shape;25;p28"/>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nvGrpSpPr>
          <p:cNvPr id="26" name="Google Shape;26;p28"/>
          <p:cNvGrpSpPr/>
          <p:nvPr/>
        </p:nvGrpSpPr>
        <p:grpSpPr>
          <a:xfrm>
            <a:off x="3632200" y="4889500"/>
            <a:ext cx="4876800" cy="319088"/>
            <a:chOff x="2288" y="3080"/>
            <a:chExt cx="3072" cy="201"/>
          </a:xfrm>
        </p:grpSpPr>
        <p:sp>
          <p:nvSpPr>
            <p:cNvPr id="27" name="Google Shape;27;p28"/>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28"/>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 name="Google Shape;29;p28"/>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0" name="Google Shape;30;p28"/>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33" name="Google Shape;33;p28"/>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37"/>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37"/>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8"/>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3" name="Google Shape;93;p38"/>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GB" sz="3600" u="none" cap="none" strike="noStrike">
                <a:solidFill>
                  <a:schemeClr val="dk2"/>
                </a:solidFill>
                <a:latin typeface="Arial"/>
                <a:ea typeface="Arial"/>
                <a:cs typeface="Arial"/>
                <a:sym typeface="Arial"/>
              </a:rPr>
              <a:t>Click to edit Master title style</a:t>
            </a:r>
            <a:endParaRPr/>
          </a:p>
        </p:txBody>
      </p:sp>
      <p:sp>
        <p:nvSpPr>
          <p:cNvPr id="94" name="Google Shape;94;p38"/>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95" name="Google Shape;95;p38"/>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8"/>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7" name="Google Shape;37;p29"/>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0"/>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1"/>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31"/>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32"/>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3" name="Google Shape;53;p32"/>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54" name="Google Shape;54;p32"/>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3"/>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0" name="Google Shape;60;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1" name="Google Shape;61;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62" name="Google Shape;62;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63" name="Google Shape;63;p33"/>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34"/>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35"/>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4" name="Google Shape;74;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5" name="Google Shape;75;p35"/>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36"/>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36"/>
          <p:cNvSpPr/>
          <p:nvPr>
            <p:ph idx="2" type="pic"/>
          </p:nvPr>
        </p:nvSpPr>
        <p:spPr>
          <a:xfrm>
            <a:off x="1792288" y="612775"/>
            <a:ext cx="5486400" cy="4114800"/>
          </a:xfrm>
          <a:prstGeom prst="rect">
            <a:avLst/>
          </a:prstGeom>
          <a:noFill/>
          <a:ln>
            <a:noFill/>
          </a:ln>
        </p:spPr>
      </p:sp>
      <p:sp>
        <p:nvSpPr>
          <p:cNvPr id="81" name="Google Shape;81;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82" name="Google Shape;82;p36"/>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algn="l">
              <a:spcBef>
                <a:spcPts val="0"/>
              </a:spcBef>
              <a:spcAft>
                <a:spcPts val="0"/>
              </a:spcAft>
              <a:buNone/>
              <a:defRPr b="1" sz="2600">
                <a:solidFill>
                  <a:schemeClr val="lt1"/>
                </a:solidFill>
                <a:latin typeface="Arial"/>
                <a:ea typeface="Arial"/>
                <a:cs typeface="Arial"/>
                <a:sym typeface="Arial"/>
              </a:defRPr>
            </a:lvl1pPr>
            <a:lvl2pPr indent="0" lvl="1" marL="0" algn="l">
              <a:spcBef>
                <a:spcPts val="0"/>
              </a:spcBef>
              <a:spcAft>
                <a:spcPts val="0"/>
              </a:spcAft>
              <a:buNone/>
              <a:defRPr b="1" sz="2600">
                <a:solidFill>
                  <a:schemeClr val="lt1"/>
                </a:solidFill>
                <a:latin typeface="Arial"/>
                <a:ea typeface="Arial"/>
                <a:cs typeface="Arial"/>
                <a:sym typeface="Arial"/>
              </a:defRPr>
            </a:lvl2pPr>
            <a:lvl3pPr indent="0" lvl="2" marL="0" algn="l">
              <a:spcBef>
                <a:spcPts val="0"/>
              </a:spcBef>
              <a:spcAft>
                <a:spcPts val="0"/>
              </a:spcAft>
              <a:buNone/>
              <a:defRPr b="1" sz="2600">
                <a:solidFill>
                  <a:schemeClr val="lt1"/>
                </a:solidFill>
                <a:latin typeface="Arial"/>
                <a:ea typeface="Arial"/>
                <a:cs typeface="Arial"/>
                <a:sym typeface="Arial"/>
              </a:defRPr>
            </a:lvl3pPr>
            <a:lvl4pPr indent="0" lvl="3" marL="0" algn="l">
              <a:spcBef>
                <a:spcPts val="0"/>
              </a:spcBef>
              <a:spcAft>
                <a:spcPts val="0"/>
              </a:spcAft>
              <a:buNone/>
              <a:defRPr b="1" sz="2600">
                <a:solidFill>
                  <a:schemeClr val="lt1"/>
                </a:solidFill>
                <a:latin typeface="Arial"/>
                <a:ea typeface="Arial"/>
                <a:cs typeface="Arial"/>
                <a:sym typeface="Arial"/>
              </a:defRPr>
            </a:lvl4pPr>
            <a:lvl5pPr indent="0" lvl="4" marL="0" algn="l">
              <a:spcBef>
                <a:spcPts val="0"/>
              </a:spcBef>
              <a:spcAft>
                <a:spcPts val="0"/>
              </a:spcAft>
              <a:buNone/>
              <a:defRPr b="1" sz="2600">
                <a:solidFill>
                  <a:schemeClr val="lt1"/>
                </a:solidFill>
                <a:latin typeface="Arial"/>
                <a:ea typeface="Arial"/>
                <a:cs typeface="Arial"/>
                <a:sym typeface="Arial"/>
              </a:defRPr>
            </a:lvl5pPr>
            <a:lvl6pPr indent="0" lvl="5" marL="0" algn="l">
              <a:spcBef>
                <a:spcPts val="0"/>
              </a:spcBef>
              <a:spcAft>
                <a:spcPts val="0"/>
              </a:spcAft>
              <a:buNone/>
              <a:defRPr b="1" sz="2600">
                <a:solidFill>
                  <a:schemeClr val="lt1"/>
                </a:solidFill>
                <a:latin typeface="Arial"/>
                <a:ea typeface="Arial"/>
                <a:cs typeface="Arial"/>
                <a:sym typeface="Arial"/>
              </a:defRPr>
            </a:lvl6pPr>
            <a:lvl7pPr indent="0" lvl="6" marL="0" algn="l">
              <a:spcBef>
                <a:spcPts val="0"/>
              </a:spcBef>
              <a:spcAft>
                <a:spcPts val="0"/>
              </a:spcAft>
              <a:buNone/>
              <a:defRPr b="1" sz="2600">
                <a:solidFill>
                  <a:schemeClr val="lt1"/>
                </a:solidFill>
                <a:latin typeface="Arial"/>
                <a:ea typeface="Arial"/>
                <a:cs typeface="Arial"/>
                <a:sym typeface="Arial"/>
              </a:defRPr>
            </a:lvl7pPr>
            <a:lvl8pPr indent="0" lvl="7" marL="0" algn="l">
              <a:spcBef>
                <a:spcPts val="0"/>
              </a:spcBef>
              <a:spcAft>
                <a:spcPts val="0"/>
              </a:spcAft>
              <a:buNone/>
              <a:defRPr b="1" sz="2600">
                <a:solidFill>
                  <a:schemeClr val="lt1"/>
                </a:solidFill>
                <a:latin typeface="Arial"/>
                <a:ea typeface="Arial"/>
                <a:cs typeface="Arial"/>
                <a:sym typeface="Arial"/>
              </a:defRPr>
            </a:lvl8pPr>
            <a:lvl9pPr indent="0" lvl="8" marL="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0" y="0"/>
            <a:ext cx="7620000" cy="6858000"/>
            <a:chOff x="0" y="0"/>
            <a:chExt cx="4800" cy="4320"/>
          </a:xfrm>
        </p:grpSpPr>
        <p:grpSp>
          <p:nvGrpSpPr>
            <p:cNvPr id="11" name="Google Shape;11;p27"/>
            <p:cNvGrpSpPr/>
            <p:nvPr/>
          </p:nvGrpSpPr>
          <p:grpSpPr>
            <a:xfrm>
              <a:off x="0" y="0"/>
              <a:ext cx="2016" cy="4320"/>
              <a:chOff x="0" y="0"/>
              <a:chExt cx="2016" cy="4320"/>
            </a:xfrm>
          </p:grpSpPr>
          <p:sp>
            <p:nvSpPr>
              <p:cNvPr id="12" name="Google Shape;12;p27"/>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27"/>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 name="Google Shape;14;p27"/>
            <p:cNvGrpSpPr/>
            <p:nvPr/>
          </p:nvGrpSpPr>
          <p:grpSpPr>
            <a:xfrm>
              <a:off x="144" y="1248"/>
              <a:ext cx="4656" cy="201"/>
              <a:chOff x="144" y="1248"/>
              <a:chExt cx="4656" cy="201"/>
            </a:xfrm>
          </p:grpSpPr>
          <p:sp>
            <p:nvSpPr>
              <p:cNvPr id="15" name="Google Shape;15;p27"/>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27"/>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7" name="Google Shape;17;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2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27"/>
          <p:cNvSpPr txBox="1"/>
          <p:nvPr>
            <p:ph idx="10" type="dt"/>
          </p:nvPr>
        </p:nvSpPr>
        <p:spPr>
          <a:xfrm>
            <a:off x="2438400" y="6248400"/>
            <a:ext cx="2130425" cy="474663"/>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27"/>
          <p:cNvSpPr txBox="1"/>
          <p:nvPr>
            <p:ph idx="11" type="ftr"/>
          </p:nvPr>
        </p:nvSpPr>
        <p:spPr>
          <a:xfrm>
            <a:off x="5791200" y="6248400"/>
            <a:ext cx="2897188" cy="474663"/>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4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sz="2600" u="none">
                <a:solidFill>
                  <a:schemeClr val="lt1"/>
                </a:solidFill>
                <a:latin typeface="Arial"/>
                <a:ea typeface="Arial"/>
                <a:cs typeface="Arial"/>
                <a:sym typeface="Arial"/>
              </a:defRPr>
            </a:lvl1pPr>
            <a:lvl2pPr indent="0" lvl="1" marL="0" marR="0" rtl="0" algn="l">
              <a:spcBef>
                <a:spcPts val="0"/>
              </a:spcBef>
              <a:spcAft>
                <a:spcPts val="0"/>
              </a:spcAft>
              <a:buNone/>
              <a:defRPr b="1" sz="2600" u="none">
                <a:solidFill>
                  <a:schemeClr val="lt1"/>
                </a:solidFill>
                <a:latin typeface="Arial"/>
                <a:ea typeface="Arial"/>
                <a:cs typeface="Arial"/>
                <a:sym typeface="Arial"/>
              </a:defRPr>
            </a:lvl2pPr>
            <a:lvl3pPr indent="0" lvl="2" marL="0" marR="0" rtl="0" algn="l">
              <a:spcBef>
                <a:spcPts val="0"/>
              </a:spcBef>
              <a:spcAft>
                <a:spcPts val="0"/>
              </a:spcAft>
              <a:buNone/>
              <a:defRPr b="1" sz="2600" u="none">
                <a:solidFill>
                  <a:schemeClr val="lt1"/>
                </a:solidFill>
                <a:latin typeface="Arial"/>
                <a:ea typeface="Arial"/>
                <a:cs typeface="Arial"/>
                <a:sym typeface="Arial"/>
              </a:defRPr>
            </a:lvl3pPr>
            <a:lvl4pPr indent="0" lvl="3" marL="0" marR="0" rtl="0" algn="l">
              <a:spcBef>
                <a:spcPts val="0"/>
              </a:spcBef>
              <a:spcAft>
                <a:spcPts val="0"/>
              </a:spcAft>
              <a:buNone/>
              <a:defRPr b="1" sz="2600" u="none">
                <a:solidFill>
                  <a:schemeClr val="lt1"/>
                </a:solidFill>
                <a:latin typeface="Arial"/>
                <a:ea typeface="Arial"/>
                <a:cs typeface="Arial"/>
                <a:sym typeface="Arial"/>
              </a:defRPr>
            </a:lvl4pPr>
            <a:lvl5pPr indent="0" lvl="4" marL="0" marR="0" rtl="0" algn="l">
              <a:spcBef>
                <a:spcPts val="0"/>
              </a:spcBef>
              <a:spcAft>
                <a:spcPts val="0"/>
              </a:spcAft>
              <a:buNone/>
              <a:defRPr b="1" sz="2600" u="none">
                <a:solidFill>
                  <a:schemeClr val="lt1"/>
                </a:solidFill>
                <a:latin typeface="Arial"/>
                <a:ea typeface="Arial"/>
                <a:cs typeface="Arial"/>
                <a:sym typeface="Arial"/>
              </a:defRPr>
            </a:lvl5pPr>
            <a:lvl6pPr indent="0" lvl="5" marL="0" marR="0" rtl="0" algn="l">
              <a:spcBef>
                <a:spcPts val="0"/>
              </a:spcBef>
              <a:spcAft>
                <a:spcPts val="0"/>
              </a:spcAft>
              <a:buNone/>
              <a:defRPr b="1" sz="2600" u="none">
                <a:solidFill>
                  <a:schemeClr val="lt1"/>
                </a:solidFill>
                <a:latin typeface="Arial"/>
                <a:ea typeface="Arial"/>
                <a:cs typeface="Arial"/>
                <a:sym typeface="Arial"/>
              </a:defRPr>
            </a:lvl6pPr>
            <a:lvl7pPr indent="0" lvl="6" marL="0" marR="0" rtl="0" algn="l">
              <a:spcBef>
                <a:spcPts val="0"/>
              </a:spcBef>
              <a:spcAft>
                <a:spcPts val="0"/>
              </a:spcAft>
              <a:buNone/>
              <a:defRPr b="1" sz="2600" u="none">
                <a:solidFill>
                  <a:schemeClr val="lt1"/>
                </a:solidFill>
                <a:latin typeface="Arial"/>
                <a:ea typeface="Arial"/>
                <a:cs typeface="Arial"/>
                <a:sym typeface="Arial"/>
              </a:defRPr>
            </a:lvl7pPr>
            <a:lvl8pPr indent="0" lvl="7" marL="0" marR="0" rtl="0" algn="l">
              <a:spcBef>
                <a:spcPts val="0"/>
              </a:spcBef>
              <a:spcAft>
                <a:spcPts val="0"/>
              </a:spcAft>
              <a:buNone/>
              <a:defRPr b="1" sz="2600" u="none">
                <a:solidFill>
                  <a:schemeClr val="lt1"/>
                </a:solidFill>
                <a:latin typeface="Arial"/>
                <a:ea typeface="Arial"/>
                <a:cs typeface="Arial"/>
                <a:sym typeface="Arial"/>
              </a:defRPr>
            </a:lvl8pPr>
            <a:lvl9pPr indent="0" lvl="8" marL="0" marR="0" rtl="0" algn="l">
              <a:spcBef>
                <a:spcPts val="0"/>
              </a:spcBef>
              <a:spcAft>
                <a:spcPts val="0"/>
              </a:spcAft>
              <a:buNone/>
              <a:defRPr b="1" sz="2600" u="non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GB"/>
              <a:t>Software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ph type="title"/>
          </p:nvPr>
        </p:nvSpPr>
        <p:spPr>
          <a:xfrm>
            <a:off x="762000" y="762000"/>
            <a:ext cx="7391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An activity network</a:t>
            </a:r>
            <a:endParaRPr/>
          </a:p>
        </p:txBody>
      </p:sp>
      <p:pic>
        <p:nvPicPr>
          <p:cNvPr descr="C:\Users\Foysal\Desktop\acn.JPG" id="158" name="Google Shape;158;p10"/>
          <p:cNvPicPr preferRelativeResize="0"/>
          <p:nvPr>
            <p:ph idx="1" type="body"/>
          </p:nvPr>
        </p:nvPicPr>
        <p:blipFill rotWithShape="1">
          <a:blip r:embed="rId3">
            <a:alphaModFix/>
          </a:blip>
          <a:srcRect b="0" l="0" r="0" t="0"/>
          <a:stretch/>
        </p:blipFill>
        <p:spPr>
          <a:xfrm>
            <a:off x="762000" y="2362200"/>
            <a:ext cx="8229600"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Activity network</a:t>
            </a:r>
            <a:endParaRPr/>
          </a:p>
        </p:txBody>
      </p:sp>
      <p:sp>
        <p:nvSpPr>
          <p:cNvPr id="164" name="Google Shape;164;p11"/>
          <p:cNvSpPr txBox="1"/>
          <p:nvPr>
            <p:ph idx="1" type="body"/>
          </p:nvPr>
        </p:nvSpPr>
        <p:spPr>
          <a:xfrm>
            <a:off x="838200" y="2362200"/>
            <a:ext cx="8077200" cy="426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lang="en-GB" sz="2000">
                <a:solidFill>
                  <a:srgbClr val="000000"/>
                </a:solidFill>
                <a:latin typeface="Arial"/>
                <a:ea typeface="Arial"/>
                <a:cs typeface="Arial"/>
                <a:sym typeface="Arial"/>
              </a:rPr>
              <a:t>Given the dependencies and estimated duration of activities, an activity chart that shows activity sequences may be generated.</a:t>
            </a:r>
            <a:endParaRPr/>
          </a:p>
          <a:p>
            <a:pPr indent="-342900" lvl="0" marL="342900" rtl="0" algn="l">
              <a:spcBef>
                <a:spcPts val="400"/>
              </a:spcBef>
              <a:spcAft>
                <a:spcPts val="0"/>
              </a:spcAft>
              <a:buSzPts val="1500"/>
              <a:buChar char="●"/>
            </a:pPr>
            <a:r>
              <a:rPr lang="en-GB" sz="2000">
                <a:solidFill>
                  <a:srgbClr val="000000"/>
                </a:solidFill>
                <a:latin typeface="Arial"/>
                <a:ea typeface="Arial"/>
                <a:cs typeface="Arial"/>
                <a:sym typeface="Arial"/>
              </a:rPr>
              <a:t>This shows which activities can be carried out in parallel and which must be executed in sequence because of a dependency on an earlier activity.</a:t>
            </a:r>
            <a:endParaRPr/>
          </a:p>
          <a:p>
            <a:pPr indent="-342900" lvl="0" marL="342900" rtl="0" algn="l">
              <a:spcBef>
                <a:spcPts val="400"/>
              </a:spcBef>
              <a:spcAft>
                <a:spcPts val="0"/>
              </a:spcAft>
              <a:buSzPts val="1500"/>
              <a:buChar char="●"/>
            </a:pPr>
            <a:r>
              <a:rPr lang="en-GB" sz="2000">
                <a:solidFill>
                  <a:srgbClr val="000000"/>
                </a:solidFill>
                <a:latin typeface="Arial"/>
                <a:ea typeface="Arial"/>
                <a:cs typeface="Arial"/>
                <a:sym typeface="Arial"/>
              </a:rPr>
              <a:t>Activities are represented as rectangles; </a:t>
            </a:r>
            <a:r>
              <a:rPr lang="en-GB" sz="2000">
                <a:solidFill>
                  <a:srgbClr val="000000"/>
                </a:solidFill>
                <a:highlight>
                  <a:srgbClr val="FFFF00"/>
                </a:highlight>
                <a:latin typeface="Arial"/>
                <a:ea typeface="Arial"/>
                <a:cs typeface="Arial"/>
                <a:sym typeface="Arial"/>
              </a:rPr>
              <a:t>milestones and project deliverables</a:t>
            </a:r>
            <a:r>
              <a:rPr lang="en-GB" sz="2000">
                <a:solidFill>
                  <a:srgbClr val="000000"/>
                </a:solidFill>
                <a:latin typeface="Arial"/>
                <a:ea typeface="Arial"/>
                <a:cs typeface="Arial"/>
                <a:sym typeface="Arial"/>
              </a:rPr>
              <a:t> are shown with rounded corners. Dates in this diagram show the start date of the activity.</a:t>
            </a:r>
            <a:endParaRPr/>
          </a:p>
          <a:p>
            <a:pPr indent="-342900" lvl="0" marL="342900" rtl="0" algn="l">
              <a:spcBef>
                <a:spcPts val="400"/>
              </a:spcBef>
              <a:spcAft>
                <a:spcPts val="0"/>
              </a:spcAft>
              <a:buSzPts val="1500"/>
              <a:buChar char="●"/>
            </a:pPr>
            <a:r>
              <a:rPr lang="en-GB" sz="2000">
                <a:solidFill>
                  <a:srgbClr val="000000"/>
                </a:solidFill>
                <a:latin typeface="Arial"/>
                <a:ea typeface="Arial"/>
                <a:cs typeface="Arial"/>
                <a:sym typeface="Arial"/>
              </a:rPr>
              <a:t>All activities must end in milestones. </a:t>
            </a:r>
            <a:r>
              <a:rPr lang="en-GB" sz="2000">
                <a:solidFill>
                  <a:srgbClr val="000000"/>
                </a:solidFill>
                <a:highlight>
                  <a:srgbClr val="FFFF00"/>
                </a:highlight>
                <a:latin typeface="Arial"/>
                <a:ea typeface="Arial"/>
                <a:cs typeface="Arial"/>
                <a:sym typeface="Arial"/>
              </a:rPr>
              <a:t>An activity may start when its preceding milestone has been reached.</a:t>
            </a:r>
            <a:endParaRPr/>
          </a:p>
          <a:p>
            <a:pPr indent="-342900" lvl="0" marL="342900" rtl="0" algn="l">
              <a:spcBef>
                <a:spcPts val="400"/>
              </a:spcBef>
              <a:spcAft>
                <a:spcPts val="0"/>
              </a:spcAft>
              <a:buSzPts val="1500"/>
              <a:buChar char="●"/>
            </a:pPr>
            <a:r>
              <a:rPr lang="en-GB" sz="2000">
                <a:solidFill>
                  <a:srgbClr val="000000"/>
                </a:solidFill>
                <a:latin typeface="Arial"/>
                <a:ea typeface="Arial"/>
                <a:cs typeface="Arial"/>
                <a:sym typeface="Arial"/>
              </a:rPr>
              <a:t>Before progress can be made from one milestone to another, all paths leading to it must be complete. For example, when activities T3 and T6 are finished, then activity T9 can start.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Activity network</a:t>
            </a:r>
            <a:endParaRPr/>
          </a:p>
        </p:txBody>
      </p:sp>
      <p:sp>
        <p:nvSpPr>
          <p:cNvPr id="170" name="Google Shape;170;p12"/>
          <p:cNvSpPr txBox="1"/>
          <p:nvPr>
            <p:ph idx="1" type="body"/>
          </p:nvPr>
        </p:nvSpPr>
        <p:spPr>
          <a:xfrm>
            <a:off x="685800" y="2209800"/>
            <a:ext cx="8305800" cy="4267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b="1" lang="en-GB" sz="2000">
                <a:solidFill>
                  <a:srgbClr val="000000"/>
                </a:solidFill>
              </a:rPr>
              <a:t>The minimum time required to finish the project can be estimated by considering the longest path in the activity graph (the critical path). </a:t>
            </a:r>
            <a:r>
              <a:rPr lang="en-GB" sz="2000">
                <a:solidFill>
                  <a:srgbClr val="000000"/>
                </a:solidFill>
              </a:rPr>
              <a:t>In figure, it is 11 weeks of elapsed time or 55 working days.</a:t>
            </a:r>
            <a:endParaRPr/>
          </a:p>
          <a:p>
            <a:pPr indent="-342900" lvl="0" marL="342900" rtl="0" algn="l">
              <a:spcBef>
                <a:spcPts val="400"/>
              </a:spcBef>
              <a:spcAft>
                <a:spcPts val="0"/>
              </a:spcAft>
              <a:buSzPts val="1500"/>
              <a:buChar char="●"/>
            </a:pPr>
            <a:r>
              <a:rPr lang="en-GB" sz="2000">
                <a:solidFill>
                  <a:srgbClr val="000000"/>
                </a:solidFill>
              </a:rPr>
              <a:t>The critical path is the </a:t>
            </a:r>
            <a:r>
              <a:rPr b="1" lang="en-GB" sz="2000">
                <a:solidFill>
                  <a:srgbClr val="000000"/>
                </a:solidFill>
              </a:rPr>
              <a:t>sequence of dependent activities </a:t>
            </a:r>
            <a:r>
              <a:rPr lang="en-GB" sz="2000">
                <a:solidFill>
                  <a:srgbClr val="000000"/>
                </a:solidFill>
              </a:rPr>
              <a:t>that </a:t>
            </a:r>
            <a:r>
              <a:rPr b="1" lang="en-GB" sz="2000">
                <a:solidFill>
                  <a:srgbClr val="000000"/>
                </a:solidFill>
              </a:rPr>
              <a:t>defines the time </a:t>
            </a:r>
            <a:r>
              <a:rPr lang="en-GB" sz="2000">
                <a:solidFill>
                  <a:srgbClr val="000000"/>
                </a:solidFill>
              </a:rPr>
              <a:t>required to </a:t>
            </a:r>
            <a:r>
              <a:rPr b="1" lang="en-GB" sz="2000">
                <a:solidFill>
                  <a:srgbClr val="000000"/>
                </a:solidFill>
              </a:rPr>
              <a:t>complete the project</a:t>
            </a:r>
            <a:r>
              <a:rPr lang="en-GB" sz="2000">
                <a:solidFill>
                  <a:srgbClr val="000000"/>
                </a:solidFill>
              </a:rPr>
              <a:t>.</a:t>
            </a:r>
            <a:endParaRPr/>
          </a:p>
          <a:p>
            <a:pPr indent="-342900" lvl="0" marL="342900" rtl="0" algn="l">
              <a:spcBef>
                <a:spcPts val="400"/>
              </a:spcBef>
              <a:spcAft>
                <a:spcPts val="0"/>
              </a:spcAft>
              <a:buSzPts val="1500"/>
              <a:buChar char="●"/>
            </a:pPr>
            <a:r>
              <a:rPr lang="en-GB" sz="2000">
                <a:solidFill>
                  <a:srgbClr val="000000"/>
                </a:solidFill>
              </a:rPr>
              <a:t> The overall schedule of the project depends on the critical path. </a:t>
            </a:r>
            <a:endParaRPr/>
          </a:p>
          <a:p>
            <a:pPr indent="-342900" lvl="0" marL="342900" rtl="0" algn="l">
              <a:spcBef>
                <a:spcPts val="400"/>
              </a:spcBef>
              <a:spcAft>
                <a:spcPts val="0"/>
              </a:spcAft>
              <a:buSzPts val="1500"/>
              <a:buChar char="●"/>
            </a:pPr>
            <a:r>
              <a:rPr lang="en-GB" sz="2000">
                <a:solidFill>
                  <a:srgbClr val="000000"/>
                </a:solidFill>
              </a:rPr>
              <a:t>Any slippage in the completion in any critical activity causes project delays because the following activities cannot start until the delayed activity has been completed.</a:t>
            </a:r>
            <a:endParaRPr/>
          </a:p>
          <a:p>
            <a:pPr indent="-342900" lvl="0" marL="342900" rtl="0" algn="l">
              <a:spcBef>
                <a:spcPts val="400"/>
              </a:spcBef>
              <a:spcAft>
                <a:spcPts val="0"/>
              </a:spcAft>
              <a:buSzPts val="1500"/>
              <a:buChar char="●"/>
            </a:pPr>
            <a:r>
              <a:rPr lang="en-GB" sz="2000">
                <a:solidFill>
                  <a:srgbClr val="000000"/>
                </a:solidFill>
              </a:rPr>
              <a:t>Delays in activities that do not lie on the critical path do not necessarily cause an overall schedule slippage. For example, if T8 is delayed by two weeks, it will not affect the final completion date of the project because it does not lie on the critical path.</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p:nvPr>
            <p:ph type="title"/>
          </p:nvPr>
        </p:nvSpPr>
        <p:spPr>
          <a:xfrm>
            <a:off x="762000" y="838200"/>
            <a:ext cx="7924800" cy="10668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management</a:t>
            </a:r>
            <a:endParaRPr/>
          </a:p>
        </p:txBody>
      </p:sp>
      <p:sp>
        <p:nvSpPr>
          <p:cNvPr id="176" name="Google Shape;176;p13"/>
          <p:cNvSpPr txBox="1"/>
          <p:nvPr>
            <p:ph idx="1" type="body"/>
          </p:nvPr>
        </p:nvSpPr>
        <p:spPr>
          <a:xfrm>
            <a:off x="533400" y="1959429"/>
            <a:ext cx="86106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None/>
            </a:pPr>
            <a:r>
              <a:t/>
            </a:r>
            <a:endParaRPr b="1" sz="2000">
              <a:latin typeface="Calibri"/>
              <a:ea typeface="Calibri"/>
              <a:cs typeface="Calibri"/>
              <a:sym typeface="Calibri"/>
            </a:endParaRPr>
          </a:p>
          <a:p>
            <a:pPr indent="-342900" lvl="0" marL="342900" rtl="0" algn="l">
              <a:lnSpc>
                <a:spcPct val="90000"/>
              </a:lnSpc>
              <a:spcBef>
                <a:spcPts val="480"/>
              </a:spcBef>
              <a:spcAft>
                <a:spcPts val="0"/>
              </a:spcAft>
              <a:buSzPts val="1800"/>
              <a:buChar char="●"/>
            </a:pPr>
            <a:r>
              <a:rPr lang="en-GB" sz="2400">
                <a:solidFill>
                  <a:srgbClr val="000000"/>
                </a:solidFill>
              </a:rPr>
              <a:t>Risk management is concerned with identifying risks and drawing up plans to minimise their effect on a project.</a:t>
            </a:r>
            <a:endParaRPr/>
          </a:p>
          <a:p>
            <a:pPr indent="-342900" lvl="0" marL="342900" rtl="0" algn="l">
              <a:lnSpc>
                <a:spcPct val="90000"/>
              </a:lnSpc>
              <a:spcBef>
                <a:spcPts val="480"/>
              </a:spcBef>
              <a:spcAft>
                <a:spcPts val="0"/>
              </a:spcAft>
              <a:buSzPts val="1800"/>
              <a:buChar char="●"/>
            </a:pPr>
            <a:r>
              <a:rPr lang="en-GB" sz="2400">
                <a:solidFill>
                  <a:srgbClr val="000000"/>
                </a:solidFill>
              </a:rPr>
              <a:t>There are three related categories of risk:</a:t>
            </a:r>
            <a:endParaRPr/>
          </a:p>
          <a:p>
            <a:pPr indent="-342900" lvl="0" marL="342900" rtl="0" algn="l">
              <a:lnSpc>
                <a:spcPct val="90000"/>
              </a:lnSpc>
              <a:spcBef>
                <a:spcPts val="480"/>
              </a:spcBef>
              <a:spcAft>
                <a:spcPts val="0"/>
              </a:spcAft>
              <a:buSzPts val="1800"/>
              <a:buChar char="●"/>
            </a:pPr>
            <a:r>
              <a:rPr b="1" lang="en-GB" sz="2400">
                <a:solidFill>
                  <a:srgbClr val="000000"/>
                </a:solidFill>
              </a:rPr>
              <a:t>   </a:t>
            </a:r>
            <a:r>
              <a:rPr lang="en-GB" sz="2400">
                <a:solidFill>
                  <a:srgbClr val="000000"/>
                </a:solidFill>
              </a:rPr>
              <a:t>-</a:t>
            </a:r>
            <a:r>
              <a:rPr b="1" lang="en-GB" sz="2400">
                <a:solidFill>
                  <a:srgbClr val="000000"/>
                </a:solidFill>
              </a:rPr>
              <a:t>  Project risks </a:t>
            </a:r>
            <a:r>
              <a:rPr lang="en-GB" sz="2400">
                <a:solidFill>
                  <a:srgbClr val="000000"/>
                </a:solidFill>
              </a:rPr>
              <a:t>affect schedule or resources; An example might be the loss of an experienced designer.</a:t>
            </a:r>
            <a:endParaRPr sz="2400">
              <a:solidFill>
                <a:srgbClr val="000000"/>
              </a:solidFill>
            </a:endParaRPr>
          </a:p>
          <a:p>
            <a:pPr indent="-342900" lvl="0" marL="342900" rtl="0" algn="l">
              <a:spcBef>
                <a:spcPts val="480"/>
              </a:spcBef>
              <a:spcAft>
                <a:spcPts val="0"/>
              </a:spcAft>
              <a:buSzPts val="1800"/>
              <a:buNone/>
            </a:pPr>
            <a:r>
              <a:rPr b="1" lang="en-GB" sz="2400">
                <a:solidFill>
                  <a:srgbClr val="000000"/>
                </a:solidFill>
              </a:rPr>
              <a:t>       - Product risks (quality risks) </a:t>
            </a:r>
            <a:r>
              <a:rPr lang="en-GB" sz="2400">
                <a:solidFill>
                  <a:srgbClr val="000000"/>
                </a:solidFill>
              </a:rPr>
              <a:t>affect the quality or performance of the software being developed; failure of a purchased component to perform as expected.</a:t>
            </a:r>
            <a:endParaRPr sz="2400">
              <a:solidFill>
                <a:srgbClr val="000000"/>
              </a:solidFill>
            </a:endParaRPr>
          </a:p>
          <a:p>
            <a:pPr indent="-285750" lvl="1" marL="742950" rtl="0" algn="l">
              <a:lnSpc>
                <a:spcPct val="90000"/>
              </a:lnSpc>
              <a:spcBef>
                <a:spcPts val="480"/>
              </a:spcBef>
              <a:spcAft>
                <a:spcPts val="0"/>
              </a:spcAft>
              <a:buSzPts val="1800"/>
              <a:buFont typeface="Arial"/>
              <a:buChar char="–"/>
            </a:pPr>
            <a:r>
              <a:rPr b="1" lang="en-GB">
                <a:solidFill>
                  <a:srgbClr val="000000"/>
                </a:solidFill>
              </a:rPr>
              <a:t>Business risks </a:t>
            </a:r>
            <a:r>
              <a:rPr lang="en-GB">
                <a:solidFill>
                  <a:srgbClr val="000000"/>
                </a:solidFill>
              </a:rPr>
              <a:t>affect the organisation developing or procuring the software. a competitor introducing a new product is a business risk.</a:t>
            </a:r>
            <a:endParaRPr>
              <a:solidFill>
                <a:srgbClr val="000000"/>
              </a:solidFill>
            </a:endParaRPr>
          </a:p>
          <a:p>
            <a:pPr indent="-247650" lvl="0" marL="342900" rtl="0" algn="l">
              <a:spcBef>
                <a:spcPts val="400"/>
              </a:spcBef>
              <a:spcAft>
                <a:spcPts val="0"/>
              </a:spcAft>
              <a:buSzPts val="1500"/>
              <a:buNone/>
            </a:pPr>
            <a:r>
              <a:t/>
            </a:r>
            <a:endParaRPr b="1"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t/>
            </a:r>
            <a:endParaRPr/>
          </a:p>
        </p:txBody>
      </p:sp>
      <p:pic>
        <p:nvPicPr>
          <p:cNvPr descr="C:\Users\Foysal\Desktop\sr.JPG" id="182" name="Google Shape;182;p1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The Risk Management process Stages</a:t>
            </a:r>
            <a:endParaRPr/>
          </a:p>
        </p:txBody>
      </p:sp>
      <p:sp>
        <p:nvSpPr>
          <p:cNvPr id="188" name="Google Shape;188;p15"/>
          <p:cNvSpPr txBox="1"/>
          <p:nvPr>
            <p:ph idx="1" type="body"/>
          </p:nvPr>
        </p:nvSpPr>
        <p:spPr>
          <a:xfrm>
            <a:off x="838200" y="2362200"/>
            <a:ext cx="81534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50"/>
              <a:buChar char="●"/>
            </a:pPr>
            <a:r>
              <a:rPr lang="en-GB" sz="2200">
                <a:solidFill>
                  <a:srgbClr val="000000"/>
                </a:solidFill>
              </a:rPr>
              <a:t>Risk identification</a:t>
            </a:r>
            <a:endParaRPr/>
          </a:p>
          <a:p>
            <a:pPr indent="-285750" lvl="1" marL="742950" rtl="0" algn="l">
              <a:lnSpc>
                <a:spcPct val="90000"/>
              </a:lnSpc>
              <a:spcBef>
                <a:spcPts val="440"/>
              </a:spcBef>
              <a:spcAft>
                <a:spcPts val="0"/>
              </a:spcAft>
              <a:buSzPts val="1650"/>
              <a:buFont typeface="Arial"/>
              <a:buChar char="–"/>
            </a:pPr>
            <a:r>
              <a:rPr lang="en-GB" sz="2200">
                <a:solidFill>
                  <a:srgbClr val="000000"/>
                </a:solidFill>
              </a:rPr>
              <a:t>Identify project, product and business risks;</a:t>
            </a:r>
            <a:endParaRPr/>
          </a:p>
          <a:p>
            <a:pPr indent="-342900" lvl="0" marL="342900" rtl="0" algn="l">
              <a:lnSpc>
                <a:spcPct val="90000"/>
              </a:lnSpc>
              <a:spcBef>
                <a:spcPts val="440"/>
              </a:spcBef>
              <a:spcAft>
                <a:spcPts val="0"/>
              </a:spcAft>
              <a:buSzPts val="1650"/>
              <a:buChar char="●"/>
            </a:pPr>
            <a:r>
              <a:rPr lang="en-GB" sz="2200">
                <a:solidFill>
                  <a:srgbClr val="000000"/>
                </a:solidFill>
              </a:rPr>
              <a:t>Risk analysis</a:t>
            </a:r>
            <a:endParaRPr/>
          </a:p>
          <a:p>
            <a:pPr indent="-285750" lvl="1" marL="742950" rtl="0" algn="l">
              <a:lnSpc>
                <a:spcPct val="90000"/>
              </a:lnSpc>
              <a:spcBef>
                <a:spcPts val="440"/>
              </a:spcBef>
              <a:spcAft>
                <a:spcPts val="0"/>
              </a:spcAft>
              <a:buSzPts val="1650"/>
              <a:buFont typeface="Arial"/>
              <a:buChar char="–"/>
            </a:pPr>
            <a:r>
              <a:rPr lang="en-GB" sz="2200">
                <a:solidFill>
                  <a:srgbClr val="000000"/>
                </a:solidFill>
              </a:rPr>
              <a:t>Assess the likelihood and consequences of these risks;</a:t>
            </a:r>
            <a:endParaRPr/>
          </a:p>
          <a:p>
            <a:pPr indent="-342900" lvl="0" marL="342900" rtl="0" algn="l">
              <a:lnSpc>
                <a:spcPct val="90000"/>
              </a:lnSpc>
              <a:spcBef>
                <a:spcPts val="440"/>
              </a:spcBef>
              <a:spcAft>
                <a:spcPts val="0"/>
              </a:spcAft>
              <a:buSzPts val="1650"/>
              <a:buChar char="●"/>
            </a:pPr>
            <a:r>
              <a:rPr lang="en-GB" sz="2200">
                <a:solidFill>
                  <a:srgbClr val="000000"/>
                </a:solidFill>
              </a:rPr>
              <a:t>Risk planning</a:t>
            </a:r>
            <a:endParaRPr/>
          </a:p>
          <a:p>
            <a:pPr indent="-285750" lvl="1" marL="742950" rtl="0" algn="l">
              <a:lnSpc>
                <a:spcPct val="90000"/>
              </a:lnSpc>
              <a:spcBef>
                <a:spcPts val="440"/>
              </a:spcBef>
              <a:spcAft>
                <a:spcPts val="0"/>
              </a:spcAft>
              <a:buSzPts val="1650"/>
              <a:buFont typeface="Arial"/>
              <a:buChar char="–"/>
            </a:pPr>
            <a:r>
              <a:rPr lang="en-GB" sz="2200">
                <a:solidFill>
                  <a:srgbClr val="000000"/>
                </a:solidFill>
              </a:rPr>
              <a:t>Draw up plans to avoid or minimise the effects of the risk;</a:t>
            </a:r>
            <a:endParaRPr/>
          </a:p>
          <a:p>
            <a:pPr indent="-342900" lvl="0" marL="342900" rtl="0" algn="l">
              <a:lnSpc>
                <a:spcPct val="90000"/>
              </a:lnSpc>
              <a:spcBef>
                <a:spcPts val="440"/>
              </a:spcBef>
              <a:spcAft>
                <a:spcPts val="0"/>
              </a:spcAft>
              <a:buSzPts val="1650"/>
              <a:buChar char="●"/>
            </a:pPr>
            <a:r>
              <a:rPr lang="en-GB" sz="2200">
                <a:solidFill>
                  <a:srgbClr val="000000"/>
                </a:solidFill>
              </a:rPr>
              <a:t>Risk monitoring</a:t>
            </a:r>
            <a:endParaRPr/>
          </a:p>
          <a:p>
            <a:pPr indent="-285750" lvl="1" marL="742950" rtl="0" algn="l">
              <a:lnSpc>
                <a:spcPct val="90000"/>
              </a:lnSpc>
              <a:spcBef>
                <a:spcPts val="440"/>
              </a:spcBef>
              <a:spcAft>
                <a:spcPts val="0"/>
              </a:spcAft>
              <a:buSzPts val="1650"/>
              <a:buFont typeface="Arial"/>
              <a:buChar char="–"/>
            </a:pPr>
            <a:r>
              <a:rPr lang="en-GB" sz="2200">
                <a:solidFill>
                  <a:srgbClr val="000000"/>
                </a:solidFill>
              </a:rPr>
              <a:t>The risk is constantly assessed and plans for risk mitigation</a:t>
            </a:r>
            <a:endParaRPr/>
          </a:p>
          <a:p>
            <a:pPr indent="-285750" lvl="1" marL="742950" rtl="0" algn="l">
              <a:lnSpc>
                <a:spcPct val="90000"/>
              </a:lnSpc>
              <a:spcBef>
                <a:spcPts val="440"/>
              </a:spcBef>
              <a:spcAft>
                <a:spcPts val="0"/>
              </a:spcAft>
              <a:buSzPts val="1650"/>
              <a:buFont typeface="Arial"/>
              <a:buChar char="–"/>
            </a:pPr>
            <a:r>
              <a:rPr lang="en-GB" sz="2200">
                <a:solidFill>
                  <a:srgbClr val="000000"/>
                </a:solidFill>
              </a:rPr>
              <a:t>are revised as more information about the risk becomes available.</a:t>
            </a:r>
            <a:endParaRPr sz="22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The Risk Management Process</a:t>
            </a:r>
            <a:endParaRPr/>
          </a:p>
        </p:txBody>
      </p:sp>
      <p:pic>
        <p:nvPicPr>
          <p:cNvPr descr="5.10 Risk-man-process.eps                                      000FF90EMacintosh HD                   B8AA5F2E:" id="194" name="Google Shape;194;p16"/>
          <p:cNvPicPr preferRelativeResize="0"/>
          <p:nvPr>
            <p:ph idx="1" type="body"/>
          </p:nvPr>
        </p:nvPicPr>
        <p:blipFill rotWithShape="1">
          <a:blip r:embed="rId3">
            <a:alphaModFix/>
          </a:blip>
          <a:srcRect b="0" l="0" r="0" t="0"/>
          <a:stretch/>
        </p:blipFill>
        <p:spPr>
          <a:xfrm>
            <a:off x="762000" y="2438400"/>
            <a:ext cx="8153400" cy="281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identification</a:t>
            </a:r>
            <a:endParaRPr/>
          </a:p>
        </p:txBody>
      </p:sp>
      <p:sp>
        <p:nvSpPr>
          <p:cNvPr id="200" name="Google Shape;200;p17"/>
          <p:cNvSpPr txBox="1"/>
          <p:nvPr>
            <p:ph idx="1" type="body"/>
          </p:nvPr>
        </p:nvSpPr>
        <p:spPr>
          <a:xfrm>
            <a:off x="914400" y="26670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solidFill>
                  <a:srgbClr val="000000"/>
                </a:solidFill>
              </a:rPr>
              <a:t>Risk identification is the first stage of risk management which is concerned with discovering possible risks to the project.</a:t>
            </a:r>
            <a:endParaRPr/>
          </a:p>
          <a:p>
            <a:pPr indent="-342900" lvl="0" marL="342900" rtl="0" algn="l">
              <a:spcBef>
                <a:spcPts val="480"/>
              </a:spcBef>
              <a:spcAft>
                <a:spcPts val="0"/>
              </a:spcAft>
              <a:buSzPts val="1800"/>
              <a:buChar char="●"/>
            </a:pPr>
            <a:r>
              <a:rPr lang="en-GB" sz="2400">
                <a:solidFill>
                  <a:srgbClr val="000000"/>
                </a:solidFill>
              </a:rPr>
              <a:t>Risk identification may be carried out as a team process using a brainstorming approach or may simply be based on experience.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identification</a:t>
            </a:r>
            <a:endParaRPr/>
          </a:p>
        </p:txBody>
      </p:sp>
      <p:sp>
        <p:nvSpPr>
          <p:cNvPr id="206" name="Google Shape;206;p18"/>
          <p:cNvSpPr txBox="1"/>
          <p:nvPr>
            <p:ph idx="1" type="body"/>
          </p:nvPr>
        </p:nvSpPr>
        <p:spPr>
          <a:xfrm>
            <a:off x="838200" y="25146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solidFill>
                  <a:srgbClr val="000000"/>
                </a:solidFill>
              </a:rPr>
              <a:t>Technology risks.</a:t>
            </a:r>
            <a:endParaRPr/>
          </a:p>
          <a:p>
            <a:pPr indent="-342900" lvl="0" marL="342900" rtl="0" algn="l">
              <a:spcBef>
                <a:spcPts val="560"/>
              </a:spcBef>
              <a:spcAft>
                <a:spcPts val="0"/>
              </a:spcAft>
              <a:buSzPts val="2100"/>
              <a:buChar char="●"/>
            </a:pPr>
            <a:r>
              <a:rPr lang="en-GB">
                <a:solidFill>
                  <a:srgbClr val="000000"/>
                </a:solidFill>
              </a:rPr>
              <a:t>People risks.</a:t>
            </a:r>
            <a:endParaRPr/>
          </a:p>
          <a:p>
            <a:pPr indent="-342900" lvl="0" marL="342900" rtl="0" algn="l">
              <a:spcBef>
                <a:spcPts val="560"/>
              </a:spcBef>
              <a:spcAft>
                <a:spcPts val="0"/>
              </a:spcAft>
              <a:buSzPts val="2100"/>
              <a:buChar char="●"/>
            </a:pPr>
            <a:r>
              <a:rPr lang="en-GB">
                <a:solidFill>
                  <a:srgbClr val="000000"/>
                </a:solidFill>
              </a:rPr>
              <a:t>Organisational risks.</a:t>
            </a:r>
            <a:endParaRPr/>
          </a:p>
          <a:p>
            <a:pPr indent="-342900" lvl="0" marL="342900" rtl="0" algn="l">
              <a:spcBef>
                <a:spcPts val="560"/>
              </a:spcBef>
              <a:spcAft>
                <a:spcPts val="0"/>
              </a:spcAft>
              <a:buSzPts val="2100"/>
              <a:buChar char="●"/>
            </a:pPr>
            <a:r>
              <a:rPr lang="en-GB">
                <a:solidFill>
                  <a:srgbClr val="000000"/>
                </a:solidFill>
              </a:rPr>
              <a:t>Requirements risks.</a:t>
            </a:r>
            <a:endParaRPr/>
          </a:p>
          <a:p>
            <a:pPr indent="-342900" lvl="0" marL="342900" rtl="0" algn="l">
              <a:spcBef>
                <a:spcPts val="560"/>
              </a:spcBef>
              <a:spcAft>
                <a:spcPts val="0"/>
              </a:spcAft>
              <a:buSzPts val="2100"/>
              <a:buChar char="●"/>
            </a:pPr>
            <a:r>
              <a:rPr lang="en-GB">
                <a:solidFill>
                  <a:srgbClr val="000000"/>
                </a:solidFill>
              </a:rPr>
              <a:t>Estimation risks.</a:t>
            </a:r>
            <a:endParaRPr/>
          </a:p>
          <a:p>
            <a:pPr indent="-209550" lvl="0" marL="342900" rtl="0" algn="l">
              <a:spcBef>
                <a:spcPts val="560"/>
              </a:spcBef>
              <a:spcAft>
                <a:spcPts val="0"/>
              </a:spcAft>
              <a:buSzPts val="2100"/>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Risks and risk types</a:t>
            </a:r>
            <a:endParaRPr/>
          </a:p>
        </p:txBody>
      </p:sp>
      <p:sp>
        <p:nvSpPr>
          <p:cNvPr id="212" name="Google Shape;212;p19"/>
          <p:cNvSpPr txBox="1"/>
          <p:nvPr>
            <p:ph idx="1" type="body"/>
          </p:nvPr>
        </p:nvSpPr>
        <p:spPr>
          <a:xfrm>
            <a:off x="838200" y="2362200"/>
            <a:ext cx="7693025" cy="3429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None/>
            </a:pPr>
            <a:r>
              <a:rPr lang="en-GB" sz="2400"/>
              <a:t>    </a:t>
            </a:r>
            <a:endParaRPr/>
          </a:p>
        </p:txBody>
      </p:sp>
      <p:pic>
        <p:nvPicPr>
          <p:cNvPr id="213" name="Google Shape;213;p19"/>
          <p:cNvPicPr preferRelativeResize="0"/>
          <p:nvPr/>
        </p:nvPicPr>
        <p:blipFill rotWithShape="1">
          <a:blip r:embed="rId3">
            <a:alphaModFix/>
          </a:blip>
          <a:srcRect b="0" l="0" r="0" t="0"/>
          <a:stretch/>
        </p:blipFill>
        <p:spPr>
          <a:xfrm>
            <a:off x="32657" y="76200"/>
            <a:ext cx="9111343" cy="678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Software project management</a:t>
            </a:r>
            <a:endParaRPr>
              <a:solidFill>
                <a:schemeClr val="dk1"/>
              </a:solidFill>
            </a:endParaRPr>
          </a:p>
        </p:txBody>
      </p:sp>
      <p:sp>
        <p:nvSpPr>
          <p:cNvPr id="108" name="Google Shape;108;p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1800"/>
              <a:buChar char="●"/>
            </a:pPr>
            <a:r>
              <a:rPr lang="en-GB" sz="2400">
                <a:solidFill>
                  <a:srgbClr val="000000"/>
                </a:solidFill>
                <a:latin typeface="Arial"/>
                <a:ea typeface="Arial"/>
                <a:cs typeface="Arial"/>
                <a:sym typeface="Arial"/>
              </a:rPr>
              <a:t>Concerned with </a:t>
            </a:r>
            <a:r>
              <a:rPr lang="en-GB" sz="2400">
                <a:solidFill>
                  <a:srgbClr val="000000"/>
                </a:solidFill>
                <a:highlight>
                  <a:srgbClr val="FFFF00"/>
                </a:highlight>
                <a:latin typeface="Arial"/>
                <a:ea typeface="Arial"/>
                <a:cs typeface="Arial"/>
                <a:sym typeface="Arial"/>
              </a:rPr>
              <a:t>activities involved</a:t>
            </a:r>
            <a:r>
              <a:rPr lang="en-GB" sz="2400">
                <a:solidFill>
                  <a:srgbClr val="000000"/>
                </a:solidFill>
                <a:latin typeface="Arial"/>
                <a:ea typeface="Arial"/>
                <a:cs typeface="Arial"/>
                <a:sym typeface="Arial"/>
              </a:rPr>
              <a:t> in ensuring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that software is </a:t>
            </a:r>
            <a:r>
              <a:rPr lang="en-GB" sz="2400">
                <a:solidFill>
                  <a:srgbClr val="000000"/>
                </a:solidFill>
                <a:highlight>
                  <a:srgbClr val="FFFF00"/>
                </a:highlight>
                <a:latin typeface="Arial"/>
                <a:ea typeface="Arial"/>
                <a:cs typeface="Arial"/>
                <a:sym typeface="Arial"/>
              </a:rPr>
              <a:t>delivered on time </a:t>
            </a:r>
            <a:r>
              <a:rPr lang="en-GB" sz="2400">
                <a:solidFill>
                  <a:srgbClr val="000000"/>
                </a:solidFill>
                <a:latin typeface="Arial"/>
                <a:ea typeface="Arial"/>
                <a:cs typeface="Arial"/>
                <a:sym typeface="Arial"/>
              </a:rPr>
              <a:t>and on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schedule and in accordance with the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requirements of the organisations developing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and procuring the software.</a:t>
            </a:r>
            <a:endParaRPr/>
          </a:p>
          <a:p>
            <a:pPr indent="-342900" lvl="0" marL="342900" rtl="0" algn="just">
              <a:spcBef>
                <a:spcPts val="480"/>
              </a:spcBef>
              <a:spcAft>
                <a:spcPts val="0"/>
              </a:spcAft>
              <a:buSzPts val="1800"/>
              <a:buChar char="●"/>
            </a:pPr>
            <a:r>
              <a:rPr lang="en-GB" sz="2400">
                <a:solidFill>
                  <a:srgbClr val="000000"/>
                </a:solidFill>
                <a:latin typeface="Arial"/>
                <a:ea typeface="Arial"/>
                <a:cs typeface="Arial"/>
                <a:sym typeface="Arial"/>
              </a:rPr>
              <a:t>Project management is needed because software development is always </a:t>
            </a:r>
            <a:r>
              <a:rPr lang="en-GB" sz="2400">
                <a:solidFill>
                  <a:srgbClr val="000000"/>
                </a:solidFill>
                <a:highlight>
                  <a:srgbClr val="FFFF00"/>
                </a:highlight>
                <a:latin typeface="Arial"/>
                <a:ea typeface="Arial"/>
                <a:cs typeface="Arial"/>
                <a:sym typeface="Arial"/>
              </a:rPr>
              <a:t>subject to budget </a:t>
            </a:r>
            <a:r>
              <a:rPr lang="en-GB" sz="2400">
                <a:solidFill>
                  <a:srgbClr val="000000"/>
                </a:solidFill>
                <a:latin typeface="Arial"/>
                <a:ea typeface="Arial"/>
                <a:cs typeface="Arial"/>
                <a:sym typeface="Arial"/>
              </a:rPr>
              <a:t>and </a:t>
            </a:r>
            <a:r>
              <a:rPr lang="en-GB" sz="2400">
                <a:solidFill>
                  <a:srgbClr val="000000"/>
                </a:solidFill>
                <a:highlight>
                  <a:srgbClr val="FFFF00"/>
                </a:highlight>
                <a:latin typeface="Arial"/>
                <a:ea typeface="Arial"/>
                <a:cs typeface="Arial"/>
                <a:sym typeface="Arial"/>
              </a:rPr>
              <a:t>schedule constraints</a:t>
            </a:r>
            <a:r>
              <a:rPr lang="en-GB" sz="2400">
                <a:solidFill>
                  <a:srgbClr val="000000"/>
                </a:solidFill>
                <a:latin typeface="Arial"/>
                <a:ea typeface="Arial"/>
                <a:cs typeface="Arial"/>
                <a:sym typeface="Arial"/>
              </a:rPr>
              <a:t> that are set by the organisation developing the software.</a:t>
            </a:r>
            <a:endParaRPr/>
          </a:p>
          <a:p>
            <a:pPr indent="0" lvl="0" marL="0" rtl="0" algn="l">
              <a:spcBef>
                <a:spcPts val="560"/>
              </a:spcBef>
              <a:spcAft>
                <a:spcPts val="0"/>
              </a:spcAft>
              <a:buSzPts val="2100"/>
              <a:buNone/>
            </a:pPr>
            <a:r>
              <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analysis</a:t>
            </a:r>
            <a:endParaRPr/>
          </a:p>
        </p:txBody>
      </p:sp>
      <p:sp>
        <p:nvSpPr>
          <p:cNvPr id="219" name="Google Shape;219;p2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solidFill>
                  <a:srgbClr val="000000"/>
                </a:solidFill>
              </a:rPr>
              <a:t>Assess probability and seriousness of each risk.</a:t>
            </a:r>
            <a:endParaRPr/>
          </a:p>
          <a:p>
            <a:pPr indent="-342900" lvl="0" marL="342900" rtl="0" algn="l">
              <a:spcBef>
                <a:spcPts val="560"/>
              </a:spcBef>
              <a:spcAft>
                <a:spcPts val="0"/>
              </a:spcAft>
              <a:buSzPts val="2100"/>
              <a:buChar char="●"/>
            </a:pPr>
            <a:r>
              <a:rPr lang="en-GB">
                <a:solidFill>
                  <a:srgbClr val="000000"/>
                </a:solidFill>
              </a:rPr>
              <a:t>Probability may be very low, low, moderate, high or very high.</a:t>
            </a:r>
            <a:endParaRPr/>
          </a:p>
          <a:p>
            <a:pPr indent="-342900" lvl="0" marL="342900" rtl="0" algn="l">
              <a:spcBef>
                <a:spcPts val="560"/>
              </a:spcBef>
              <a:spcAft>
                <a:spcPts val="0"/>
              </a:spcAft>
              <a:buSzPts val="2100"/>
              <a:buChar char="●"/>
            </a:pPr>
            <a:r>
              <a:rPr lang="en-GB">
                <a:solidFill>
                  <a:srgbClr val="000000"/>
                </a:solidFill>
              </a:rPr>
              <a:t>Risk effects might be catastrophic, serious, tolerable or insignificant.</a:t>
            </a:r>
            <a:endParaRPr/>
          </a:p>
          <a:p>
            <a:pPr indent="-209550" lvl="0" marL="342900" rtl="0" algn="l">
              <a:spcBef>
                <a:spcPts val="560"/>
              </a:spcBef>
              <a:spcAft>
                <a:spcPts val="0"/>
              </a:spcAft>
              <a:buSzPts val="2100"/>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analysis (i)</a:t>
            </a:r>
            <a:endParaRPr/>
          </a:p>
        </p:txBody>
      </p:sp>
      <p:pic>
        <p:nvPicPr>
          <p:cNvPr descr="C:\Users\Foysal\Desktop\ra.JPG" id="225" name="Google Shape;225;p21"/>
          <p:cNvPicPr preferRelativeResize="0"/>
          <p:nvPr/>
        </p:nvPicPr>
        <p:blipFill rotWithShape="1">
          <a:blip r:embed="rId3">
            <a:alphaModFix/>
          </a:blip>
          <a:srcRect b="0" l="0" r="0" t="0"/>
          <a:stretch/>
        </p:blipFill>
        <p:spPr>
          <a:xfrm>
            <a:off x="21770" y="0"/>
            <a:ext cx="9122229"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planning</a:t>
            </a:r>
            <a:endParaRPr/>
          </a:p>
        </p:txBody>
      </p:sp>
      <p:sp>
        <p:nvSpPr>
          <p:cNvPr id="231" name="Google Shape;231;p22"/>
          <p:cNvSpPr txBox="1"/>
          <p:nvPr>
            <p:ph idx="1" type="body"/>
          </p:nvPr>
        </p:nvSpPr>
        <p:spPr>
          <a:xfrm>
            <a:off x="609600" y="2514600"/>
            <a:ext cx="8284029"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500"/>
              <a:buChar char="●"/>
            </a:pPr>
            <a:r>
              <a:rPr lang="en-GB" sz="2000">
                <a:solidFill>
                  <a:srgbClr val="000000"/>
                </a:solidFill>
              </a:rPr>
              <a:t>Consider each risk and develop a strategy to manage that risk.</a:t>
            </a:r>
            <a:endParaRPr/>
          </a:p>
          <a:p>
            <a:pPr indent="-342900" lvl="0" marL="342900" rtl="0" algn="l">
              <a:lnSpc>
                <a:spcPct val="90000"/>
              </a:lnSpc>
              <a:spcBef>
                <a:spcPts val="400"/>
              </a:spcBef>
              <a:spcAft>
                <a:spcPts val="0"/>
              </a:spcAft>
              <a:buSzPts val="1500"/>
              <a:buChar char="●"/>
            </a:pPr>
            <a:r>
              <a:rPr lang="en-GB" sz="2000">
                <a:solidFill>
                  <a:srgbClr val="000000"/>
                </a:solidFill>
              </a:rPr>
              <a:t>These strategies fall into three categories:</a:t>
            </a:r>
            <a:endParaRPr sz="2000">
              <a:solidFill>
                <a:srgbClr val="000000"/>
              </a:solidFill>
            </a:endParaRPr>
          </a:p>
          <a:p>
            <a:pPr indent="-342900" lvl="0" marL="342900" rtl="0" algn="l">
              <a:lnSpc>
                <a:spcPct val="90000"/>
              </a:lnSpc>
              <a:spcBef>
                <a:spcPts val="400"/>
              </a:spcBef>
              <a:spcAft>
                <a:spcPts val="0"/>
              </a:spcAft>
              <a:buSzPts val="1500"/>
              <a:buChar char="●"/>
            </a:pPr>
            <a:r>
              <a:rPr b="1" lang="en-GB" sz="2000">
                <a:solidFill>
                  <a:srgbClr val="000000"/>
                </a:solidFill>
              </a:rPr>
              <a:t>Avoidance strategies</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The probability that the risk will arise is reduced;</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An example is the strategy for dealing with defective components</a:t>
            </a:r>
            <a:endParaRPr sz="2000">
              <a:solidFill>
                <a:srgbClr val="000000"/>
              </a:solidFill>
            </a:endParaRPr>
          </a:p>
          <a:p>
            <a:pPr indent="-342900" lvl="0" marL="342900" rtl="0" algn="l">
              <a:lnSpc>
                <a:spcPct val="90000"/>
              </a:lnSpc>
              <a:spcBef>
                <a:spcPts val="400"/>
              </a:spcBef>
              <a:spcAft>
                <a:spcPts val="0"/>
              </a:spcAft>
              <a:buSzPts val="1500"/>
              <a:buChar char="●"/>
            </a:pPr>
            <a:r>
              <a:rPr b="1" lang="en-GB" sz="2000">
                <a:solidFill>
                  <a:srgbClr val="000000"/>
                </a:solidFill>
              </a:rPr>
              <a:t>Minimisation strategies</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The impact of the risk on the project or product will be reduced; </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An example of a risk minimization strategy is that for staff illness.</a:t>
            </a:r>
            <a:endParaRPr sz="2000">
              <a:solidFill>
                <a:srgbClr val="000000"/>
              </a:solidFill>
            </a:endParaRPr>
          </a:p>
          <a:p>
            <a:pPr indent="-342900" lvl="0" marL="342900" rtl="0" algn="l">
              <a:lnSpc>
                <a:spcPct val="90000"/>
              </a:lnSpc>
              <a:spcBef>
                <a:spcPts val="400"/>
              </a:spcBef>
              <a:spcAft>
                <a:spcPts val="0"/>
              </a:spcAft>
              <a:buSzPts val="1500"/>
              <a:buChar char="●"/>
            </a:pPr>
            <a:r>
              <a:rPr b="1" lang="en-GB" sz="2000">
                <a:solidFill>
                  <a:srgbClr val="000000"/>
                </a:solidFill>
              </a:rPr>
              <a:t>Contingency plans</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If the risk arises, contingency plans are plans to deal with that risk;</a:t>
            </a:r>
            <a:endParaRPr/>
          </a:p>
          <a:p>
            <a:pPr indent="-285750" lvl="1" marL="742950" rtl="0" algn="l">
              <a:lnSpc>
                <a:spcPct val="90000"/>
              </a:lnSpc>
              <a:spcBef>
                <a:spcPts val="400"/>
              </a:spcBef>
              <a:spcAft>
                <a:spcPts val="0"/>
              </a:spcAft>
              <a:buSzPts val="1500"/>
              <a:buFont typeface="Arial"/>
              <a:buChar char="–"/>
            </a:pPr>
            <a:r>
              <a:rPr lang="en-GB" sz="2000">
                <a:solidFill>
                  <a:srgbClr val="000000"/>
                </a:solidFill>
              </a:rPr>
              <a:t> for example the strategy for organizational financial problems</a:t>
            </a:r>
            <a:endParaRPr sz="2000">
              <a:solidFill>
                <a:srgbClr val="000000"/>
              </a:solidFill>
            </a:endParaRPr>
          </a:p>
          <a:p>
            <a:pPr indent="-247650" lvl="0" marL="342900" rtl="0" algn="l">
              <a:spcBef>
                <a:spcPts val="400"/>
              </a:spcBef>
              <a:spcAft>
                <a:spcPts val="0"/>
              </a:spcAft>
              <a:buSzPts val="1500"/>
              <a:buNone/>
            </a:pPr>
            <a:r>
              <a:t/>
            </a:r>
            <a:endParaRPr sz="2000">
              <a:solidFill>
                <a:srgbClr val="000000"/>
              </a:solidFill>
            </a:endParaRPr>
          </a:p>
          <a:p>
            <a:pPr indent="-342900" lvl="0" marL="342900" rtl="0" algn="l">
              <a:spcBef>
                <a:spcPts val="400"/>
              </a:spcBef>
              <a:spcAft>
                <a:spcPts val="0"/>
              </a:spcAft>
              <a:buSzPts val="1500"/>
              <a:buNone/>
            </a:pPr>
            <a:r>
              <a:t/>
            </a:r>
            <a:endParaRPr sz="2000">
              <a:solidFill>
                <a:srgbClr val="000000"/>
              </a:solidFill>
            </a:endParaRPr>
          </a:p>
          <a:p>
            <a:pPr indent="-342900" lvl="0" marL="342900" rtl="0" algn="l">
              <a:spcBef>
                <a:spcPts val="400"/>
              </a:spcBef>
              <a:spcAft>
                <a:spcPts val="0"/>
              </a:spcAft>
              <a:buSzPts val="1500"/>
              <a:buNone/>
            </a:pPr>
            <a:r>
              <a:t/>
            </a:r>
            <a:endParaRPr sz="20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management strategies (i)</a:t>
            </a:r>
            <a:endParaRPr/>
          </a:p>
        </p:txBody>
      </p:sp>
      <p:pic>
        <p:nvPicPr>
          <p:cNvPr id="237" name="Google Shape;237;p23"/>
          <p:cNvPicPr preferRelativeResize="0"/>
          <p:nvPr/>
        </p:nvPicPr>
        <p:blipFill rotWithShape="1">
          <a:blip r:embed="rId3">
            <a:alphaModFix/>
          </a:blip>
          <a:srcRect b="0" l="0" r="0" t="0"/>
          <a:stretch/>
        </p:blipFill>
        <p:spPr>
          <a:xfrm>
            <a:off x="76200" y="1905000"/>
            <a:ext cx="9067800" cy="4953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management strategies (ii)</a:t>
            </a:r>
            <a:endParaRPr/>
          </a:p>
        </p:txBody>
      </p:sp>
      <p:pic>
        <p:nvPicPr>
          <p:cNvPr descr="C:\Users\Foysal\Desktop\srt2.JPG" id="243" name="Google Shape;243;p24"/>
          <p:cNvPicPr preferRelativeResize="0"/>
          <p:nvPr/>
        </p:nvPicPr>
        <p:blipFill rotWithShape="1">
          <a:blip r:embed="rId3">
            <a:alphaModFix/>
          </a:blip>
          <a:srcRect b="0" l="0" r="0" t="0"/>
          <a:stretch/>
        </p:blipFill>
        <p:spPr>
          <a:xfrm>
            <a:off x="1090613" y="2319338"/>
            <a:ext cx="7748587" cy="40814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Risk monitoring</a:t>
            </a:r>
            <a:endParaRPr/>
          </a:p>
        </p:txBody>
      </p:sp>
      <p:sp>
        <p:nvSpPr>
          <p:cNvPr id="249" name="Google Shape;249;p25"/>
          <p:cNvSpPr txBox="1"/>
          <p:nvPr>
            <p:ph idx="1" type="body"/>
          </p:nvPr>
        </p:nvSpPr>
        <p:spPr>
          <a:xfrm>
            <a:off x="838200" y="2362200"/>
            <a:ext cx="7693025"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solidFill>
                  <a:srgbClr val="000000"/>
                </a:solidFill>
              </a:rPr>
              <a:t>Assess each identified risks regularly to decide whether or not it is becoming less or more probable.</a:t>
            </a:r>
            <a:endParaRPr/>
          </a:p>
          <a:p>
            <a:pPr indent="-342900" lvl="0" marL="342900" rtl="0" algn="l">
              <a:spcBef>
                <a:spcPts val="480"/>
              </a:spcBef>
              <a:spcAft>
                <a:spcPts val="0"/>
              </a:spcAft>
              <a:buSzPts val="1800"/>
              <a:buChar char="●"/>
            </a:pPr>
            <a:r>
              <a:rPr lang="en-GB" sz="2400">
                <a:solidFill>
                  <a:srgbClr val="000000"/>
                </a:solidFill>
              </a:rPr>
              <a:t>Some factors that give us clues about the risk probability and its effects must be observed. These factors are obviously dependent on the types of risk.</a:t>
            </a:r>
            <a:endParaRPr sz="24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p:nvPr>
            <p:ph type="title"/>
          </p:nvPr>
        </p:nvSpPr>
        <p:spPr>
          <a:xfrm>
            <a:off x="762000" y="838200"/>
            <a:ext cx="7924800" cy="10668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br>
              <a:rPr lang="en-GB"/>
            </a:br>
            <a:br>
              <a:rPr lang="en-GB"/>
            </a:br>
            <a:br>
              <a:rPr lang="en-GB"/>
            </a:br>
            <a:br>
              <a:rPr lang="en-GB"/>
            </a:br>
            <a:br>
              <a:rPr lang="en-GB"/>
            </a:br>
            <a:br>
              <a:rPr lang="en-GB"/>
            </a:br>
            <a:br>
              <a:rPr lang="en-GB"/>
            </a:br>
            <a:br>
              <a:rPr lang="en-GB"/>
            </a:br>
            <a:br>
              <a:rPr lang="en-GB"/>
            </a:br>
            <a:br>
              <a:rPr lang="en-GB"/>
            </a:br>
            <a:br>
              <a:rPr lang="en-GB"/>
            </a:br>
            <a:r>
              <a:rPr lang="en-GB"/>
              <a:t>Risk indicators</a:t>
            </a:r>
            <a:endParaRPr/>
          </a:p>
        </p:txBody>
      </p:sp>
      <p:pic>
        <p:nvPicPr>
          <p:cNvPr id="255" name="Google Shape;255;p26"/>
          <p:cNvPicPr preferRelativeResize="0"/>
          <p:nvPr/>
        </p:nvPicPr>
        <p:blipFill rotWithShape="1">
          <a:blip r:embed="rId3">
            <a:alphaModFix/>
          </a:blip>
          <a:srcRect b="0" l="0" r="0" t="0"/>
          <a:stretch/>
        </p:blipFill>
        <p:spPr>
          <a:xfrm>
            <a:off x="10886" y="2286000"/>
            <a:ext cx="9144000" cy="457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ph type="title"/>
          </p:nvPr>
        </p:nvSpPr>
        <p:spPr>
          <a:xfrm>
            <a:off x="838200" y="914400"/>
            <a:ext cx="7924800" cy="762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Management activities</a:t>
            </a:r>
            <a:endParaRPr/>
          </a:p>
        </p:txBody>
      </p:sp>
      <p:sp>
        <p:nvSpPr>
          <p:cNvPr id="114" name="Google Shape;114;p3"/>
          <p:cNvSpPr txBox="1"/>
          <p:nvPr>
            <p:ph idx="1" type="body"/>
          </p:nvPr>
        </p:nvSpPr>
        <p:spPr>
          <a:xfrm>
            <a:off x="838200" y="2362200"/>
            <a:ext cx="8229600" cy="4191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solidFill>
                  <a:srgbClr val="000000"/>
                </a:solidFill>
              </a:rPr>
              <a:t>Proposal writing.</a:t>
            </a:r>
            <a:endParaRPr/>
          </a:p>
          <a:p>
            <a:pPr indent="-342900" lvl="0" marL="342900" rtl="0" algn="l">
              <a:spcBef>
                <a:spcPts val="560"/>
              </a:spcBef>
              <a:spcAft>
                <a:spcPts val="0"/>
              </a:spcAft>
              <a:buSzPts val="2100"/>
              <a:buChar char="●"/>
            </a:pPr>
            <a:r>
              <a:rPr lang="en-GB">
                <a:solidFill>
                  <a:srgbClr val="000000"/>
                </a:solidFill>
              </a:rPr>
              <a:t>Project planning and scheduling.</a:t>
            </a:r>
            <a:endParaRPr/>
          </a:p>
          <a:p>
            <a:pPr indent="-342900" lvl="0" marL="342900" rtl="0" algn="l">
              <a:spcBef>
                <a:spcPts val="560"/>
              </a:spcBef>
              <a:spcAft>
                <a:spcPts val="0"/>
              </a:spcAft>
              <a:buSzPts val="2100"/>
              <a:buChar char="●"/>
            </a:pPr>
            <a:r>
              <a:rPr lang="en-GB">
                <a:solidFill>
                  <a:srgbClr val="000000"/>
                </a:solidFill>
              </a:rPr>
              <a:t>Project costing.</a:t>
            </a:r>
            <a:endParaRPr/>
          </a:p>
          <a:p>
            <a:pPr indent="-342900" lvl="0" marL="342900" rtl="0" algn="l">
              <a:spcBef>
                <a:spcPts val="560"/>
              </a:spcBef>
              <a:spcAft>
                <a:spcPts val="0"/>
              </a:spcAft>
              <a:buSzPts val="2100"/>
              <a:buChar char="●"/>
            </a:pPr>
            <a:r>
              <a:rPr lang="en-GB">
                <a:solidFill>
                  <a:srgbClr val="000000"/>
                </a:solidFill>
              </a:rPr>
              <a:t>Project monitoring and reviews.</a:t>
            </a:r>
            <a:endParaRPr/>
          </a:p>
          <a:p>
            <a:pPr indent="-342900" lvl="0" marL="342900" rtl="0" algn="l">
              <a:spcBef>
                <a:spcPts val="560"/>
              </a:spcBef>
              <a:spcAft>
                <a:spcPts val="0"/>
              </a:spcAft>
              <a:buSzPts val="2100"/>
              <a:buChar char="●"/>
            </a:pPr>
            <a:r>
              <a:rPr lang="en-GB">
                <a:solidFill>
                  <a:srgbClr val="000000"/>
                </a:solidFill>
              </a:rPr>
              <a:t>Personnel selection and evaluation.</a:t>
            </a:r>
            <a:endParaRPr/>
          </a:p>
          <a:p>
            <a:pPr indent="-342900" lvl="0" marL="342900" rtl="0" algn="l">
              <a:spcBef>
                <a:spcPts val="560"/>
              </a:spcBef>
              <a:spcAft>
                <a:spcPts val="0"/>
              </a:spcAft>
              <a:buSzPts val="2100"/>
              <a:buChar char="●"/>
            </a:pPr>
            <a:r>
              <a:rPr lang="en-GB">
                <a:solidFill>
                  <a:srgbClr val="000000"/>
                </a:solidFill>
              </a:rPr>
              <a:t>Report writing and presentations.</a:t>
            </a:r>
            <a:endParaRPr/>
          </a:p>
          <a:p>
            <a:pPr indent="-209550" lvl="0" marL="342900" rtl="0" algn="l">
              <a:spcBef>
                <a:spcPts val="560"/>
              </a:spcBef>
              <a:spcAft>
                <a:spcPts val="0"/>
              </a:spcAft>
              <a:buSzPts val="2100"/>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ph type="title"/>
          </p:nvPr>
        </p:nvSpPr>
        <p:spPr>
          <a:xfrm>
            <a:off x="838200" y="838200"/>
            <a:ext cx="7924800" cy="10668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br>
              <a:rPr lang="en-GB"/>
            </a:br>
            <a:endParaRPr sz="2000">
              <a:latin typeface="Calibri"/>
              <a:ea typeface="Calibri"/>
              <a:cs typeface="Calibri"/>
              <a:sym typeface="Calibri"/>
            </a:endParaRPr>
          </a:p>
        </p:txBody>
      </p:sp>
      <p:sp>
        <p:nvSpPr>
          <p:cNvPr id="120" name="Google Shape;120;p4"/>
          <p:cNvSpPr txBox="1"/>
          <p:nvPr>
            <p:ph idx="1" type="body"/>
          </p:nvPr>
        </p:nvSpPr>
        <p:spPr>
          <a:xfrm>
            <a:off x="838200" y="24384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solidFill>
                  <a:srgbClr val="000000"/>
                </a:solidFill>
                <a:latin typeface="Arial"/>
                <a:ea typeface="Arial"/>
                <a:cs typeface="Arial"/>
                <a:sym typeface="Arial"/>
              </a:rPr>
              <a:t>Probably the </a:t>
            </a:r>
            <a:r>
              <a:rPr lang="en-GB" sz="2400">
                <a:solidFill>
                  <a:srgbClr val="000000"/>
                </a:solidFill>
                <a:highlight>
                  <a:srgbClr val="FFFF00"/>
                </a:highlight>
                <a:latin typeface="Arial"/>
                <a:ea typeface="Arial"/>
                <a:cs typeface="Arial"/>
                <a:sym typeface="Arial"/>
              </a:rPr>
              <a:t>most time-consuming </a:t>
            </a:r>
            <a:r>
              <a:rPr lang="en-GB" sz="2400">
                <a:solidFill>
                  <a:srgbClr val="000000"/>
                </a:solidFill>
                <a:latin typeface="Arial"/>
                <a:ea typeface="Arial"/>
                <a:cs typeface="Arial"/>
                <a:sym typeface="Arial"/>
              </a:rPr>
              <a:t> project management activity.</a:t>
            </a:r>
            <a:endParaRPr/>
          </a:p>
          <a:p>
            <a:pPr indent="-342900" lvl="0" marL="342900" rtl="0" algn="l">
              <a:spcBef>
                <a:spcPts val="480"/>
              </a:spcBef>
              <a:spcAft>
                <a:spcPts val="0"/>
              </a:spcAft>
              <a:buSzPts val="1800"/>
              <a:buChar char="●"/>
            </a:pPr>
            <a:r>
              <a:rPr lang="en-GB" sz="2400">
                <a:solidFill>
                  <a:srgbClr val="000000"/>
                </a:solidFill>
                <a:latin typeface="Arial"/>
                <a:ea typeface="Arial"/>
                <a:cs typeface="Arial"/>
                <a:sym typeface="Arial"/>
              </a:rPr>
              <a:t>Continuous activity from initial concept through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to system delivery. </a:t>
            </a:r>
            <a:r>
              <a:rPr lang="en-GB" sz="2400">
                <a:solidFill>
                  <a:srgbClr val="000000"/>
                </a:solidFill>
                <a:highlight>
                  <a:srgbClr val="FFFF00"/>
                </a:highlight>
                <a:latin typeface="Arial"/>
                <a:ea typeface="Arial"/>
                <a:cs typeface="Arial"/>
                <a:sym typeface="Arial"/>
              </a:rPr>
              <a:t>Plans must be regularly revised </a:t>
            </a:r>
            <a:r>
              <a:rPr lang="en-GB" sz="2400">
                <a:solidFill>
                  <a:srgbClr val="000000"/>
                </a:solidFill>
                <a:latin typeface="Arial"/>
                <a:ea typeface="Arial"/>
                <a:cs typeface="Arial"/>
                <a:sym typeface="Arial"/>
              </a:rPr>
              <a:t>as new information becomes available.</a:t>
            </a:r>
            <a:endParaRPr/>
          </a:p>
          <a:p>
            <a:pPr indent="-342900" lvl="0" marL="342900" rtl="0" algn="l">
              <a:spcBef>
                <a:spcPts val="480"/>
              </a:spcBef>
              <a:spcAft>
                <a:spcPts val="0"/>
              </a:spcAft>
              <a:buSzPts val="1800"/>
              <a:buChar char="●"/>
            </a:pPr>
            <a:r>
              <a:rPr lang="en-GB" sz="2400">
                <a:solidFill>
                  <a:srgbClr val="000000"/>
                </a:solidFill>
                <a:highlight>
                  <a:srgbClr val="FFFF00"/>
                </a:highlight>
                <a:latin typeface="Arial"/>
                <a:ea typeface="Arial"/>
                <a:cs typeface="Arial"/>
                <a:sym typeface="Arial"/>
              </a:rPr>
              <a:t>Various different types of plan </a:t>
            </a:r>
            <a:r>
              <a:rPr lang="en-GB" sz="2400">
                <a:solidFill>
                  <a:srgbClr val="000000"/>
                </a:solidFill>
                <a:latin typeface="Arial"/>
                <a:ea typeface="Arial"/>
                <a:cs typeface="Arial"/>
                <a:sym typeface="Arial"/>
              </a:rPr>
              <a:t>may be developed to support the main software project plan that is concerned with schedule and budget. </a:t>
            </a:r>
            <a:endParaRPr/>
          </a:p>
          <a:p>
            <a:pPr indent="0" lvl="0" marL="0" rtl="0" algn="l">
              <a:spcBef>
                <a:spcPts val="480"/>
              </a:spcBef>
              <a:spcAft>
                <a:spcPts val="0"/>
              </a:spcAft>
              <a:buSzPts val="1800"/>
              <a:buNone/>
            </a:pPr>
            <a:r>
              <a:t/>
            </a:r>
            <a:endParaRPr sz="2400">
              <a:solidFill>
                <a:srgbClr val="000000"/>
              </a:solidFill>
              <a:latin typeface="Arial"/>
              <a:ea typeface="Arial"/>
              <a:cs typeface="Arial"/>
              <a:sym typeface="Arial"/>
            </a:endParaRPr>
          </a:p>
        </p:txBody>
      </p:sp>
      <p:sp>
        <p:nvSpPr>
          <p:cNvPr id="121" name="Google Shape;121;p4"/>
          <p:cNvSpPr/>
          <p:nvPr/>
        </p:nvSpPr>
        <p:spPr>
          <a:xfrm>
            <a:off x="3200400" y="1143000"/>
            <a:ext cx="38010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600">
                <a:solidFill>
                  <a:schemeClr val="dk2"/>
                </a:solidFill>
                <a:latin typeface="Arial"/>
                <a:ea typeface="Arial"/>
                <a:cs typeface="Arial"/>
                <a:sym typeface="Arial"/>
              </a:rPr>
              <a:t>Project planning</a:t>
            </a:r>
            <a:endParaRPr b="1" sz="36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ph type="title"/>
          </p:nvPr>
        </p:nvSpPr>
        <p:spPr>
          <a:xfrm>
            <a:off x="838200" y="914400"/>
            <a:ext cx="7924800" cy="8382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Activity organization</a:t>
            </a:r>
            <a:endParaRPr/>
          </a:p>
        </p:txBody>
      </p:sp>
      <p:sp>
        <p:nvSpPr>
          <p:cNvPr id="127" name="Google Shape;127;p5"/>
          <p:cNvSpPr txBox="1"/>
          <p:nvPr>
            <p:ph idx="1" type="body"/>
          </p:nvPr>
        </p:nvSpPr>
        <p:spPr>
          <a:xfrm>
            <a:off x="838200" y="2590800"/>
            <a:ext cx="7693025" cy="297179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en-GB" sz="2400">
                <a:solidFill>
                  <a:srgbClr val="000000"/>
                </a:solidFill>
                <a:latin typeface="Arial"/>
                <a:ea typeface="Arial"/>
                <a:cs typeface="Arial"/>
                <a:sym typeface="Arial"/>
              </a:rPr>
              <a:t>Activities in a project should be organised to produce tangible outputs for management to judge progress.</a:t>
            </a:r>
            <a:endParaRPr/>
          </a:p>
          <a:p>
            <a:pPr indent="-342900" lvl="0" marL="342900" rtl="0" algn="l">
              <a:lnSpc>
                <a:spcPct val="90000"/>
              </a:lnSpc>
              <a:spcBef>
                <a:spcPts val="480"/>
              </a:spcBef>
              <a:spcAft>
                <a:spcPts val="0"/>
              </a:spcAft>
              <a:buSzPts val="1800"/>
              <a:buChar char="●"/>
            </a:pPr>
            <a:r>
              <a:rPr i="1" lang="en-GB" sz="2400">
                <a:solidFill>
                  <a:srgbClr val="000000"/>
                </a:solidFill>
                <a:highlight>
                  <a:srgbClr val="FFFF00"/>
                </a:highlight>
                <a:latin typeface="Arial"/>
                <a:ea typeface="Arial"/>
                <a:cs typeface="Arial"/>
                <a:sym typeface="Arial"/>
              </a:rPr>
              <a:t>Milestones</a:t>
            </a:r>
            <a:r>
              <a:rPr lang="en-GB" sz="2400">
                <a:solidFill>
                  <a:srgbClr val="000000"/>
                </a:solidFill>
                <a:highlight>
                  <a:srgbClr val="FFFF00"/>
                </a:highlight>
                <a:latin typeface="Arial"/>
                <a:ea typeface="Arial"/>
                <a:cs typeface="Arial"/>
                <a:sym typeface="Arial"/>
              </a:rPr>
              <a:t> are the end-point of a process activity.</a:t>
            </a:r>
            <a:endParaRPr/>
          </a:p>
          <a:p>
            <a:pPr indent="-342900" lvl="0" marL="342900" rtl="0" algn="l">
              <a:lnSpc>
                <a:spcPct val="90000"/>
              </a:lnSpc>
              <a:spcBef>
                <a:spcPts val="480"/>
              </a:spcBef>
              <a:spcAft>
                <a:spcPts val="0"/>
              </a:spcAft>
              <a:buSzPts val="1800"/>
              <a:buChar char="●"/>
            </a:pPr>
            <a:r>
              <a:rPr i="1" lang="en-GB" sz="2400">
                <a:solidFill>
                  <a:srgbClr val="000000"/>
                </a:solidFill>
                <a:highlight>
                  <a:srgbClr val="FFFF00"/>
                </a:highlight>
                <a:latin typeface="Arial"/>
                <a:ea typeface="Arial"/>
                <a:cs typeface="Arial"/>
                <a:sym typeface="Arial"/>
              </a:rPr>
              <a:t>Deliverables</a:t>
            </a:r>
            <a:r>
              <a:rPr lang="en-GB" sz="2400">
                <a:solidFill>
                  <a:srgbClr val="000000"/>
                </a:solidFill>
                <a:highlight>
                  <a:srgbClr val="FFFF00"/>
                </a:highlight>
                <a:latin typeface="Arial"/>
                <a:ea typeface="Arial"/>
                <a:cs typeface="Arial"/>
                <a:sym typeface="Arial"/>
              </a:rPr>
              <a:t> are project results delivered to customers.</a:t>
            </a:r>
            <a:endParaRPr/>
          </a:p>
          <a:p>
            <a:pPr indent="-342900" lvl="0" marL="342900" rtl="0" algn="l">
              <a:lnSpc>
                <a:spcPct val="90000"/>
              </a:lnSpc>
              <a:spcBef>
                <a:spcPts val="480"/>
              </a:spcBef>
              <a:spcAft>
                <a:spcPts val="0"/>
              </a:spcAft>
              <a:buSzPts val="1800"/>
              <a:buChar char="●"/>
            </a:pPr>
            <a:r>
              <a:rPr lang="en-GB" sz="2400">
                <a:solidFill>
                  <a:srgbClr val="000000"/>
                </a:solidFill>
                <a:latin typeface="Arial"/>
                <a:ea typeface="Arial"/>
                <a:cs typeface="Arial"/>
                <a:sym typeface="Arial"/>
              </a:rPr>
              <a:t>The waterfall process allows for the straightforward definition of progress milestones.</a:t>
            </a:r>
            <a:endParaRPr/>
          </a:p>
          <a:p>
            <a:pPr indent="-209550" lvl="0" marL="342900" rtl="0" algn="l">
              <a:spcBef>
                <a:spcPts val="560"/>
              </a:spcBef>
              <a:spcAft>
                <a:spcPts val="0"/>
              </a:spcAft>
              <a:buSzPts val="2100"/>
              <a:buNone/>
            </a:pPr>
            <a:r>
              <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C:\Users\Foysal\Desktop\sh.JPG" id="132" name="Google Shape;132;p6"/>
          <p:cNvPicPr preferRelativeResize="0"/>
          <p:nvPr/>
        </p:nvPicPr>
        <p:blipFill rotWithShape="1">
          <a:blip r:embed="rId3">
            <a:alphaModFix/>
          </a:blip>
          <a:srcRect b="0" l="0" r="0" t="0"/>
          <a:stretch/>
        </p:blipFill>
        <p:spPr>
          <a:xfrm>
            <a:off x="1066800" y="2971800"/>
            <a:ext cx="7543800" cy="2686050"/>
          </a:xfrm>
          <a:prstGeom prst="rect">
            <a:avLst/>
          </a:prstGeom>
          <a:noFill/>
          <a:ln>
            <a:noFill/>
          </a:ln>
        </p:spPr>
      </p:pic>
      <p:sp>
        <p:nvSpPr>
          <p:cNvPr id="133" name="Google Shape;133;p6"/>
          <p:cNvSpPr txBox="1"/>
          <p:nvPr/>
        </p:nvSpPr>
        <p:spPr>
          <a:xfrm>
            <a:off x="723900" y="685800"/>
            <a:ext cx="822960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3200">
                <a:solidFill>
                  <a:schemeClr val="dk2"/>
                </a:solidFill>
                <a:latin typeface="Arial"/>
                <a:ea typeface="Arial"/>
                <a:cs typeface="Arial"/>
                <a:sym typeface="Arial"/>
              </a:rPr>
              <a:t>Milestones</a:t>
            </a:r>
            <a:endParaRPr/>
          </a:p>
          <a:p>
            <a:pPr indent="0" lvl="0" marL="0" marR="0" rtl="0" algn="ctr">
              <a:spcBef>
                <a:spcPts val="0"/>
              </a:spcBef>
              <a:spcAft>
                <a:spcPts val="0"/>
              </a:spcAft>
              <a:buNone/>
            </a:pPr>
            <a:r>
              <a:rPr b="1" lang="en-GB" sz="3200">
                <a:solidFill>
                  <a:schemeClr val="dk2"/>
                </a:solidFill>
                <a:latin typeface="Arial"/>
                <a:ea typeface="Arial"/>
                <a:cs typeface="Arial"/>
                <a:sym typeface="Arial"/>
              </a:rPr>
              <a:t>in the requirement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Project scheduling</a:t>
            </a:r>
            <a:endParaRPr/>
          </a:p>
        </p:txBody>
      </p:sp>
      <p:sp>
        <p:nvSpPr>
          <p:cNvPr id="139" name="Google Shape;139;p7"/>
          <p:cNvSpPr txBox="1"/>
          <p:nvPr>
            <p:ph idx="1" type="body"/>
          </p:nvPr>
        </p:nvSpPr>
        <p:spPr>
          <a:xfrm>
            <a:off x="838200" y="2362200"/>
            <a:ext cx="7693025" cy="3581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GB" sz="2400">
                <a:solidFill>
                  <a:srgbClr val="000000"/>
                </a:solidFill>
                <a:latin typeface="Arial"/>
                <a:ea typeface="Arial"/>
                <a:cs typeface="Arial"/>
                <a:sym typeface="Arial"/>
              </a:rPr>
              <a:t>Split project into tasks and </a:t>
            </a:r>
            <a:r>
              <a:rPr lang="en-GB" sz="2400">
                <a:solidFill>
                  <a:srgbClr val="000000"/>
                </a:solidFill>
                <a:highlight>
                  <a:srgbClr val="FFFF00"/>
                </a:highlight>
                <a:latin typeface="Arial"/>
                <a:ea typeface="Arial"/>
                <a:cs typeface="Arial"/>
                <a:sym typeface="Arial"/>
              </a:rPr>
              <a:t>estimate time and resources</a:t>
            </a:r>
            <a:r>
              <a:rPr lang="en-GB" sz="2400">
                <a:solidFill>
                  <a:srgbClr val="000000"/>
                </a:solidFill>
                <a:latin typeface="Arial"/>
                <a:ea typeface="Arial"/>
                <a:cs typeface="Arial"/>
                <a:sym typeface="Arial"/>
              </a:rPr>
              <a:t> required to complete each task.</a:t>
            </a:r>
            <a:endParaRPr/>
          </a:p>
          <a:p>
            <a:pPr indent="-342900" lvl="0" marL="342900" rtl="0" algn="l">
              <a:spcBef>
                <a:spcPts val="480"/>
              </a:spcBef>
              <a:spcAft>
                <a:spcPts val="0"/>
              </a:spcAft>
              <a:buSzPts val="1800"/>
              <a:buChar char="●"/>
            </a:pPr>
            <a:r>
              <a:rPr lang="en-GB" sz="2400">
                <a:solidFill>
                  <a:srgbClr val="000000"/>
                </a:solidFill>
                <a:latin typeface="Arial"/>
                <a:ea typeface="Arial"/>
                <a:cs typeface="Arial"/>
                <a:sym typeface="Arial"/>
              </a:rPr>
              <a:t>Organize tasks concurrently to make optimal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use of workforce.</a:t>
            </a:r>
            <a:endParaRPr/>
          </a:p>
          <a:p>
            <a:pPr indent="-342900" lvl="0" marL="342900" rtl="0" algn="l">
              <a:spcBef>
                <a:spcPts val="480"/>
              </a:spcBef>
              <a:spcAft>
                <a:spcPts val="0"/>
              </a:spcAft>
              <a:buSzPts val="1800"/>
              <a:buChar char="●"/>
            </a:pPr>
            <a:r>
              <a:rPr lang="en-GB" sz="2400">
                <a:solidFill>
                  <a:srgbClr val="000000"/>
                </a:solidFill>
                <a:highlight>
                  <a:srgbClr val="FFFF00"/>
                </a:highlight>
                <a:latin typeface="Arial"/>
                <a:ea typeface="Arial"/>
                <a:cs typeface="Arial"/>
                <a:sym typeface="Arial"/>
              </a:rPr>
              <a:t>Minimize task dependencies </a:t>
            </a:r>
            <a:r>
              <a:rPr lang="en-GB" sz="2400">
                <a:solidFill>
                  <a:srgbClr val="000000"/>
                </a:solidFill>
                <a:latin typeface="Arial"/>
                <a:ea typeface="Arial"/>
                <a:cs typeface="Arial"/>
                <a:sym typeface="Arial"/>
              </a:rPr>
              <a:t>to avoid delays </a:t>
            </a:r>
            <a:br>
              <a:rPr lang="en-GB" sz="2400">
                <a:solidFill>
                  <a:srgbClr val="000000"/>
                </a:solidFill>
                <a:latin typeface="Arial"/>
                <a:ea typeface="Arial"/>
                <a:cs typeface="Arial"/>
                <a:sym typeface="Arial"/>
              </a:rPr>
            </a:br>
            <a:r>
              <a:rPr lang="en-GB" sz="2400">
                <a:solidFill>
                  <a:srgbClr val="000000"/>
                </a:solidFill>
                <a:latin typeface="Arial"/>
                <a:ea typeface="Arial"/>
                <a:cs typeface="Arial"/>
                <a:sym typeface="Arial"/>
              </a:rPr>
              <a:t>caused by one task waiting for another to complete.</a:t>
            </a:r>
            <a:endParaRPr/>
          </a:p>
          <a:p>
            <a:pPr indent="-342900" lvl="0" marL="342900" rtl="0" algn="l">
              <a:spcBef>
                <a:spcPts val="480"/>
              </a:spcBef>
              <a:spcAft>
                <a:spcPts val="0"/>
              </a:spcAft>
              <a:buSzPts val="1800"/>
              <a:buChar char="●"/>
            </a:pPr>
            <a:r>
              <a:rPr lang="en-GB" sz="2400">
                <a:solidFill>
                  <a:srgbClr val="000000"/>
                </a:solidFill>
                <a:latin typeface="Arial"/>
                <a:ea typeface="Arial"/>
                <a:cs typeface="Arial"/>
                <a:sym typeface="Arial"/>
              </a:rPr>
              <a:t>Dependent on project managers intuition and experience.</a:t>
            </a:r>
            <a:endParaRPr/>
          </a:p>
          <a:p>
            <a:pPr indent="-209550" lvl="0" marL="342900" rtl="0" algn="l">
              <a:spcBef>
                <a:spcPts val="560"/>
              </a:spcBef>
              <a:spcAft>
                <a:spcPts val="0"/>
              </a:spcAft>
              <a:buSzPts val="2100"/>
              <a:buNone/>
            </a:pPr>
            <a:r>
              <a:t/>
            </a:r>
            <a:endParaRPr>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Activity networks</a:t>
            </a:r>
            <a:endParaRPr/>
          </a:p>
        </p:txBody>
      </p:sp>
      <p:sp>
        <p:nvSpPr>
          <p:cNvPr id="145" name="Google Shape;145;p8"/>
          <p:cNvSpPr txBox="1"/>
          <p:nvPr>
            <p:ph idx="1" type="body"/>
          </p:nvPr>
        </p:nvSpPr>
        <p:spPr>
          <a:xfrm>
            <a:off x="838200" y="2362200"/>
            <a:ext cx="7693025" cy="4038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GB">
                <a:solidFill>
                  <a:srgbClr val="000000"/>
                </a:solidFill>
                <a:latin typeface="Arial"/>
                <a:ea typeface="Arial"/>
                <a:cs typeface="Arial"/>
                <a:sym typeface="Arial"/>
              </a:rPr>
              <a:t>Graphical notations used to illustrate the project schedule.</a:t>
            </a:r>
            <a:endParaRPr/>
          </a:p>
          <a:p>
            <a:pPr indent="-342900" lvl="0" marL="342900" rtl="0" algn="l">
              <a:spcBef>
                <a:spcPts val="560"/>
              </a:spcBef>
              <a:spcAft>
                <a:spcPts val="0"/>
              </a:spcAft>
              <a:buSzPts val="2100"/>
              <a:buChar char="●"/>
            </a:pPr>
            <a:r>
              <a:rPr lang="en-GB">
                <a:solidFill>
                  <a:srgbClr val="000000"/>
                </a:solidFill>
                <a:latin typeface="Arial"/>
                <a:ea typeface="Arial"/>
                <a:cs typeface="Arial"/>
                <a:sym typeface="Arial"/>
              </a:rPr>
              <a:t>Show project breakdown into tasks. Tasks should not be too small. </a:t>
            </a:r>
            <a:r>
              <a:rPr lang="en-GB">
                <a:solidFill>
                  <a:srgbClr val="000000"/>
                </a:solidFill>
                <a:highlight>
                  <a:srgbClr val="FFFF00"/>
                </a:highlight>
                <a:latin typeface="Arial"/>
                <a:ea typeface="Arial"/>
                <a:cs typeface="Arial"/>
                <a:sym typeface="Arial"/>
              </a:rPr>
              <a:t>They should take about a week or two.</a:t>
            </a:r>
            <a:endParaRPr/>
          </a:p>
          <a:p>
            <a:pPr indent="-342900" lvl="0" marL="342900" rtl="0" algn="l">
              <a:spcBef>
                <a:spcPts val="560"/>
              </a:spcBef>
              <a:spcAft>
                <a:spcPts val="0"/>
              </a:spcAft>
              <a:buSzPts val="2100"/>
              <a:buChar char="●"/>
            </a:pPr>
            <a:r>
              <a:rPr lang="en-GB">
                <a:solidFill>
                  <a:srgbClr val="000000"/>
                </a:solidFill>
                <a:latin typeface="Arial"/>
                <a:ea typeface="Arial"/>
                <a:cs typeface="Arial"/>
                <a:sym typeface="Arial"/>
              </a:rPr>
              <a:t>Activity charts show task dependencies and the critical path.</a:t>
            </a:r>
            <a:endParaRPr/>
          </a:p>
          <a:p>
            <a:pPr indent="-209550" lvl="0" marL="342900" rtl="0" algn="l">
              <a:spcBef>
                <a:spcPts val="560"/>
              </a:spcBef>
              <a:spcAft>
                <a:spcPts val="0"/>
              </a:spcAft>
              <a:buSzPts val="2100"/>
              <a:buNone/>
            </a:pPr>
            <a:r>
              <a:t/>
            </a:r>
            <a:endParaRPr>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n-GB"/>
              <a:t>Task durations and dependencies</a:t>
            </a:r>
            <a:endParaRPr/>
          </a:p>
        </p:txBody>
      </p:sp>
      <p:graphicFrame>
        <p:nvGraphicFramePr>
          <p:cNvPr id="151" name="Google Shape;151;p9"/>
          <p:cNvGraphicFramePr/>
          <p:nvPr/>
        </p:nvGraphicFramePr>
        <p:xfrm>
          <a:off x="914400" y="2362200"/>
          <a:ext cx="8229600" cy="4114800"/>
        </p:xfrm>
        <a:graphic>
          <a:graphicData uri="http://schemas.openxmlformats.org/presentationml/2006/ole">
            <mc:AlternateContent>
              <mc:Choice Requires="v">
                <p:oleObj r:id="rId4" imgH="4114800" imgW="8229600" progId="Word.Document.8" spid="_x0000_s1">
                  <p:embed/>
                </p:oleObj>
              </mc:Choice>
              <mc:Fallback>
                <p:oleObj r:id="rId5" imgH="4114800" imgW="8229600" progId="Word.Document.8">
                  <p:embed/>
                  <p:pic>
                    <p:nvPicPr>
                      <p:cNvPr id="151" name="Google Shape;151;p9"/>
                      <p:cNvPicPr preferRelativeResize="0"/>
                      <p:nvPr/>
                    </p:nvPicPr>
                    <p:blipFill rotWithShape="1">
                      <a:blip r:embed="rId6">
                        <a:alphaModFix/>
                      </a:blip>
                      <a:srcRect b="0" l="0" r="0" t="0"/>
                      <a:stretch/>
                    </p:blipFill>
                    <p:spPr>
                      <a:xfrm>
                        <a:off x="914400" y="2362200"/>
                        <a:ext cx="8229600" cy="4114800"/>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2016-01-12T00:51:39Z</dcterms:created>
  <dc:creator>chaity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