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57" r:id="rId11"/>
    <p:sldId id="292" r:id="rId12"/>
    <p:sldId id="303" r:id="rId13"/>
    <p:sldId id="259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104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906D-58E3-4CE3-A67A-9CE69CD93D61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629E-C0F9-44E8-90E0-DBA29B1F6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10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5F4A3B-F9D8-4142-A2A6-884F37C12BE8}" type="slidenum">
              <a:rPr lang="en-US" smtClean="0">
                <a:latin typeface="Times New Roman" pitchFamily="-110" charset="0"/>
              </a:rPr>
              <a:pPr/>
              <a:t>2</a:t>
            </a:fld>
            <a:endParaRPr lang="en-US" smtClean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7408B-0A0A-4629-B53B-F0667C0FAEF9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D0930-7BEF-4620-8775-EDE080CDFC71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10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89477E-28BB-4055-AB8D-218628A5F328}" type="slidenum">
              <a:rPr lang="en-US" smtClean="0">
                <a:latin typeface="Times New Roman" pitchFamily="-110" charset="0"/>
              </a:rPr>
              <a:pPr/>
              <a:t>3</a:t>
            </a:fld>
            <a:endParaRPr lang="en-US" smtClean="0">
              <a:latin typeface="Times New Roman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C629E-C0F9-44E8-90E0-DBA29B1F67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D4BE4-5340-4C0A-931C-3C11F4D57AF2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5A010-EDC8-4396-A805-0062E5963916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21A81-D75E-4089-B961-7054B6AF5BC0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66624-0D4A-4A2E-B403-B6F1851B61F6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92AC8-0322-4744-8B5F-5FAAE99905D5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E18B6-AB13-44BE-B2AE-DA37986600E1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914AAF7-66D9-4ADF-A83C-AAB63C8F9DFE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288777-A901-4FFA-8952-DB24A6188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943850" cy="3886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Image Enhancement in the Spatial Domain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381000" y="206375"/>
            <a:ext cx="881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Basic Gray Level Transformations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4239" y="2133600"/>
            <a:ext cx="429915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990600"/>
            <a:ext cx="8229600" cy="55245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many different kinds of grey level transformations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of the most common are shown: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I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10" charset="-128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IE" sz="2800" dirty="0" smtClean="0">
                <a:ea typeface="ＭＳ Ｐゴシック" pitchFamily="-110" charset="-128"/>
              </a:rPr>
              <a:t> </a:t>
            </a:r>
            <a:r>
              <a:rPr kumimoji="0" lang="en-IE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Linear </a:t>
            </a:r>
            <a:endParaRPr lang="en-IE" sz="2800" dirty="0" smtClean="0">
              <a:ea typeface="ＭＳ Ｐゴシック" pitchFamily="-110" charset="-128"/>
            </a:endParaRPr>
          </a:p>
          <a:p>
            <a:pPr lvl="2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</a:t>
            </a:r>
            <a:r>
              <a:rPr lang="en-IE" sz="2400" dirty="0" smtClean="0">
                <a:ea typeface="ＭＳ Ｐゴシック" pitchFamily="-110" charset="-128"/>
              </a:rPr>
              <a:t>Identity/Negative</a:t>
            </a:r>
            <a:endParaRPr kumimoji="0" lang="en-IE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ＭＳ Ｐゴシック" pitchFamily="-110" charset="-128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Logarithmic </a:t>
            </a:r>
          </a:p>
          <a:p>
            <a:pPr lvl="2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Log/Inverse log</a:t>
            </a:r>
          </a:p>
          <a:p>
            <a:pPr lvl="1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0" lang="en-I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Power law </a:t>
            </a:r>
          </a:p>
          <a:p>
            <a:pPr lvl="2">
              <a:spcBef>
                <a:spcPts val="55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IE" sz="2400" dirty="0" smtClean="0">
                <a:ea typeface="ＭＳ Ｐゴシック" pitchFamily="-110" charset="-128"/>
              </a:rPr>
              <a:t> </a:t>
            </a: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n</a:t>
            </a:r>
            <a:r>
              <a:rPr kumimoji="0" lang="en-I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th</a:t>
            </a: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power/n</a:t>
            </a:r>
            <a:r>
              <a:rPr kumimoji="0" lang="en-I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th</a:t>
            </a: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0" charset="-128"/>
                <a:cs typeface="+mn-cs"/>
              </a:rPr>
              <a:t> root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1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6375"/>
            <a:ext cx="8813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</a:rPr>
              <a:t>Image Negatives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193800" y="1143001"/>
            <a:ext cx="75692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</a:rPr>
              <a:t>The negative of an image with gray levels in the range [0,L-1]is obtained by using the negative transformation, which is given by the expression</a:t>
            </a:r>
          </a:p>
          <a:p>
            <a:pPr>
              <a:defRPr/>
            </a:pPr>
            <a:r>
              <a:rPr lang="en-US" sz="3200" b="1" dirty="0" smtClean="0">
                <a:latin typeface="Times New Roman" pitchFamily="18" charset="0"/>
              </a:rPr>
              <a:t>s </a:t>
            </a:r>
            <a:r>
              <a:rPr lang="en-US" sz="3200" b="1" dirty="0">
                <a:latin typeface="Times New Roman" pitchFamily="18" charset="0"/>
              </a:rPr>
              <a:t>= L - 1 </a:t>
            </a:r>
            <a:r>
              <a:rPr lang="en-US" sz="3200" b="1" dirty="0" smtClean="0">
                <a:latin typeface="Times New Roman" pitchFamily="18" charset="0"/>
              </a:rPr>
              <a:t>– r</a:t>
            </a:r>
          </a:p>
          <a:p>
            <a:pPr>
              <a:defRPr/>
            </a:pPr>
            <a:r>
              <a:rPr lang="en-US" sz="3200" b="1" dirty="0" smtClean="0">
                <a:latin typeface="Times New Roman" pitchFamily="18" charset="0"/>
              </a:rPr>
              <a:t>s = </a:t>
            </a:r>
            <a:r>
              <a:rPr lang="en-US" sz="3200" b="1" dirty="0" smtClean="0">
                <a:latin typeface="Times New Roman" pitchFamily="18" charset="0"/>
              </a:rPr>
              <a:t>256-1-r</a:t>
            </a:r>
          </a:p>
          <a:p>
            <a:pPr>
              <a:defRPr/>
            </a:pP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3800" y="5715000"/>
            <a:ext cx="764540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</a:rPr>
              <a:t>This type of processing is particularly suited for enhancing white or gray detail </a:t>
            </a:r>
            <a:r>
              <a:rPr lang="en-US" sz="2000" dirty="0" smtClean="0">
                <a:latin typeface="Times New Roman" pitchFamily="18" charset="0"/>
              </a:rPr>
              <a:t>embedded </a:t>
            </a:r>
            <a:r>
              <a:rPr lang="en-US" sz="2000" dirty="0">
                <a:latin typeface="Times New Roman" pitchFamily="18" charset="0"/>
              </a:rPr>
              <a:t>in dark regions of an image, especially when the black areas are dominant in size.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413" y="3200400"/>
            <a:ext cx="52863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914400" y="5149850"/>
            <a:ext cx="745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panda Image (a), and its photographic negative transformed image (b).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371600"/>
            <a:ext cx="81105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1143000" y="228600"/>
            <a:ext cx="805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Thresholding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381000" y="206375"/>
            <a:ext cx="881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     Log Transformations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457980"/>
            <a:ext cx="65532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The general form of the log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2454" y="2235200"/>
            <a:ext cx="257634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200" b="1" i="1" dirty="0">
                <a:latin typeface="Andalus" pitchFamily="18" charset="-78"/>
                <a:cs typeface="Andalus" pitchFamily="18" charset="-78"/>
              </a:rPr>
              <a:t>s = c log </a:t>
            </a:r>
            <a:r>
              <a:rPr lang="pt-BR" sz="3200" b="1" i="1" dirty="0" smtClean="0">
                <a:latin typeface="Andalus" pitchFamily="18" charset="-78"/>
                <a:cs typeface="Andalus" pitchFamily="18" charset="-78"/>
              </a:rPr>
              <a:t>(r +1)</a:t>
            </a:r>
            <a:endParaRPr lang="en-US" sz="3200" b="1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447800" y="30480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where c is a constant, and it is assumed that r &gt;=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39624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The log transformation maps a narrow range of low input grey level values into a wider range of output values.</a:t>
            </a:r>
          </a:p>
          <a:p>
            <a:endParaRPr lang="en-IE" sz="2400" dirty="0" smtClean="0"/>
          </a:p>
          <a:p>
            <a:r>
              <a:rPr lang="en-IE" sz="2400" dirty="0" smtClean="0"/>
              <a:t>The inverse log transformation performs the opposite transformation.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381000" y="206375"/>
            <a:ext cx="881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     Log Transformations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10668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IE" sz="2400" dirty="0" smtClean="0"/>
              <a:t>Log functions are particularly useful when the input grey level values may have an extremely large range of values</a:t>
            </a:r>
          </a:p>
          <a:p>
            <a:pPr algn="just">
              <a:lnSpc>
                <a:spcPct val="90000"/>
              </a:lnSpc>
            </a:pPr>
            <a:endParaRPr lang="en-IE" sz="2400" dirty="0" smtClean="0"/>
          </a:p>
          <a:p>
            <a:pPr algn="just">
              <a:lnSpc>
                <a:spcPct val="90000"/>
              </a:lnSpc>
            </a:pPr>
            <a:r>
              <a:rPr lang="en-IE" sz="2400" dirty="0" smtClean="0"/>
              <a:t>In the following example the Fourier transform of an image is put through a log transform to reveal more detail</a:t>
            </a:r>
            <a:endParaRPr lang="en-US" sz="24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 l="19627"/>
          <a:stretch>
            <a:fillRect/>
          </a:stretch>
        </p:blipFill>
        <p:spPr bwMode="auto">
          <a:xfrm>
            <a:off x="1676400" y="2971800"/>
            <a:ext cx="670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905000" y="6019800"/>
            <a:ext cx="62118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66FF"/>
              </a:buClr>
              <a:buNone/>
              <a:defRPr/>
            </a:pPr>
            <a:r>
              <a:rPr lang="en-US" sz="1800" kern="0" dirty="0" smtClean="0">
                <a:solidFill>
                  <a:srgbClr val="000000"/>
                </a:solidFill>
              </a:rPr>
              <a:t>            Expand dark value to enhance details of dark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574280" cy="48006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IE" dirty="0" smtClean="0"/>
              <a:t>Power law transformations have the following form</a:t>
            </a:r>
          </a:p>
          <a:p>
            <a:pPr marL="0" indent="0" eaLnBrk="1" hangingPunct="1">
              <a:buNone/>
            </a:pPr>
            <a:r>
              <a:rPr lang="en-IE" i="1" dirty="0" smtClean="0">
                <a:latin typeface="Times New Roman" pitchFamily="-110" charset="0"/>
              </a:rPr>
              <a:t>	s = c * r </a:t>
            </a:r>
            <a:r>
              <a:rPr lang="el-GR" i="1" baseline="30000" dirty="0" smtClean="0">
                <a:latin typeface="Times New Roman" pitchFamily="-110" charset="0"/>
                <a:cs typeface="Times New Roman" pitchFamily="-110" charset="0"/>
              </a:rPr>
              <a:t>γ</a:t>
            </a:r>
            <a:endParaRPr lang="en-US" i="1" baseline="30000" dirty="0" smtClean="0">
              <a:latin typeface="Times New Roman" pitchFamily="-110" charset="0"/>
              <a:cs typeface="Times New Roman" pitchFamily="-110" charset="0"/>
            </a:endParaRPr>
          </a:p>
          <a:p>
            <a:pPr marL="0" indent="0" eaLnBrk="1" hangingPunct="1">
              <a:buNone/>
            </a:pPr>
            <a:r>
              <a:rPr lang="en-US" i="1" baseline="30000" dirty="0" smtClean="0">
                <a:latin typeface="Times New Roman" pitchFamily="-110" charset="0"/>
                <a:cs typeface="Times New Roman" pitchFamily="-110" charset="0"/>
              </a:rPr>
              <a:t>S=r.^0.5</a:t>
            </a:r>
            <a:endParaRPr lang="en-IE" i="1" baseline="30000" dirty="0" smtClean="0">
              <a:latin typeface="Times New Roman" pitchFamily="-110" charset="0"/>
              <a:cs typeface="Times New Roman" pitchFamily="-110" charset="0"/>
            </a:endParaRPr>
          </a:p>
          <a:p>
            <a:pPr marL="0" indent="0" eaLnBrk="1" hangingPunct="1">
              <a:buNone/>
            </a:pPr>
            <a:r>
              <a:rPr lang="en-IE" dirty="0" smtClean="0">
                <a:cs typeface="Times New Roman" pitchFamily="-110" charset="0"/>
              </a:rPr>
              <a:t>Map a narrow range </a:t>
            </a:r>
            <a:br>
              <a:rPr lang="en-IE" dirty="0" smtClean="0">
                <a:cs typeface="Times New Roman" pitchFamily="-110" charset="0"/>
              </a:rPr>
            </a:br>
            <a:r>
              <a:rPr lang="en-IE" dirty="0" smtClean="0">
                <a:cs typeface="Times New Roman" pitchFamily="-110" charset="0"/>
              </a:rPr>
              <a:t>of dark input values </a:t>
            </a:r>
            <a:br>
              <a:rPr lang="en-IE" dirty="0" smtClean="0">
                <a:cs typeface="Times New Roman" pitchFamily="-110" charset="0"/>
              </a:rPr>
            </a:br>
            <a:r>
              <a:rPr lang="en-IE" dirty="0" smtClean="0">
                <a:cs typeface="Times New Roman" pitchFamily="-110" charset="0"/>
              </a:rPr>
              <a:t>into a wider range of </a:t>
            </a:r>
            <a:br>
              <a:rPr lang="en-IE" dirty="0" smtClean="0">
                <a:cs typeface="Times New Roman" pitchFamily="-110" charset="0"/>
              </a:rPr>
            </a:br>
            <a:r>
              <a:rPr lang="en-IE" dirty="0" smtClean="0">
                <a:cs typeface="Times New Roman" pitchFamily="-110" charset="0"/>
              </a:rPr>
              <a:t>output values or vice </a:t>
            </a:r>
            <a:br>
              <a:rPr lang="en-IE" dirty="0" smtClean="0">
                <a:cs typeface="Times New Roman" pitchFamily="-110" charset="0"/>
              </a:rPr>
            </a:br>
            <a:r>
              <a:rPr lang="en-IE" dirty="0" smtClean="0">
                <a:cs typeface="Times New Roman" pitchFamily="-110" charset="0"/>
              </a:rPr>
              <a:t>versa</a:t>
            </a:r>
          </a:p>
          <a:p>
            <a:pPr marL="0" indent="0" eaLnBrk="1" hangingPunct="1">
              <a:buNone/>
            </a:pPr>
            <a:r>
              <a:rPr lang="en-IE" dirty="0" smtClean="0">
                <a:cs typeface="Times New Roman" pitchFamily="-110" charset="0"/>
              </a:rPr>
              <a:t>Varying </a:t>
            </a:r>
            <a:r>
              <a:rPr lang="el-GR" sz="3600" dirty="0" smtClean="0">
                <a:cs typeface="Times New Roman" pitchFamily="-110" charset="0"/>
              </a:rPr>
              <a:t>γ</a:t>
            </a:r>
            <a:r>
              <a:rPr lang="en-IE" dirty="0" smtClean="0">
                <a:cs typeface="Times New Roman" pitchFamily="-110" charset="0"/>
              </a:rPr>
              <a:t> gives a whole </a:t>
            </a:r>
            <a:br>
              <a:rPr lang="en-IE" dirty="0" smtClean="0">
                <a:cs typeface="Times New Roman" pitchFamily="-110" charset="0"/>
              </a:rPr>
            </a:br>
            <a:r>
              <a:rPr lang="en-IE" dirty="0" smtClean="0">
                <a:cs typeface="Times New Roman" pitchFamily="-110" charset="0"/>
              </a:rPr>
              <a:t>family of curves</a:t>
            </a:r>
            <a:endParaRPr lang="el-GR" dirty="0" smtClean="0">
              <a:cs typeface="Times New Roman" pitchFamily="-110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r="27704"/>
          <a:stretch>
            <a:fillRect/>
          </a:stretch>
        </p:blipFill>
        <p:spPr bwMode="auto">
          <a:xfrm>
            <a:off x="5029200" y="2133600"/>
            <a:ext cx="41148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6375"/>
            <a:ext cx="881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Power-Law Transformations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274320"/>
            <a:ext cx="7866888" cy="792480"/>
          </a:xfrm>
        </p:spPr>
        <p:txBody>
          <a:bodyPr/>
          <a:lstStyle/>
          <a:p>
            <a:pPr eaLnBrk="1" hangingPunct="1"/>
            <a:r>
              <a:rPr lang="en-IE" dirty="0" smtClean="0"/>
              <a:t>Power Law Example</a:t>
            </a:r>
            <a:endParaRPr lang="en-GB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/>
          <a:srcRect r="61006" b="50418"/>
          <a:stretch>
            <a:fillRect/>
          </a:stretch>
        </p:blipFill>
        <p:spPr bwMode="auto">
          <a:xfrm>
            <a:off x="2470150" y="1255713"/>
            <a:ext cx="4178300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Power Law Example (cont…)</a:t>
            </a:r>
            <a:endParaRPr lang="en-GB" smtClean="0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/>
          <a:srcRect l="39986" r="20450" b="50748"/>
          <a:stretch>
            <a:fillRect/>
          </a:stretch>
        </p:blipFill>
        <p:spPr bwMode="auto">
          <a:xfrm>
            <a:off x="4775200" y="1303338"/>
            <a:ext cx="4132263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3600" i="1">
                <a:latin typeface="Times New Roman" pitchFamily="-110" charset="0"/>
                <a:cs typeface="Times New Roman" pitchFamily="-110" charset="0"/>
              </a:rPr>
              <a:t>γ</a:t>
            </a:r>
            <a:r>
              <a:rPr lang="en-IE" sz="3600" i="1">
                <a:latin typeface="Times New Roman" pitchFamily="-110" charset="0"/>
                <a:cs typeface="Times New Roman" pitchFamily="-110" charset="0"/>
              </a:rPr>
              <a:t> = 0.6</a:t>
            </a:r>
            <a:endParaRPr lang="en-GB" sz="3600" i="1">
              <a:latin typeface="Times New Roman" pitchFamily="-110" charset="0"/>
              <a:cs typeface="Times New Roman" pitchFamily="-110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44500" y="2022475"/>
          <a:ext cx="4125913" cy="4081463"/>
        </p:xfrm>
        <a:graphic>
          <a:graphicData uri="http://schemas.openxmlformats.org/presentationml/2006/ole">
            <p:oleObj spid="_x0000_s1026" name="Chart" r:id="rId5" imgW="3143416" imgH="25527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Power Law Example (cont…)</a:t>
            </a:r>
            <a:endParaRPr lang="en-GB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3600" i="1">
                <a:latin typeface="Times New Roman" pitchFamily="-110" charset="0"/>
                <a:cs typeface="Times New Roman" pitchFamily="-110" charset="0"/>
              </a:rPr>
              <a:t>γ</a:t>
            </a:r>
            <a:r>
              <a:rPr lang="en-IE" sz="3600" i="1">
                <a:latin typeface="Times New Roman" pitchFamily="-110" charset="0"/>
                <a:cs typeface="Times New Roman" pitchFamily="-110" charset="0"/>
              </a:rPr>
              <a:t> = 0.4</a:t>
            </a:r>
            <a:endParaRPr lang="en-GB" sz="3600" i="1">
              <a:latin typeface="Times New Roman" pitchFamily="-110" charset="0"/>
              <a:cs typeface="Times New Roman" pitchFamily="-110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4"/>
          <a:srcRect t="50090" r="60664"/>
          <a:stretch>
            <a:fillRect/>
          </a:stretch>
        </p:blipFill>
        <p:spPr bwMode="auto">
          <a:xfrm>
            <a:off x="4886325" y="1376363"/>
            <a:ext cx="4059238" cy="537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84163" y="2100263"/>
          <a:ext cx="4491037" cy="3649662"/>
        </p:xfrm>
        <a:graphic>
          <a:graphicData uri="http://schemas.openxmlformats.org/presentationml/2006/ole">
            <p:oleObj spid="_x0000_s2050" name="Chart" r:id="rId5" imgW="3152692" imgH="2562308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Power Law Example (cont…)</a:t>
            </a:r>
            <a:endParaRPr lang="en-GB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635125" y="1428750"/>
            <a:ext cx="1471613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3600" i="1">
                <a:latin typeface="Times New Roman" pitchFamily="-110" charset="0"/>
                <a:cs typeface="Times New Roman" pitchFamily="-110" charset="0"/>
              </a:rPr>
              <a:t>γ</a:t>
            </a:r>
            <a:r>
              <a:rPr lang="en-IE" sz="3600" i="1">
                <a:latin typeface="Times New Roman" pitchFamily="-110" charset="0"/>
                <a:cs typeface="Times New Roman" pitchFamily="-110" charset="0"/>
              </a:rPr>
              <a:t> = 0.3</a:t>
            </a:r>
            <a:endParaRPr lang="en-GB" sz="3600" i="1">
              <a:latin typeface="Times New Roman" pitchFamily="-110" charset="0"/>
              <a:cs typeface="Times New Roman" pitchFamily="-110" charset="0"/>
            </a:endParaRP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/>
          <a:srcRect l="40271" t="50090" r="20450"/>
          <a:stretch>
            <a:fillRect/>
          </a:stretch>
        </p:blipFill>
        <p:spPr bwMode="auto">
          <a:xfrm>
            <a:off x="4999038" y="1387475"/>
            <a:ext cx="4059237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00025" y="2033588"/>
          <a:ext cx="4635500" cy="3770312"/>
        </p:xfrm>
        <a:graphic>
          <a:graphicData uri="http://schemas.openxmlformats.org/presentationml/2006/ole">
            <p:oleObj spid="_x0000_s3074" name="Chart" r:id="rId5" imgW="3162300" imgH="2571916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1450" cy="868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Enhancement</a:t>
            </a:r>
            <a:endParaRPr lang="en-US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038" y="1828800"/>
            <a:ext cx="77771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Power Law Example (cont…)</a:t>
            </a:r>
            <a:endParaRPr 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498080" cy="4800600"/>
          </a:xfrm>
        </p:spPr>
        <p:txBody>
          <a:bodyPr/>
          <a:lstStyle/>
          <a:p>
            <a:pPr marL="0" indent="0" eaLnBrk="1" hangingPunct="1"/>
            <a:r>
              <a:rPr lang="en-IE" dirty="0" smtClean="0"/>
              <a:t>The images to the </a:t>
            </a:r>
            <a:br>
              <a:rPr lang="en-IE" dirty="0" smtClean="0"/>
            </a:br>
            <a:r>
              <a:rPr lang="en-IE" dirty="0" smtClean="0"/>
              <a:t>right show a </a:t>
            </a:r>
            <a:br>
              <a:rPr lang="en-IE" dirty="0" smtClean="0"/>
            </a:br>
            <a:r>
              <a:rPr lang="en-IE" dirty="0" smtClean="0"/>
              <a:t>magnetic resonance </a:t>
            </a:r>
            <a:br>
              <a:rPr lang="en-IE" dirty="0" smtClean="0"/>
            </a:br>
            <a:r>
              <a:rPr lang="en-IE" dirty="0" smtClean="0"/>
              <a:t>(MR) image of a </a:t>
            </a:r>
            <a:br>
              <a:rPr lang="en-IE" dirty="0" smtClean="0"/>
            </a:br>
            <a:r>
              <a:rPr lang="en-IE" dirty="0" smtClean="0"/>
              <a:t>fractured human </a:t>
            </a:r>
            <a:br>
              <a:rPr lang="en-IE" dirty="0" smtClean="0"/>
            </a:br>
            <a:r>
              <a:rPr lang="en-IE" dirty="0" smtClean="0"/>
              <a:t>spine </a:t>
            </a:r>
          </a:p>
          <a:p>
            <a:pPr marL="0" indent="0" eaLnBrk="1" hangingPunct="1"/>
            <a:r>
              <a:rPr lang="en-IE" dirty="0" smtClean="0"/>
              <a:t>Different curves </a:t>
            </a:r>
            <a:br>
              <a:rPr lang="en-IE" dirty="0" smtClean="0"/>
            </a:br>
            <a:r>
              <a:rPr lang="en-IE" dirty="0" smtClean="0"/>
              <a:t>highlight different </a:t>
            </a:r>
            <a:br>
              <a:rPr lang="en-IE" dirty="0" smtClean="0"/>
            </a:br>
            <a:r>
              <a:rPr lang="en-IE" dirty="0" smtClean="0"/>
              <a:t>detail</a:t>
            </a:r>
            <a:endParaRPr lang="en-US" dirty="0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 r="61006" b="50418"/>
          <a:stretch>
            <a:fillRect/>
          </a:stretch>
        </p:blipFill>
        <p:spPr bwMode="auto">
          <a:xfrm>
            <a:off x="4430713" y="1339850"/>
            <a:ext cx="16287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 l="40524" r="20435" b="50742"/>
          <a:stretch>
            <a:fillRect/>
          </a:stretch>
        </p:blipFill>
        <p:spPr bwMode="auto">
          <a:xfrm>
            <a:off x="7234238" y="1341438"/>
            <a:ext cx="16414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/>
          <a:srcRect t="50105" r="60643"/>
          <a:stretch>
            <a:fillRect/>
          </a:stretch>
        </p:blipFill>
        <p:spPr bwMode="auto">
          <a:xfrm>
            <a:off x="4429125" y="4676775"/>
            <a:ext cx="163353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3"/>
          <a:srcRect l="40240" t="50105" r="20435"/>
          <a:stretch>
            <a:fillRect/>
          </a:stretch>
        </p:blipFill>
        <p:spPr bwMode="auto">
          <a:xfrm>
            <a:off x="6935788" y="4232275"/>
            <a:ext cx="16319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6113463" y="1995488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0.6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53257" name="AutoShape 11"/>
          <p:cNvSpPr>
            <a:spLocks noChangeArrowheads="1"/>
          </p:cNvSpPr>
          <p:nvPr/>
        </p:nvSpPr>
        <p:spPr bwMode="auto">
          <a:xfrm rot="5400000">
            <a:off x="4709319" y="3663156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0.4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53258" name="AutoShape 12"/>
          <p:cNvSpPr>
            <a:spLocks noChangeArrowheads="1"/>
          </p:cNvSpPr>
          <p:nvPr/>
        </p:nvSpPr>
        <p:spPr bwMode="auto">
          <a:xfrm rot="2427734">
            <a:off x="5953125" y="3436938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0.3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43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dirty="0" smtClean="0"/>
              <a:t>Power Law Transformations (cont…)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26720" y="1447800"/>
            <a:ext cx="7498080" cy="4800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IE" sz="2800" dirty="0" smtClean="0"/>
              <a:t> Original image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IE" sz="2800" dirty="0" smtClean="0"/>
              <a:t>    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sz="2800" dirty="0" smtClean="0"/>
              <a:t> Power Law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IE" sz="2800" dirty="0" smtClean="0"/>
              <a:t>   transforms are </a:t>
            </a:r>
            <a:br>
              <a:rPr lang="en-IE" sz="2800" dirty="0" smtClean="0"/>
            </a:br>
            <a:r>
              <a:rPr lang="en-IE" sz="2800" dirty="0" smtClean="0"/>
              <a:t>   used to darken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IE" sz="2800" dirty="0" smtClean="0"/>
              <a:t>   the image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sz="2800" dirty="0" smtClean="0"/>
              <a:t> Different curves </a:t>
            </a:r>
            <a:br>
              <a:rPr lang="en-IE" sz="2800" dirty="0" smtClean="0"/>
            </a:br>
            <a:r>
              <a:rPr lang="en-IE" sz="2800" dirty="0" smtClean="0"/>
              <a:t>   highlight </a:t>
            </a:r>
            <a:br>
              <a:rPr lang="en-IE" sz="2800" dirty="0" smtClean="0"/>
            </a:br>
            <a:r>
              <a:rPr lang="en-IE" sz="2800" dirty="0" smtClean="0"/>
              <a:t>   different detail</a:t>
            </a:r>
            <a:endParaRPr lang="en-US" sz="2800" dirty="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 l="20355" r="40186" b="50438"/>
          <a:stretch>
            <a:fillRect/>
          </a:stretch>
        </p:blipFill>
        <p:spPr bwMode="auto">
          <a:xfrm>
            <a:off x="3384550" y="1247775"/>
            <a:ext cx="25019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 l="60014" b="50095"/>
          <a:stretch>
            <a:fillRect/>
          </a:stretch>
        </p:blipFill>
        <p:spPr bwMode="auto">
          <a:xfrm>
            <a:off x="6575425" y="1287463"/>
            <a:ext cx="253523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/>
          <a:srcRect l="20355" t="49782" r="39909"/>
          <a:stretch>
            <a:fillRect/>
          </a:stretch>
        </p:blipFill>
        <p:spPr bwMode="auto">
          <a:xfrm>
            <a:off x="3405188" y="4352925"/>
            <a:ext cx="2519362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3"/>
          <a:srcRect l="59764" t="49782"/>
          <a:stretch>
            <a:fillRect/>
          </a:stretch>
        </p:blipFill>
        <p:spPr bwMode="auto">
          <a:xfrm>
            <a:off x="6472238" y="4289425"/>
            <a:ext cx="2551112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AutoShape 13"/>
          <p:cNvSpPr>
            <a:spLocks noChangeArrowheads="1"/>
          </p:cNvSpPr>
          <p:nvPr/>
        </p:nvSpPr>
        <p:spPr bwMode="auto">
          <a:xfrm>
            <a:off x="5729288" y="2176463"/>
            <a:ext cx="1076325" cy="849312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3.0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59402" name="AutoShape 14"/>
          <p:cNvSpPr>
            <a:spLocks noChangeArrowheads="1"/>
          </p:cNvSpPr>
          <p:nvPr/>
        </p:nvSpPr>
        <p:spPr bwMode="auto">
          <a:xfrm rot="5400000">
            <a:off x="4172744" y="3666331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4.0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59403" name="AutoShape 15"/>
          <p:cNvSpPr>
            <a:spLocks noChangeArrowheads="1"/>
          </p:cNvSpPr>
          <p:nvPr/>
        </p:nvSpPr>
        <p:spPr bwMode="auto">
          <a:xfrm rot="2418888">
            <a:off x="5697538" y="3670300"/>
            <a:ext cx="1076325" cy="849313"/>
          </a:xfrm>
          <a:prstGeom prst="rightArrow">
            <a:avLst>
              <a:gd name="adj1" fmla="val 50000"/>
              <a:gd name="adj2" fmla="val 3168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1" i="1">
                <a:solidFill>
                  <a:srgbClr val="0033CC"/>
                </a:solidFill>
                <a:latin typeface="Times New Roman" pitchFamily="-110" charset="0"/>
              </a:rPr>
              <a:t>s = r </a:t>
            </a:r>
            <a:r>
              <a:rPr lang="en-IE" b="1" i="1" baseline="30000">
                <a:solidFill>
                  <a:srgbClr val="0033CC"/>
                </a:solidFill>
                <a:latin typeface="Times New Roman" pitchFamily="-110" charset="0"/>
              </a:rPr>
              <a:t>5.0</a:t>
            </a:r>
            <a:endParaRPr lang="en-US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Piecewise Linear Transformation Functions</a:t>
            </a:r>
            <a:endParaRPr lang="en-US" sz="36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29606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IE" smtClean="0"/>
              <a:t>Rather than using a well defined mathematical function we can use arbitrary user-defined transforms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IE" smtClean="0"/>
              <a:t>The images below show a contrast stretching linear transform to add contrast to a poor quality image</a:t>
            </a:r>
            <a:endParaRPr lang="en-US" smtClean="0"/>
          </a:p>
        </p:txBody>
      </p:sp>
      <p:pic>
        <p:nvPicPr>
          <p:cNvPr id="64515" name="Picture 11"/>
          <p:cNvPicPr>
            <a:picLocks noChangeAspect="1" noChangeArrowheads="1"/>
          </p:cNvPicPr>
          <p:nvPr/>
        </p:nvPicPr>
        <p:blipFill>
          <a:blip r:embed="rId3"/>
          <a:srcRect t="50516" r="59848"/>
          <a:stretch>
            <a:fillRect/>
          </a:stretch>
        </p:blipFill>
        <p:spPr bwMode="auto">
          <a:xfrm>
            <a:off x="6381750" y="4230688"/>
            <a:ext cx="253047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AutoShape 13"/>
          <p:cNvSpPr>
            <a:spLocks noChangeArrowheads="1"/>
          </p:cNvSpPr>
          <p:nvPr/>
        </p:nvSpPr>
        <p:spPr bwMode="auto">
          <a:xfrm>
            <a:off x="3149600" y="5138738"/>
            <a:ext cx="3265488" cy="849312"/>
          </a:xfrm>
          <a:prstGeom prst="rightArrow">
            <a:avLst>
              <a:gd name="adj1" fmla="val 53648"/>
              <a:gd name="adj2" fmla="val 40371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64518" name="Rectangle 14"/>
          <p:cNvSpPr>
            <a:spLocks noChangeArrowheads="1"/>
          </p:cNvSpPr>
          <p:nvPr/>
        </p:nvSpPr>
        <p:spPr bwMode="auto">
          <a:xfrm>
            <a:off x="3967163" y="4552950"/>
            <a:ext cx="1828800" cy="1828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645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320" b="50829"/>
          <a:stretch>
            <a:fillRect/>
          </a:stretch>
        </p:blipFill>
        <p:spPr bwMode="auto">
          <a:xfrm>
            <a:off x="3419475" y="4302125"/>
            <a:ext cx="256381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10"/>
          <p:cNvPicPr>
            <a:picLocks noChangeAspect="1" noChangeArrowheads="1"/>
          </p:cNvPicPr>
          <p:nvPr/>
        </p:nvPicPr>
        <p:blipFill>
          <a:blip r:embed="rId3"/>
          <a:srcRect l="40932" r="19168" b="50203"/>
          <a:stretch>
            <a:fillRect/>
          </a:stretch>
        </p:blipFill>
        <p:spPr bwMode="auto">
          <a:xfrm>
            <a:off x="630238" y="4178300"/>
            <a:ext cx="25146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94400" y="1914525"/>
            <a:ext cx="2725738" cy="2339975"/>
            <a:chOff x="3703" y="1233"/>
            <a:chExt cx="1717" cy="1474"/>
          </a:xfrm>
        </p:grpSpPr>
        <p:pic>
          <p:nvPicPr>
            <p:cNvPr id="66573" name="Picture 12"/>
            <p:cNvPicPr>
              <a:picLocks noChangeAspect="1" noChangeArrowheads="1"/>
            </p:cNvPicPr>
            <p:nvPr/>
          </p:nvPicPr>
          <p:blipFill>
            <a:blip r:embed="rId3"/>
            <a:srcRect l="38231" r="19495" b="49068"/>
            <a:stretch>
              <a:fillRect/>
            </a:stretch>
          </p:blipFill>
          <p:spPr bwMode="auto">
            <a:xfrm>
              <a:off x="3748" y="1233"/>
              <a:ext cx="1672" cy="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4" name="Rectangle 17"/>
            <p:cNvSpPr>
              <a:spLocks noChangeArrowheads="1"/>
            </p:cNvSpPr>
            <p:nvPr/>
          </p:nvSpPr>
          <p:spPr bwMode="auto">
            <a:xfrm>
              <a:off x="3703" y="2489"/>
              <a:ext cx="164" cy="18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Gray Level Slicing</a:t>
            </a:r>
            <a:endParaRPr lang="en-US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dirty="0" smtClean="0"/>
              <a:t>Highlights a specific range of grey levels</a:t>
            </a:r>
          </a:p>
          <a:p>
            <a:pPr lvl="1" eaLnBrk="1" hangingPunct="1"/>
            <a:r>
              <a:rPr lang="en-IE" dirty="0" smtClean="0">
                <a:ea typeface="ＭＳ Ｐゴシック" pitchFamily="-110" charset="-128"/>
              </a:rPr>
              <a:t>Similar to thresholding</a:t>
            </a:r>
          </a:p>
          <a:p>
            <a:pPr lvl="1" eaLnBrk="1" hangingPunct="1"/>
            <a:r>
              <a:rPr lang="en-IE" dirty="0" smtClean="0">
                <a:ea typeface="ＭＳ Ｐゴシック" pitchFamily="-110" charset="-128"/>
              </a:rPr>
              <a:t>Other levels can be </a:t>
            </a:r>
            <a:br>
              <a:rPr lang="en-IE" dirty="0" smtClean="0">
                <a:ea typeface="ＭＳ Ｐゴシック" pitchFamily="-110" charset="-128"/>
              </a:rPr>
            </a:br>
            <a:r>
              <a:rPr lang="en-IE" dirty="0" smtClean="0">
                <a:ea typeface="ＭＳ Ｐゴシック" pitchFamily="-110" charset="-128"/>
              </a:rPr>
              <a:t>suppressed or maintained</a:t>
            </a:r>
          </a:p>
          <a:p>
            <a:pPr lvl="1" eaLnBrk="1" hangingPunct="1"/>
            <a:r>
              <a:rPr lang="en-IE" dirty="0" smtClean="0">
                <a:ea typeface="ＭＳ Ｐゴシック" pitchFamily="-110" charset="-128"/>
              </a:rPr>
              <a:t>Useful for highlighting features</a:t>
            </a:r>
            <a:br>
              <a:rPr lang="en-IE" dirty="0" smtClean="0">
                <a:ea typeface="ＭＳ Ｐゴシック" pitchFamily="-110" charset="-128"/>
              </a:rPr>
            </a:br>
            <a:r>
              <a:rPr lang="en-IE" dirty="0" smtClean="0">
                <a:ea typeface="ＭＳ Ｐゴシック" pitchFamily="-110" charset="-128"/>
              </a:rPr>
              <a:t>in an image</a:t>
            </a:r>
            <a:endParaRPr lang="en-US" dirty="0" smtClean="0">
              <a:ea typeface="ＭＳ Ｐゴシック" pitchFamily="-110" charset="-128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/>
          <a:srcRect r="55904" b="47615"/>
          <a:stretch>
            <a:fillRect/>
          </a:stretch>
        </p:blipFill>
        <p:spPr bwMode="auto">
          <a:xfrm>
            <a:off x="3214688" y="4492625"/>
            <a:ext cx="27686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3"/>
          <p:cNvPicPr>
            <a:picLocks noChangeAspect="1" noChangeArrowheads="1"/>
          </p:cNvPicPr>
          <p:nvPr/>
        </p:nvPicPr>
        <p:blipFill>
          <a:blip r:embed="rId3"/>
          <a:srcRect l="4678" t="53317" r="61618"/>
          <a:stretch>
            <a:fillRect/>
          </a:stretch>
        </p:blipFill>
        <p:spPr bwMode="auto">
          <a:xfrm>
            <a:off x="487363" y="4672013"/>
            <a:ext cx="2116137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4"/>
          <p:cNvPicPr>
            <a:picLocks noChangeAspect="1" noChangeArrowheads="1"/>
          </p:cNvPicPr>
          <p:nvPr/>
        </p:nvPicPr>
        <p:blipFill>
          <a:blip r:embed="rId3"/>
          <a:srcRect l="43944" t="53662" r="21846"/>
          <a:stretch>
            <a:fillRect/>
          </a:stretch>
        </p:blipFill>
        <p:spPr bwMode="auto">
          <a:xfrm>
            <a:off x="6594475" y="4687888"/>
            <a:ext cx="2147888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9" name="AutoShape 15"/>
          <p:cNvSpPr>
            <a:spLocks noChangeArrowheads="1"/>
          </p:cNvSpPr>
          <p:nvPr/>
        </p:nvSpPr>
        <p:spPr bwMode="auto">
          <a:xfrm>
            <a:off x="2671763" y="5456238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  <p:sp>
        <p:nvSpPr>
          <p:cNvPr id="66570" name="AutoShape 16"/>
          <p:cNvSpPr>
            <a:spLocks noChangeArrowheads="1"/>
          </p:cNvSpPr>
          <p:nvPr/>
        </p:nvSpPr>
        <p:spPr bwMode="auto">
          <a:xfrm>
            <a:off x="5783263" y="5456238"/>
            <a:ext cx="725487" cy="573087"/>
          </a:xfrm>
          <a:prstGeom prst="rightArrow">
            <a:avLst>
              <a:gd name="adj1" fmla="val 50000"/>
              <a:gd name="adj2" fmla="val 3164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b="1" i="1">
              <a:solidFill>
                <a:srgbClr val="0033CC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145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Image Enhancement - Examples</a:t>
            </a:r>
            <a:endParaRPr lang="en-US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90600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62400"/>
            <a:ext cx="75438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3000" b="1" dirty="0" smtClean="0"/>
              <a:t>Spatial domain VS frequency domain</a:t>
            </a:r>
          </a:p>
          <a:p>
            <a:pPr lvl="1"/>
            <a:r>
              <a:rPr lang="fr-FR" dirty="0" smtClean="0"/>
              <a:t>Spatial </a:t>
            </a:r>
            <a:r>
              <a:rPr lang="fr-FR" dirty="0" err="1" smtClean="0"/>
              <a:t>domain</a:t>
            </a:r>
            <a:r>
              <a:rPr lang="fr-FR" dirty="0" smtClean="0"/>
              <a:t> techniques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manipulate</a:t>
            </a:r>
            <a:r>
              <a:rPr lang="fr-FR" dirty="0" smtClean="0"/>
              <a:t> image </a:t>
            </a:r>
            <a:r>
              <a:rPr lang="en-US" dirty="0" smtClean="0"/>
              <a:t>pixels</a:t>
            </a:r>
          </a:p>
          <a:p>
            <a:pPr lvl="1"/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> techniques </a:t>
            </a:r>
            <a:r>
              <a:rPr lang="fr-FR" dirty="0" err="1" smtClean="0"/>
              <a:t>manipulate</a:t>
            </a:r>
            <a:r>
              <a:rPr lang="fr-FR" dirty="0" smtClean="0"/>
              <a:t> </a:t>
            </a:r>
            <a:r>
              <a:rPr lang="fr-FR" dirty="0" err="1" smtClean="0"/>
              <a:t>fourier</a:t>
            </a:r>
            <a:r>
              <a:rPr lang="fr-FR" dirty="0" smtClean="0"/>
              <a:t> </a:t>
            </a:r>
            <a:r>
              <a:rPr lang="en-US" dirty="0" smtClean="0"/>
              <a:t>transform or wavelet transform of an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868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 Enhancement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basic intensity transformation functions</a:t>
            </a:r>
          </a:p>
          <a:p>
            <a:pPr lvl="1"/>
            <a:r>
              <a:rPr lang="en-US" smtClean="0"/>
              <a:t> Image negatives</a:t>
            </a:r>
          </a:p>
          <a:p>
            <a:pPr lvl="1"/>
            <a:r>
              <a:rPr lang="en-US" smtClean="0"/>
              <a:t>Thresholding</a:t>
            </a:r>
          </a:p>
          <a:p>
            <a:pPr lvl="1"/>
            <a:r>
              <a:rPr lang="en-US" smtClean="0"/>
              <a:t>Log transformations</a:t>
            </a:r>
          </a:p>
          <a:p>
            <a:pPr lvl="1"/>
            <a:r>
              <a:rPr lang="en-US" smtClean="0"/>
              <a:t>Power‐law (Gamma) transformations</a:t>
            </a:r>
          </a:p>
          <a:p>
            <a:pPr lvl="1"/>
            <a:r>
              <a:rPr lang="en-US" smtClean="0"/>
              <a:t>Piecewise‐linear transformation functions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274638"/>
            <a:ext cx="7867650" cy="868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0" hangingPunct="0">
              <a:defRPr/>
            </a:pPr>
            <a:r>
              <a:rPr lang="en-US" sz="43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Image Enhancement</a:t>
            </a:r>
            <a:endParaRPr lang="en-US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1143000" y="228600"/>
            <a:ext cx="805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Basic Concepts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193800" y="1722438"/>
            <a:ext cx="7645400" cy="32008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</a:rPr>
              <a:t>Spatial domain methods are procedures that operate directly on these pixels. Spatial domain processes will be denoted by the expression</a:t>
            </a: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r>
              <a:rPr lang="es-ES" sz="2400" b="1" i="1" dirty="0">
                <a:latin typeface="Times New Roman" pitchFamily="18" charset="0"/>
              </a:rPr>
              <a:t>     g(x, y) = T[ f(x, y)]</a:t>
            </a:r>
          </a:p>
          <a:p>
            <a:pPr>
              <a:defRPr/>
            </a:pPr>
            <a:endParaRPr lang="en-US" sz="1600" b="1" i="1" dirty="0"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</a:rPr>
              <a:t>where </a:t>
            </a:r>
            <a:r>
              <a:rPr lang="en-US" sz="2400" i="1" dirty="0">
                <a:latin typeface="Times New Roman" pitchFamily="18" charset="0"/>
              </a:rPr>
              <a:t>f(x, y) </a:t>
            </a:r>
            <a:r>
              <a:rPr lang="en-US" sz="2400" dirty="0">
                <a:latin typeface="Times New Roman" pitchFamily="18" charset="0"/>
              </a:rPr>
              <a:t>is the input image, </a:t>
            </a:r>
            <a:r>
              <a:rPr lang="en-US" sz="2400" i="1" dirty="0">
                <a:latin typeface="Times New Roman" pitchFamily="18" charset="0"/>
              </a:rPr>
              <a:t>g(x, y) </a:t>
            </a:r>
            <a:r>
              <a:rPr lang="en-US" sz="2400" dirty="0">
                <a:latin typeface="Times New Roman" pitchFamily="18" charset="0"/>
              </a:rPr>
              <a:t>is the processed image, and </a:t>
            </a:r>
            <a:r>
              <a:rPr lang="en-US" sz="2400" i="1" dirty="0">
                <a:latin typeface="Times New Roman" pitchFamily="18" charset="0"/>
              </a:rPr>
              <a:t>T </a:t>
            </a:r>
            <a:r>
              <a:rPr lang="en-US" sz="2400" dirty="0">
                <a:latin typeface="Times New Roman" pitchFamily="18" charset="0"/>
              </a:rPr>
              <a:t>is an operator on 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</a:rPr>
              <a:t>, defined over some neighborhood of (x, y).</a:t>
            </a:r>
            <a:endParaRPr 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6375"/>
            <a:ext cx="8813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kern="0" dirty="0">
                <a:solidFill>
                  <a:srgbClr val="FF0000"/>
                </a:solidFill>
                <a:latin typeface="Arial"/>
                <a:ea typeface="+mj-ea"/>
                <a:cs typeface="+mj-cs"/>
              </a:rPr>
              <a:t>    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1143000" y="228600"/>
            <a:ext cx="805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Basic Concepts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848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71800" y="5029200"/>
            <a:ext cx="2971800" cy="108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 b="1" i="1" dirty="0">
                <a:latin typeface="Times New Roman" pitchFamily="18" charset="0"/>
              </a:rPr>
              <a:t>s = </a:t>
            </a:r>
            <a:r>
              <a:rPr lang="en-US" sz="2400" b="1" dirty="0">
                <a:latin typeface="Times New Roman" pitchFamily="18" charset="0"/>
              </a:rPr>
              <a:t>T(</a:t>
            </a:r>
            <a:r>
              <a:rPr lang="en-US" sz="2400" b="1" i="1" dirty="0">
                <a:latin typeface="Times New Roman" pitchFamily="18" charset="0"/>
              </a:rPr>
              <a:t>r</a:t>
            </a:r>
            <a:r>
              <a:rPr lang="en-US" sz="2400" b="1" dirty="0">
                <a:latin typeface="Times New Roman" pitchFamily="18" charset="0"/>
              </a:rPr>
              <a:t>)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400" i="1" dirty="0">
                <a:latin typeface="Times New Roman" pitchFamily="18" charset="0"/>
              </a:rPr>
              <a:t>r: original </a:t>
            </a:r>
            <a:r>
              <a:rPr lang="en-US" sz="2400" i="1" dirty="0" smtClean="0">
                <a:latin typeface="Times New Roman" pitchFamily="18" charset="0"/>
              </a:rPr>
              <a:t>intensity </a:t>
            </a:r>
            <a:endParaRPr lang="en-US" sz="2400" i="1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400" i="1" dirty="0">
                <a:latin typeface="Times New Roman" pitchFamily="18" charset="0"/>
              </a:rPr>
              <a:t>s: new intensity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54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1143000" y="228600"/>
            <a:ext cx="805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Basic Concepts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990600" y="4538663"/>
            <a:ext cx="81534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Produce an image of higher contrast than the original by darkening the levels below k and brightening the levels above k in the original image. </a:t>
            </a:r>
          </a:p>
          <a:p>
            <a:r>
              <a:rPr lang="en-US"/>
              <a:t>Dark will be more darker and white will be more whiter is known as </a:t>
            </a:r>
            <a:r>
              <a:rPr lang="en-US" i="1"/>
              <a:t>contrast stretching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 dirty="0" smtClean="0">
                <a:solidFill>
                  <a:srgbClr val="FF0000"/>
                </a:solidFill>
                <a:effectLst/>
              </a:rPr>
              <a:t>Basic Gray Level Transformations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2867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1219200"/>
            <a:ext cx="584200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826</TotalTime>
  <Words>584</Words>
  <Application>Microsoft Office PowerPoint</Application>
  <PresentationFormat>On-screen Show (4:3)</PresentationFormat>
  <Paragraphs>107</Paragraphs>
  <Slides>23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Solstice</vt:lpstr>
      <vt:lpstr>Chart</vt:lpstr>
      <vt:lpstr>Chapter 3</vt:lpstr>
      <vt:lpstr>Image Enhancement</vt:lpstr>
      <vt:lpstr>Image Enhancement - Examples</vt:lpstr>
      <vt:lpstr>Image Enhancement</vt:lpstr>
      <vt:lpstr>Slide 5</vt:lpstr>
      <vt:lpstr>Slide 6</vt:lpstr>
      <vt:lpstr>Slide 7</vt:lpstr>
      <vt:lpstr>Slide 8</vt:lpstr>
      <vt:lpstr>Basic Gray Level Transformations </vt:lpstr>
      <vt:lpstr>Slide 10</vt:lpstr>
      <vt:lpstr>Slide 11</vt:lpstr>
      <vt:lpstr>Slide 12</vt:lpstr>
      <vt:lpstr>Slide 13</vt:lpstr>
      <vt:lpstr>Slide 14</vt:lpstr>
      <vt:lpstr>Slide 15</vt:lpstr>
      <vt:lpstr>Power Law Example</vt:lpstr>
      <vt:lpstr>Power Law Example (cont…)</vt:lpstr>
      <vt:lpstr>Power Law Example (cont…)</vt:lpstr>
      <vt:lpstr>Power Law Example (cont…)</vt:lpstr>
      <vt:lpstr>Power Law Example (cont…)</vt:lpstr>
      <vt:lpstr>Power Law Transformations (cont…)</vt:lpstr>
      <vt:lpstr>Piecewise Linear Transformation Functions</vt:lpstr>
      <vt:lpstr>Gray Level Slicing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Nipa</dc:creator>
  <cp:lastModifiedBy>Cse Laptop--01</cp:lastModifiedBy>
  <cp:revision>39</cp:revision>
  <dcterms:created xsi:type="dcterms:W3CDTF">2016-05-25T00:42:08Z</dcterms:created>
  <dcterms:modified xsi:type="dcterms:W3CDTF">2021-01-26T05:39:25Z</dcterms:modified>
</cp:coreProperties>
</file>