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1" r:id="rId8"/>
    <p:sldId id="264" r:id="rId9"/>
    <p:sldId id="265" r:id="rId10"/>
    <p:sldId id="266" r:id="rId11"/>
    <p:sldId id="267" r:id="rId12"/>
    <p:sldId id="268" r:id="rId13"/>
    <p:sldId id="26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6" r:id="rId27"/>
    <p:sldId id="292" r:id="rId28"/>
    <p:sldId id="293"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331C8-8559-43EB-94E2-D80A1DD47338}"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231635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331C8-8559-43EB-94E2-D80A1DD47338}"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386181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331C8-8559-43EB-94E2-D80A1DD47338}"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331544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331C8-8559-43EB-94E2-D80A1DD47338}"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353198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0331C8-8559-43EB-94E2-D80A1DD47338}"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335636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331C8-8559-43EB-94E2-D80A1DD47338}"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48628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331C8-8559-43EB-94E2-D80A1DD47338}" type="datetimeFigureOut">
              <a:rPr lang="en-US" smtClean="0"/>
              <a:t>22-Sep-21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70136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331C8-8559-43EB-94E2-D80A1DD47338}" type="datetimeFigureOut">
              <a:rPr lang="en-US" smtClean="0"/>
              <a:t>22-Sep-21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406371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331C8-8559-43EB-94E2-D80A1DD47338}" type="datetimeFigureOut">
              <a:rPr lang="en-US" smtClean="0"/>
              <a:t>22-Sep-21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29112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0331C8-8559-43EB-94E2-D80A1DD47338}"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201632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0331C8-8559-43EB-94E2-D80A1DD47338}"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9CBA7-AF49-4C27-8B15-E40FE0C98063}" type="slidenum">
              <a:rPr lang="en-US" smtClean="0"/>
              <a:t>‹#›</a:t>
            </a:fld>
            <a:endParaRPr lang="en-US"/>
          </a:p>
        </p:txBody>
      </p:sp>
    </p:spTree>
    <p:extLst>
      <p:ext uri="{BB962C8B-B14F-4D97-AF65-F5344CB8AC3E}">
        <p14:creationId xmlns:p14="http://schemas.microsoft.com/office/powerpoint/2010/main" val="204311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331C8-8559-43EB-94E2-D80A1DD47338}" type="datetimeFigureOut">
              <a:rPr lang="en-US" smtClean="0"/>
              <a:t>22-Sep-21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9CBA7-AF49-4C27-8B15-E40FE0C98063}" type="slidenum">
              <a:rPr lang="en-US" smtClean="0"/>
              <a:t>‹#›</a:t>
            </a:fld>
            <a:endParaRPr lang="en-US"/>
          </a:p>
        </p:txBody>
      </p:sp>
    </p:spTree>
    <p:extLst>
      <p:ext uri="{BB962C8B-B14F-4D97-AF65-F5344CB8AC3E}">
        <p14:creationId xmlns:p14="http://schemas.microsoft.com/office/powerpoint/2010/main" val="18560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and Runtime Analysis</a:t>
            </a:r>
            <a:endParaRPr lang="en-US" b="1" dirty="0"/>
          </a:p>
        </p:txBody>
      </p:sp>
      <p:sp>
        <p:nvSpPr>
          <p:cNvPr id="3" name="Subtitle 2"/>
          <p:cNvSpPr>
            <a:spLocks noGrp="1"/>
          </p:cNvSpPr>
          <p:nvPr>
            <p:ph type="subTitle" idx="1"/>
          </p:nvPr>
        </p:nvSpPr>
        <p:spPr/>
        <p:txBody>
          <a:bodyPr/>
          <a:lstStyle/>
          <a:p>
            <a:r>
              <a:rPr lang="en-US" dirty="0" smtClean="0"/>
              <a:t>Lecture-1</a:t>
            </a:r>
          </a:p>
          <a:p>
            <a:r>
              <a:rPr lang="en-US" dirty="0" smtClean="0"/>
              <a:t>Md. Golam Shahriar, Lecturer,</a:t>
            </a:r>
          </a:p>
          <a:p>
            <a:r>
              <a:rPr lang="en-US" dirty="0" smtClean="0"/>
              <a:t>Dept. of CSE, VU</a:t>
            </a:r>
            <a:endParaRPr lang="en-US" dirty="0"/>
          </a:p>
        </p:txBody>
      </p:sp>
    </p:spTree>
    <p:extLst>
      <p:ext uri="{BB962C8B-B14F-4D97-AF65-F5344CB8AC3E}">
        <p14:creationId xmlns:p14="http://schemas.microsoft.com/office/powerpoint/2010/main" val="163986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9212"/>
          </a:xfrm>
        </p:spPr>
        <p:txBody>
          <a:bodyPr>
            <a:normAutofit fontScale="90000"/>
          </a:bodyPr>
          <a:lstStyle/>
          <a:p>
            <a:r>
              <a:rPr lang="en-US" b="1" dirty="0"/>
              <a:t>Analysis of The Insertion Sort Algorithm </a:t>
            </a:r>
            <a:r>
              <a:rPr lang="en-US" b="1" dirty="0" smtClean="0"/>
              <a:t>(Worst Case)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89213"/>
                <a:ext cx="10515600" cy="5674658"/>
              </a:xfrm>
            </p:spPr>
            <p:txBody>
              <a:bodyPr>
                <a:normAutofit/>
              </a:bodyPr>
              <a:lstStyle/>
              <a:p>
                <a:r>
                  <a:rPr lang="en-US" sz="2400" dirty="0" smtClean="0"/>
                  <a:t>If the array is reversed sorted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oMath>
                </a14:m>
                <a:r>
                  <a:rPr lang="en-US" sz="2400" dirty="0" smtClean="0"/>
                  <a:t> for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=2, 3, …</m:t>
                    </m:r>
                    <m:r>
                      <a:rPr lang="en-US" sz="2400" b="0" i="1" smtClean="0">
                        <a:latin typeface="Cambria Math" panose="02040503050406030204" pitchFamily="18" charset="0"/>
                      </a:rPr>
                      <m:t>𝑛</m:t>
                    </m:r>
                  </m:oMath>
                </a14:m>
                <a:endParaRPr lang="en-US" sz="2400" dirty="0" smtClean="0"/>
              </a:p>
              <a:p>
                <a:r>
                  <a:rPr lang="en-US" sz="2400" dirty="0" smtClean="0"/>
                  <a:t>We know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=2</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𝑗</m:t>
                        </m:r>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−1</m:t>
                    </m:r>
                  </m:oMath>
                </a14:m>
                <a:endParaRPr lang="en-US" sz="2400" dirty="0" smtClean="0"/>
              </a:p>
              <a:p>
                <a:r>
                  <a:rPr lang="en-US" sz="2400" dirty="0" smtClean="0"/>
                  <a:t>And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e>
                    </m:nary>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𝑛</m:t>
                        </m:r>
                        <m:r>
                          <a:rPr lang="en-US" sz="2400" b="0" i="1" smtClean="0">
                            <a:latin typeface="Cambria Math" panose="02040503050406030204" pitchFamily="18" charset="0"/>
                          </a:rPr>
                          <m:t>−</m:t>
                        </m:r>
                        <m:r>
                          <a:rPr lang="en-US" sz="2400" i="1">
                            <a:latin typeface="Cambria Math" panose="02040503050406030204" pitchFamily="18" charset="0"/>
                          </a:rPr>
                          <m:t>1)</m:t>
                        </m:r>
                      </m:num>
                      <m:den>
                        <m:r>
                          <a:rPr lang="en-US" sz="2400" i="1">
                            <a:latin typeface="Cambria Math" panose="02040503050406030204" pitchFamily="18" charset="0"/>
                          </a:rPr>
                          <m:t>2</m:t>
                        </m:r>
                      </m:den>
                    </m:f>
                  </m:oMath>
                </a14:m>
                <a:endParaRPr lang="en-US" sz="2400" dirty="0"/>
              </a:p>
              <a:p>
                <a:r>
                  <a:rPr lang="en-US" sz="2400" dirty="0" smtClean="0"/>
                  <a:t>Then </a:t>
                </a: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becomes.</a:t>
                </a:r>
              </a:p>
              <a:p>
                <a:pPr marL="0" indent="0">
                  <a:buNone/>
                </a:pPr>
                <a:r>
                  <a:rPr lang="en-US" sz="2400" dirty="0"/>
                  <a:t> </a:t>
                </a:r>
                <a:r>
                  <a:rPr lang="en-US" sz="2400" dirty="0" smtClean="0"/>
                  <a:t>  </a:t>
                </a: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𝑛</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5</m:t>
                        </m:r>
                      </m:sub>
                    </m:sSub>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6</m:t>
                        </m:r>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−1</m:t>
                                </m:r>
                              </m:e>
                            </m:d>
                          </m:num>
                          <m:den>
                            <m:r>
                              <a:rPr lang="en-US" sz="2400" i="1">
                                <a:latin typeface="Cambria Math" panose="02040503050406030204" pitchFamily="18" charset="0"/>
                              </a:rPr>
                              <m:t>2</m:t>
                            </m:r>
                          </m:den>
                        </m:f>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smtClean="0"/>
              </a:p>
              <a:p>
                <a:pPr marL="0" indent="0">
                  <a:buNone/>
                </a:pPr>
                <a:r>
                  <a:rPr lang="en-US" sz="2400" dirty="0"/>
                  <a:t> </a:t>
                </a:r>
                <a14:m>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5</m:t>
                                </m:r>
                              </m:sub>
                            </m:sSub>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6</m:t>
                                </m:r>
                              </m:sub>
                            </m:sSub>
                          </m:num>
                          <m:den>
                            <m:r>
                              <a:rPr lang="en-US" sz="2400" b="0" i="1" smtClean="0">
                                <a:latin typeface="Cambria Math" panose="02040503050406030204" pitchFamily="18" charset="0"/>
                              </a:rPr>
                              <m:t>2</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um>
                          <m:den>
                            <m:r>
                              <a:rPr lang="en-US" sz="2400" i="1">
                                <a:latin typeface="Cambria Math" panose="02040503050406030204" pitchFamily="18" charset="0"/>
                              </a:rPr>
                              <m:t>2</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5</m:t>
                                </m:r>
                              </m:sub>
                            </m:sSub>
                          </m:num>
                          <m:den>
                            <m:r>
                              <a:rPr lang="en-US" sz="2400" i="1">
                                <a:latin typeface="Cambria Math" panose="02040503050406030204" pitchFamily="18" charset="0"/>
                              </a:rPr>
                              <m:t>2</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um>
                          <m:den>
                            <m:r>
                              <a:rPr lang="en-US" sz="2400" i="1">
                                <a:latin typeface="Cambria Math" panose="02040503050406030204" pitchFamily="18" charset="0"/>
                              </a:rPr>
                              <m:t>2</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e>
                    </m:d>
                    <m:r>
                      <a:rPr lang="en-US" sz="2400" b="0" i="1" smtClean="0">
                        <a:latin typeface="Cambria Math" panose="02040503050406030204" pitchFamily="18" charset="0"/>
                      </a:rPr>
                      <m:t>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oMath>
                </a14:m>
                <a:endParaRPr lang="en-US" sz="2400" dirty="0" smtClean="0"/>
              </a:p>
              <a:p>
                <a:pPr marL="0" indent="0">
                  <a:buNone/>
                </a:pPr>
                <a:r>
                  <a:rPr lang="en-US" sz="2400" dirty="0" smtClean="0"/>
                  <a:t>We notice that this is of the form </a:t>
                </a:r>
                <a14:m>
                  <m:oMath xmlns:m="http://schemas.openxmlformats.org/officeDocument/2006/math">
                    <m:r>
                      <a:rPr lang="en-US" sz="2400" b="0" i="1" smtClean="0">
                        <a:latin typeface="Cambria Math" panose="02040503050406030204" pitchFamily="18" charset="0"/>
                      </a:rPr>
                      <m:t>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𝑏𝑛</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smtClean="0"/>
                  <a:t>. Thus </a:t>
                </a: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is a quadratic function of the input size </a:t>
                </a:r>
                <a14:m>
                  <m:oMath xmlns:m="http://schemas.openxmlformats.org/officeDocument/2006/math">
                    <m:r>
                      <a:rPr lang="en-US" sz="2400" i="1" dirty="0" smtClean="0">
                        <a:latin typeface="Cambria Math" panose="02040503050406030204" pitchFamily="18" charset="0"/>
                      </a:rPr>
                      <m:t>𝑛</m:t>
                    </m:r>
                  </m:oMath>
                </a14:m>
                <a:r>
                  <a:rPr lang="en-US" sz="2400" dirty="0" smtClean="0"/>
                  <a: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89213"/>
                <a:ext cx="10515600" cy="5674658"/>
              </a:xfrm>
              <a:blipFill>
                <a:blip r:embed="rId2"/>
                <a:stretch>
                  <a:fillRect l="-928" t="-1289"/>
                </a:stretch>
              </a:blipFill>
            </p:spPr>
            <p:txBody>
              <a:bodyPr/>
              <a:lstStyle/>
              <a:p>
                <a:r>
                  <a:rPr lang="en-US">
                    <a:noFill/>
                  </a:rPr>
                  <a:t> </a:t>
                </a:r>
              </a:p>
            </p:txBody>
          </p:sp>
        </mc:Fallback>
      </mc:AlternateContent>
    </p:spTree>
    <p:extLst>
      <p:ext uri="{BB962C8B-B14F-4D97-AF65-F5344CB8AC3E}">
        <p14:creationId xmlns:p14="http://schemas.microsoft.com/office/powerpoint/2010/main" val="3653372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2"/>
            <a:ext cx="10515600" cy="1100604"/>
          </a:xfrm>
        </p:spPr>
        <p:txBody>
          <a:bodyPr/>
          <a:lstStyle/>
          <a:p>
            <a:r>
              <a:rPr lang="en-US" b="1" dirty="0" smtClean="0"/>
              <a:t>What Do We Mean By Time in this Course?</a:t>
            </a:r>
            <a:endParaRPr lang="en-US" b="1" dirty="0"/>
          </a:p>
        </p:txBody>
      </p:sp>
      <p:sp>
        <p:nvSpPr>
          <p:cNvPr id="3" name="Content Placeholder 2"/>
          <p:cNvSpPr>
            <a:spLocks noGrp="1"/>
          </p:cNvSpPr>
          <p:nvPr>
            <p:ph idx="1"/>
          </p:nvPr>
        </p:nvSpPr>
        <p:spPr/>
        <p:txBody>
          <a:bodyPr/>
          <a:lstStyle/>
          <a:p>
            <a:r>
              <a:rPr lang="en-US" dirty="0" smtClean="0"/>
              <a:t>By time we don’t literally mean time with physical unit of measurements.</a:t>
            </a:r>
          </a:p>
          <a:p>
            <a:r>
              <a:rPr lang="en-US" dirty="0" smtClean="0"/>
              <a:t>Neither we try to measure in how many seconds, minutes or hours, an algorithm finishes its task.</a:t>
            </a:r>
          </a:p>
          <a:p>
            <a:r>
              <a:rPr lang="en-US" dirty="0" smtClean="0"/>
              <a:t>By time here, we mean the number of steps an algorithm takes in order to do its job(we saw this assumption in action previously).</a:t>
            </a:r>
          </a:p>
          <a:p>
            <a:r>
              <a:rPr lang="en-US" dirty="0" smtClean="0"/>
              <a:t>We do so, because literally using time to measure the performance, or rather the efficiency of any algorithm will be highly dependent on the computer that the algorithm runs on and other non dominant factors.</a:t>
            </a:r>
            <a:endParaRPr lang="en-US" dirty="0"/>
          </a:p>
        </p:txBody>
      </p:sp>
    </p:spTree>
    <p:extLst>
      <p:ext uri="{BB962C8B-B14F-4D97-AF65-F5344CB8AC3E}">
        <p14:creationId xmlns:p14="http://schemas.microsoft.com/office/powerpoint/2010/main" val="1519033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The RAM Model of Computation</a:t>
            </a:r>
            <a:endParaRPr lang="en-US" b="1" dirty="0"/>
          </a:p>
        </p:txBody>
      </p:sp>
      <p:sp>
        <p:nvSpPr>
          <p:cNvPr id="3" name="Content Placeholder 2"/>
          <p:cNvSpPr>
            <a:spLocks noGrp="1"/>
          </p:cNvSpPr>
          <p:nvPr>
            <p:ph idx="1"/>
          </p:nvPr>
        </p:nvSpPr>
        <p:spPr>
          <a:xfrm>
            <a:off x="838200" y="1180166"/>
            <a:ext cx="10515600" cy="5677834"/>
          </a:xfrm>
        </p:spPr>
        <p:txBody>
          <a:bodyPr>
            <a:normAutofit fontScale="77500" lnSpcReduction="20000"/>
          </a:bodyPr>
          <a:lstStyle/>
          <a:p>
            <a:r>
              <a:rPr lang="en-US" sz="3100" dirty="0"/>
              <a:t>Machine-independent algorithm design depends upon a hypothetical </a:t>
            </a:r>
            <a:r>
              <a:rPr lang="en-US" sz="3100" dirty="0" smtClean="0"/>
              <a:t>computer called </a:t>
            </a:r>
            <a:r>
              <a:rPr lang="en-US" sz="3100" dirty="0"/>
              <a:t>the </a:t>
            </a:r>
            <a:r>
              <a:rPr lang="en-US" sz="3100" i="1" dirty="0"/>
              <a:t>Random Access Machine </a:t>
            </a:r>
            <a:r>
              <a:rPr lang="en-US" sz="3100" dirty="0"/>
              <a:t>or RAM. Under this model of </a:t>
            </a:r>
            <a:r>
              <a:rPr lang="en-US" sz="3100" dirty="0" smtClean="0"/>
              <a:t>computation, we </a:t>
            </a:r>
            <a:r>
              <a:rPr lang="en-US" sz="3100" dirty="0"/>
              <a:t>are confronted with a computer where</a:t>
            </a:r>
            <a:r>
              <a:rPr lang="en-US" sz="3100" dirty="0" smtClean="0"/>
              <a:t>:</a:t>
            </a:r>
          </a:p>
          <a:p>
            <a:pPr lvl="1"/>
            <a:r>
              <a:rPr lang="en-US" sz="2900" dirty="0"/>
              <a:t>Each </a:t>
            </a:r>
            <a:r>
              <a:rPr lang="en-US" sz="2900" i="1" dirty="0"/>
              <a:t>simple </a:t>
            </a:r>
            <a:r>
              <a:rPr lang="en-US" sz="2900" dirty="0"/>
              <a:t>operation (+, *, –, =, if, call) takes exactly one time </a:t>
            </a:r>
            <a:r>
              <a:rPr lang="en-US" sz="2900" dirty="0" smtClean="0"/>
              <a:t>step(this will change when we are going to analyze number theoretic algorithms).</a:t>
            </a:r>
          </a:p>
          <a:p>
            <a:pPr lvl="1"/>
            <a:r>
              <a:rPr lang="en-US" sz="2900" dirty="0"/>
              <a:t>Loops and subroutines are </a:t>
            </a:r>
            <a:r>
              <a:rPr lang="en-US" sz="2900" i="1" dirty="0"/>
              <a:t>not </a:t>
            </a:r>
            <a:r>
              <a:rPr lang="en-US" sz="2900" dirty="0"/>
              <a:t>considered simple operations. Instead, they</a:t>
            </a:r>
            <a:br>
              <a:rPr lang="en-US" sz="2900" dirty="0"/>
            </a:br>
            <a:r>
              <a:rPr lang="en-US" sz="2900" dirty="0"/>
              <a:t>are the composition of many single-step operations. It makes no sense for</a:t>
            </a:r>
            <a:br>
              <a:rPr lang="en-US" sz="2900" dirty="0"/>
            </a:br>
            <a:r>
              <a:rPr lang="en-US" sz="2900" i="1" dirty="0"/>
              <a:t>sort </a:t>
            </a:r>
            <a:r>
              <a:rPr lang="en-US" sz="2900" dirty="0"/>
              <a:t>to be a single-step operation, since sorting 1,000,000 items will certainly</a:t>
            </a:r>
            <a:br>
              <a:rPr lang="en-US" sz="2900" dirty="0"/>
            </a:br>
            <a:r>
              <a:rPr lang="en-US" sz="2900" dirty="0"/>
              <a:t>take much longer than sorting 10 items. The time it takes to run through a</a:t>
            </a:r>
            <a:br>
              <a:rPr lang="en-US" sz="2900" dirty="0"/>
            </a:br>
            <a:r>
              <a:rPr lang="en-US" sz="2900" dirty="0"/>
              <a:t>loop or execute a subprogram depends upon the number of loop iterations or</a:t>
            </a:r>
            <a:br>
              <a:rPr lang="en-US" sz="2900" dirty="0"/>
            </a:br>
            <a:r>
              <a:rPr lang="en-US" sz="2900" dirty="0"/>
              <a:t>the specific nature of the subprogram</a:t>
            </a:r>
            <a:r>
              <a:rPr lang="en-US" sz="2900" dirty="0" smtClean="0"/>
              <a:t>.</a:t>
            </a:r>
          </a:p>
          <a:p>
            <a:pPr lvl="1"/>
            <a:r>
              <a:rPr lang="en-US" sz="2900" dirty="0"/>
              <a:t>Each memory access takes exactly one time step. Further, we have as much</a:t>
            </a:r>
            <a:br>
              <a:rPr lang="en-US" sz="2900" dirty="0"/>
            </a:br>
            <a:r>
              <a:rPr lang="en-US" sz="2900" dirty="0"/>
              <a:t>memory as we need. The RAM model takes no notice of whether an item is</a:t>
            </a:r>
            <a:br>
              <a:rPr lang="en-US" sz="2900" dirty="0"/>
            </a:br>
            <a:r>
              <a:rPr lang="en-US" sz="2900" dirty="0"/>
              <a:t>in cache or on the disk.</a:t>
            </a:r>
            <a:r>
              <a:rPr lang="en-US" dirty="0"/>
              <a:t/>
            </a:r>
            <a:br>
              <a:rPr lang="en-US" dirty="0"/>
            </a:br>
            <a:r>
              <a:rPr lang="en-US" dirty="0"/>
              <a:t/>
            </a:r>
            <a:br>
              <a:rPr lang="en-US" dirty="0"/>
            </a:br>
            <a:endParaRPr lang="en-US" dirty="0" smtClean="0"/>
          </a:p>
          <a:p>
            <a:r>
              <a:rPr lang="en-US" sz="2900" dirty="0"/>
              <a:t>Under the RAM model, we measure run time by counting up the number of</a:t>
            </a:r>
            <a:br>
              <a:rPr lang="en-US" sz="2900" dirty="0"/>
            </a:br>
            <a:r>
              <a:rPr lang="en-US" sz="2900" dirty="0"/>
              <a:t>steps an algorithm takes on a given problem instance. If we assume that our RAM</a:t>
            </a:r>
            <a:br>
              <a:rPr lang="en-US" sz="2900" dirty="0"/>
            </a:br>
            <a:r>
              <a:rPr lang="en-US" sz="2900" dirty="0"/>
              <a:t>executes a given number of steps per second, this operation count converts naturally</a:t>
            </a:r>
            <a:br>
              <a:rPr lang="en-US" sz="2900" dirty="0"/>
            </a:br>
            <a:r>
              <a:rPr lang="en-US" sz="2900" dirty="0"/>
              <a:t>to the actual running time.</a:t>
            </a:r>
            <a:r>
              <a:rPr lang="en-US" dirty="0"/>
              <a:t/>
            </a:r>
            <a:br>
              <a:rPr lang="en-US" dirty="0"/>
            </a:br>
            <a:endParaRPr lang="en-US" dirty="0"/>
          </a:p>
        </p:txBody>
      </p:sp>
    </p:spTree>
    <p:extLst>
      <p:ext uri="{BB962C8B-B14F-4D97-AF65-F5344CB8AC3E}">
        <p14:creationId xmlns:p14="http://schemas.microsoft.com/office/powerpoint/2010/main" val="96305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Kinds of Runtime Analysis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47500" lnSpcReduction="20000"/>
              </a:bodyPr>
              <a:lstStyle/>
              <a:p>
                <a:r>
                  <a:rPr lang="en-US" sz="5100" dirty="0"/>
                  <a:t>The </a:t>
                </a:r>
                <a:r>
                  <a:rPr lang="en-US" sz="5100" i="1" dirty="0"/>
                  <a:t>worst-case complexity </a:t>
                </a:r>
                <a:r>
                  <a:rPr lang="en-US" sz="5100" dirty="0"/>
                  <a:t>of the algorithm is the function defined by </a:t>
                </a:r>
                <a:r>
                  <a:rPr lang="en-US" sz="5100" dirty="0" smtClean="0"/>
                  <a:t>the maximum </a:t>
                </a:r>
                <a:r>
                  <a:rPr lang="en-US" sz="5100" dirty="0"/>
                  <a:t>number of steps taken in any instance of size </a:t>
                </a:r>
                <a14:m>
                  <m:oMath xmlns:m="http://schemas.openxmlformats.org/officeDocument/2006/math">
                    <m:r>
                      <a:rPr lang="en-US" sz="5100" i="1" dirty="0" smtClean="0">
                        <a:latin typeface="Cambria Math" panose="02040503050406030204" pitchFamily="18" charset="0"/>
                      </a:rPr>
                      <m:t>𝑛</m:t>
                    </m:r>
                  </m:oMath>
                </a14:m>
                <a:r>
                  <a:rPr lang="en-US" sz="5100" dirty="0"/>
                  <a:t>. This </a:t>
                </a:r>
                <a:r>
                  <a:rPr lang="en-US" sz="5100" dirty="0" smtClean="0"/>
                  <a:t>represents the </a:t>
                </a:r>
                <a:r>
                  <a:rPr lang="en-US" sz="5100" dirty="0"/>
                  <a:t>curve passing through the highest point in each column</a:t>
                </a:r>
                <a:r>
                  <a:rPr lang="en-US" sz="5100" dirty="0" smtClean="0"/>
                  <a:t>.</a:t>
                </a:r>
              </a:p>
              <a:p>
                <a:r>
                  <a:rPr lang="en-US" sz="5100" dirty="0"/>
                  <a:t>The </a:t>
                </a:r>
                <a:r>
                  <a:rPr lang="en-US" sz="5100" i="1" dirty="0"/>
                  <a:t>best-case complexity </a:t>
                </a:r>
                <a:r>
                  <a:rPr lang="en-US" sz="5100" dirty="0"/>
                  <a:t>of the algorithm is the function defined by the minimum number of steps taken in any instance of size </a:t>
                </a:r>
                <a14:m>
                  <m:oMath xmlns:m="http://schemas.openxmlformats.org/officeDocument/2006/math">
                    <m:r>
                      <a:rPr lang="en-US" sz="5100" i="1" dirty="0" smtClean="0">
                        <a:latin typeface="Cambria Math" panose="02040503050406030204" pitchFamily="18" charset="0"/>
                      </a:rPr>
                      <m:t>𝑛</m:t>
                    </m:r>
                  </m:oMath>
                </a14:m>
                <a:r>
                  <a:rPr lang="en-US" sz="5100" dirty="0"/>
                  <a:t>. This represents </a:t>
                </a:r>
                <a:r>
                  <a:rPr lang="en-US" sz="5100" dirty="0" smtClean="0"/>
                  <a:t>the curve </a:t>
                </a:r>
                <a:r>
                  <a:rPr lang="en-US" sz="5100" dirty="0"/>
                  <a:t>passing through the lowest point of each column</a:t>
                </a:r>
                <a:r>
                  <a:rPr lang="en-US" sz="5100" dirty="0" smtClean="0"/>
                  <a:t>.</a:t>
                </a:r>
              </a:p>
              <a:p>
                <a:r>
                  <a:rPr lang="en-US" sz="5100" dirty="0"/>
                  <a:t>The </a:t>
                </a:r>
                <a:r>
                  <a:rPr lang="en-US" sz="5100" i="1" dirty="0"/>
                  <a:t>average-case complexity </a:t>
                </a:r>
                <a:r>
                  <a:rPr lang="en-US" sz="5100" dirty="0"/>
                  <a:t>of the algorithm, which is the function defined</a:t>
                </a:r>
                <a:br>
                  <a:rPr lang="en-US" sz="5100" dirty="0"/>
                </a:br>
                <a:r>
                  <a:rPr lang="en-US" sz="5100" dirty="0"/>
                  <a:t>by the average number of steps over all instances of size </a:t>
                </a:r>
                <a14:m>
                  <m:oMath xmlns:m="http://schemas.openxmlformats.org/officeDocument/2006/math">
                    <m:r>
                      <a:rPr lang="en-US" sz="5100" i="1" dirty="0" smtClean="0">
                        <a:latin typeface="Cambria Math" panose="02040503050406030204" pitchFamily="18" charset="0"/>
                      </a:rPr>
                      <m:t>𝑛</m:t>
                    </m:r>
                  </m:oMath>
                </a14:m>
                <a:r>
                  <a:rPr lang="en-US" sz="5100" dirty="0"/>
                  <a:t>.</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1522256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56447"/>
          </a:xfrm>
        </p:spPr>
        <p:txBody>
          <a:bodyPr>
            <a:normAutofit fontScale="90000"/>
          </a:bodyPr>
          <a:lstStyle/>
          <a:p>
            <a:r>
              <a:rPr lang="en-US" b="1" dirty="0" smtClean="0"/>
              <a:t>We Are Mostly Concerned About The Worst Case Runtime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56446"/>
                <a:ext cx="10515600" cy="5701553"/>
              </a:xfrm>
            </p:spPr>
            <p:txBody>
              <a:bodyPr>
                <a:normAutofit/>
              </a:bodyPr>
              <a:lstStyle/>
              <a:p>
                <a:r>
                  <a:rPr lang="en-US" sz="2400" dirty="0"/>
                  <a:t>In our analysis of insertion sort, we looked at both the best case, in which the </a:t>
                </a:r>
                <a:r>
                  <a:rPr lang="en-US" sz="2400" dirty="0" smtClean="0"/>
                  <a:t>input array </a:t>
                </a:r>
                <a:r>
                  <a:rPr lang="en-US" sz="2400" dirty="0"/>
                  <a:t>was already sorted, and the worst case, in which the input array was </a:t>
                </a:r>
                <a:r>
                  <a:rPr lang="en-US" sz="2400" dirty="0" smtClean="0"/>
                  <a:t>reverse sorted</a:t>
                </a:r>
                <a:r>
                  <a:rPr lang="en-US" sz="2400" dirty="0"/>
                  <a:t>. For the remainder of this book, though, we shall usually concentrate </a:t>
                </a:r>
                <a:r>
                  <a:rPr lang="en-US" sz="2400" dirty="0" smtClean="0"/>
                  <a:t>on finding </a:t>
                </a:r>
                <a:r>
                  <a:rPr lang="en-US" sz="2400" dirty="0"/>
                  <a:t>only the worst-case running time, that is, the longest running time for </a:t>
                </a:r>
                <a:r>
                  <a:rPr lang="en-US" sz="2400" dirty="0" smtClean="0"/>
                  <a:t>any input </a:t>
                </a:r>
                <a:r>
                  <a:rPr lang="en-US" sz="2400" dirty="0"/>
                  <a:t>of size </a:t>
                </a:r>
                <a14:m>
                  <m:oMath xmlns:m="http://schemas.openxmlformats.org/officeDocument/2006/math">
                    <m:r>
                      <a:rPr lang="en-US" sz="2400" i="1" dirty="0" smtClean="0">
                        <a:latin typeface="Cambria Math" panose="02040503050406030204" pitchFamily="18" charset="0"/>
                      </a:rPr>
                      <m:t>𝑛</m:t>
                    </m:r>
                  </m:oMath>
                </a14:m>
                <a:r>
                  <a:rPr lang="en-US" sz="2400" dirty="0"/>
                  <a:t>. We give three reasons for this orientation</a:t>
                </a:r>
                <a:r>
                  <a:rPr lang="en-US" sz="2400" dirty="0" smtClean="0"/>
                  <a:t>.</a:t>
                </a:r>
              </a:p>
              <a:p>
                <a:pPr lvl="1"/>
                <a:r>
                  <a:rPr lang="en-US" dirty="0"/>
                  <a:t>The worst-case running time of an algorithm gives us an upper bound on </a:t>
                </a:r>
                <a:r>
                  <a:rPr lang="en-US" dirty="0" smtClean="0"/>
                  <a:t>the running </a:t>
                </a:r>
                <a:r>
                  <a:rPr lang="en-US" dirty="0"/>
                  <a:t>time for any input. Knowing it provides a guarantee that the </a:t>
                </a:r>
                <a:r>
                  <a:rPr lang="en-US" dirty="0" smtClean="0"/>
                  <a:t>algorithm will </a:t>
                </a:r>
                <a:r>
                  <a:rPr lang="en-US" dirty="0"/>
                  <a:t>never take any longer. We need not make some educated guess about </a:t>
                </a:r>
                <a:r>
                  <a:rPr lang="en-US" dirty="0" smtClean="0"/>
                  <a:t>the running </a:t>
                </a:r>
                <a:r>
                  <a:rPr lang="en-US" dirty="0"/>
                  <a:t>time and hope that it never gets much worse</a:t>
                </a:r>
                <a:r>
                  <a:rPr lang="en-US" dirty="0" smtClean="0"/>
                  <a:t>.</a:t>
                </a:r>
              </a:p>
              <a:p>
                <a:pPr lvl="1"/>
                <a:r>
                  <a:rPr lang="en-US" dirty="0"/>
                  <a:t>For some algorithms, the worst case occurs fairly often. For example, in searching a database for a particular piece of information, the searching </a:t>
                </a:r>
                <a:r>
                  <a:rPr lang="en-US" dirty="0" smtClean="0"/>
                  <a:t>algorithm’s worst </a:t>
                </a:r>
                <a:r>
                  <a:rPr lang="en-US" dirty="0"/>
                  <a:t>case will often occur when the information is not present in the database.</a:t>
                </a:r>
                <a:br>
                  <a:rPr lang="en-US" dirty="0"/>
                </a:br>
                <a:r>
                  <a:rPr lang="en-US" dirty="0"/>
                  <a:t>In some applications, searches for absent information may be frequent</a:t>
                </a:r>
                <a:r>
                  <a:rPr lang="en-US" dirty="0" smtClean="0"/>
                  <a:t>.</a:t>
                </a:r>
              </a:p>
              <a:p>
                <a:pPr lvl="1"/>
                <a:r>
                  <a:rPr lang="en-US" dirty="0"/>
                  <a:t>The “average case” is often roughly as bad as the worst case.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56446"/>
                <a:ext cx="10515600" cy="5701553"/>
              </a:xfrm>
              <a:blipFill>
                <a:blip r:embed="rId2"/>
                <a:stretch>
                  <a:fillRect l="-812" t="-1497" r="-1101"/>
                </a:stretch>
              </a:blipFill>
            </p:spPr>
            <p:txBody>
              <a:bodyPr/>
              <a:lstStyle/>
              <a:p>
                <a:r>
                  <a:rPr lang="en-US">
                    <a:noFill/>
                  </a:rPr>
                  <a:t> </a:t>
                </a:r>
              </a:p>
            </p:txBody>
          </p:sp>
        </mc:Fallback>
      </mc:AlternateContent>
    </p:spTree>
    <p:extLst>
      <p:ext uri="{BB962C8B-B14F-4D97-AF65-F5344CB8AC3E}">
        <p14:creationId xmlns:p14="http://schemas.microsoft.com/office/powerpoint/2010/main" val="285170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Growth of Functions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2"/>
                <a:ext cx="10515600" cy="5532437"/>
              </a:xfrm>
            </p:spPr>
            <p:txBody>
              <a:bodyPr>
                <a:normAutofit/>
              </a:bodyPr>
              <a:lstStyle/>
              <a:p>
                <a:r>
                  <a:rPr lang="en-US" sz="2000" dirty="0" smtClean="0"/>
                  <a:t>We used some simplifying abstractions to ease our analysis of the INSERTIONSORT procedure. First, we ignored the actual cost of each statement, using the constants ci to represent these costs. Then, we observed that even these constants give us more detail than we really need: we expressed the worst-case running time as </a:t>
                </a:r>
                <a14:m>
                  <m:oMath xmlns:m="http://schemas.openxmlformats.org/officeDocument/2006/math">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𝑏𝑛</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 </m:t>
                    </m:r>
                  </m:oMath>
                </a14:m>
                <a:r>
                  <a:rPr lang="en-US" sz="2000" dirty="0" smtClean="0"/>
                  <a:t>for </a:t>
                </a:r>
                <a:r>
                  <a:rPr lang="en-US" sz="2000" dirty="0"/>
                  <a:t>some constants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 </m:t>
                    </m:r>
                    <m:r>
                      <a:rPr lang="en-US" sz="2000" i="1" dirty="0" smtClean="0">
                        <a:latin typeface="Cambria Math" panose="02040503050406030204" pitchFamily="18" charset="0"/>
                      </a:rPr>
                      <m:t>𝑏</m:t>
                    </m:r>
                    <m:r>
                      <a:rPr lang="en-US" sz="2000" i="1" dirty="0" smtClean="0">
                        <a:latin typeface="Cambria Math" panose="02040503050406030204" pitchFamily="18" charset="0"/>
                      </a:rPr>
                      <m:t>, </m:t>
                    </m:r>
                  </m:oMath>
                </a14:m>
                <a:r>
                  <a:rPr lang="en-US" sz="2000" i="0" dirty="0" smtClean="0"/>
                  <a:t>and</a:t>
                </a:r>
                <a14:m>
                  <m:oMath xmlns:m="http://schemas.openxmlformats.org/officeDocument/2006/math">
                    <m:r>
                      <a:rPr lang="en-US" sz="2000" i="1" dirty="0" smtClean="0">
                        <a:latin typeface="Cambria Math" panose="02040503050406030204" pitchFamily="18" charset="0"/>
                      </a:rPr>
                      <m:t> </m:t>
                    </m:r>
                    <m:r>
                      <a:rPr lang="en-US" sz="2000" i="1" dirty="0" smtClean="0">
                        <a:latin typeface="Cambria Math" panose="02040503050406030204" pitchFamily="18" charset="0"/>
                      </a:rPr>
                      <m:t>𝑐</m:t>
                    </m:r>
                    <m:r>
                      <a:rPr lang="en-US" sz="2000" i="1" dirty="0" smtClean="0">
                        <a:latin typeface="Cambria Math" panose="02040503050406030204" pitchFamily="18" charset="0"/>
                      </a:rPr>
                      <m:t> </m:t>
                    </m:r>
                  </m:oMath>
                </a14:m>
                <a:r>
                  <a:rPr lang="en-US" sz="2000" dirty="0"/>
                  <a:t>that depend on the statement</a:t>
                </a:r>
                <a:br>
                  <a:rPr lang="en-US" sz="2000" dirty="0"/>
                </a:br>
                <a:r>
                  <a:rPr lang="en-US" sz="2000" dirty="0"/>
                  <a:t>costs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𝑐</m:t>
                        </m:r>
                      </m:e>
                      <m:sub>
                        <m:r>
                          <a:rPr lang="en-US" sz="2000" b="0" i="1" dirty="0" smtClean="0">
                            <a:latin typeface="Cambria Math" panose="02040503050406030204" pitchFamily="18" charset="0"/>
                          </a:rPr>
                          <m:t>𝑖</m:t>
                        </m:r>
                      </m:sub>
                    </m:sSub>
                  </m:oMath>
                </a14:m>
                <a:r>
                  <a:rPr lang="en-US" sz="2000" dirty="0" smtClean="0"/>
                  <a:t>.</a:t>
                </a:r>
              </a:p>
              <a:p>
                <a:r>
                  <a:rPr lang="en-US" sz="2000" dirty="0"/>
                  <a:t>We shall now make one more simplifying abstraction: it is the rate of growth,</a:t>
                </a:r>
                <a:br>
                  <a:rPr lang="en-US" sz="2000" dirty="0"/>
                </a:br>
                <a:r>
                  <a:rPr lang="en-US" sz="2000" dirty="0"/>
                  <a:t>or order of growth, of the running time that really interests us. We therefore consider only the leading term of a formula (e.g., </a:t>
                </a:r>
                <a14:m>
                  <m:oMath xmlns:m="http://schemas.openxmlformats.org/officeDocument/2006/math">
                    <m:r>
                      <a:rPr lang="en-US" sz="2000" i="1" dirty="0" smtClean="0">
                        <a:latin typeface="Cambria Math" panose="02040503050406030204" pitchFamily="18" charset="0"/>
                      </a:rPr>
                      <m:t>𝑎</m:t>
                    </m:r>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𝑛</m:t>
                        </m:r>
                      </m:e>
                      <m:sup>
                        <m:r>
                          <a:rPr lang="en-US" sz="2000" b="0" i="1" dirty="0" smtClean="0">
                            <a:latin typeface="Cambria Math" panose="02040503050406030204" pitchFamily="18" charset="0"/>
                          </a:rPr>
                          <m:t>2</m:t>
                        </m:r>
                      </m:sup>
                    </m:sSup>
                  </m:oMath>
                </a14:m>
                <a:r>
                  <a:rPr lang="en-US" sz="2000" dirty="0" smtClean="0"/>
                  <a:t>). </a:t>
                </a:r>
                <a:r>
                  <a:rPr lang="en-US" sz="2000" dirty="0"/>
                  <a:t>since the lower-order terms </a:t>
                </a:r>
                <a:r>
                  <a:rPr lang="en-US" sz="2000" dirty="0" smtClean="0"/>
                  <a:t>are relatively </a:t>
                </a:r>
                <a:r>
                  <a:rPr lang="en-US" sz="2000" dirty="0"/>
                  <a:t>insignificant for large values of n. We also ignore the leading term’s constant coefficient, since constant factors are less significant than the rate of </a:t>
                </a:r>
                <a:r>
                  <a:rPr lang="en-US" sz="2000" dirty="0" smtClean="0"/>
                  <a:t>growth.</a:t>
                </a:r>
              </a:p>
              <a:p>
                <a:r>
                  <a:rPr lang="en-US" sz="2000" dirty="0" smtClean="0"/>
                  <a:t>For insertion sort </a:t>
                </a:r>
                <a14:m>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m:rPr>
                        <m:sty m:val="p"/>
                      </m:rPr>
                      <a:rPr lang="el-GR" sz="2000" b="0" i="1" smtClean="0">
                        <a:latin typeface="Cambria Math" panose="02040503050406030204" pitchFamily="18" charset="0"/>
                        <a:ea typeface="Cambria Math" panose="02040503050406030204" pitchFamily="18" charset="0"/>
                      </a:rPr>
                      <m:t>Θ</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𝑛</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a14:m>
                <a:r>
                  <a:rPr lang="en-US" sz="2000" dirty="0" smtClean="0"/>
                  <a:t> (a little abuse of notation here)</a:t>
                </a:r>
                <a:endParaRPr lang="en-US" dirty="0" smtClean="0"/>
              </a:p>
              <a:p>
                <a:r>
                  <a:rPr lang="en-US" sz="2000" dirty="0" smtClean="0"/>
                  <a:t>Some exercises: express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f>
                      <m:fPr>
                        <m:type m:val="lin"/>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3</m:t>
                            </m:r>
                          </m:sup>
                        </m:sSup>
                      </m:num>
                      <m:den>
                        <m:r>
                          <a:rPr lang="en-US" sz="2000" b="0" i="1" smtClean="0">
                            <a:latin typeface="Cambria Math" panose="02040503050406030204" pitchFamily="18" charset="0"/>
                          </a:rPr>
                          <m:t>100</m:t>
                        </m:r>
                      </m:den>
                    </m:f>
                    <m:r>
                      <a:rPr lang="en-US" sz="2000" b="0" i="1" smtClean="0">
                        <a:latin typeface="Cambria Math" panose="02040503050406030204" pitchFamily="18" charset="0"/>
                      </a:rPr>
                      <m:t>+100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+100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m:t>
                    </m:r>
                  </m:oMath>
                </a14:m>
                <a:r>
                  <a:rPr lang="en-US" sz="2000" dirty="0" smtClean="0"/>
                  <a:t> in terms of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Θ</m:t>
                    </m:r>
                    <m:r>
                      <a:rPr lang="en-US" sz="2000" b="0" i="1" smtClean="0">
                        <a:latin typeface="Cambria Math" panose="02040503050406030204" pitchFamily="18" charset="0"/>
                        <a:ea typeface="Cambria Math" panose="02040503050406030204" pitchFamily="18" charset="0"/>
                      </a:rPr>
                      <m:t> </m:t>
                    </m:r>
                  </m:oMath>
                </a14:m>
                <a:r>
                  <a:rPr lang="en-US" sz="2000" dirty="0" smtClean="0"/>
                  <a:t>notation.</a:t>
                </a:r>
              </a:p>
              <a:p>
                <a:r>
                  <a:rPr lang="en-US" sz="2000" dirty="0" smtClean="0"/>
                  <a:t>Express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𝑛𝑙𝑜𝑔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e>
                    </m:func>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dirty="0" smtClean="0"/>
                  <a:t> in terms of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Θ</m:t>
                    </m:r>
                  </m:oMath>
                </a14:m>
                <a:r>
                  <a:rPr lang="en-US" sz="2000" dirty="0" smtClean="0"/>
                  <a:t> notation (you may use graphing facility).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2"/>
                <a:ext cx="10515600" cy="5532437"/>
              </a:xfrm>
              <a:blipFill>
                <a:blip r:embed="rId2"/>
                <a:stretch>
                  <a:fillRect l="-522" t="-1101" r="-986"/>
                </a:stretch>
              </a:blipFill>
            </p:spPr>
            <p:txBody>
              <a:bodyPr/>
              <a:lstStyle/>
              <a:p>
                <a:r>
                  <a:rPr lang="en-US">
                    <a:noFill/>
                  </a:rPr>
                  <a:t> </a:t>
                </a:r>
              </a:p>
            </p:txBody>
          </p:sp>
        </mc:Fallback>
      </mc:AlternateContent>
    </p:spTree>
    <p:extLst>
      <p:ext uri="{BB962C8B-B14F-4D97-AF65-F5344CB8AC3E}">
        <p14:creationId xmlns:p14="http://schemas.microsoft.com/office/powerpoint/2010/main" val="1550821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45694"/>
          </a:xfrm>
        </p:spPr>
        <p:txBody>
          <a:bodyPr/>
          <a:lstStyle/>
          <a:p>
            <a:r>
              <a:rPr lang="en-US" b="1" dirty="0" smtClean="0"/>
              <a:t>The Asymptotic Notation</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45694"/>
                <a:ext cx="10515600" cy="5812305"/>
              </a:xfrm>
            </p:spPr>
            <p:txBody>
              <a:bodyPr>
                <a:normAutofit fontScale="85000" lnSpcReduction="20000"/>
              </a:bodyPr>
              <a:lstStyle/>
              <a:p>
                <a:r>
                  <a:rPr lang="en-US" sz="2400" dirty="0" smtClean="0"/>
                  <a:t>When we look at input sizes large enough to make only the order of growth of</a:t>
                </a:r>
                <a:br>
                  <a:rPr lang="en-US" sz="2400" dirty="0" smtClean="0"/>
                </a:br>
                <a:r>
                  <a:rPr lang="en-US" sz="2400" dirty="0" smtClean="0"/>
                  <a:t>the running time relevant, we are studying the asymptotic efficiency of algorithms.</a:t>
                </a:r>
              </a:p>
              <a:p>
                <a:r>
                  <a:rPr lang="en-US" sz="2400" dirty="0"/>
                  <a:t>The notations we use to describe the asymptotic running time of an algorithm</a:t>
                </a:r>
                <a:br>
                  <a:rPr lang="en-US" sz="2400" dirty="0"/>
                </a:br>
                <a:r>
                  <a:rPr lang="en-US" sz="2400" dirty="0"/>
                  <a:t>are defined in terms of functions whose domains are the set of natural numbers</a:t>
                </a:r>
                <a:r>
                  <a:rPr lang="en-US" sz="2400" dirty="0" smtClean="0"/>
                  <a:t> </a:t>
                </a:r>
                <a14:m>
                  <m:oMath xmlns:m="http://schemas.openxmlformats.org/officeDocument/2006/math">
                    <m:r>
                      <a:rPr lang="en-US" sz="2400" i="1" smtClean="0">
                        <a:latin typeface="Cambria Math" panose="02040503050406030204" pitchFamily="18" charset="0"/>
                        <a:ea typeface="Cambria Math" panose="02040503050406030204" pitchFamily="18" charset="0"/>
                      </a:rPr>
                      <m:t>ℕ</m:t>
                    </m:r>
                    <m:r>
                      <a:rPr lang="en-US" sz="2400" b="0" i="1" smtClean="0">
                        <a:latin typeface="Cambria Math" panose="02040503050406030204" pitchFamily="18" charset="0"/>
                        <a:ea typeface="Cambria Math" panose="02040503050406030204" pitchFamily="18" charset="0"/>
                      </a:rPr>
                      <m:t>={0, 1, 2…}</m:t>
                    </m:r>
                  </m:oMath>
                </a14:m>
                <a:endParaRPr lang="en-US" sz="2400" dirty="0" smtClean="0"/>
              </a:p>
              <a:p>
                <a:r>
                  <a:rPr lang="en-US" sz="2400" dirty="0"/>
                  <a:t>We will use asymptotic notation primarily to describe the running times of algorithms, as when we wrote that insertion sort’s worst-case running time is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𝑛</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a14:m>
                <a:r>
                  <a:rPr lang="en-US" sz="2400" dirty="0"/>
                  <a:t/>
                </a:r>
                <a:br>
                  <a:rPr lang="en-US" sz="2400" dirty="0"/>
                </a:br>
                <a:r>
                  <a:rPr lang="en-US" sz="2400" dirty="0"/>
                  <a:t>Asymptotic notation actually applies to functions, </a:t>
                </a:r>
                <a:r>
                  <a:rPr lang="en-US" sz="2400" dirty="0" smtClean="0"/>
                  <a:t>however.</a:t>
                </a:r>
              </a:p>
              <a:p>
                <a:r>
                  <a:rPr lang="en-US" sz="2400" dirty="0"/>
                  <a:t>Recall that we characterized insertion sort’s worst-case running time </a:t>
                </a:r>
                <a:r>
                  <a:rPr lang="en-US" sz="2400" dirty="0" smtClean="0"/>
                  <a:t>as </a:t>
                </a:r>
                <a14:m>
                  <m:oMath xmlns:m="http://schemas.openxmlformats.org/officeDocument/2006/math">
                    <m:r>
                      <a:rPr lang="en-US" sz="2400" b="0" i="1" smtClean="0">
                        <a:latin typeface="Cambria Math" panose="02040503050406030204" pitchFamily="18" charset="0"/>
                      </a:rPr>
                      <m:t>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𝑏𝑛</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smtClean="0"/>
                  <a:t>, </a:t>
                </a:r>
                <a:r>
                  <a:rPr lang="en-US" sz="2400" dirty="0"/>
                  <a:t>for some </a:t>
                </a:r>
                <a:r>
                  <a:rPr lang="en-US" sz="2400" dirty="0" smtClean="0"/>
                  <a:t>constants</a:t>
                </a:r>
                <a:br>
                  <a:rPr lang="en-US" sz="2400" dirty="0" smtClean="0"/>
                </a:br>
                <a14:m>
                  <m:oMath xmlns:m="http://schemas.openxmlformats.org/officeDocument/2006/math">
                    <m:r>
                      <a:rPr lang="en-US" sz="2400" i="1" dirty="0" smtClean="0">
                        <a:latin typeface="Cambria Math" panose="02040503050406030204" pitchFamily="18" charset="0"/>
                      </a:rPr>
                      <m:t>𝑎</m:t>
                    </m:r>
                    <m:r>
                      <a:rPr lang="en-US" sz="2400" i="1" dirty="0">
                        <a:latin typeface="Cambria Math" panose="02040503050406030204" pitchFamily="18" charset="0"/>
                      </a:rPr>
                      <m:t>, </m:t>
                    </m:r>
                    <m:r>
                      <a:rPr lang="en-US" sz="2400" i="1" dirty="0">
                        <a:latin typeface="Cambria Math" panose="02040503050406030204" pitchFamily="18" charset="0"/>
                      </a:rPr>
                      <m:t>𝑏</m:t>
                    </m:r>
                    <m:r>
                      <a:rPr lang="en-US" sz="2400" i="1" dirty="0">
                        <a:latin typeface="Cambria Math" panose="02040503050406030204" pitchFamily="18" charset="0"/>
                      </a:rPr>
                      <m:t>, </m:t>
                    </m:r>
                    <m:r>
                      <a:rPr lang="en-US" sz="2400" i="1" dirty="0">
                        <a:latin typeface="Cambria Math" panose="02040503050406030204" pitchFamily="18" charset="0"/>
                      </a:rPr>
                      <m:t>𝑎𝑛𝑑</m:t>
                    </m:r>
                    <m:r>
                      <a:rPr lang="en-US" sz="2400" i="1" dirty="0">
                        <a:latin typeface="Cambria Math" panose="02040503050406030204" pitchFamily="18" charset="0"/>
                      </a:rPr>
                      <m:t> </m:t>
                    </m:r>
                    <m:r>
                      <a:rPr lang="en-US" sz="2400" i="1" dirty="0">
                        <a:latin typeface="Cambria Math" panose="02040503050406030204" pitchFamily="18" charset="0"/>
                      </a:rPr>
                      <m:t>𝑐</m:t>
                    </m:r>
                  </m:oMath>
                </a14:m>
                <a:r>
                  <a:rPr lang="en-US" sz="2400" dirty="0"/>
                  <a:t>. By writing that insertion sort’s running time </a:t>
                </a:r>
                <a:r>
                  <a:rPr lang="en-US" sz="2400" dirty="0" smtClean="0"/>
                  <a:t>is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𝑛</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a14:m>
                <a:r>
                  <a:rPr lang="en-US" sz="2400" dirty="0" smtClean="0"/>
                  <a:t>, </a:t>
                </a:r>
                <a:r>
                  <a:rPr lang="en-US" sz="2400" dirty="0"/>
                  <a:t>we abstracted</a:t>
                </a:r>
                <a:br>
                  <a:rPr lang="en-US" sz="2400" dirty="0"/>
                </a:br>
                <a:r>
                  <a:rPr lang="en-US" sz="2400" dirty="0"/>
                  <a:t>away some details of this function. Because asymptotic notation applies to functions, what we were writing </a:t>
                </a:r>
                <a:r>
                  <a:rPr lang="en-US" sz="2400" dirty="0" smtClean="0"/>
                  <a:t>as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𝑛</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a14:m>
                <a:r>
                  <a:rPr lang="en-US" sz="2400" dirty="0" smtClean="0"/>
                  <a:t>,  </a:t>
                </a:r>
                <a:r>
                  <a:rPr lang="en-US" sz="2400" dirty="0"/>
                  <a:t>was the function </a:t>
                </a:r>
                <a14:m>
                  <m:oMath xmlns:m="http://schemas.openxmlformats.org/officeDocument/2006/math">
                    <m:r>
                      <a:rPr lang="en-US" sz="2400" b="0" i="1" smtClean="0">
                        <a:latin typeface="Cambria Math" panose="02040503050406030204" pitchFamily="18" charset="0"/>
                      </a:rPr>
                      <m:t>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𝑏𝑛</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which in</a:t>
                </a:r>
                <a:br>
                  <a:rPr lang="en-US" sz="2400" dirty="0"/>
                </a:br>
                <a:r>
                  <a:rPr lang="en-US" sz="2400" dirty="0"/>
                  <a:t>that case happened to characterize the worst-case running time of insertion sort</a:t>
                </a:r>
                <a:r>
                  <a:rPr lang="en-US" sz="2400" dirty="0" smtClean="0"/>
                  <a:t>.</a:t>
                </a:r>
              </a:p>
              <a:p>
                <a:r>
                  <a:rPr lang="en-US" sz="2400" dirty="0"/>
                  <a:t>In this book, the functions to which we apply asymptotic notation will usually</a:t>
                </a:r>
                <a:br>
                  <a:rPr lang="en-US" sz="2400" dirty="0"/>
                </a:br>
                <a:r>
                  <a:rPr lang="en-US" sz="2400" dirty="0"/>
                  <a:t>characterize the running times of algorithms. But asymptotic notation can apply to</a:t>
                </a:r>
                <a:br>
                  <a:rPr lang="en-US" sz="2400" dirty="0"/>
                </a:br>
                <a:r>
                  <a:rPr lang="en-US" sz="2400" dirty="0"/>
                  <a:t>functions that characterize some other aspect of algorithms (the amount of space</a:t>
                </a:r>
                <a:br>
                  <a:rPr lang="en-US" sz="2400" dirty="0"/>
                </a:br>
                <a:r>
                  <a:rPr lang="en-US" sz="2400" dirty="0"/>
                  <a:t>they use, for example), or even to functions that have nothing whatsoever to do</a:t>
                </a:r>
                <a:br>
                  <a:rPr lang="en-US" sz="2400" dirty="0"/>
                </a:br>
                <a:r>
                  <a:rPr lang="en-US" sz="2400" dirty="0"/>
                  <a:t>with algorithms</a:t>
                </a:r>
                <a:r>
                  <a:rPr lang="en-US" sz="2400" dirty="0" smtClean="0"/>
                  <a:t>.</a:t>
                </a:r>
              </a:p>
              <a:p>
                <a:r>
                  <a:rPr lang="en-US" sz="2400" dirty="0"/>
                  <a:t>Even when we use asymptotic notation to apply to the running time of an algorithm, we need to understand which running time we mean.</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45694"/>
                <a:ext cx="10515600" cy="5812305"/>
              </a:xfrm>
              <a:blipFill>
                <a:blip r:embed="rId2"/>
                <a:stretch>
                  <a:fillRect l="-522" t="-1994"/>
                </a:stretch>
              </a:blipFill>
            </p:spPr>
            <p:txBody>
              <a:bodyPr/>
              <a:lstStyle/>
              <a:p>
                <a:r>
                  <a:rPr lang="en-US">
                    <a:noFill/>
                  </a:rPr>
                  <a:t> </a:t>
                </a:r>
              </a:p>
            </p:txBody>
          </p:sp>
        </mc:Fallback>
      </mc:AlternateContent>
    </p:spTree>
    <p:extLst>
      <p:ext uri="{BB962C8B-B14F-4D97-AF65-F5344CB8AC3E}">
        <p14:creationId xmlns:p14="http://schemas.microsoft.com/office/powerpoint/2010/main" val="979409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10515600" cy="981635"/>
              </a:xfrm>
            </p:spPr>
            <p:txBody>
              <a:bodyPr/>
              <a:lstStyle/>
              <a:p>
                <a14:m>
                  <m:oMath xmlns:m="http://schemas.openxmlformats.org/officeDocument/2006/math">
                    <m:r>
                      <a:rPr lang="el-GR" b="1" i="1" smtClean="0">
                        <a:latin typeface="Cambria Math" panose="02040503050406030204" pitchFamily="18" charset="0"/>
                        <a:ea typeface="Cambria Math" panose="02040503050406030204" pitchFamily="18" charset="0"/>
                      </a:rPr>
                      <m:t>𝜣</m:t>
                    </m:r>
                    <m:r>
                      <a:rPr lang="en-US" b="1" i="1" smtClean="0">
                        <a:latin typeface="Cambria Math" panose="02040503050406030204" pitchFamily="18" charset="0"/>
                        <a:ea typeface="Cambria Math" panose="02040503050406030204" pitchFamily="18" charset="0"/>
                      </a:rPr>
                      <m:t> </m:t>
                    </m:r>
                  </m:oMath>
                </a14:m>
                <a:r>
                  <a:rPr lang="en-US" b="1" dirty="0" smtClean="0"/>
                  <a:t>Notation</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10515600" cy="981635"/>
              </a:xfrm>
              <a:blipFill>
                <a:blip r:embed="rId2"/>
                <a:stretch>
                  <a:fillRect t="-4969" b="-15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81635"/>
                <a:ext cx="10515600" cy="6199095"/>
              </a:xfrm>
            </p:spPr>
            <p:txBody>
              <a:bodyPr>
                <a:normAutofit/>
              </a:bodyPr>
              <a:lstStyle/>
              <a:p>
                <a:r>
                  <a:rPr lang="en-US" sz="2400" dirty="0" smtClean="0"/>
                  <a:t>For a given function </a:t>
                </a: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we denote by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a14:m>
                <a:r>
                  <a:rPr lang="en-US" sz="2400" dirty="0" smtClean="0"/>
                  <a:t> the set of functions</a:t>
                </a:r>
              </a:p>
              <a:p>
                <a:pPr marL="0" indent="0">
                  <a:buNone/>
                </a:pPr>
                <a:r>
                  <a:rPr lang="en-US" sz="2400" dirty="0"/>
                  <a:t> </a:t>
                </a:r>
                <a:r>
                  <a:rPr lang="en-US" sz="2400" dirty="0" smtClean="0"/>
                  <a:t>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Θ</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𝑡h𝑒𝑟𝑒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𝑒𝑥𝑖𝑠𝑡𝑠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𝑝𝑜𝑠𝑖𝑡𝑖𝑣𝑒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𝑐𝑜𝑛𝑠𝑡𝑎𝑛𝑡𝑠</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𝑛</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𝑠𝑢𝑐h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𝑡h𝑎𝑡</m:t>
                        </m:r>
                        <m:r>
                          <a:rPr lang="en-US" sz="2000" b="0" i="1" smtClean="0">
                            <a:latin typeface="Cambria Math" panose="02040503050406030204" pitchFamily="18" charset="0"/>
                            <a:ea typeface="Cambria Math" panose="02040503050406030204" pitchFamily="18" charset="0"/>
                          </a:rPr>
                          <m:t> 0≤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𝑎𝑙𝑙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𝑛</m:t>
                            </m:r>
                          </m:e>
                          <m:sub>
                            <m:r>
                              <a:rPr lang="en-US" sz="2000" b="0" i="1" smtClean="0">
                                <a:latin typeface="Cambria Math" panose="02040503050406030204" pitchFamily="18" charset="0"/>
                                <a:ea typeface="Cambria Math" panose="02040503050406030204" pitchFamily="18" charset="0"/>
                              </a:rPr>
                              <m:t>0</m:t>
                            </m:r>
                          </m:sub>
                        </m:sSub>
                      </m:e>
                    </m:d>
                  </m:oMath>
                </a14:m>
                <a:endParaRPr lang="en-US" sz="2000" dirty="0" smtClean="0"/>
              </a:p>
              <a:p>
                <a:r>
                  <a:rPr lang="en-US" sz="2400" dirty="0"/>
                  <a:t>A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belongs </a:t>
                </a:r>
                <a:r>
                  <a:rPr lang="en-US" sz="2400" dirty="0"/>
                  <a:t>to the set </a:t>
                </a: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Θ</m:t>
                    </m:r>
                    <m:r>
                      <a:rPr lang="en-US" sz="2400" b="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𝑔</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b="0" i="1" dirty="0" smtClean="0">
                        <a:latin typeface="Cambria Math" panose="02040503050406030204" pitchFamily="18" charset="0"/>
                      </a:rPr>
                      <m:t>)</m:t>
                    </m:r>
                  </m:oMath>
                </a14:m>
                <a:r>
                  <a:rPr lang="en-US" sz="2400" dirty="0" smtClean="0"/>
                  <a:t> </a:t>
                </a:r>
                <a:r>
                  <a:rPr lang="en-US" sz="2400" dirty="0"/>
                  <a:t>if there exist positive constants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oMath>
                </a14:m>
                <a:r>
                  <a:rPr lang="en-US" sz="2400" dirty="0"/>
                  <a:t/>
                </a:r>
                <a:br>
                  <a:rPr lang="en-US" sz="2400" dirty="0"/>
                </a:br>
                <a:r>
                  <a:rPr lang="en-US" sz="2400" dirty="0"/>
                  <a:t>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oMath>
                </a14:m>
                <a:r>
                  <a:rPr lang="en-US" sz="2400" dirty="0" smtClean="0"/>
                  <a:t> </a:t>
                </a:r>
                <a:r>
                  <a:rPr lang="en-US" sz="2400" dirty="0"/>
                  <a:t>such that it can be “sandwiched” between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for </a:t>
                </a:r>
                <a:r>
                  <a:rPr lang="en-US" sz="2400" dirty="0"/>
                  <a:t>sufficiently large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0</m:t>
                        </m:r>
                      </m:sub>
                    </m:sSub>
                  </m:oMath>
                </a14:m>
                <a:r>
                  <a:rPr lang="en-US" sz="2400" dirty="0" smtClean="0"/>
                  <a:t>. </a:t>
                </a:r>
              </a:p>
              <a:p>
                <a:r>
                  <a:rPr lang="en-US" sz="2400" dirty="0"/>
                  <a:t>We say that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smtClean="0"/>
                  <a:t> is an asymptotically </a:t>
                </a:r>
                <a:r>
                  <a:rPr lang="en-US" sz="2400" dirty="0"/>
                  <a:t>tight bound </a:t>
                </a:r>
                <a:r>
                  <a:rPr lang="en-US" sz="2400" dirty="0" smtClean="0"/>
                  <a:t>for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smtClean="0"/>
                  <a:t>.</a:t>
                </a:r>
              </a:p>
              <a:p>
                <a:r>
                  <a:rPr lang="en-US" sz="2400" dirty="0"/>
                  <a:t>The definition of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e>
                    </m:d>
                  </m:oMath>
                </a14:m>
                <a:r>
                  <a:rPr lang="en-US" sz="2400" dirty="0" smtClean="0"/>
                  <a:t> requires that every member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Θ</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e>
                    </m:d>
                  </m:oMath>
                </a14:m>
                <a:r>
                  <a:rPr lang="en-US" sz="2400" dirty="0" smtClean="0"/>
                  <a:t> be asymptotically non-negative that is, that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smtClean="0"/>
                  <a:t> be nonnegative whenever n is sufficiently large. Consequently we shall assume that </a:t>
                </a: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smtClean="0"/>
                  <a:t> must also be asymptotically large. Therefore every function used in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oMath>
                </a14:m>
                <a:r>
                  <a:rPr lang="en-US" sz="2400" dirty="0" smtClean="0"/>
                  <a:t> notation be non-negative.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81635"/>
                <a:ext cx="10515600" cy="6199095"/>
              </a:xfrm>
              <a:blipFill>
                <a:blip r:embed="rId3"/>
                <a:stretch>
                  <a:fillRect l="-812" t="-1377"/>
                </a:stretch>
              </a:blipFill>
            </p:spPr>
            <p:txBody>
              <a:bodyPr/>
              <a:lstStyle/>
              <a:p>
                <a:r>
                  <a:rPr lang="en-US">
                    <a:noFill/>
                  </a:rPr>
                  <a:t> </a:t>
                </a:r>
              </a:p>
            </p:txBody>
          </p:sp>
        </mc:Fallback>
      </mc:AlternateContent>
    </p:spTree>
    <p:extLst>
      <p:ext uri="{BB962C8B-B14F-4D97-AF65-F5344CB8AC3E}">
        <p14:creationId xmlns:p14="http://schemas.microsoft.com/office/powerpoint/2010/main" val="878997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10515600" cy="1325563"/>
              </a:xfrm>
            </p:spPr>
            <p:txBody>
              <a:bodyPr/>
              <a:lstStyle/>
              <a:p>
                <a14:m>
                  <m:oMath xmlns:m="http://schemas.openxmlformats.org/officeDocument/2006/math">
                    <m:r>
                      <a:rPr lang="el-GR" b="1" i="1" smtClean="0">
                        <a:latin typeface="Cambria Math" panose="02040503050406030204" pitchFamily="18" charset="0"/>
                        <a:ea typeface="Cambria Math" panose="02040503050406030204" pitchFamily="18" charset="0"/>
                      </a:rPr>
                      <m:t>𝜣</m:t>
                    </m:r>
                    <m:r>
                      <a:rPr lang="en-US" b="1" i="1" smtClean="0">
                        <a:latin typeface="Cambria Math" panose="02040503050406030204" pitchFamily="18" charset="0"/>
                        <a:ea typeface="Cambria Math" panose="02040503050406030204" pitchFamily="18" charset="0"/>
                      </a:rPr>
                      <m:t> </m:t>
                    </m:r>
                  </m:oMath>
                </a14:m>
                <a:r>
                  <a:rPr lang="en-US" b="1" dirty="0" smtClean="0"/>
                  <a:t>Notation Examples</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515600" cy="5438308"/>
              </a:xfrm>
            </p:spPr>
            <p:txBody>
              <a:bodyPr>
                <a:normAutofit fontScale="92500"/>
              </a:bodyPr>
              <a:lstStyle/>
              <a:p>
                <a:r>
                  <a:rPr lang="en-US" dirty="0" smtClean="0"/>
                  <a:t>Show that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oMath>
                </a14:m>
                <a:r>
                  <a:rPr lang="en-US" dirty="0" smtClean="0"/>
                  <a:t> =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To do so, we must first determine the positive constants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smtClean="0"/>
              </a:p>
              <a:p>
                <a:pPr marL="457200" lvl="1" indent="0">
                  <a:buNone/>
                </a:pPr>
                <a:r>
                  <a:rPr lang="en-US" dirty="0"/>
                  <a:t> </a:t>
                </a:r>
                <a:r>
                  <a:rPr lang="en-US" dirty="0" smtClean="0"/>
                  <a:t>   such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smtClean="0"/>
                  <a:t> Dividing by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smtClean="0"/>
                  <a:t>yields.</a:t>
                </a:r>
              </a:p>
              <a:p>
                <a:pPr marL="457200" lvl="1" indent="0">
                  <a:buNone/>
                </a:pPr>
                <a:r>
                  <a:rPr lang="en-US" dirty="0"/>
                  <a:t> </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𝑛</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dirty="0" smtClean="0"/>
                  <a:t>.</a:t>
                </a:r>
              </a:p>
              <a:p>
                <a:pPr lvl="1"/>
                <a:r>
                  <a:rPr lang="en-US" dirty="0" smtClean="0"/>
                  <a:t>We can make the right hand equality hold for any value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choosing any constant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endParaRPr lang="en-US" dirty="0" smtClean="0"/>
              </a:p>
              <a:p>
                <a:pPr lvl="1"/>
                <a:r>
                  <a:rPr lang="en-US" dirty="0" smtClean="0"/>
                  <a:t>Likewise, we can make the left-hand equality hold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≥7</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14</m:t>
                        </m:r>
                      </m:den>
                    </m:f>
                  </m:oMath>
                </a14:m>
                <a:endParaRPr lang="en-US" dirty="0" smtClean="0"/>
              </a:p>
              <a:p>
                <a:pPr lvl="1"/>
                <a:r>
                  <a:rPr lang="en-US" dirty="0" smtClean="0"/>
                  <a:t>Thus by choosing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=7</m:t>
                    </m:r>
                  </m:oMath>
                </a14:m>
                <a:r>
                  <a:rPr lang="en-US" dirty="0" smtClean="0"/>
                  <a:t> we can see that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smtClean="0"/>
                  <a:t>.</a:t>
                </a:r>
              </a:p>
              <a:p>
                <a:pPr lvl="1"/>
                <a:r>
                  <a:rPr lang="en-US" dirty="0" smtClean="0"/>
                  <a:t>Note that these constants depends on the form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other choice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would result in different constants.</a:t>
                </a:r>
              </a:p>
              <a:p>
                <a:r>
                  <a:rPr lang="en-US" sz="2600" dirty="0" smtClean="0"/>
                  <a:t>We </a:t>
                </a:r>
                <a:r>
                  <a:rPr lang="en-US" sz="2600" dirty="0"/>
                  <a:t>can also use the formal definition to verify </a:t>
                </a:r>
                <a:r>
                  <a:rPr lang="en-US" sz="2600" dirty="0" smtClean="0"/>
                  <a:t>that </a:t>
                </a:r>
                <a14:m>
                  <m:oMath xmlns:m="http://schemas.openxmlformats.org/officeDocument/2006/math">
                    <m:r>
                      <a:rPr lang="en-US" sz="2600" b="0" i="1" smtClean="0">
                        <a:latin typeface="Cambria Math" panose="02040503050406030204" pitchFamily="18" charset="0"/>
                      </a:rPr>
                      <m:t>6</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3</m:t>
                        </m:r>
                      </m:sup>
                    </m:sSup>
                    <m:r>
                      <a:rPr lang="en-US" sz="2600" b="0" i="1" smtClean="0">
                        <a:latin typeface="Cambria Math" panose="02040503050406030204" pitchFamily="18" charset="0"/>
                        <a:ea typeface="Cambria Math" panose="02040503050406030204" pitchFamily="18" charset="0"/>
                      </a:rPr>
                      <m:t>≠</m:t>
                    </m:r>
                    <m:r>
                      <m:rPr>
                        <m:sty m:val="p"/>
                      </m:rPr>
                      <a:rPr lang="el-GR" sz="2600" b="0" i="1" smtClean="0">
                        <a:latin typeface="Cambria Math" panose="02040503050406030204" pitchFamily="18" charset="0"/>
                        <a:ea typeface="Cambria Math" panose="02040503050406030204" pitchFamily="18" charset="0"/>
                      </a:rPr>
                      <m:t>Θ</m:t>
                    </m:r>
                    <m:r>
                      <a:rPr lang="en-US" sz="2600" b="0" i="1" smtClean="0">
                        <a:latin typeface="Cambria Math" panose="02040503050406030204" pitchFamily="18" charset="0"/>
                        <a:ea typeface="Cambria Math" panose="02040503050406030204" pitchFamily="18" charset="0"/>
                      </a:rPr>
                      <m:t>(</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𝑛</m:t>
                        </m:r>
                      </m:e>
                      <m:sup>
                        <m:r>
                          <a:rPr lang="en-US" sz="2600" b="0" i="1" smtClean="0">
                            <a:latin typeface="Cambria Math" panose="02040503050406030204" pitchFamily="18" charset="0"/>
                            <a:ea typeface="Cambria Math" panose="02040503050406030204" pitchFamily="18" charset="0"/>
                          </a:rPr>
                          <m:t>2</m:t>
                        </m:r>
                      </m:sup>
                    </m:sSup>
                    <m:r>
                      <a:rPr lang="en-US" sz="2600" b="0" i="1" smtClean="0">
                        <a:latin typeface="Cambria Math" panose="02040503050406030204" pitchFamily="18" charset="0"/>
                        <a:ea typeface="Cambria Math" panose="02040503050406030204" pitchFamily="18" charset="0"/>
                      </a:rPr>
                      <m:t>)</m:t>
                    </m:r>
                  </m:oMath>
                </a14:m>
                <a:r>
                  <a:rPr lang="en-US" sz="2600" dirty="0" smtClean="0"/>
                  <a:t>. </a:t>
                </a:r>
                <a:r>
                  <a:rPr lang="en-US" sz="2600" dirty="0"/>
                  <a:t>Suppose</a:t>
                </a:r>
                <a:br>
                  <a:rPr lang="en-US" sz="2600" dirty="0"/>
                </a:br>
                <a:r>
                  <a:rPr lang="en-US" sz="2600" dirty="0"/>
                  <a:t>for the purpose of contradiction that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2</m:t>
                        </m:r>
                      </m:sub>
                    </m:sSub>
                  </m:oMath>
                </a14:m>
                <a:r>
                  <a:rPr lang="en-US" sz="2600" dirty="0" smtClean="0"/>
                  <a:t> </a:t>
                </a:r>
                <a:r>
                  <a:rPr lang="en-US" sz="2600" dirty="0"/>
                  <a:t>and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𝑛</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m:t>
                    </m:r>
                  </m:oMath>
                </a14:m>
                <a:r>
                  <a:rPr lang="en-US" sz="2600" dirty="0" smtClean="0"/>
                  <a:t>exist </a:t>
                </a:r>
                <a:r>
                  <a:rPr lang="en-US" sz="2600" dirty="0"/>
                  <a:t>such that </a:t>
                </a:r>
                <a14:m>
                  <m:oMath xmlns:m="http://schemas.openxmlformats.org/officeDocument/2006/math">
                    <m:r>
                      <a:rPr lang="en-US" sz="2600" b="0" i="1" smtClean="0">
                        <a:latin typeface="Cambria Math" panose="02040503050406030204" pitchFamily="18" charset="0"/>
                      </a:rPr>
                      <m:t>6</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3</m:t>
                        </m:r>
                      </m:sup>
                    </m:sSup>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2</m:t>
                        </m:r>
                      </m:sub>
                    </m:sSub>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2</m:t>
                        </m:r>
                      </m:sup>
                    </m:sSup>
                  </m:oMath>
                </a14:m>
                <a:r>
                  <a:rPr lang="en-US" sz="2600" dirty="0" smtClean="0"/>
                  <a:t> for</a:t>
                </a:r>
                <a:r>
                  <a:rPr lang="en-US" sz="2600" dirty="0"/>
                  <a:t/>
                </a:r>
                <a:br>
                  <a:rPr lang="en-US" sz="2600" dirty="0"/>
                </a:br>
                <a:r>
                  <a:rPr lang="en-US" sz="2600" dirty="0" smtClean="0"/>
                  <a:t>all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𝑛</m:t>
                        </m:r>
                      </m:e>
                      <m:sub>
                        <m:r>
                          <a:rPr lang="en-US" sz="2600" b="0" i="1" smtClean="0">
                            <a:latin typeface="Cambria Math" panose="02040503050406030204" pitchFamily="18" charset="0"/>
                          </a:rPr>
                          <m:t>0</m:t>
                        </m:r>
                      </m:sub>
                    </m:sSub>
                  </m:oMath>
                </a14:m>
                <a:r>
                  <a:rPr lang="en-US" sz="2600" dirty="0" smtClean="0"/>
                  <a:t>. </a:t>
                </a:r>
                <a:r>
                  <a:rPr lang="en-US" sz="2600" dirty="0"/>
                  <a:t>But then dividing by </a:t>
                </a:r>
                <a14:m>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2</m:t>
                        </m:r>
                      </m:sup>
                    </m:sSup>
                  </m:oMath>
                </a14:m>
                <a:r>
                  <a:rPr lang="en-US" sz="2600" dirty="0" smtClean="0"/>
                  <a:t> yields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m:t>
                    </m:r>
                    <m:f>
                      <m:fPr>
                        <m:type m:val="skw"/>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2</m:t>
                            </m:r>
                          </m:sub>
                        </m:sSub>
                      </m:num>
                      <m:den>
                        <m:r>
                          <a:rPr lang="en-US" sz="2600" b="0" i="1" smtClean="0">
                            <a:latin typeface="Cambria Math" panose="02040503050406030204" pitchFamily="18" charset="0"/>
                          </a:rPr>
                          <m:t>6</m:t>
                        </m:r>
                      </m:den>
                    </m:f>
                  </m:oMath>
                </a14:m>
                <a:r>
                  <a:rPr lang="en-US" sz="2600" dirty="0" smtClean="0"/>
                  <a:t> which </a:t>
                </a:r>
                <a:r>
                  <a:rPr lang="en-US" sz="2600" dirty="0"/>
                  <a:t>cannot possibly hold</a:t>
                </a:r>
                <a:br>
                  <a:rPr lang="en-US" sz="2600" dirty="0"/>
                </a:br>
                <a:r>
                  <a:rPr lang="en-US" sz="2600" dirty="0"/>
                  <a:t>for arbitrarily large </a:t>
                </a:r>
                <a14:m>
                  <m:oMath xmlns:m="http://schemas.openxmlformats.org/officeDocument/2006/math">
                    <m:r>
                      <a:rPr lang="en-US" sz="2600" i="1" dirty="0" smtClean="0">
                        <a:latin typeface="Cambria Math" panose="02040503050406030204" pitchFamily="18" charset="0"/>
                      </a:rPr>
                      <m:t>𝑛</m:t>
                    </m:r>
                  </m:oMath>
                </a14:m>
                <a:r>
                  <a:rPr lang="en-US" sz="2600" dirty="0"/>
                  <a:t>, since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2</m:t>
                        </m:r>
                      </m:sub>
                    </m:sSub>
                  </m:oMath>
                </a14:m>
                <a:r>
                  <a:rPr lang="en-US" sz="2600" dirty="0" smtClean="0"/>
                  <a:t> </a:t>
                </a:r>
                <a:r>
                  <a:rPr lang="en-US" sz="2600" dirty="0"/>
                  <a:t>is constant.</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515600" cy="5438308"/>
              </a:xfrm>
              <a:blipFill>
                <a:blip r:embed="rId3"/>
                <a:stretch>
                  <a:fillRect l="-928" t="-1568" r="-290" b="-3135"/>
                </a:stretch>
              </a:blipFill>
            </p:spPr>
            <p:txBody>
              <a:bodyPr/>
              <a:lstStyle/>
              <a:p>
                <a:r>
                  <a:rPr lang="en-US">
                    <a:noFill/>
                  </a:rPr>
                  <a:t> </a:t>
                </a:r>
              </a:p>
            </p:txBody>
          </p:sp>
        </mc:Fallback>
      </mc:AlternateContent>
    </p:spTree>
    <p:extLst>
      <p:ext uri="{BB962C8B-B14F-4D97-AF65-F5344CB8AC3E}">
        <p14:creationId xmlns:p14="http://schemas.microsoft.com/office/powerpoint/2010/main" val="1427382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10515600" cy="1325563"/>
              </a:xfrm>
            </p:spPr>
            <p:txBody>
              <a:bodyPr/>
              <a:lstStyle/>
              <a:p>
                <a14:m>
                  <m:oMath xmlns:m="http://schemas.openxmlformats.org/officeDocument/2006/math">
                    <m:r>
                      <a:rPr lang="el-GR" b="1" i="1" smtClean="0">
                        <a:latin typeface="Cambria Math" panose="02040503050406030204" pitchFamily="18" charset="0"/>
                        <a:ea typeface="Cambria Math" panose="02040503050406030204" pitchFamily="18" charset="0"/>
                      </a:rPr>
                      <m:t>𝜪</m:t>
                    </m:r>
                  </m:oMath>
                </a14:m>
                <a:r>
                  <a:rPr lang="en-US" b="1" dirty="0" smtClean="0"/>
                  <a:t> Notation</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86038"/>
                <a:ext cx="10515600" cy="5771962"/>
              </a:xfrm>
            </p:spPr>
            <p:txBody>
              <a:bodyPr>
                <a:normAutofit lnSpcReduction="10000"/>
              </a:bodyPr>
              <a:lstStyle/>
              <a:p>
                <a:r>
                  <a:rPr lang="en-US" dirty="0" smtClean="0"/>
                  <a:t>For a given function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we denote by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the set of functions</a:t>
                </a:r>
              </a:p>
              <a:p>
                <a:pPr marL="0" indent="0">
                  <a:buNone/>
                </a:pPr>
                <a:r>
                  <a:rPr lang="en-US" dirty="0"/>
                  <a:t> </a:t>
                </a:r>
                <a:r>
                  <a:rPr lang="en-US" dirty="0" smtClean="0"/>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𝑡h𝑒𝑟𝑒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𝑒𝑥𝑖𝑠𝑡𝑠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𝑝𝑜𝑠𝑖𝑡𝑖𝑣𝑒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𝑠𝑢𝑐h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𝑡h𝑎𝑡</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e>
                    </m:d>
                  </m:oMath>
                </a14:m>
                <a:endParaRPr lang="en-US" dirty="0" smtClean="0"/>
              </a:p>
              <a:p>
                <a:r>
                  <a:rPr lang="en-US" dirty="0" smtClean="0"/>
                  <a:t>We use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oMath>
                </a14:m>
                <a:r>
                  <a:rPr lang="en-US" dirty="0" smtClean="0"/>
                  <a:t> notation to give an upper bound for a function to within a constant factor. </a:t>
                </a:r>
              </a:p>
              <a:p>
                <a:r>
                  <a:rPr lang="en-US" dirty="0" smtClean="0"/>
                  <a:t>We </a:t>
                </a:r>
                <a:r>
                  <a:rPr lang="en-US" dirty="0"/>
                  <a:t>write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to </a:t>
                </a:r>
                <a:r>
                  <a:rPr lang="en-US" dirty="0"/>
                  <a:t>indicate that a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is </a:t>
                </a:r>
                <a:r>
                  <a:rPr lang="en-US" dirty="0"/>
                  <a:t>a member of </a:t>
                </a:r>
                <a:r>
                  <a:rPr lang="en-US" dirty="0" smtClean="0"/>
                  <a:t>the set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a:t>
                </a:r>
              </a:p>
              <a:p>
                <a:r>
                  <a:rPr lang="en-US" dirty="0" smtClean="0"/>
                  <a:t>Note that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implies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since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r>
                  <a:rPr lang="en-US" dirty="0" smtClean="0"/>
                  <a:t>-notation is a stronger assumption.</a:t>
                </a:r>
              </a:p>
              <a:p>
                <a:r>
                  <a:rPr lang="en-US" dirty="0" smtClean="0"/>
                  <a:t>Written set theoretically, we have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a:t>
                </a:r>
              </a:p>
              <a:p>
                <a:r>
                  <a:rPr lang="en-US" dirty="0" smtClean="0"/>
                  <a:t>It is often standard in practice to describe the running time of an algorithm using this notation, merely by inspecting the code/pseudocode.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86038"/>
                <a:ext cx="10515600" cy="5771962"/>
              </a:xfrm>
              <a:blipFill>
                <a:blip r:embed="rId3"/>
                <a:stretch>
                  <a:fillRect l="-1043" t="-2323" r="-870"/>
                </a:stretch>
              </a:blipFill>
            </p:spPr>
            <p:txBody>
              <a:bodyPr/>
              <a:lstStyle/>
              <a:p>
                <a:r>
                  <a:rPr lang="en-US">
                    <a:noFill/>
                  </a:rPr>
                  <a:t> </a:t>
                </a:r>
              </a:p>
            </p:txBody>
          </p:sp>
        </mc:Fallback>
      </mc:AlternateContent>
    </p:spTree>
    <p:extLst>
      <p:ext uri="{BB962C8B-B14F-4D97-AF65-F5344CB8AC3E}">
        <p14:creationId xmlns:p14="http://schemas.microsoft.com/office/powerpoint/2010/main" val="3917411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Algorithm</a:t>
            </a:r>
            <a:endParaRPr lang="en-US" b="1" dirty="0"/>
          </a:p>
        </p:txBody>
      </p:sp>
      <p:sp>
        <p:nvSpPr>
          <p:cNvPr id="3" name="Content Placeholder 2"/>
          <p:cNvSpPr>
            <a:spLocks noGrp="1"/>
          </p:cNvSpPr>
          <p:nvPr>
            <p:ph idx="1"/>
          </p:nvPr>
        </p:nvSpPr>
        <p:spPr/>
        <p:txBody>
          <a:bodyPr>
            <a:normAutofit fontScale="92500" lnSpcReduction="20000"/>
          </a:bodyPr>
          <a:lstStyle/>
          <a:p>
            <a:r>
              <a:rPr lang="en-US" sz="3000" dirty="0"/>
              <a:t>Informally, an algorithm is any well-defined computational procedure that </a:t>
            </a:r>
            <a:r>
              <a:rPr lang="en-US" sz="3000" dirty="0" smtClean="0"/>
              <a:t>takes some </a:t>
            </a:r>
            <a:r>
              <a:rPr lang="en-US" sz="3000" dirty="0"/>
              <a:t>value, or set of values, as input and produces some value, or set of values, </a:t>
            </a:r>
            <a:r>
              <a:rPr lang="en-US" sz="3000" dirty="0" smtClean="0"/>
              <a:t>as output</a:t>
            </a:r>
            <a:r>
              <a:rPr lang="en-US" sz="3000" dirty="0"/>
              <a:t>. An algorithm is thus a sequence of computational steps that transform </a:t>
            </a:r>
            <a:r>
              <a:rPr lang="en-US" sz="3000" dirty="0" smtClean="0"/>
              <a:t>the input </a:t>
            </a:r>
            <a:r>
              <a:rPr lang="en-US" sz="3000" dirty="0"/>
              <a:t>into the output</a:t>
            </a:r>
            <a:r>
              <a:rPr lang="en-US" sz="3000" dirty="0" smtClean="0"/>
              <a:t>.</a:t>
            </a:r>
          </a:p>
          <a:p>
            <a:r>
              <a:rPr lang="en-US" sz="3000" dirty="0"/>
              <a:t>Algorithms are the ideas behind computer </a:t>
            </a:r>
            <a:r>
              <a:rPr lang="en-US" sz="3000" dirty="0" smtClean="0"/>
              <a:t>programs</a:t>
            </a:r>
            <a:endParaRPr lang="en-US" sz="3000" dirty="0"/>
          </a:p>
          <a:p>
            <a:r>
              <a:rPr lang="en-US" sz="3000" dirty="0"/>
              <a:t>An algorithm is the thing which stays the same whether the</a:t>
            </a:r>
            <a:br>
              <a:rPr lang="en-US" sz="3000" dirty="0"/>
            </a:br>
            <a:r>
              <a:rPr lang="en-US" sz="3000" dirty="0"/>
              <a:t>program is in assembly language running on a supercomputer</a:t>
            </a:r>
            <a:br>
              <a:rPr lang="en-US" sz="3000" dirty="0"/>
            </a:br>
            <a:r>
              <a:rPr lang="en-US" sz="3000" dirty="0"/>
              <a:t>in New York or running on a cell phone in Kathmandu in</a:t>
            </a:r>
            <a:br>
              <a:rPr lang="en-US" sz="3000" dirty="0"/>
            </a:br>
            <a:r>
              <a:rPr lang="en-US" sz="3000" dirty="0"/>
              <a:t>Python!</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930249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10515600" cy="1325563"/>
              </a:xfrm>
            </p:spPr>
            <p:txBody>
              <a:bodyPr/>
              <a:lstStyle/>
              <a:p>
                <a14:m>
                  <m:oMath xmlns:m="http://schemas.openxmlformats.org/officeDocument/2006/math">
                    <m:r>
                      <a:rPr lang="el-GR" b="1" i="1" smtClean="0">
                        <a:latin typeface="Cambria Math" panose="02040503050406030204" pitchFamily="18" charset="0"/>
                        <a:ea typeface="Cambria Math" panose="02040503050406030204" pitchFamily="18" charset="0"/>
                      </a:rPr>
                      <m:t>𝜪</m:t>
                    </m:r>
                  </m:oMath>
                </a14:m>
                <a:r>
                  <a:rPr lang="en-US" b="1" dirty="0" smtClean="0"/>
                  <a:t> Notation Example</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86037"/>
                <a:ext cx="10515600" cy="5610598"/>
              </a:xfrm>
            </p:spPr>
            <p:txBody>
              <a:bodyPr/>
              <a:lstStyle/>
              <a:p>
                <a:r>
                  <a:rPr lang="en-US" dirty="0" smtClean="0"/>
                  <a:t>Suppose we are choosing between two algorithms for a particular computational task.</a:t>
                </a:r>
              </a:p>
              <a:p>
                <a:r>
                  <a:rPr lang="en-US" dirty="0" smtClean="0"/>
                  <a:t>Let us denote the runtime of the first algorithm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and the second one’s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a:t>
                </a:r>
              </a:p>
              <a:p>
                <a:r>
                  <a:rPr lang="en-US" dirty="0" smtClean="0"/>
                  <a:t>Now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+20</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which one is better?</a:t>
                </a:r>
              </a:p>
              <a:p>
                <a:r>
                  <a:rPr lang="en-US" dirty="0" smtClean="0"/>
                  <a:t>By better we mean asymptotically faster. Actually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i.e.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+20</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𝑐</m:t>
                        </m:r>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a:t>
                </a:r>
              </a:p>
              <a:p>
                <a:r>
                  <a:rPr lang="en-US" dirty="0" smtClean="0"/>
                  <a:t>Because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+20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r>
                      <a:rPr lang="en-US" b="0" i="1" smtClean="0">
                        <a:latin typeface="Cambria Math" panose="02040503050406030204" pitchFamily="18" charset="0"/>
                      </a:rPr>
                      <m:t>≤22</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a:rPr lang="en-US" b="0" i="1" dirty="0" smtClean="0">
                        <a:latin typeface="Cambria Math" panose="02040503050406030204" pitchFamily="18" charset="0"/>
                      </a:rPr>
                      <m:t>𝑛</m:t>
                    </m:r>
                    <m:r>
                      <a:rPr lang="en-US" b="0" i="1" dirty="0" smtClean="0">
                        <a:latin typeface="Cambria Math" panose="02040503050406030204" pitchFamily="18" charset="0"/>
                      </a:rPr>
                      <m:t>≥1</m:t>
                    </m:r>
                  </m:oMath>
                </a14:m>
                <a:r>
                  <a:rPr lang="en-US" dirty="0" smtClean="0"/>
                  <a:t>. So here,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US" dirty="0" smtClean="0"/>
              </a:p>
              <a:p>
                <a:r>
                  <a:rPr lang="en-US" dirty="0" smtClean="0"/>
                  <a:t>On the other hand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since the ration </a:t>
                </a:r>
                <a14:m>
                  <m:oMath xmlns:m="http://schemas.openxmlformats.org/officeDocument/2006/math">
                    <m:f>
                      <m:fPr>
                        <m:type m:val="skw"/>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0" smtClean="0">
                        <a:latin typeface="Cambria Math" panose="02040503050406030204" pitchFamily="18" charset="0"/>
                      </a:rPr>
                      <m:t>=</m:t>
                    </m:r>
                    <m:f>
                      <m:fPr>
                        <m:type m:val="skw"/>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+20)</m:t>
                        </m:r>
                      </m:den>
                    </m:f>
                  </m:oMath>
                </a14:m>
                <a:r>
                  <a:rPr lang="en-US" dirty="0" smtClean="0"/>
                  <a:t> can get arbitrarily large.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86037"/>
                <a:ext cx="10515600" cy="5610598"/>
              </a:xfrm>
              <a:blipFill>
                <a:blip r:embed="rId3"/>
                <a:stretch>
                  <a:fillRect l="-1043" t="-1737"/>
                </a:stretch>
              </a:blipFill>
            </p:spPr>
            <p:txBody>
              <a:bodyPr/>
              <a:lstStyle/>
              <a:p>
                <a:r>
                  <a:rPr lang="en-US">
                    <a:noFill/>
                  </a:rPr>
                  <a:t> </a:t>
                </a:r>
              </a:p>
            </p:txBody>
          </p:sp>
        </mc:Fallback>
      </mc:AlternateContent>
    </p:spTree>
    <p:extLst>
      <p:ext uri="{BB962C8B-B14F-4D97-AF65-F5344CB8AC3E}">
        <p14:creationId xmlns:p14="http://schemas.microsoft.com/office/powerpoint/2010/main" val="2603982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l-GR" b="1" i="1" smtClean="0">
                        <a:latin typeface="Cambria Math" panose="02040503050406030204" pitchFamily="18" charset="0"/>
                        <a:ea typeface="Cambria Math" panose="02040503050406030204" pitchFamily="18" charset="0"/>
                      </a:rPr>
                      <m:t>𝜪</m:t>
                    </m:r>
                  </m:oMath>
                </a14:m>
                <a:r>
                  <a:rPr lang="en-US" b="1" dirty="0" smtClean="0"/>
                  <a:t> Notation Example(continued)</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76881"/>
              </a:xfrm>
            </p:spPr>
            <p:txBody>
              <a:bodyPr>
                <a:normAutofit/>
              </a:bodyPr>
              <a:lstStyle/>
              <a:p>
                <a:r>
                  <a:rPr lang="en-US" dirty="0" smtClean="0"/>
                  <a:t>Now suppose another algorithm with runtime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comes in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b="0" dirty="0" smtClean="0"/>
              </a:p>
              <a:p>
                <a:r>
                  <a:rPr lang="en-US" dirty="0"/>
                  <a:t>Is this </a:t>
                </a:r>
                <a:r>
                  <a:rPr lang="en-US" dirty="0" smtClean="0"/>
                  <a:t>better than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a:t>
                </a:r>
                <a:r>
                  <a:rPr lang="en-US" dirty="0"/>
                  <a:t>Certainly, but only by a constant factor. The discrepancy between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is tiny. </a:t>
                </a:r>
                <a:r>
                  <a:rPr lang="en-US" dirty="0"/>
                  <a:t>In order to stay focused on the big picture, </a:t>
                </a:r>
                <a:r>
                  <a:rPr lang="en-US" dirty="0" smtClean="0"/>
                  <a:t>we treat </a:t>
                </a:r>
                <a:r>
                  <a:rPr lang="en-US" dirty="0"/>
                  <a:t>functions as equivalent if they differ only by multiplicative constants</a:t>
                </a:r>
                <a:r>
                  <a:rPr lang="en-US" dirty="0" smtClean="0"/>
                  <a:t>.</a:t>
                </a:r>
              </a:p>
              <a:p>
                <a:r>
                  <a:rPr lang="en-US" dirty="0" smtClean="0"/>
                  <a:t>We see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3</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because</a:t>
                </a:r>
              </a:p>
              <a:p>
                <a:pPr marL="0" indent="0">
                  <a:buNone/>
                </a:pPr>
                <a:r>
                  <a:rPr lang="en-US" dirty="0"/>
                  <a:t> </a:t>
                </a:r>
                <a:r>
                  <a:rPr lang="en-US" dirty="0" smtClean="0"/>
                  <a:t>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+20</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≤20 ,</m:t>
                    </m:r>
                  </m:oMath>
                </a14:m>
                <a:r>
                  <a:rPr lang="en-US" dirty="0" smtClean="0"/>
                  <a:t> </a:t>
                </a:r>
                <a14:m>
                  <m:oMath xmlns:m="http://schemas.openxmlformats.org/officeDocument/2006/math">
                    <m:r>
                      <a:rPr lang="en-US" b="0" i="1" dirty="0" smtClean="0">
                        <a:latin typeface="Cambria Math" panose="02040503050406030204" pitchFamily="18" charset="0"/>
                      </a:rPr>
                      <m:t>𝑛</m:t>
                    </m:r>
                    <m:r>
                      <a:rPr lang="en-US" b="0" i="1" dirty="0" smtClean="0">
                        <a:latin typeface="Cambria Math" panose="02040503050406030204" pitchFamily="18" charset="0"/>
                      </a:rPr>
                      <m:t>≥0</m:t>
                    </m:r>
                  </m:oMath>
                </a14:m>
                <a:endParaRPr lang="en-US" dirty="0" smtClean="0"/>
              </a:p>
              <a:p>
                <a:r>
                  <a:rPr lang="en-US" dirty="0" smtClean="0"/>
                  <a:t>Of course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this time with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0" smtClean="0">
                        <a:latin typeface="Cambria Math" panose="02040503050406030204" pitchFamily="18" charset="0"/>
                      </a:rPr>
                      <m:t>1 </m:t>
                    </m:r>
                  </m:oMath>
                </a14:m>
                <a:r>
                  <a:rPr lang="en-US" dirty="0" smtClean="0"/>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76881"/>
              </a:xfrm>
              <a:blipFill>
                <a:blip r:embed="rId3"/>
                <a:stretch>
                  <a:fillRect l="-1043" t="-2041" r="-1101"/>
                </a:stretch>
              </a:blipFill>
            </p:spPr>
            <p:txBody>
              <a:bodyPr/>
              <a:lstStyle/>
              <a:p>
                <a:r>
                  <a:rPr lang="en-US">
                    <a:noFill/>
                  </a:rPr>
                  <a:t> </a:t>
                </a:r>
              </a:p>
            </p:txBody>
          </p:sp>
        </mc:Fallback>
      </mc:AlternateContent>
    </p:spTree>
    <p:extLst>
      <p:ext uri="{BB962C8B-B14F-4D97-AF65-F5344CB8AC3E}">
        <p14:creationId xmlns:p14="http://schemas.microsoft.com/office/powerpoint/2010/main" val="4199494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smtClean="0"/>
                  <a:t>The </a:t>
                </a:r>
                <a14:m>
                  <m:oMath xmlns:m="http://schemas.openxmlformats.org/officeDocument/2006/math">
                    <m:r>
                      <a:rPr lang="el-GR" b="1" i="1" smtClean="0">
                        <a:latin typeface="Cambria Math" panose="02040503050406030204" pitchFamily="18" charset="0"/>
                        <a:ea typeface="Cambria Math" panose="02040503050406030204" pitchFamily="18" charset="0"/>
                      </a:rPr>
                      <m:t>𝜴</m:t>
                    </m:r>
                  </m:oMath>
                </a14:m>
                <a:r>
                  <a:rPr lang="en-US" b="1" dirty="0" smtClean="0"/>
                  <a:t> Notation</a:t>
                </a:r>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a given function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we denote by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the set of functions,</a:t>
                </a:r>
              </a:p>
              <a:p>
                <a:pPr marL="0" indent="0">
                  <a:buNone/>
                </a:pP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r>
                      <m:rPr>
                        <m:sty m:val="p"/>
                      </m:rPr>
                      <a:rPr lang="el-GR" i="1" smtClean="0">
                        <a:latin typeface="Cambria Math" panose="02040503050406030204" pitchFamily="18" charset="0"/>
                        <a:ea typeface="Cambria Math" panose="02040503050406030204" pitchFamily="18" charset="0"/>
                      </a:rPr>
                      <m:t>Ω</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𝑡h𝑒𝑟𝑒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𝑒𝑥𝑖𝑥𝑡𝑠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𝑝𝑜𝑠𝑖𝑡𝑖𝑣𝑒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𝑠𝑢𝑐h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𝑡h𝑎𝑡</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𝑐𝑔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e>
                    </m:d>
                  </m:oMath>
                </a14:m>
                <a:r>
                  <a:rPr lang="en-US" dirty="0" smtClean="0"/>
                  <a:t>.</a:t>
                </a:r>
              </a:p>
              <a:p>
                <a:r>
                  <a:rPr lang="en-US" dirty="0" smtClean="0"/>
                  <a:t>For example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then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Theorem: for two functions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and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we have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 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r>
                  <a:rPr lang="en-US" dirty="0" smtClean="0"/>
                  <a:t> and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a:t>
                </a:r>
              </a:p>
              <a:p>
                <a:r>
                  <a:rPr lang="en-US" dirty="0"/>
                  <a:t>As an example of the application of this theorem</a:t>
                </a:r>
                <a:r>
                  <a:rPr lang="en-US" dirty="0" smtClean="0"/>
                  <a:t>,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smtClean="0"/>
                  <a:t> implies that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𝑏𝑛</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smtClean="0"/>
                  <a:t> </a:t>
                </a:r>
                <a14:m>
                  <m:oMath xmlns:m="http://schemas.openxmlformats.org/officeDocument/2006/math">
                    <m:r>
                      <a:rPr lang="en-US" b="0" i="1" dirty="0" smtClean="0">
                        <a:latin typeface="Cambria Math" panose="02040503050406030204" pitchFamily="18" charset="0"/>
                      </a:rPr>
                      <m:t>=</m:t>
                    </m:r>
                    <m:r>
                      <m:rPr>
                        <m:sty m:val="p"/>
                      </m:rPr>
                      <a:rPr lang="el-GR" b="0" i="1" dirty="0" smtClean="0">
                        <a:latin typeface="Cambria Math" panose="02040503050406030204" pitchFamily="18" charset="0"/>
                        <a:ea typeface="Cambria Math" panose="02040503050406030204" pitchFamily="18" charset="0"/>
                      </a:rPr>
                      <m:t>Ο</m:t>
                    </m:r>
                    <m:d>
                      <m:dPr>
                        <m:ctrlPr>
                          <a:rPr lang="en-US" b="0" i="1" dirty="0" smtClean="0">
                            <a:latin typeface="Cambria Math" panose="02040503050406030204" pitchFamily="18" charset="0"/>
                            <a:ea typeface="Cambria Math" panose="02040503050406030204" pitchFamily="18" charset="0"/>
                          </a:rPr>
                        </m:ctrlPr>
                      </m:dPr>
                      <m:e>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sup>
                        </m:sSup>
                      </m:e>
                    </m:d>
                  </m:oMath>
                </a14:m>
                <a:r>
                  <a:rPr lang="en-US" dirty="0" smtClean="0"/>
                  <a:t> and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1539444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44" y="32863"/>
            <a:ext cx="11002911" cy="6792273"/>
          </a:xfrm>
          <a:prstGeom prst="rect">
            <a:avLst/>
          </a:prstGeom>
        </p:spPr>
      </p:pic>
    </p:spTree>
    <p:extLst>
      <p:ext uri="{BB962C8B-B14F-4D97-AF65-F5344CB8AC3E}">
        <p14:creationId xmlns:p14="http://schemas.microsoft.com/office/powerpoint/2010/main" val="3087785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Commonsense Rules for Analyzing Your Designed Algorithms in Exams (and Interviews!)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Multiplicative constants can be omitted: </a:t>
                </a:r>
                <a14:m>
                  <m:oMath xmlns:m="http://schemas.openxmlformats.org/officeDocument/2006/math">
                    <m:r>
                      <a:rPr lang="en-US" b="0" i="1" smtClean="0">
                        <a:latin typeface="Cambria Math" panose="02040503050406030204" pitchFamily="18" charset="0"/>
                      </a:rPr>
                      <m:t>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becomes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a:t>
                </a:r>
              </a:p>
              <a:p>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b="0" i="1" dirty="0" smtClean="0">
                            <a:latin typeface="Cambria Math" panose="02040503050406030204" pitchFamily="18" charset="0"/>
                          </a:rPr>
                          <m:t>𝑎</m:t>
                        </m:r>
                      </m:sup>
                    </m:sSup>
                  </m:oMath>
                </a14:m>
                <a:r>
                  <a:rPr lang="en-US" dirty="0"/>
                  <a:t> dominates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𝑏</m:t>
                        </m:r>
                      </m:sup>
                    </m:sSup>
                  </m:oMath>
                </a14:m>
                <a:r>
                  <a:rPr lang="en-US" dirty="0"/>
                  <a:t> if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&gt; </m:t>
                    </m:r>
                    <m:r>
                      <a:rPr lang="en-US" i="1" dirty="0" smtClean="0">
                        <a:latin typeface="Cambria Math" panose="02040503050406030204" pitchFamily="18" charset="0"/>
                      </a:rPr>
                      <m:t>𝑏</m:t>
                    </m:r>
                  </m:oMath>
                </a14:m>
                <a:r>
                  <a:rPr lang="en-US" dirty="0"/>
                  <a:t>: for instance,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b="0" i="1" dirty="0" smtClean="0">
                            <a:latin typeface="Cambria Math" panose="02040503050406030204" pitchFamily="18" charset="0"/>
                          </a:rPr>
                          <m:t>2</m:t>
                        </m:r>
                      </m:sup>
                    </m:sSup>
                  </m:oMath>
                </a14:m>
                <a:r>
                  <a:rPr lang="en-US" dirty="0"/>
                  <a:t> dominates </a:t>
                </a:r>
                <a14:m>
                  <m:oMath xmlns:m="http://schemas.openxmlformats.org/officeDocument/2006/math">
                    <m:r>
                      <a:rPr lang="en-US" i="1" dirty="0" smtClean="0">
                        <a:latin typeface="Cambria Math" panose="02040503050406030204" pitchFamily="18" charset="0"/>
                      </a:rPr>
                      <m:t>𝑛</m:t>
                    </m:r>
                  </m:oMath>
                </a14:m>
                <a:r>
                  <a:rPr lang="en-US" dirty="0" smtClean="0"/>
                  <a:t>.</a:t>
                </a:r>
              </a:p>
              <a:p>
                <a:r>
                  <a:rPr lang="en-US" dirty="0"/>
                  <a:t>Any exponential dominates any polynomial: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en-US" dirty="0"/>
                  <a:t> dominates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smtClean="0"/>
              </a:p>
              <a:p>
                <a:r>
                  <a:rPr lang="en-US" dirty="0"/>
                  <a:t>Likewise, any polynomial dominates any logarithm: </a:t>
                </a:r>
                <a14:m>
                  <m:oMath xmlns:m="http://schemas.openxmlformats.org/officeDocument/2006/math">
                    <m:r>
                      <a:rPr lang="en-US" i="1" dirty="0" smtClean="0">
                        <a:latin typeface="Cambria Math" panose="02040503050406030204" pitchFamily="18" charset="0"/>
                      </a:rPr>
                      <m:t>𝑛</m:t>
                    </m:r>
                  </m:oMath>
                </a14:m>
                <a:r>
                  <a:rPr lang="en-US" dirty="0"/>
                  <a:t> dominates </a:t>
                </a:r>
                <a14:m>
                  <m:oMath xmlns:m="http://schemas.openxmlformats.org/officeDocument/2006/math">
                    <m:sSup>
                      <m:sSupPr>
                        <m:ctrlPr>
                          <a:rPr lang="en-US" b="0" i="1" dirty="0" smtClean="0">
                            <a:latin typeface="Cambria Math" panose="02040503050406030204" pitchFamily="18" charset="0"/>
                          </a:rPr>
                        </m:ctrlPr>
                      </m:sSupPr>
                      <m:e>
                        <m:d>
                          <m:dPr>
                            <m:ctrlPr>
                              <a:rPr lang="en-US" i="1" dirty="0" smtClean="0">
                                <a:latin typeface="Cambria Math" panose="02040503050406030204" pitchFamily="18" charset="0"/>
                              </a:rPr>
                            </m:ctrlPr>
                          </m:dPr>
                          <m:e>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r>
                                  <a:rPr lang="en-US" b="0" i="1" dirty="0" smtClean="0">
                                    <a:latin typeface="Cambria Math" panose="02040503050406030204" pitchFamily="18" charset="0"/>
                                  </a:rPr>
                                  <m:t>(</m:t>
                                </m:r>
                                <m:r>
                                  <a:rPr lang="en-US" i="1" dirty="0" smtClean="0">
                                    <a:latin typeface="Cambria Math" panose="02040503050406030204" pitchFamily="18" charset="0"/>
                                  </a:rPr>
                                  <m:t>𝑛</m:t>
                                </m:r>
                              </m:e>
                            </m:func>
                          </m:e>
                        </m:d>
                        <m:r>
                          <a:rPr lang="en-US" b="0" i="1" dirty="0" smtClean="0">
                            <a:latin typeface="Cambria Math" panose="02040503050406030204" pitchFamily="18" charset="0"/>
                          </a:rPr>
                          <m:t>)</m:t>
                        </m:r>
                      </m:e>
                      <m:sup>
                        <m:r>
                          <a:rPr lang="en-US" i="1" dirty="0" smtClean="0">
                            <a:latin typeface="Cambria Math" panose="02040503050406030204" pitchFamily="18" charset="0"/>
                          </a:rPr>
                          <m:t>3</m:t>
                        </m:r>
                      </m:sup>
                    </m:sSup>
                  </m:oMath>
                </a14:m>
                <a:r>
                  <a:rPr lang="en-US" dirty="0"/>
                  <a:t>. This </a:t>
                </a:r>
                <a:r>
                  <a:rPr lang="en-US" dirty="0" smtClean="0"/>
                  <a:t>also means</a:t>
                </a:r>
                <a:r>
                  <a:rPr lang="en-US" dirty="0"/>
                  <a:t>, for example,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oMath>
                </a14:m>
                <a:r>
                  <a:rPr lang="en-US" dirty="0"/>
                  <a:t> dominates </a:t>
                </a:r>
                <a14:m>
                  <m:oMath xmlns:m="http://schemas.openxmlformats.org/officeDocument/2006/math">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i="1" dirty="0">
                        <a:latin typeface="Cambria Math" panose="02040503050406030204" pitchFamily="18" charset="0"/>
                      </a:rPr>
                      <m:t>𝑛</m:t>
                    </m:r>
                    <m:r>
                      <a:rPr lang="en-US" b="0" i="1" dirty="0" smtClean="0">
                        <a:latin typeface="Cambria Math" panose="02040503050406030204" pitchFamily="18" charset="0"/>
                      </a:rPr>
                      <m:t>)</m:t>
                    </m:r>
                  </m:oMath>
                </a14:m>
                <a:r>
                  <a:rPr lang="en-US" dirty="0"/>
                  <a:t>.</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2680620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7847"/>
          </a:xfrm>
        </p:spPr>
        <p:txBody>
          <a:bodyPr/>
          <a:lstStyle/>
          <a:p>
            <a:r>
              <a:rPr lang="en-US" b="1" dirty="0" smtClean="0"/>
              <a:t>Some Useful Properties and Theorem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27846"/>
                <a:ext cx="10515600" cy="5930153"/>
              </a:xfrm>
            </p:spPr>
            <p:txBody>
              <a:bodyPr/>
              <a:lstStyle/>
              <a:p>
                <a:r>
                  <a:rPr lang="en-US" dirty="0" smtClean="0"/>
                  <a:t>By using the fact that the limit exists and is positive we can derive an asymptotic tight bound by evaluating the following limit.</a:t>
                </a:r>
              </a:p>
              <a:p>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&gt;0</m:t>
                        </m:r>
                      </m:e>
                    </m:func>
                  </m:oMath>
                </a14:m>
                <a:endParaRPr lang="en-US" dirty="0" smtClean="0"/>
              </a:p>
              <a:p>
                <a:r>
                  <a:rPr lang="en-US" dirty="0" smtClean="0"/>
                  <a:t>As an exercise show that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Which implies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Ω</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r>
                  <a:rPr lang="en-US" dirty="0" smtClean="0"/>
                  <a:t> </a:t>
                </a:r>
                <a:r>
                  <a:rPr lang="en-US" dirty="0" err="1" smtClean="0"/>
                  <a:t>i.e</a:t>
                </a:r>
                <a:r>
                  <a:rPr lang="en-US" dirty="0" smtClean="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smtClean="0"/>
                  <a:t>.</a:t>
                </a:r>
              </a:p>
              <a:p>
                <a:r>
                  <a:rPr lang="en-US" dirty="0" smtClean="0"/>
                  <a:t>Some useful properties of the big-O notation:</a:t>
                </a:r>
              </a:p>
              <a:p>
                <a:pPr lvl="1"/>
                <a:r>
                  <a:rPr lang="en-US" dirty="0" smtClean="0"/>
                  <a:t>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then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endParaRPr lang="en-US" dirty="0" smtClean="0"/>
              </a:p>
              <a:p>
                <a:pPr lvl="1"/>
                <a:r>
                  <a:rPr lang="en-US" dirty="0" smtClean="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 then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e>
                        </m:d>
                      </m:e>
                    </m:func>
                    <m:r>
                      <a:rPr lang="en-US" b="0" i="1" smtClean="0">
                        <a:latin typeface="Cambria Math" panose="02040503050406030204" pitchFamily="18" charset="0"/>
                      </a:rPr>
                      <m:t>)</m:t>
                    </m:r>
                  </m:oMath>
                </a14:m>
                <a:r>
                  <a:rPr lang="en-US" dirty="0" smtClean="0"/>
                  <a:t>.</a:t>
                </a:r>
              </a:p>
              <a:p>
                <a:pPr lvl="1"/>
                <a:r>
                  <a:rPr lang="en-US" dirty="0" smtClean="0"/>
                  <a:t>Similarly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27846"/>
                <a:ext cx="10515600" cy="5930153"/>
              </a:xfrm>
              <a:blipFill>
                <a:blip r:embed="rId2"/>
                <a:stretch>
                  <a:fillRect l="-1043" t="-1644"/>
                </a:stretch>
              </a:blipFill>
            </p:spPr>
            <p:txBody>
              <a:bodyPr/>
              <a:lstStyle/>
              <a:p>
                <a:r>
                  <a:rPr lang="en-US">
                    <a:noFill/>
                  </a:rPr>
                  <a:t> </a:t>
                </a:r>
              </a:p>
            </p:txBody>
          </p:sp>
        </mc:Fallback>
      </mc:AlternateContent>
    </p:spTree>
    <p:extLst>
      <p:ext uri="{BB962C8B-B14F-4D97-AF65-F5344CB8AC3E}">
        <p14:creationId xmlns:p14="http://schemas.microsoft.com/office/powerpoint/2010/main" val="4117042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617"/>
            <a:ext cx="10515600" cy="706030"/>
          </a:xfrm>
        </p:spPr>
        <p:txBody>
          <a:bodyPr/>
          <a:lstStyle/>
          <a:p>
            <a:r>
              <a:rPr lang="en-US" b="1" dirty="0" smtClean="0"/>
              <a:t>A Few More Helpful Intuitive Notations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32847"/>
                <a:ext cx="10515600" cy="5864043"/>
              </a:xfrm>
            </p:spPr>
            <p:txBody>
              <a:bodyPr>
                <a:normAutofit/>
              </a:bodyPr>
              <a:lstStyle/>
              <a:p>
                <a:r>
                  <a:rPr lang="en-US" sz="2400" dirty="0" smtClean="0"/>
                  <a:t>If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lim>
                        </m:limLow>
                      </m:fName>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num>
                          <m:den>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den>
                        </m:f>
                        <m:r>
                          <a:rPr lang="en-US" sz="2400" b="0" i="1" smtClean="0">
                            <a:latin typeface="Cambria Math" panose="02040503050406030204" pitchFamily="18" charset="0"/>
                          </a:rPr>
                          <m:t>=0</m:t>
                        </m:r>
                      </m:e>
                    </m:func>
                    <m:r>
                      <a:rPr lang="en-US" sz="2400" b="0" i="1" smtClean="0">
                        <a:latin typeface="Cambria Math" panose="02040503050406030204" pitchFamily="18" charset="0"/>
                      </a:rPr>
                      <m:t> </m:t>
                    </m:r>
                  </m:oMath>
                </a14:m>
                <a:r>
                  <a:rPr lang="en-US" sz="2400" dirty="0" smtClean="0"/>
                  <a:t>then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𝑜</m:t>
                    </m:r>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b="0" i="1" dirty="0" smtClean="0">
                        <a:latin typeface="Cambria Math" panose="02040503050406030204" pitchFamily="18" charset="0"/>
                      </a:rPr>
                      <m:t>0≤</m:t>
                    </m:r>
                    <m:r>
                      <a:rPr lang="en-US" sz="2400" b="0" i="1" dirty="0" smtClean="0">
                        <a:latin typeface="Cambria Math" panose="02040503050406030204" pitchFamily="18" charset="0"/>
                      </a:rPr>
                      <m:t>𝑓</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&lt;</m:t>
                    </m:r>
                    <m:r>
                      <a:rPr lang="en-US" sz="2400" b="0" i="1" dirty="0" smtClean="0">
                        <a:latin typeface="Cambria Math" panose="02040503050406030204" pitchFamily="18" charset="0"/>
                      </a:rPr>
                      <m:t>𝑐𝑔</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oMath>
                </a14:m>
                <a:endParaRPr lang="en-US" sz="2400" dirty="0" smtClean="0"/>
              </a:p>
              <a:p>
                <a:r>
                  <a:rPr lang="en-US" sz="2400" dirty="0" smtClean="0"/>
                  <a:t>If</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a:rPr lang="en-US" sz="2400" b="0" i="1" smtClean="0">
                                <a:latin typeface="Cambria Math" panose="02040503050406030204" pitchFamily="18" charset="0"/>
                              </a:rPr>
                              <m:t> </m:t>
                            </m:r>
                            <m:r>
                              <m:rPr>
                                <m:sty m:val="p"/>
                              </m:rPr>
                              <a:rPr lang="en-US" sz="2400">
                                <a:latin typeface="Cambria Math" panose="02040503050406030204" pitchFamily="18" charset="0"/>
                              </a:rPr>
                              <m:t>lim</m:t>
                            </m:r>
                          </m:e>
                          <m:lim>
                            <m:r>
                              <a:rPr lang="en-US" sz="2400" b="0" i="1" smtClean="0">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lim>
                        </m:limLow>
                      </m:fName>
                      <m:e>
                        <m:f>
                          <m:fPr>
                            <m:ctrlPr>
                              <a:rPr lang="en-US" sz="2400" i="1">
                                <a:latin typeface="Cambria Math" panose="02040503050406030204" pitchFamily="18" charset="0"/>
                              </a:rPr>
                            </m:ctrlPr>
                          </m:fPr>
                          <m:num>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num>
                          <m:den>
                            <m:r>
                              <a:rPr lang="en-US" sz="2400" i="1">
                                <a:latin typeface="Cambria Math" panose="02040503050406030204" pitchFamily="18" charset="0"/>
                              </a:rPr>
                              <m:t>𝑔</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den>
                        </m:f>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e>
                    </m:func>
                    <m:r>
                      <a:rPr lang="en-US" sz="2400" b="0" i="1" smtClean="0">
                        <a:latin typeface="Cambria Math" panose="02040503050406030204" pitchFamily="18" charset="0"/>
                      </a:rPr>
                      <m:t> </m:t>
                    </m:r>
                  </m:oMath>
                </a14:m>
                <a:r>
                  <a:rPr lang="en-US" sz="2400" dirty="0" smtClean="0"/>
                  <a:t>then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a14:m>
                <a:r>
                  <a:rPr lang="en-US" sz="2400" dirty="0" smtClean="0"/>
                  <a:t> </a:t>
                </a:r>
                <a14:m>
                  <m:oMath xmlns:m="http://schemas.openxmlformats.org/officeDocument/2006/math">
                    <m:r>
                      <a:rPr lang="en-US" sz="2400" b="0" i="1" dirty="0" smtClean="0">
                        <a:latin typeface="Cambria Math" panose="02040503050406030204" pitchFamily="18" charset="0"/>
                      </a:rPr>
                      <m:t>0≤</m:t>
                    </m:r>
                    <m:r>
                      <a:rPr lang="en-US" sz="2400" b="0" i="1" dirty="0" smtClean="0">
                        <a:latin typeface="Cambria Math" panose="02040503050406030204" pitchFamily="18" charset="0"/>
                      </a:rPr>
                      <m:t>𝑐𝑔</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&lt;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oMath>
                </a14:m>
                <a:endParaRPr lang="en-US" sz="2400" dirty="0" smtClean="0"/>
              </a:p>
              <a:p>
                <a14:m>
                  <m:oMath xmlns:m="http://schemas.openxmlformats.org/officeDocument/2006/math">
                    <m:r>
                      <m:rPr>
                        <m:sty m:val="p"/>
                      </m:rPr>
                      <a:rPr lang="en-US" sz="2400" dirty="0">
                        <a:latin typeface="Cambria Math" panose="02040503050406030204" pitchFamily="18" charset="0"/>
                      </a:rPr>
                      <m:t>c</m:t>
                    </m:r>
                    <m:r>
                      <a:rPr lang="en-US" sz="2400" dirty="0">
                        <a:latin typeface="Cambria Math" panose="02040503050406030204" pitchFamily="18" charset="0"/>
                      </a:rPr>
                      <m:t>&gt;0</m:t>
                    </m:r>
                  </m:oMath>
                </a14:m>
                <a:r>
                  <a:rPr lang="en-US" sz="2400" dirty="0"/>
                  <a:t>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𝑛</m:t>
                        </m:r>
                      </m:e>
                      <m:sub>
                        <m:r>
                          <a:rPr lang="en-US" sz="2400" i="1" dirty="0">
                            <a:latin typeface="Cambria Math" panose="02040503050406030204" pitchFamily="18" charset="0"/>
                          </a:rPr>
                          <m:t>0</m:t>
                        </m:r>
                      </m:sub>
                    </m:sSub>
                  </m:oMath>
                </a14:m>
                <a:r>
                  <a:rPr lang="en-US" sz="2400" dirty="0" smtClean="0"/>
                  <a:t> for all of the above conditions.</a:t>
                </a:r>
              </a:p>
              <a:p>
                <a:r>
                  <a:rPr lang="en-US" sz="2400" dirty="0" smtClean="0"/>
                  <a:t>For example we can say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𝑜</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r>
                  <a:rPr lang="en-US" sz="2400" dirty="0" smtClean="0"/>
                  <a:t> because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lim>
                        </m:limLow>
                      </m:fName>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=0</m:t>
                        </m:r>
                      </m:e>
                    </m:func>
                  </m:oMath>
                </a14:m>
                <a:r>
                  <a:rPr lang="en-US" sz="2400" dirty="0" smtClean="0"/>
                  <a:t> because as </a:t>
                </a:r>
                <a14:m>
                  <m:oMath xmlns:m="http://schemas.openxmlformats.org/officeDocument/2006/math">
                    <m:r>
                      <a:rPr lang="en-US" sz="2400" b="0" i="1" smtClean="0">
                        <a:latin typeface="Cambria Math" panose="02040503050406030204" pitchFamily="18" charset="0"/>
                      </a:rPr>
                      <m:t>𝑛</m:t>
                    </m:r>
                  </m:oMath>
                </a14:m>
                <a:r>
                  <a:rPr lang="en-US" sz="2400" dirty="0" smtClean="0"/>
                  <a:t> grows large and large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smtClean="0"/>
                  <a:t> will grow faster than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𝑛</m:t>
                    </m:r>
                  </m:oMath>
                </a14:m>
                <a:endParaRPr lang="en-US" sz="2400" dirty="0" smtClean="0"/>
              </a:p>
              <a:p>
                <a:r>
                  <a:rPr lang="en-US" sz="2400" dirty="0" smtClean="0"/>
                  <a:t>Conversely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en-US" sz="2400" dirty="0" smtClean="0"/>
                  <a:t> [ignoring constant factor 2] because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lim>
                        </m:limLow>
                      </m:fName>
                      <m:e>
                        <m:f>
                          <m:fPr>
                            <m:ctrlPr>
                              <a:rPr lang="en-US" sz="240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func>
                  </m:oMath>
                </a14:m>
                <a:r>
                  <a:rPr lang="en-US" sz="2400" dirty="0" smtClean="0"/>
                  <a:t> because as </a:t>
                </a:r>
                <a14:m>
                  <m:oMath xmlns:m="http://schemas.openxmlformats.org/officeDocument/2006/math">
                    <m:r>
                      <a:rPr lang="en-US" sz="2400" b="0" i="1" smtClean="0">
                        <a:latin typeface="Cambria Math" panose="02040503050406030204" pitchFamily="18" charset="0"/>
                      </a:rPr>
                      <m:t>𝑛</m:t>
                    </m:r>
                  </m:oMath>
                </a14:m>
                <a:r>
                  <a:rPr lang="en-US" sz="2400" dirty="0" smtClean="0"/>
                  <a:t> grows large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smtClean="0"/>
                  <a:t> will become far larger than </a:t>
                </a:r>
                <a14:m>
                  <m:oMath xmlns:m="http://schemas.openxmlformats.org/officeDocument/2006/math">
                    <m:r>
                      <a:rPr lang="en-US" sz="2400" b="0" i="1" smtClean="0">
                        <a:latin typeface="Cambria Math" panose="02040503050406030204" pitchFamily="18" charset="0"/>
                      </a:rPr>
                      <m:t>𝑛</m:t>
                    </m:r>
                  </m:oMath>
                </a14:m>
                <a:r>
                  <a:rPr lang="en-US" sz="2400" dirty="0" smtClean="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32847"/>
                <a:ext cx="10515600" cy="5864043"/>
              </a:xfrm>
              <a:blipFill>
                <a:blip r:embed="rId2"/>
                <a:stretch>
                  <a:fillRect l="-812" r="-232"/>
                </a:stretch>
              </a:blipFill>
            </p:spPr>
            <p:txBody>
              <a:bodyPr/>
              <a:lstStyle/>
              <a:p>
                <a:r>
                  <a:rPr lang="en-US">
                    <a:noFill/>
                  </a:rPr>
                  <a:t> </a:t>
                </a:r>
              </a:p>
            </p:txBody>
          </p:sp>
        </mc:Fallback>
      </mc:AlternateContent>
    </p:spTree>
    <p:extLst>
      <p:ext uri="{BB962C8B-B14F-4D97-AF65-F5344CB8AC3E}">
        <p14:creationId xmlns:p14="http://schemas.microsoft.com/office/powerpoint/2010/main" val="233348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Makes an Algorithm, an Algorithm</a:t>
            </a:r>
            <a:endParaRPr lang="en-US" b="1" dirty="0"/>
          </a:p>
        </p:txBody>
      </p:sp>
      <p:sp>
        <p:nvSpPr>
          <p:cNvPr id="3" name="Content Placeholder 2"/>
          <p:cNvSpPr>
            <a:spLocks noGrp="1"/>
          </p:cNvSpPr>
          <p:nvPr>
            <p:ph idx="1"/>
          </p:nvPr>
        </p:nvSpPr>
        <p:spPr/>
        <p:txBody>
          <a:bodyPr/>
          <a:lstStyle/>
          <a:p>
            <a:r>
              <a:rPr lang="en-US" dirty="0" smtClean="0"/>
              <a:t>Must stop after a finite number of steps.</a:t>
            </a:r>
          </a:p>
          <a:p>
            <a:r>
              <a:rPr lang="en-US" dirty="0" smtClean="0"/>
              <a:t>Must be correct.</a:t>
            </a:r>
          </a:p>
          <a:p>
            <a:r>
              <a:rPr lang="en-US" dirty="0" smtClean="0"/>
              <a:t>Must use a finite amount of resources(memory, disks, network bandwidth etc.)</a:t>
            </a:r>
          </a:p>
          <a:p>
            <a:r>
              <a:rPr lang="en-US" dirty="0" smtClean="0"/>
              <a:t>Unambiguous.</a:t>
            </a:r>
          </a:p>
        </p:txBody>
      </p:sp>
    </p:spTree>
    <p:extLst>
      <p:ext uri="{BB962C8B-B14F-4D97-AF65-F5344CB8AC3E}">
        <p14:creationId xmlns:p14="http://schemas.microsoft.com/office/powerpoint/2010/main" val="4018508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Algorithms as a Technology</a:t>
            </a:r>
            <a:endParaRPr lang="en-US" b="1" dirty="0"/>
          </a:p>
        </p:txBody>
      </p:sp>
      <p:sp>
        <p:nvSpPr>
          <p:cNvPr id="3" name="Content Placeholder 2"/>
          <p:cNvSpPr>
            <a:spLocks noGrp="1"/>
          </p:cNvSpPr>
          <p:nvPr>
            <p:ph idx="1"/>
          </p:nvPr>
        </p:nvSpPr>
        <p:spPr/>
        <p:txBody>
          <a:bodyPr/>
          <a:lstStyle/>
          <a:p>
            <a:r>
              <a:rPr lang="en-US" dirty="0" smtClean="0"/>
              <a:t>If computers were infinitely fast and had an infinite amount of memory, than you would not have any reasons to study algorithms.</a:t>
            </a:r>
          </a:p>
          <a:p>
            <a:r>
              <a:rPr lang="en-US" dirty="0" smtClean="0"/>
              <a:t>Since non of it is true, computing time is therefore a bounded resource and so is memory.</a:t>
            </a:r>
          </a:p>
          <a:p>
            <a:r>
              <a:rPr lang="en-US" dirty="0" smtClean="0"/>
              <a:t>So we want our algorithms to use as little time and memory as possible. Because we don’t want to spend an hour waiting for our google maps to navigate us through in light of any serious event or spend a lot of money on smartphones just to run the app.</a:t>
            </a:r>
          </a:p>
          <a:p>
            <a:pPr marL="0" indent="0">
              <a:buNone/>
            </a:pPr>
            <a:endParaRPr lang="en-US" dirty="0"/>
          </a:p>
        </p:txBody>
      </p:sp>
    </p:spTree>
    <p:extLst>
      <p:ext uri="{BB962C8B-B14F-4D97-AF65-F5344CB8AC3E}">
        <p14:creationId xmlns:p14="http://schemas.microsoft.com/office/powerpoint/2010/main" val="4203374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a:cs typeface="Times New Roman"/>
              </a:rPr>
              <a:t>The </a:t>
            </a:r>
            <a:r>
              <a:rPr lang="en-US" b="1" spc="10" dirty="0" smtClean="0">
                <a:cs typeface="Times New Roman"/>
              </a:rPr>
              <a:t>Problem </a:t>
            </a:r>
            <a:r>
              <a:rPr lang="en-US" b="1" spc="10" dirty="0">
                <a:cs typeface="Times New Roman"/>
              </a:rPr>
              <a:t>of </a:t>
            </a:r>
            <a:r>
              <a:rPr lang="en-US" b="1" spc="10" dirty="0" smtClean="0">
                <a:cs typeface="Times New Roman"/>
              </a:rPr>
              <a:t>Sorting</a:t>
            </a:r>
            <a:r>
              <a:rPr lang="en-US" dirty="0">
                <a:latin typeface="Times New Roman"/>
                <a:cs typeface="Times New Roman"/>
              </a:rPr>
              <a:t/>
            </a:r>
            <a:br>
              <a:rPr lang="en-US" dirty="0">
                <a:latin typeface="Times New Roman"/>
                <a:cs typeface="Times New Roman"/>
              </a:rPr>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spc="10" dirty="0" smtClean="0">
                    <a:solidFill>
                      <a:schemeClr val="tx1"/>
                    </a:solidFill>
                    <a:cs typeface="Times New Roman"/>
                  </a:rPr>
                  <a:t>Input:</a:t>
                </a:r>
                <a:r>
                  <a:rPr lang="en-US" spc="10" dirty="0">
                    <a:solidFill>
                      <a:schemeClr val="tx1"/>
                    </a:solidFill>
                    <a:cs typeface="Times New Roman"/>
                  </a:rPr>
                  <a:t> </a:t>
                </a:r>
                <a:r>
                  <a:rPr lang="en-US" spc="10" dirty="0" smtClean="0">
                    <a:solidFill>
                      <a:schemeClr val="tx1"/>
                    </a:solidFill>
                    <a:cs typeface="Times New Roman"/>
                  </a:rPr>
                  <a:t>sequence of numbers</a:t>
                </a:r>
                <a:r>
                  <a:rPr lang="en-US" spc="10" dirty="0">
                    <a:cs typeface="Times New Roman"/>
                  </a:rPr>
                  <a:t> </a:t>
                </a:r>
                <a14:m>
                  <m:oMath xmlns:m="http://schemas.openxmlformats.org/officeDocument/2006/math">
                    <m:r>
                      <a:rPr lang="en-US" b="0" i="1" spc="10" smtClean="0">
                        <a:latin typeface="Cambria Math" panose="02040503050406030204" pitchFamily="18" charset="0"/>
                        <a:cs typeface="Times New Roman"/>
                      </a:rPr>
                      <m:t>𝐴</m:t>
                    </m:r>
                    <m:r>
                      <a:rPr lang="en-US" b="0" i="1" spc="10" smtClean="0">
                        <a:latin typeface="Cambria Math" panose="02040503050406030204" pitchFamily="18" charset="0"/>
                        <a:cs typeface="Times New Roman"/>
                      </a:rPr>
                      <m:t>=</m:t>
                    </m:r>
                    <m:d>
                      <m:dPr>
                        <m:begChr m:val="⟨"/>
                        <m:endChr m:val="⟩"/>
                        <m:ctrlPr>
                          <a:rPr lang="en-US" b="0" i="1" spc="10" smtClean="0">
                            <a:latin typeface="Cambria Math" panose="02040503050406030204" pitchFamily="18" charset="0"/>
                            <a:cs typeface="Times New Roman"/>
                          </a:rPr>
                        </m:ctrlPr>
                      </m:dPr>
                      <m:e>
                        <m:sSub>
                          <m:sSubPr>
                            <m:ctrlPr>
                              <a:rPr lang="en-US" b="0" i="1" spc="10" smtClean="0">
                                <a:latin typeface="Cambria Math" panose="02040503050406030204" pitchFamily="18" charset="0"/>
                                <a:cs typeface="Times New Roman"/>
                              </a:rPr>
                            </m:ctrlPr>
                          </m:sSubPr>
                          <m:e>
                            <m:r>
                              <a:rPr lang="en-US" b="0" i="1" spc="10" smtClean="0">
                                <a:latin typeface="Cambria Math" panose="02040503050406030204" pitchFamily="18" charset="0"/>
                                <a:cs typeface="Times New Roman"/>
                              </a:rPr>
                              <m:t>𝑎</m:t>
                            </m:r>
                          </m:e>
                          <m:sub>
                            <m:r>
                              <a:rPr lang="en-US" b="0" i="1" spc="10" smtClean="0">
                                <a:latin typeface="Cambria Math" panose="02040503050406030204" pitchFamily="18" charset="0"/>
                                <a:cs typeface="Times New Roman"/>
                              </a:rPr>
                              <m:t>1</m:t>
                            </m:r>
                          </m:sub>
                        </m:sSub>
                        <m:r>
                          <a:rPr lang="en-US" b="0" i="1" spc="10" smtClean="0">
                            <a:latin typeface="Cambria Math" panose="02040503050406030204" pitchFamily="18" charset="0"/>
                            <a:cs typeface="Times New Roman"/>
                          </a:rPr>
                          <m:t>, </m:t>
                        </m:r>
                        <m:sSub>
                          <m:sSubPr>
                            <m:ctrlPr>
                              <a:rPr lang="en-US" b="0" i="1" spc="10" smtClean="0">
                                <a:latin typeface="Cambria Math" panose="02040503050406030204" pitchFamily="18" charset="0"/>
                                <a:cs typeface="Times New Roman"/>
                              </a:rPr>
                            </m:ctrlPr>
                          </m:sSubPr>
                          <m:e>
                            <m:r>
                              <a:rPr lang="en-US" b="0" i="1" spc="10" smtClean="0">
                                <a:latin typeface="Cambria Math" panose="02040503050406030204" pitchFamily="18" charset="0"/>
                                <a:cs typeface="Times New Roman"/>
                              </a:rPr>
                              <m:t>𝑎</m:t>
                            </m:r>
                          </m:e>
                          <m:sub>
                            <m:r>
                              <a:rPr lang="en-US" b="0" i="1" spc="10" smtClean="0">
                                <a:latin typeface="Cambria Math" panose="02040503050406030204" pitchFamily="18" charset="0"/>
                                <a:cs typeface="Times New Roman"/>
                              </a:rPr>
                              <m:t>2</m:t>
                            </m:r>
                          </m:sub>
                        </m:sSub>
                        <m:r>
                          <a:rPr lang="en-US" b="0" i="1" spc="10" smtClean="0">
                            <a:latin typeface="Cambria Math" panose="02040503050406030204" pitchFamily="18" charset="0"/>
                            <a:cs typeface="Times New Roman"/>
                          </a:rPr>
                          <m:t>,…</m:t>
                        </m:r>
                        <m:sSub>
                          <m:sSubPr>
                            <m:ctrlPr>
                              <a:rPr lang="en-US" b="0" i="1" spc="10" smtClean="0">
                                <a:latin typeface="Cambria Math" panose="02040503050406030204" pitchFamily="18" charset="0"/>
                                <a:cs typeface="Times New Roman"/>
                              </a:rPr>
                            </m:ctrlPr>
                          </m:sSubPr>
                          <m:e>
                            <m:r>
                              <a:rPr lang="en-US" b="0" i="1" spc="10" smtClean="0">
                                <a:latin typeface="Cambria Math" panose="02040503050406030204" pitchFamily="18" charset="0"/>
                                <a:cs typeface="Times New Roman"/>
                              </a:rPr>
                              <m:t>𝑎</m:t>
                            </m:r>
                          </m:e>
                          <m:sub>
                            <m:r>
                              <a:rPr lang="en-US" b="0" i="1" spc="10" smtClean="0">
                                <a:latin typeface="Cambria Math" panose="02040503050406030204" pitchFamily="18" charset="0"/>
                                <a:cs typeface="Times New Roman"/>
                              </a:rPr>
                              <m:t>𝑁</m:t>
                            </m:r>
                          </m:sub>
                        </m:sSub>
                      </m:e>
                    </m:d>
                  </m:oMath>
                </a14:m>
                <a:endParaRPr lang="en-US" spc="10" dirty="0" smtClean="0">
                  <a:solidFill>
                    <a:schemeClr val="tx1"/>
                  </a:solidFill>
                  <a:cs typeface="Times New Roman"/>
                </a:endParaRPr>
              </a:p>
              <a:p>
                <a:pPr marL="0" indent="0">
                  <a:buNone/>
                </a:pPr>
                <a:r>
                  <a:rPr lang="en-US" b="1" spc="10" dirty="0">
                    <a:solidFill>
                      <a:schemeClr val="tx1"/>
                    </a:solidFill>
                    <a:cs typeface="Times New Roman"/>
                  </a:rPr>
                  <a:t>Output:</a:t>
                </a:r>
                <a:r>
                  <a:rPr lang="en-US" spc="10" dirty="0">
                    <a:solidFill>
                      <a:schemeClr val="tx1"/>
                    </a:solidFill>
                    <a:cs typeface="Times New Roman"/>
                  </a:rPr>
                  <a:t> permutation  </a:t>
                </a:r>
                <a:r>
                  <a:rPr lang="en-US" spc="10" dirty="0" smtClean="0">
                    <a:solidFill>
                      <a:schemeClr val="tx1"/>
                    </a:solidFill>
                    <a:cs typeface="Times New Roman"/>
                  </a:rPr>
                  <a:t>of </a:t>
                </a:r>
                <a14:m>
                  <m:oMath xmlns:m="http://schemas.openxmlformats.org/officeDocument/2006/math">
                    <m:r>
                      <a:rPr lang="en-US" b="0" i="1" spc="10" smtClean="0">
                        <a:solidFill>
                          <a:schemeClr val="tx1"/>
                        </a:solidFill>
                        <a:latin typeface="Cambria Math" panose="02040503050406030204" pitchFamily="18" charset="0"/>
                        <a:cs typeface="Times New Roman"/>
                      </a:rPr>
                      <m:t>𝐴</m:t>
                    </m:r>
                  </m:oMath>
                </a14:m>
                <a:r>
                  <a:rPr lang="en-US" spc="10" dirty="0" smtClean="0">
                    <a:solidFill>
                      <a:schemeClr val="tx1"/>
                    </a:solidFill>
                    <a:cs typeface="Times New Roman"/>
                  </a:rPr>
                  <a:t>, </a:t>
                </a:r>
                <a14:m>
                  <m:oMath xmlns:m="http://schemas.openxmlformats.org/officeDocument/2006/math">
                    <m:sSup>
                      <m:sSupPr>
                        <m:ctrlPr>
                          <a:rPr lang="en-US" b="0" i="1" spc="10" smtClean="0">
                            <a:solidFill>
                              <a:schemeClr val="tx1"/>
                            </a:solidFill>
                            <a:latin typeface="Cambria Math" panose="02040503050406030204" pitchFamily="18" charset="0"/>
                            <a:cs typeface="Times New Roman"/>
                          </a:rPr>
                        </m:ctrlPr>
                      </m:sSupPr>
                      <m:e>
                        <m:r>
                          <a:rPr lang="en-US" b="0" i="1" spc="10" smtClean="0">
                            <a:solidFill>
                              <a:schemeClr val="tx1"/>
                            </a:solidFill>
                            <a:latin typeface="Cambria Math" panose="02040503050406030204" pitchFamily="18" charset="0"/>
                            <a:cs typeface="Times New Roman"/>
                          </a:rPr>
                          <m:t>𝐴</m:t>
                        </m:r>
                      </m:e>
                      <m:sup>
                        <m:r>
                          <a:rPr lang="en-US" b="0" i="1" spc="10" smtClean="0">
                            <a:solidFill>
                              <a:schemeClr val="tx1"/>
                            </a:solidFill>
                            <a:latin typeface="Cambria Math" panose="02040503050406030204" pitchFamily="18" charset="0"/>
                            <a:cs typeface="Times New Roman"/>
                          </a:rPr>
                          <m:t>′</m:t>
                        </m:r>
                      </m:sup>
                    </m:sSup>
                  </m:oMath>
                </a14:m>
                <a:r>
                  <a:rPr lang="en-US" spc="10" dirty="0" smtClean="0">
                    <a:solidFill>
                      <a:schemeClr val="tx1"/>
                    </a:solidFill>
                    <a:cs typeface="Times New Roman"/>
                  </a:rPr>
                  <a:t> such that </a:t>
                </a:r>
                <a14:m>
                  <m:oMath xmlns:m="http://schemas.openxmlformats.org/officeDocument/2006/math">
                    <m:sSubSup>
                      <m:sSubSupPr>
                        <m:ctrlPr>
                          <a:rPr lang="en-US" b="0" i="1" spc="10" smtClean="0">
                            <a:solidFill>
                              <a:schemeClr val="tx1"/>
                            </a:solidFill>
                            <a:latin typeface="Cambria Math" panose="02040503050406030204" pitchFamily="18" charset="0"/>
                            <a:cs typeface="Times New Roman"/>
                          </a:rPr>
                        </m:ctrlPr>
                      </m:sSubSupPr>
                      <m:e>
                        <m:r>
                          <a:rPr lang="en-US" b="0" i="1" spc="10" smtClean="0">
                            <a:solidFill>
                              <a:schemeClr val="tx1"/>
                            </a:solidFill>
                            <a:latin typeface="Cambria Math" panose="02040503050406030204" pitchFamily="18" charset="0"/>
                            <a:cs typeface="Times New Roman"/>
                          </a:rPr>
                          <m:t>𝑎</m:t>
                        </m:r>
                      </m:e>
                      <m:sub>
                        <m:r>
                          <a:rPr lang="en-US" b="0" i="1" spc="10" smtClean="0">
                            <a:solidFill>
                              <a:schemeClr val="tx1"/>
                            </a:solidFill>
                            <a:latin typeface="Cambria Math" panose="02040503050406030204" pitchFamily="18" charset="0"/>
                            <a:cs typeface="Times New Roman"/>
                          </a:rPr>
                          <m:t>1</m:t>
                        </m:r>
                      </m:sub>
                      <m:sup>
                        <m:r>
                          <a:rPr lang="en-US" b="0" i="1" spc="10" smtClean="0">
                            <a:solidFill>
                              <a:schemeClr val="tx1"/>
                            </a:solidFill>
                            <a:latin typeface="Cambria Math" panose="02040503050406030204" pitchFamily="18" charset="0"/>
                            <a:cs typeface="Times New Roman"/>
                          </a:rPr>
                          <m:t>′</m:t>
                        </m:r>
                      </m:sup>
                    </m:sSubSup>
                    <m:r>
                      <a:rPr lang="en-US" b="0" i="1" spc="10" smtClean="0">
                        <a:solidFill>
                          <a:schemeClr val="tx1"/>
                        </a:solidFill>
                        <a:latin typeface="Cambria Math" panose="02040503050406030204" pitchFamily="18" charset="0"/>
                        <a:cs typeface="Times New Roman"/>
                      </a:rPr>
                      <m:t>≤</m:t>
                    </m:r>
                    <m:sSubSup>
                      <m:sSubSupPr>
                        <m:ctrlPr>
                          <a:rPr lang="en-US" i="1" spc="10">
                            <a:latin typeface="Cambria Math" panose="02040503050406030204" pitchFamily="18" charset="0"/>
                            <a:cs typeface="Times New Roman"/>
                          </a:rPr>
                        </m:ctrlPr>
                      </m:sSubSupPr>
                      <m:e>
                        <m:r>
                          <a:rPr lang="en-US" i="1" spc="10">
                            <a:latin typeface="Cambria Math" panose="02040503050406030204" pitchFamily="18" charset="0"/>
                            <a:cs typeface="Times New Roman"/>
                          </a:rPr>
                          <m:t>𝑎</m:t>
                        </m:r>
                      </m:e>
                      <m:sub>
                        <m:r>
                          <a:rPr lang="en-US" b="0" i="1" spc="10" smtClean="0">
                            <a:latin typeface="Cambria Math" panose="02040503050406030204" pitchFamily="18" charset="0"/>
                            <a:cs typeface="Times New Roman"/>
                          </a:rPr>
                          <m:t>2</m:t>
                        </m:r>
                      </m:sub>
                      <m:sup>
                        <m:r>
                          <a:rPr lang="en-US" i="1" spc="10">
                            <a:latin typeface="Cambria Math" panose="02040503050406030204" pitchFamily="18" charset="0"/>
                            <a:cs typeface="Times New Roman"/>
                          </a:rPr>
                          <m:t>′</m:t>
                        </m:r>
                      </m:sup>
                    </m:sSubSup>
                    <m:r>
                      <a:rPr lang="en-US" b="0" i="1" spc="10" smtClean="0">
                        <a:latin typeface="Cambria Math" panose="02040503050406030204" pitchFamily="18" charset="0"/>
                        <a:cs typeface="Times New Roman"/>
                      </a:rPr>
                      <m:t>≤…≤</m:t>
                    </m:r>
                    <m:sSubSup>
                      <m:sSubSupPr>
                        <m:ctrlPr>
                          <a:rPr lang="en-US" i="1" spc="10">
                            <a:latin typeface="Cambria Math" panose="02040503050406030204" pitchFamily="18" charset="0"/>
                            <a:cs typeface="Times New Roman"/>
                          </a:rPr>
                        </m:ctrlPr>
                      </m:sSubSupPr>
                      <m:e>
                        <m:r>
                          <a:rPr lang="en-US" i="1" spc="10">
                            <a:latin typeface="Cambria Math" panose="02040503050406030204" pitchFamily="18" charset="0"/>
                            <a:cs typeface="Times New Roman"/>
                          </a:rPr>
                          <m:t>𝑎</m:t>
                        </m:r>
                      </m:e>
                      <m:sub>
                        <m:r>
                          <a:rPr lang="en-US" b="0" i="1" spc="10" smtClean="0">
                            <a:latin typeface="Cambria Math" panose="02040503050406030204" pitchFamily="18" charset="0"/>
                            <a:cs typeface="Times New Roman"/>
                          </a:rPr>
                          <m:t>𝑁</m:t>
                        </m:r>
                      </m:sub>
                      <m:sup>
                        <m:r>
                          <a:rPr lang="en-US" i="1" spc="10">
                            <a:latin typeface="Cambria Math" panose="02040503050406030204" pitchFamily="18" charset="0"/>
                            <a:cs typeface="Times New Roman"/>
                          </a:rPr>
                          <m:t>′</m:t>
                        </m:r>
                      </m:sup>
                    </m:sSubSup>
                  </m:oMath>
                </a14:m>
                <a:endParaRPr lang="en-US" spc="10" dirty="0" smtClean="0">
                  <a:solidFill>
                    <a:schemeClr val="tx1"/>
                  </a:solidFill>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23581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56447"/>
          </a:xfrm>
        </p:spPr>
        <p:txBody>
          <a:bodyPr/>
          <a:lstStyle/>
          <a:p>
            <a:r>
              <a:rPr lang="en-US" b="1" dirty="0" smtClean="0"/>
              <a:t>The Insertion Sort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56446"/>
                <a:ext cx="10515600" cy="5365377"/>
              </a:xfrm>
            </p:spPr>
            <p:txBody>
              <a:bodyPr>
                <a:normAutofit fontScale="92500" lnSpcReduction="10000"/>
              </a:bodyPr>
              <a:lstStyle/>
              <a:p>
                <a:r>
                  <a:rPr lang="en-US" dirty="0" smtClean="0"/>
                  <a:t>A efficient algorithm for sorting a </a:t>
                </a:r>
                <a:r>
                  <a:rPr lang="en-US" i="1" dirty="0" smtClean="0"/>
                  <a:t>small </a:t>
                </a:r>
                <a:r>
                  <a:rPr lang="en-US" dirty="0" smtClean="0"/>
                  <a:t>sequence of numbers.</a:t>
                </a:r>
              </a:p>
              <a:p>
                <a:r>
                  <a:rPr lang="en-US" dirty="0" smtClean="0"/>
                  <a:t>Works naturally for humans (e.g. sorting a deck of cards).</a:t>
                </a:r>
              </a:p>
              <a:p>
                <a:r>
                  <a:rPr lang="en-US" sz="2400" dirty="0" smtClean="0">
                    <a:latin typeface="Consolas" panose="020B0609020204030204" pitchFamily="49" charset="0"/>
                  </a:rPr>
                  <a:t>Insertion-Sort(</a:t>
                </a:r>
                <a14:m>
                  <m:oMath xmlns:m="http://schemas.openxmlformats.org/officeDocument/2006/math">
                    <m:r>
                      <a:rPr lang="en-US" sz="2400" b="0" i="1" smtClean="0">
                        <a:latin typeface="Cambria Math" panose="02040503050406030204" pitchFamily="18" charset="0"/>
                      </a:rPr>
                      <m:t>𝐴</m:t>
                    </m:r>
                  </m:oMath>
                </a14:m>
                <a:r>
                  <a:rPr lang="en-US" sz="2400" dirty="0" smtClean="0">
                    <a:latin typeface="Consolas" panose="020B0609020204030204" pitchFamily="49" charset="0"/>
                  </a:rPr>
                  <a:t>)</a:t>
                </a:r>
              </a:p>
              <a:p>
                <a:pPr marL="514350" indent="-514350">
                  <a:buFont typeface="+mj-lt"/>
                  <a:buAutoNum type="arabicPeriod"/>
                </a:pPr>
                <a:r>
                  <a:rPr lang="en-US" sz="2400" dirty="0">
                    <a:latin typeface="Consolas" panose="020B0609020204030204" pitchFamily="49" charset="0"/>
                  </a:rPr>
                  <a:t> </a:t>
                </a:r>
                <a:r>
                  <a:rPr lang="en-US" sz="2400" b="1" dirty="0" smtClean="0">
                    <a:latin typeface="Consolas" panose="020B0609020204030204" pitchFamily="49" charset="0"/>
                  </a:rPr>
                  <a:t>for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≔2</m:t>
                    </m:r>
                  </m:oMath>
                </a14:m>
                <a:r>
                  <a:rPr lang="en-US" sz="2400" dirty="0" smtClean="0">
                    <a:latin typeface="Consolas" panose="020B0609020204030204" pitchFamily="49" charset="0"/>
                  </a:rPr>
                  <a:t> </a:t>
                </a:r>
                <a:r>
                  <a:rPr lang="en-US" sz="2400" b="1" dirty="0" smtClean="0">
                    <a:latin typeface="Consolas" panose="020B0609020204030204" pitchFamily="49" charset="0"/>
                  </a:rPr>
                  <a:t>to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𝑙𝑒𝑛𝑔𝑡h</m:t>
                    </m:r>
                  </m:oMath>
                </a14:m>
                <a:r>
                  <a:rPr lang="en-US" sz="2400" dirty="0" smtClean="0">
                    <a:latin typeface="Consolas" panose="020B0609020204030204" pitchFamily="49" charset="0"/>
                  </a:rPr>
                  <a:t> </a:t>
                </a:r>
                <a:r>
                  <a:rPr lang="en-US" sz="2400" b="1" dirty="0" smtClean="0">
                    <a:latin typeface="Consolas" panose="020B0609020204030204" pitchFamily="49" charset="0"/>
                  </a:rPr>
                  <a:t>do</a:t>
                </a:r>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𝑘𝑒𝑦</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//insert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oMath>
                </a14:m>
                <a:r>
                  <a:rPr lang="en-US" sz="2400" dirty="0" smtClean="0">
                    <a:latin typeface="Consolas" panose="020B0609020204030204" pitchFamily="49" charset="0"/>
                  </a:rPr>
                  <a:t> into the sorted sequence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[1…</m:t>
                    </m:r>
                    <m:r>
                      <a:rPr lang="en-US" sz="2400" b="0" i="1" smtClean="0">
                        <a:latin typeface="Cambria Math" panose="02040503050406030204" pitchFamily="18" charset="0"/>
                      </a:rPr>
                      <m:t>𝑗</m:t>
                    </m:r>
                    <m:r>
                      <a:rPr lang="en-US" sz="2400" b="0" i="1" smtClean="0">
                        <a:latin typeface="Cambria Math" panose="02040503050406030204" pitchFamily="18" charset="0"/>
                      </a:rPr>
                      <m:t>−1]</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r>
                  <a:rPr lang="en-US" sz="2400" b="1" dirty="0" smtClean="0">
                    <a:latin typeface="Consolas" panose="020B0609020204030204" pitchFamily="49" charset="0"/>
                  </a:rPr>
                  <a:t>while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&gt;0 </m:t>
                    </m:r>
                  </m:oMath>
                </a14:m>
                <a:r>
                  <a:rPr lang="en-US" sz="2400" b="1" dirty="0" smtClean="0">
                    <a:latin typeface="Consolas" panose="020B0609020204030204" pitchFamily="49" charset="0"/>
                  </a:rPr>
                  <a:t>and </a:t>
                </a:r>
                <a14:m>
                  <m:oMath xmlns:m="http://schemas.openxmlformats.org/officeDocument/2006/math">
                    <m:r>
                      <a:rPr lang="en-US" sz="2400" b="0" i="1" smtClean="0">
                        <a:latin typeface="Cambria Math" panose="02040503050406030204" pitchFamily="18" charset="0"/>
                      </a:rPr>
                      <m:t>𝐴</m:t>
                    </m:r>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&gt;</m:t>
                    </m:r>
                    <m:r>
                      <a:rPr lang="en-US" sz="2400" b="0" i="1" smtClean="0">
                        <a:latin typeface="Cambria Math" panose="02040503050406030204" pitchFamily="18" charset="0"/>
                      </a:rPr>
                      <m:t>𝑘𝑒𝑦</m:t>
                    </m:r>
                  </m:oMath>
                </a14:m>
                <a:r>
                  <a:rPr lang="en-US" sz="2400" dirty="0" smtClean="0">
                    <a:latin typeface="Consolas" panose="020B0609020204030204" pitchFamily="49" charset="0"/>
                  </a:rPr>
                  <a:t> </a:t>
                </a:r>
                <a:r>
                  <a:rPr lang="en-US" sz="2400" b="1" dirty="0" smtClean="0">
                    <a:latin typeface="Consolas" panose="020B0609020204030204" pitchFamily="49" charset="0"/>
                  </a:rPr>
                  <a:t>do</a:t>
                </a:r>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r>
                  <a:rPr lang="en-US" sz="2400" b="1" dirty="0" smtClean="0">
                    <a:latin typeface="Consolas" panose="020B0609020204030204" pitchFamily="49" charset="0"/>
                  </a:rPr>
                  <a:t>end</a:t>
                </a:r>
                <a:endParaRPr lang="en-US" sz="2400" b="1" dirty="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dirty="0" smtClean="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𝑘𝑒𝑦</m:t>
                    </m:r>
                  </m:oMath>
                </a14:m>
                <a:endParaRPr lang="en-US" sz="2400" dirty="0" smtClean="0">
                  <a:latin typeface="Consolas" panose="020B0609020204030204" pitchFamily="49" charset="0"/>
                </a:endParaRPr>
              </a:p>
              <a:p>
                <a:pPr marL="514350" indent="-514350">
                  <a:buFont typeface="+mj-lt"/>
                  <a:buAutoNum type="arabicPeriod"/>
                </a:pPr>
                <a:r>
                  <a:rPr lang="en-US" sz="2400" dirty="0">
                    <a:latin typeface="Consolas" panose="020B0609020204030204" pitchFamily="49" charset="0"/>
                  </a:rPr>
                  <a:t> </a:t>
                </a:r>
                <a:r>
                  <a:rPr lang="en-US" sz="2400" b="1" dirty="0" smtClean="0">
                    <a:latin typeface="Consolas" panose="020B0609020204030204" pitchFamily="49" charset="0"/>
                  </a:rPr>
                  <a:t>end</a:t>
                </a:r>
                <a:endParaRPr lang="en-US" sz="2400" dirty="0" smtClean="0">
                  <a:latin typeface="Consolas" panose="020B060902020403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56446"/>
                <a:ext cx="10515600" cy="5365377"/>
              </a:xfrm>
              <a:blipFill>
                <a:blip r:embed="rId2"/>
                <a:stretch>
                  <a:fillRect l="-928" t="-2386"/>
                </a:stretch>
              </a:blipFill>
            </p:spPr>
            <p:txBody>
              <a:bodyPr/>
              <a:lstStyle/>
              <a:p>
                <a:r>
                  <a:rPr lang="en-US">
                    <a:noFill/>
                  </a:rPr>
                  <a:t> </a:t>
                </a:r>
              </a:p>
            </p:txBody>
          </p:sp>
        </mc:Fallback>
      </mc:AlternateContent>
    </p:spTree>
    <p:extLst>
      <p:ext uri="{BB962C8B-B14F-4D97-AF65-F5344CB8AC3E}">
        <p14:creationId xmlns:p14="http://schemas.microsoft.com/office/powerpoint/2010/main" val="1774524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 Execution Snapshot of Insertion Sort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128" y="1985373"/>
            <a:ext cx="7630590" cy="3762900"/>
          </a:xfrm>
        </p:spPr>
      </p:pic>
    </p:spTree>
    <p:extLst>
      <p:ext uri="{BB962C8B-B14F-4D97-AF65-F5344CB8AC3E}">
        <p14:creationId xmlns:p14="http://schemas.microsoft.com/office/powerpoint/2010/main" val="3100126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2"/>
            <a:ext cx="10515600" cy="993028"/>
          </a:xfrm>
        </p:spPr>
        <p:txBody>
          <a:bodyPr/>
          <a:lstStyle/>
          <a:p>
            <a:r>
              <a:rPr lang="en-US" b="1" dirty="0" smtClean="0"/>
              <a:t>Analysis of The Insertion Sort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02660"/>
                <a:ext cx="10515600" cy="5472952"/>
              </a:xfrm>
            </p:spPr>
            <p:txBody>
              <a:bodyPr>
                <a:normAutofit/>
              </a:bodyPr>
              <a:lstStyle/>
              <a:p>
                <a:r>
                  <a:rPr lang="en-US" sz="2000" dirty="0" smtClean="0">
                    <a:latin typeface="Consolas" panose="020B0609020204030204" pitchFamily="49" charset="0"/>
                  </a:rPr>
                  <a:t>Insertion-Sort(</a:t>
                </a:r>
                <a14:m>
                  <m:oMath xmlns:m="http://schemas.openxmlformats.org/officeDocument/2006/math">
                    <m:r>
                      <a:rPr lang="en-US" sz="2000" i="1">
                        <a:latin typeface="Cambria Math" panose="02040503050406030204" pitchFamily="18" charset="0"/>
                      </a:rPr>
                      <m:t>𝐴</m:t>
                    </m:r>
                  </m:oMath>
                </a14:m>
                <a:r>
                  <a:rPr lang="en-US" sz="2000" dirty="0" smtClean="0">
                    <a:latin typeface="Consolas" panose="020B0609020204030204" pitchFamily="49" charset="0"/>
                  </a:rPr>
                  <a:t>)                 </a:t>
                </a:r>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r>
                  <a:rPr lang="en-US" sz="2000" b="1" dirty="0">
                    <a:latin typeface="Consolas" panose="020B0609020204030204" pitchFamily="49" charset="0"/>
                  </a:rPr>
                  <a:t>for </a:t>
                </a:r>
                <a14:m>
                  <m:oMath xmlns:m="http://schemas.openxmlformats.org/officeDocument/2006/math">
                    <m:r>
                      <a:rPr lang="en-US" sz="2000" i="1">
                        <a:latin typeface="Cambria Math" panose="02040503050406030204" pitchFamily="18" charset="0"/>
                      </a:rPr>
                      <m:t>𝑗</m:t>
                    </m:r>
                    <m:r>
                      <a:rPr lang="en-US" sz="2000" i="1">
                        <a:latin typeface="Cambria Math" panose="02040503050406030204" pitchFamily="18" charset="0"/>
                      </a:rPr>
                      <m:t>≔2</m:t>
                    </m:r>
                  </m:oMath>
                </a14:m>
                <a:r>
                  <a:rPr lang="en-US" sz="2000" dirty="0">
                    <a:latin typeface="Consolas" panose="020B0609020204030204" pitchFamily="49" charset="0"/>
                  </a:rPr>
                  <a:t> </a:t>
                </a:r>
                <a:r>
                  <a:rPr lang="en-US" sz="2000" b="1" dirty="0">
                    <a:latin typeface="Consolas" panose="020B0609020204030204" pitchFamily="49" charset="0"/>
                  </a:rPr>
                  <a:t>to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𝑙𝑒𝑛𝑔𝑡h</m:t>
                    </m:r>
                  </m:oMath>
                </a14:m>
                <a:r>
                  <a:rPr lang="en-US" sz="2000" dirty="0">
                    <a:latin typeface="Consolas" panose="020B0609020204030204" pitchFamily="49" charset="0"/>
                  </a:rPr>
                  <a:t> </a:t>
                </a:r>
                <a:r>
                  <a:rPr lang="en-US" sz="2000" b="1" dirty="0" smtClean="0">
                    <a:latin typeface="Consolas" panose="020B0609020204030204" pitchFamily="49" charset="0"/>
                  </a:rPr>
                  <a:t>do</a:t>
                </a:r>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14:m>
                  <m:oMath xmlns:m="http://schemas.openxmlformats.org/officeDocument/2006/math">
                    <m:r>
                      <a:rPr lang="en-US" sz="2000" i="1">
                        <a:latin typeface="Cambria Math" panose="02040503050406030204" pitchFamily="18" charset="0"/>
                      </a:rPr>
                      <m:t>𝑘𝑒𝑦</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−1</m:t>
                    </m:r>
                  </m:oMath>
                </a14:m>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r>
                  <a:rPr lang="en-US" sz="2000" b="1" dirty="0">
                    <a:latin typeface="Consolas" panose="020B0609020204030204" pitchFamily="49" charset="0"/>
                  </a:rPr>
                  <a:t>while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&gt;0 </m:t>
                    </m:r>
                  </m:oMath>
                </a14:m>
                <a:r>
                  <a:rPr lang="en-US" sz="2000" b="1" dirty="0">
                    <a:latin typeface="Consolas" panose="020B0609020204030204" pitchFamily="49" charset="0"/>
                  </a:rPr>
                  <a:t>and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r>
                      <a:rPr lang="en-US" sz="2000" i="1">
                        <a:latin typeface="Cambria Math" panose="02040503050406030204" pitchFamily="18" charset="0"/>
                      </a:rPr>
                      <m:t>&gt;</m:t>
                    </m:r>
                    <m:r>
                      <a:rPr lang="en-US" sz="2000" i="1">
                        <a:latin typeface="Cambria Math" panose="02040503050406030204" pitchFamily="18" charset="0"/>
                      </a:rPr>
                      <m:t>𝑘𝑒𝑦</m:t>
                    </m:r>
                  </m:oMath>
                </a14:m>
                <a:r>
                  <a:rPr lang="en-US" sz="2000" dirty="0">
                    <a:latin typeface="Consolas" panose="020B0609020204030204" pitchFamily="49" charset="0"/>
                  </a:rPr>
                  <a:t> </a:t>
                </a:r>
                <a:r>
                  <a:rPr lang="en-US" sz="2000" b="1" dirty="0">
                    <a:latin typeface="Consolas" panose="020B0609020204030204" pitchFamily="49" charset="0"/>
                  </a:rPr>
                  <a:t>do</a:t>
                </a:r>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oMath>
                </a14:m>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m:t>
                    </m:r>
                  </m:oMath>
                </a14:m>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r>
                  <a:rPr lang="en-US" sz="2000" b="1" dirty="0">
                    <a:latin typeface="Consolas" panose="020B0609020204030204" pitchFamily="49" charset="0"/>
                  </a:rPr>
                  <a:t>end</a:t>
                </a:r>
              </a:p>
              <a:p>
                <a:pPr marL="514350" indent="-514350">
                  <a:buFont typeface="+mj-lt"/>
                  <a:buAutoNum type="arabicPeriod"/>
                </a:pPr>
                <a:r>
                  <a:rPr lang="en-US" sz="2000" dirty="0">
                    <a:latin typeface="Consolas" panose="020B0609020204030204" pitchFamily="49" charset="0"/>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𝑘𝑒𝑦</m:t>
                    </m:r>
                  </m:oMath>
                </a14:m>
                <a:endParaRPr lang="en-US" sz="2000" dirty="0">
                  <a:latin typeface="Consolas" panose="020B0609020204030204" pitchFamily="49" charset="0"/>
                </a:endParaRPr>
              </a:p>
              <a:p>
                <a:pPr marL="514350" indent="-514350">
                  <a:buFont typeface="+mj-lt"/>
                  <a:buAutoNum type="arabicPeriod"/>
                </a:pPr>
                <a:r>
                  <a:rPr lang="en-US" sz="2000" dirty="0">
                    <a:latin typeface="Consolas" panose="020B0609020204030204" pitchFamily="49" charset="0"/>
                  </a:rPr>
                  <a:t> </a:t>
                </a:r>
                <a:r>
                  <a:rPr lang="en-US" sz="2000" b="1" dirty="0">
                    <a:latin typeface="Consolas" panose="020B0609020204030204" pitchFamily="49" charset="0"/>
                  </a:rPr>
                  <a:t>end</a:t>
                </a:r>
                <a:endParaRPr lang="en-US" sz="2000" dirty="0">
                  <a:latin typeface="Consolas" panose="020B0609020204030204" pitchFamily="49"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02660"/>
                <a:ext cx="10515600" cy="5472952"/>
              </a:xfrm>
              <a:blipFill>
                <a:blip r:embed="rId2"/>
                <a:stretch>
                  <a:fillRect l="-638" t="-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14746140"/>
                  </p:ext>
                </p:extLst>
              </p:nvPr>
            </p:nvGraphicFramePr>
            <p:xfrm>
              <a:off x="6096000" y="1089214"/>
              <a:ext cx="4329954" cy="4582219"/>
            </p:xfrm>
            <a:graphic>
              <a:graphicData uri="http://schemas.openxmlformats.org/drawingml/2006/table">
                <a:tbl>
                  <a:tblPr firstRow="1" bandRow="1">
                    <a:tableStyleId>{5940675A-B579-460E-94D1-54222C63F5DA}</a:tableStyleId>
                  </a:tblPr>
                  <a:tblGrid>
                    <a:gridCol w="2164977">
                      <a:extLst>
                        <a:ext uri="{9D8B030D-6E8A-4147-A177-3AD203B41FA5}">
                          <a16:colId xmlns:a16="http://schemas.microsoft.com/office/drawing/2014/main" val="1977295697"/>
                        </a:ext>
                      </a:extLst>
                    </a:gridCol>
                    <a:gridCol w="2164977">
                      <a:extLst>
                        <a:ext uri="{9D8B030D-6E8A-4147-A177-3AD203B41FA5}">
                          <a16:colId xmlns:a16="http://schemas.microsoft.com/office/drawing/2014/main" val="2436175397"/>
                        </a:ext>
                      </a:extLst>
                    </a:gridCol>
                  </a:tblGrid>
                  <a:tr h="268939">
                    <a:tc>
                      <a:txBody>
                        <a:bodyPr/>
                        <a:lstStyle/>
                        <a:p>
                          <a:pPr algn="ctr"/>
                          <a:r>
                            <a:rPr lang="en-US" b="1" dirty="0" smtClean="0"/>
                            <a:t>cost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times</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689028"/>
                      </a:ext>
                    </a:extLst>
                  </a:tr>
                  <a:tr h="333485">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0923220"/>
                      </a:ext>
                    </a:extLst>
                  </a:tr>
                  <a:tr h="344242">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−1 </m:t>
                                </m:r>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50674"/>
                      </a:ext>
                    </a:extLst>
                  </a:tr>
                  <a:tr h="35500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6917625"/>
                      </a:ext>
                    </a:extLst>
                  </a:tr>
                  <a:tr h="43299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4</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=2</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nary>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9700839"/>
                      </a:ext>
                    </a:extLst>
                  </a:tr>
                  <a:tr h="389965">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5</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=2</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nary>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8541607"/>
                      </a:ext>
                    </a:extLst>
                  </a:tr>
                  <a:tr h="416859">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6</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=2</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nary>
                              </m:oMath>
                            </m:oMathPara>
                          </a14:m>
                          <a:endParaRPr lang="en-US" dirty="0"/>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5635695"/>
                      </a:ext>
                    </a:extLst>
                  </a:tr>
                  <a:tr h="48745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416772"/>
                      </a:ext>
                    </a:extLst>
                  </a:tr>
                  <a:tr h="373155">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7</m:t>
                                    </m:r>
                                  </m:sub>
                                </m:sSub>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20434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14746140"/>
                  </p:ext>
                </p:extLst>
              </p:nvPr>
            </p:nvGraphicFramePr>
            <p:xfrm>
              <a:off x="6096000" y="1089214"/>
              <a:ext cx="4329954" cy="4582219"/>
            </p:xfrm>
            <a:graphic>
              <a:graphicData uri="http://schemas.openxmlformats.org/drawingml/2006/table">
                <a:tbl>
                  <a:tblPr firstRow="1" bandRow="1">
                    <a:tableStyleId>{5940675A-B579-460E-94D1-54222C63F5DA}</a:tableStyleId>
                  </a:tblPr>
                  <a:tblGrid>
                    <a:gridCol w="2164977">
                      <a:extLst>
                        <a:ext uri="{9D8B030D-6E8A-4147-A177-3AD203B41FA5}">
                          <a16:colId xmlns:a16="http://schemas.microsoft.com/office/drawing/2014/main" val="1977295697"/>
                        </a:ext>
                      </a:extLst>
                    </a:gridCol>
                    <a:gridCol w="2164977">
                      <a:extLst>
                        <a:ext uri="{9D8B030D-6E8A-4147-A177-3AD203B41FA5}">
                          <a16:colId xmlns:a16="http://schemas.microsoft.com/office/drawing/2014/main" val="2436175397"/>
                        </a:ext>
                      </a:extLst>
                    </a:gridCol>
                  </a:tblGrid>
                  <a:tr h="365760">
                    <a:tc>
                      <a:txBody>
                        <a:bodyPr/>
                        <a:lstStyle/>
                        <a:p>
                          <a:pPr algn="ctr"/>
                          <a:r>
                            <a:rPr lang="en-US" b="1" dirty="0" smtClean="0"/>
                            <a:t>cost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times</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689028"/>
                      </a:ext>
                    </a:extLst>
                  </a:tr>
                  <a:tr h="3657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8333" r="-99719" b="-1055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108333" b="-1055000"/>
                          </a:stretch>
                        </a:blipFill>
                      </a:tcPr>
                    </a:tc>
                    <a:extLst>
                      <a:ext uri="{0D108BD9-81ED-4DB2-BD59-A6C34878D82A}">
                        <a16:rowId xmlns:a16="http://schemas.microsoft.com/office/drawing/2014/main" val="2660923220"/>
                      </a:ext>
                    </a:extLst>
                  </a:tr>
                  <a:tr h="3657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8333" r="-99719" b="-955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208333" b="-955000"/>
                          </a:stretch>
                        </a:blipFill>
                      </a:tcPr>
                    </a:tc>
                    <a:extLst>
                      <a:ext uri="{0D108BD9-81ED-4DB2-BD59-A6C34878D82A}">
                        <a16:rowId xmlns:a16="http://schemas.microsoft.com/office/drawing/2014/main" val="178250674"/>
                      </a:ext>
                    </a:extLst>
                  </a:tr>
                  <a:tr h="3657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8333" r="-99719" b="-85500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308333" b="-855000"/>
                          </a:stretch>
                        </a:blipFill>
                      </a:tcPr>
                    </a:tc>
                    <a:extLst>
                      <a:ext uri="{0D108BD9-81ED-4DB2-BD59-A6C34878D82A}">
                        <a16:rowId xmlns:a16="http://schemas.microsoft.com/office/drawing/2014/main" val="1086917625"/>
                      </a:ext>
                    </a:extLst>
                  </a:tr>
                  <a:tr h="66141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24771" r="-99719" b="-37064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224771" b="-370642"/>
                          </a:stretch>
                        </a:blipFill>
                      </a:tcPr>
                    </a:tc>
                    <a:extLst>
                      <a:ext uri="{0D108BD9-81ED-4DB2-BD59-A6C34878D82A}">
                        <a16:rowId xmlns:a16="http://schemas.microsoft.com/office/drawing/2014/main" val="1349700839"/>
                      </a:ext>
                    </a:extLst>
                  </a:tr>
                  <a:tr h="66141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24771" r="-99719" b="-27064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324771" b="-270642"/>
                          </a:stretch>
                        </a:blipFill>
                      </a:tcPr>
                    </a:tc>
                    <a:extLst>
                      <a:ext uri="{0D108BD9-81ED-4DB2-BD59-A6C34878D82A}">
                        <a16:rowId xmlns:a16="http://schemas.microsoft.com/office/drawing/2014/main" val="4078541607"/>
                      </a:ext>
                    </a:extLst>
                  </a:tr>
                  <a:tr h="93573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0649" r="-99719" b="-91558"/>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300649" b="-91558"/>
                          </a:stretch>
                        </a:blipFill>
                      </a:tcPr>
                    </a:tc>
                    <a:extLst>
                      <a:ext uri="{0D108BD9-81ED-4DB2-BD59-A6C34878D82A}">
                        <a16:rowId xmlns:a16="http://schemas.microsoft.com/office/drawing/2014/main" val="3295635695"/>
                      </a:ext>
                    </a:extLst>
                  </a:tr>
                  <a:tr h="48745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416772"/>
                      </a:ext>
                    </a:extLst>
                  </a:tr>
                  <a:tr h="373155">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142623" r="-99719"/>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82" t="-1142623"/>
                          </a:stretch>
                        </a:blipFill>
                      </a:tcPr>
                    </a:tc>
                    <a:extLst>
                      <a:ext uri="{0D108BD9-81ED-4DB2-BD59-A6C34878D82A}">
                        <a16:rowId xmlns:a16="http://schemas.microsoft.com/office/drawing/2014/main" val="421204347"/>
                      </a:ext>
                    </a:extLst>
                  </a:tr>
                </a:tbl>
              </a:graphicData>
            </a:graphic>
          </p:graphicFrame>
        </mc:Fallback>
      </mc:AlternateContent>
      <p:cxnSp>
        <p:nvCxnSpPr>
          <p:cNvPr id="6" name="Straight Arrow Connector 5"/>
          <p:cNvCxnSpPr/>
          <p:nvPr/>
        </p:nvCxnSpPr>
        <p:spPr>
          <a:xfrm>
            <a:off x="4867835" y="1694329"/>
            <a:ext cx="2097741" cy="1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13847" y="2082242"/>
            <a:ext cx="3778624"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31459" y="2447365"/>
            <a:ext cx="4034117" cy="4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80529" y="2805753"/>
            <a:ext cx="1411942" cy="6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48953" y="3267335"/>
            <a:ext cx="3043518" cy="17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13847" y="3665200"/>
            <a:ext cx="3778624" cy="38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92606" y="4433421"/>
            <a:ext cx="3399865" cy="1039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28647" y="1694329"/>
            <a:ext cx="1815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1" y="2082242"/>
            <a:ext cx="1640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328647" y="2447365"/>
            <a:ext cx="1667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28647" y="2805753"/>
            <a:ext cx="1573306" cy="6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328647" y="3440393"/>
            <a:ext cx="1425388" cy="96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28647" y="4053112"/>
            <a:ext cx="1344706" cy="14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42094" y="5472953"/>
            <a:ext cx="1653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31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0" y="149973"/>
            <a:ext cx="10515600" cy="1100603"/>
          </a:xfrm>
        </p:spPr>
        <p:txBody>
          <a:bodyPr>
            <a:normAutofit fontScale="90000"/>
          </a:bodyPr>
          <a:lstStyle/>
          <a:p>
            <a:r>
              <a:rPr lang="en-US" b="1" dirty="0"/>
              <a:t>Analysis of The Insertion Sort </a:t>
            </a:r>
            <a:r>
              <a:rPr lang="en-US" b="1" dirty="0" smtClean="0"/>
              <a:t>Algorithm (Best Case)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50576"/>
                <a:ext cx="10515600" cy="5459505"/>
              </a:xfrm>
            </p:spPr>
            <p:txBody>
              <a:bodyPr>
                <a:normAutofit/>
              </a:bodyPr>
              <a:lstStyle/>
              <a:p>
                <a:r>
                  <a:rPr lang="en-US" sz="2400" dirty="0" smtClean="0"/>
                  <a:t>Now if we represent the running time of insertion sort as a function </a:t>
                </a:r>
                <a14:m>
                  <m:oMath xmlns:m="http://schemas.openxmlformats.org/officeDocument/2006/math">
                    <m:r>
                      <a:rPr lang="en-US" sz="2400" i="1" dirty="0" smtClean="0">
                        <a:latin typeface="Cambria Math" panose="02040503050406030204" pitchFamily="18" charset="0"/>
                      </a:rPr>
                      <m:t>𝑇</m:t>
                    </m:r>
                  </m:oMath>
                </a14:m>
                <a:r>
                  <a:rPr lang="en-US" sz="2400" dirty="0" smtClean="0"/>
                  <a:t> of input size </a:t>
                </a:r>
                <a14:m>
                  <m:oMath xmlns:m="http://schemas.openxmlformats.org/officeDocument/2006/math">
                    <m:r>
                      <a:rPr lang="en-US" sz="2400" i="1" dirty="0" smtClean="0">
                        <a:latin typeface="Cambria Math" panose="02040503050406030204" pitchFamily="18" charset="0"/>
                      </a:rPr>
                      <m:t>𝑛</m:t>
                    </m:r>
                  </m:oMath>
                </a14:m>
                <a:r>
                  <a:rPr lang="en-US" sz="2400" dirty="0" smtClean="0"/>
                  <a:t>, than the definition of </a:t>
                </a:r>
                <a14:m>
                  <m:oMath xmlns:m="http://schemas.openxmlformats.org/officeDocument/2006/math">
                    <m:r>
                      <a:rPr lang="en-US" sz="2400" i="1" dirty="0" smtClean="0">
                        <a:latin typeface="Cambria Math" panose="02040503050406030204" pitchFamily="18" charset="0"/>
                      </a:rPr>
                      <m:t>𝑇</m:t>
                    </m:r>
                  </m:oMath>
                </a14:m>
                <a:r>
                  <a:rPr lang="en-US" sz="2400" dirty="0" smtClean="0"/>
                  <a:t> becomes</a:t>
                </a:r>
              </a:p>
              <a:p>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𝑛</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=2</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5</m:t>
                        </m:r>
                      </m:sub>
                    </m:sSub>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=2</m:t>
                        </m:r>
                      </m:sub>
                      <m:sup>
                        <m:r>
                          <a:rPr lang="en-US" sz="2400" b="0" i="1" smtClean="0">
                            <a:latin typeface="Cambria Math" panose="02040503050406030204" pitchFamily="18" charset="0"/>
                          </a:rPr>
                          <m:t>𝑛</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6</m:t>
                            </m:r>
                          </m:sub>
                        </m:sSub>
                      </m:e>
                    </m:nary>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=2</m:t>
                        </m:r>
                      </m:sub>
                      <m:sup>
                        <m:r>
                          <a:rPr lang="en-US" sz="2400" b="0" i="1" smtClean="0">
                            <a:latin typeface="Cambria Math" panose="02040503050406030204" pitchFamily="18" charset="0"/>
                          </a:rPr>
                          <m:t>𝑛</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e>
                    </m:nary>
                  </m:oMath>
                </a14:m>
                <a:r>
                  <a:rPr lang="en-US" sz="1800" dirty="0" smtClean="0"/>
                  <a:t>.</a:t>
                </a:r>
              </a:p>
              <a:p>
                <a:r>
                  <a:rPr lang="en-US" sz="2400" dirty="0" smtClean="0"/>
                  <a:t>If the input sequence is already sorted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=1</m:t>
                    </m:r>
                  </m:oMath>
                </a14:m>
                <a:r>
                  <a:rPr lang="en-US" sz="2400" dirty="0" smtClean="0"/>
                  <a:t> for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=2, 3, …, </m:t>
                    </m:r>
                    <m:r>
                      <a:rPr lang="en-US" sz="2400" b="0" i="1" smtClean="0">
                        <a:latin typeface="Cambria Math" panose="02040503050406030204" pitchFamily="18" charset="0"/>
                      </a:rPr>
                      <m:t>𝑛</m:t>
                    </m:r>
                  </m:oMath>
                </a14:m>
                <a:endParaRPr lang="en-US" sz="2400" dirty="0" smtClean="0"/>
              </a:p>
              <a:p>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smtClean="0"/>
              </a:p>
              <a:p>
                <a:pPr marL="0" indent="0">
                  <a:buNone/>
                </a:pPr>
                <a:r>
                  <a:rPr lang="en-US" sz="2400" dirty="0"/>
                  <a:t> </a:t>
                </a:r>
                <a:r>
                  <a:rPr lang="en-US" sz="2400" dirty="0" smtClean="0"/>
                  <a:t>  =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e>
                    </m:d>
                    <m:r>
                      <a:rPr lang="en-US" sz="2400" b="0" i="1" smtClean="0">
                        <a:latin typeface="Cambria Math" panose="02040503050406030204" pitchFamily="18" charset="0"/>
                      </a:rPr>
                      <m:t>𝑛</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oMath>
                </a14:m>
                <a:endParaRPr lang="en-US" sz="2400" dirty="0" smtClean="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50576"/>
                <a:ext cx="10515600" cy="5459505"/>
              </a:xfrm>
              <a:blipFill>
                <a:blip r:embed="rId2"/>
                <a:stretch>
                  <a:fillRect l="-812" t="-1563"/>
                </a:stretch>
              </a:blipFill>
            </p:spPr>
            <p:txBody>
              <a:bodyPr/>
              <a:lstStyle/>
              <a:p>
                <a:r>
                  <a:rPr lang="en-US">
                    <a:noFill/>
                  </a:rPr>
                  <a:t> </a:t>
                </a:r>
              </a:p>
            </p:txBody>
          </p:sp>
        </mc:Fallback>
      </mc:AlternateContent>
    </p:spTree>
    <p:extLst>
      <p:ext uri="{BB962C8B-B14F-4D97-AF65-F5344CB8AC3E}">
        <p14:creationId xmlns:p14="http://schemas.microsoft.com/office/powerpoint/2010/main" val="605746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E74A6BEF49944695A691866FFF2783" ma:contentTypeVersion="2" ma:contentTypeDescription="Create a new document." ma:contentTypeScope="" ma:versionID="ab4eea42cec3be5bf0e33c7fcfef8627">
  <xsd:schema xmlns:xsd="http://www.w3.org/2001/XMLSchema" xmlns:xs="http://www.w3.org/2001/XMLSchema" xmlns:p="http://schemas.microsoft.com/office/2006/metadata/properties" xmlns:ns2="ddad7c78-200c-4a0f-b72a-670a50d0d35d" targetNamespace="http://schemas.microsoft.com/office/2006/metadata/properties" ma:root="true" ma:fieldsID="9e3a370057c3683a263baa8d9dd102f4" ns2:_="">
    <xsd:import namespace="ddad7c78-200c-4a0f-b72a-670a50d0d3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d7c78-200c-4a0f-b72a-670a50d0d3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9C090-80F5-41A3-B76D-93DE85050B13}">
  <ds:schemaRefs>
    <ds:schemaRef ds:uri="http://schemas.microsoft.com/sharepoint/v3/contenttype/forms"/>
  </ds:schemaRefs>
</ds:datastoreItem>
</file>

<file path=customXml/itemProps2.xml><?xml version="1.0" encoding="utf-8"?>
<ds:datastoreItem xmlns:ds="http://schemas.openxmlformats.org/officeDocument/2006/customXml" ds:itemID="{C48B345A-F3EF-486E-B3CF-CB5BF3AD90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D1AA29-1EE7-43D1-84DB-EC3BD9AF5899}"/>
</file>

<file path=docProps/app.xml><?xml version="1.0" encoding="utf-8"?>
<Properties xmlns="http://schemas.openxmlformats.org/officeDocument/2006/extended-properties" xmlns:vt="http://schemas.openxmlformats.org/officeDocument/2006/docPropsVTypes">
  <TotalTime>529</TotalTime>
  <Words>1102</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Consolas</vt:lpstr>
      <vt:lpstr>Times New Roman</vt:lpstr>
      <vt:lpstr>Office Theme</vt:lpstr>
      <vt:lpstr>Introduction and Runtime Analysis</vt:lpstr>
      <vt:lpstr>What is an Algorithm</vt:lpstr>
      <vt:lpstr>What Makes an Algorithm, an Algorithm</vt:lpstr>
      <vt:lpstr>Algorithms as a Technology</vt:lpstr>
      <vt:lpstr>The Problem of Sorting </vt:lpstr>
      <vt:lpstr>The Insertion Sort Algorithm</vt:lpstr>
      <vt:lpstr>An Execution Snapshot of Insertion Sort</vt:lpstr>
      <vt:lpstr>Analysis of The Insertion Sort Algorithm</vt:lpstr>
      <vt:lpstr>Analysis of The Insertion Sort Algorithm (Best Case)</vt:lpstr>
      <vt:lpstr>Analysis of The Insertion Sort Algorithm (Worst Case)</vt:lpstr>
      <vt:lpstr>What Do We Mean By Time in this Course?</vt:lpstr>
      <vt:lpstr>The RAM Model of Computation</vt:lpstr>
      <vt:lpstr>Three Kinds of Runtime Analysis</vt:lpstr>
      <vt:lpstr>We Are Mostly Concerned About The Worst Case Runtime</vt:lpstr>
      <vt:lpstr>Growth of Functions</vt:lpstr>
      <vt:lpstr>The Asymptotic Notation</vt:lpstr>
      <vt:lpstr>Θ Notation</vt:lpstr>
      <vt:lpstr>Θ Notation Examples</vt:lpstr>
      <vt:lpstr>Ο Notation</vt:lpstr>
      <vt:lpstr>Ο Notation Example</vt:lpstr>
      <vt:lpstr>Ο Notation Example(continued)</vt:lpstr>
      <vt:lpstr>The Ω Notation</vt:lpstr>
      <vt:lpstr>PowerPoint Presentation</vt:lpstr>
      <vt:lpstr>Some Commonsense Rules for Analyzing Your Designed Algorithms in Exams (and Interviews!)</vt:lpstr>
      <vt:lpstr>Some Useful Properties and Theorem</vt:lpstr>
      <vt:lpstr>A Few More Helpful Intuitive Notations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 and Terminologies</dc:title>
  <dc:creator>User</dc:creator>
  <cp:lastModifiedBy>Shahriar Saif</cp:lastModifiedBy>
  <cp:revision>77</cp:revision>
  <dcterms:created xsi:type="dcterms:W3CDTF">2020-07-05T03:26:59Z</dcterms:created>
  <dcterms:modified xsi:type="dcterms:W3CDTF">2021-09-22T12:32:08Z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0x01010026E74A6BEF49944695A691866FFF2783</vt:lpwstr>
  </property>
</Properties>
</file>