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71" r:id="rId13"/>
    <p:sldId id="266" r:id="rId14"/>
    <p:sldId id="267" r:id="rId15"/>
    <p:sldId id="268" r:id="rId16"/>
    <p:sldId id="258" r:id="rId17"/>
    <p:sldId id="272" r:id="rId18"/>
    <p:sldId id="273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9-29T03:34:43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23515 15999,'0'0,"0"0,0 50,0-50,25 24,-25-24,0 25,0-25,24 25,-24 0,25 0,0-1,-25 1,0-25,0 25,0 0,25-25,-25 25,25-25,-25 0,49 24,-49-24,0 50,50-25,-50 0,0 0,25-1,-1 1,-24 0,0-25,25 25,-25-25,25 25,0-25</inkml:trace>
  <inkml:trace contextRef="#ctx0" brushRef="#br0" timeOffset="1029.6018">23912 16098,'0'0,"-25"0,-25 0,25 25,25-25,-24 0,24 25,-25-25,25 25,-25-1,0-24,25 25,-25-25,25 25,-24-25,24 25,-50 0,50-1,0 1,-25-25,25 25,-25 0,25 0,-24-25,-1 25,25-1,-25 1,25-25,-25 25,25-25,0 25,-25 0,1-1,24-24,-25 25</inkml:trace>
  <inkml:trace contextRef="#ctx0" brushRef="#br0" timeOffset="3572.4063">24507 16098,'0'0,"0"0,0-25,0 25,-25 0,0 0,25 0,-24 0,-1 0,-25 0,25 25,1-25,-26 25,50 0,-25-25,0 0,25 25,0-25,0 24,0-24,0 50,0-50,0 25,0-25,0 49,0-49,0 25,0-25,0 50,25-50,-25 25,25-25,-25 0,25 0,-25 25,49-25,-49 0,25 0,-25 0,50 24,-25-24,-1 0,1 0,-25 0,25 0,0 0,-25 0,25 0,-1-24,1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5B44-6394-46A7-BF15-5D496537E37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5C24-E541-488A-AA8A-26991F17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Divide </a:t>
            </a:r>
            <a:r>
              <a:rPr lang="en-US" b="1" dirty="0"/>
              <a:t>&amp;</a:t>
            </a:r>
            <a:r>
              <a:rPr lang="en-US" b="1" dirty="0" smtClean="0"/>
              <a:t> Conquer-1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Lecture-2: Divide &amp; Conquer Paradigm: The Quick Sort Algorithm</a:t>
            </a:r>
          </a:p>
          <a:p>
            <a:r>
              <a:rPr lang="en-US" dirty="0" smtClean="0"/>
              <a:t>Md. Golam </a:t>
            </a:r>
            <a:r>
              <a:rPr lang="en-US" dirty="0" err="1" smtClean="0"/>
              <a:t>Shahriar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Lecturer, Dept. of CSE, VU.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791322"/>
          </a:xfrm>
        </p:spPr>
        <p:txBody>
          <a:bodyPr/>
          <a:lstStyle/>
          <a:p>
            <a:r>
              <a:rPr lang="en-US" b="1" dirty="0" smtClean="0"/>
              <a:t>Performance Analysis of 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8800"/>
                <a:ext cx="10515600" cy="56912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running time of quicksort depends on whether the partitioning is balanced or unbalanced</a:t>
                </a:r>
                <a:r>
                  <a:rPr lang="en-US" dirty="0"/>
                  <a:t>, which in turn depends on which elements are used for </a:t>
                </a:r>
                <a:r>
                  <a:rPr lang="en-US" dirty="0" smtClean="0"/>
                  <a:t>partitioning.</a:t>
                </a:r>
              </a:p>
              <a:p>
                <a:r>
                  <a:rPr lang="en-US" b="1" dirty="0"/>
                  <a:t>U</a:t>
                </a:r>
                <a:r>
                  <a:rPr lang="en-US" b="1" dirty="0" smtClean="0"/>
                  <a:t>nbalanced Partitioning: </a:t>
                </a:r>
                <a:r>
                  <a:rPr lang="en-US" dirty="0"/>
                  <a:t>The worst-case behavior for quicksort occurs when the partitioning routine produces one subproblem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elements and one with 0 elements</a:t>
                </a:r>
                <a:r>
                  <a:rPr lang="en-US" dirty="0" smtClean="0"/>
                  <a:t>. </a:t>
                </a:r>
                <a:r>
                  <a:rPr lang="en-US" dirty="0"/>
                  <a:t>Let us assume that this unbalanced partitioning </a:t>
                </a:r>
                <a:r>
                  <a:rPr lang="en-US" dirty="0" smtClean="0"/>
                  <a:t>arises in </a:t>
                </a:r>
                <a:r>
                  <a:rPr lang="en-US" dirty="0"/>
                  <a:t>each recursive call. The partitioning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time. Since the recursive </a:t>
                </a:r>
                <a:r>
                  <a:rPr lang="en-US" dirty="0" smtClean="0"/>
                  <a:t>call on </a:t>
                </a:r>
                <a:r>
                  <a:rPr lang="en-US" dirty="0"/>
                  <a:t>an array of size 0 just returns,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the recurrence for the </a:t>
                </a:r>
                <a:r>
                  <a:rPr lang="en-US" dirty="0" smtClean="0"/>
                  <a:t>running time is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Intuitively, if we sum the costs incurred at each level of the recursion, we </a:t>
                </a:r>
                <a:r>
                  <a:rPr lang="en-US" dirty="0" smtClean="0"/>
                  <a:t>get an </a:t>
                </a:r>
                <a:r>
                  <a:rPr lang="en-US" dirty="0"/>
                  <a:t>arithmetic series </a:t>
                </a:r>
                <a:r>
                  <a:rPr lang="en-US" dirty="0" smtClean="0"/>
                  <a:t>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So in worst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Moreover this worst case running time occurs when the array is already sorted in some order.</a:t>
                </a:r>
                <a:br>
                  <a:rPr lang="en-US" dirty="0" smtClean="0"/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8800"/>
                <a:ext cx="10515600" cy="5691281"/>
              </a:xfrm>
              <a:blipFill>
                <a:blip r:embed="rId2"/>
                <a:stretch>
                  <a:fillRect l="-928" t="-21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7" y="403412"/>
            <a:ext cx="7449670" cy="58763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420760" y="5759640"/>
              <a:ext cx="437760" cy="22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400" y="5750280"/>
                <a:ext cx="4564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818217"/>
          </a:xfrm>
        </p:spPr>
        <p:txBody>
          <a:bodyPr/>
          <a:lstStyle/>
          <a:p>
            <a:r>
              <a:rPr lang="en-US" b="1" dirty="0" smtClean="0"/>
              <a:t>Performance Analysis of Quicksort(contd.)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0884"/>
                <a:ext cx="10515600" cy="58660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From the previous figure for worst case partitioning. If we sum up all the costs we get an arithmetic series.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+…+2+1)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Best Case Partitioning:</a:t>
                </a:r>
                <a:r>
                  <a:rPr lang="en-US" dirty="0" smtClean="0"/>
                  <a:t> Now for the best case partitioning, let us again denote the runtime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Balanced partitioning produces two sub problems of size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since one is of size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solve this recurrence using recursion tree method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in this case.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0884"/>
                <a:ext cx="10515600" cy="5866092"/>
              </a:xfrm>
              <a:blipFill rotWithShape="0">
                <a:blip r:embed="rId2"/>
                <a:stretch>
                  <a:fillRect l="-1043" t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3" y="107576"/>
            <a:ext cx="950707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1976"/>
          </a:xfrm>
        </p:spPr>
        <p:txBody>
          <a:bodyPr/>
          <a:lstStyle/>
          <a:p>
            <a:r>
              <a:rPr lang="en-US" b="1" dirty="0" smtClean="0"/>
              <a:t>Balanced Partitioning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696"/>
                <a:ext cx="10515600" cy="5664386"/>
              </a:xfrm>
            </p:spPr>
            <p:txBody>
              <a:bodyPr/>
              <a:lstStyle/>
              <a:p>
                <a:r>
                  <a:rPr lang="en-US" dirty="0" smtClean="0"/>
                  <a:t>The average-case running time of quicksort is much closer to the best case than to the </a:t>
                </a:r>
                <a:r>
                  <a:rPr lang="en-US" dirty="0"/>
                  <a:t>worst </a:t>
                </a:r>
                <a:r>
                  <a:rPr lang="en-US" dirty="0" smtClean="0"/>
                  <a:t>case.</a:t>
                </a:r>
              </a:p>
              <a:p>
                <a:r>
                  <a:rPr lang="en-US" dirty="0"/>
                  <a:t>Suppose, for example, that the partitioning algorithm always produces a </a:t>
                </a:r>
                <a:r>
                  <a:rPr lang="en-US" dirty="0" smtClean="0"/>
                  <a:t>9-to-1 proportional </a:t>
                </a:r>
                <a:r>
                  <a:rPr lang="en-US" dirty="0"/>
                  <a:t>split, which at first blush seems quite unbalanced. We then obtain </a:t>
                </a:r>
                <a:r>
                  <a:rPr lang="en-US" dirty="0" smtClean="0"/>
                  <a:t>the</a:t>
                </a:r>
                <a:r>
                  <a:rPr lang="en-US" dirty="0"/>
                  <a:t> </a:t>
                </a:r>
                <a:r>
                  <a:rPr lang="en-US" dirty="0" smtClean="0"/>
                  <a:t>recurrence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next slide shows the recursion tree for this recurrence relation. Notice </a:t>
                </a:r>
                <a:r>
                  <a:rPr lang="en-US" dirty="0"/>
                  <a:t>that every level of the tree has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until the recursion reaches a boundary condition at depth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and then the levels have cost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recursion terminates at </a:t>
                </a:r>
                <a:r>
                  <a:rPr lang="en-US" dirty="0" smtClean="0"/>
                  <a:t>depth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 The total cost of quick sort is therefor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even with this seemingly unbalanced split. In fact any split of constant proportionality will yield this runtime.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696"/>
                <a:ext cx="10515600" cy="5664386"/>
              </a:xfrm>
              <a:blipFill rotWithShape="0">
                <a:blip r:embed="rId2"/>
                <a:stretch>
                  <a:fillRect l="-1043" t="-1830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585390"/>
            <a:ext cx="7821116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9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898899"/>
          </a:xfrm>
        </p:spPr>
        <p:txBody>
          <a:bodyPr/>
          <a:lstStyle/>
          <a:p>
            <a:r>
              <a:rPr lang="en-US" b="1" dirty="0" smtClean="0"/>
              <a:t>Some Remarks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1906"/>
                <a:ext cx="10515600" cy="5691281"/>
              </a:xfrm>
            </p:spPr>
            <p:txBody>
              <a:bodyPr/>
              <a:lstStyle/>
              <a:p>
                <a:r>
                  <a:rPr lang="en-US" dirty="0" smtClean="0"/>
                  <a:t>It possible to show that the average(expected) running time of quicksort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majority of input in practice. </a:t>
                </a:r>
              </a:p>
              <a:p>
                <a:r>
                  <a:rPr lang="en-US" dirty="0" smtClean="0"/>
                  <a:t>Since the performance of quick sort relies on choosing a good </a:t>
                </a:r>
                <a:r>
                  <a:rPr lang="en-US" b="1" dirty="0" smtClean="0"/>
                  <a:t>pivot </a:t>
                </a:r>
                <a:r>
                  <a:rPr lang="en-US" dirty="0" smtClean="0"/>
                  <a:t>element, there are many ways of choosing a good </a:t>
                </a:r>
                <a:r>
                  <a:rPr lang="en-US" b="1" dirty="0" smtClean="0"/>
                  <a:t>pivot </a:t>
                </a:r>
                <a:r>
                  <a:rPr lang="en-US" dirty="0" smtClean="0"/>
                  <a:t>element, such as:</a:t>
                </a:r>
              </a:p>
              <a:p>
                <a:pPr lvl="1"/>
                <a:r>
                  <a:rPr lang="en-US" dirty="0" smtClean="0"/>
                  <a:t>Randomly shuffle the array and then chose a pivot element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1906"/>
                <a:ext cx="10515600" cy="5691281"/>
              </a:xfrm>
              <a:blipFill rotWithShape="0">
                <a:blip r:embed="rId2"/>
                <a:stretch>
                  <a:fillRect l="-1043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2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1046816"/>
          </a:xfrm>
        </p:spPr>
        <p:txBody>
          <a:bodyPr/>
          <a:lstStyle/>
          <a:p>
            <a:r>
              <a:rPr lang="en-US" b="1" dirty="0" smtClean="0"/>
              <a:t>A Randomized Version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6720"/>
                <a:ext cx="10515600" cy="557025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</a:rPr>
                  <a:t>Randomized-Partition(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Random(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exchange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return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Partition(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r>
                  <a:rPr lang="en-US" sz="2400" dirty="0" smtClean="0">
                    <a:latin typeface="Consolas" panose="020B0609020204030204" pitchFamily="49" charset="0"/>
                  </a:rPr>
                  <a:t>Randomized-Quicksort(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  <a:endParaRPr lang="en-US" sz="2400" dirty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then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Randomized-Partition(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Randomized-Quicksort(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Randomized-Quicksort(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end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6720"/>
                <a:ext cx="10515600" cy="5570256"/>
              </a:xfrm>
              <a:blipFill rotWithShape="0">
                <a:blip r:embed="rId2"/>
                <a:stretch>
                  <a:fillRect l="-870" t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Divide and Conquer: The Principles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/>
              <a:lstStyle/>
              <a:p>
                <a:r>
                  <a:rPr lang="en-US" b="1" dirty="0" smtClean="0"/>
                  <a:t>Divide: </a:t>
                </a:r>
                <a:r>
                  <a:rPr lang="en-US" dirty="0" smtClean="0"/>
                  <a:t>Divide the original problem into smaller sub problems, usually by half or nearly half.</a:t>
                </a:r>
              </a:p>
              <a:p>
                <a:r>
                  <a:rPr lang="en-US" b="1" dirty="0" smtClean="0"/>
                  <a:t>Conquer:</a:t>
                </a:r>
                <a:r>
                  <a:rPr lang="en-US" dirty="0" smtClean="0"/>
                  <a:t> Find solutions of those smaller sub problems, which are now easier to solve.</a:t>
                </a:r>
              </a:p>
              <a:p>
                <a:r>
                  <a:rPr lang="en-US" b="1" dirty="0" smtClean="0"/>
                  <a:t>Combine: </a:t>
                </a:r>
                <a:r>
                  <a:rPr lang="en-US" dirty="0" smtClean="0"/>
                  <a:t>If needed combine those solutions to get the solution to the original problem.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Merge sort(combines solution), Quick sort(doesn’t combine solutions), Binary search(doesn’t combine solution).</a:t>
                </a:r>
              </a:p>
              <a:p>
                <a:r>
                  <a:rPr lang="en-US" dirty="0" smtClean="0"/>
                  <a:t>Often, divide and conquer algorithms yields reasonably fast algorithms with runtimes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 rotWithShape="0">
                <a:blip r:embed="rId2"/>
                <a:stretch>
                  <a:fillRect l="-1043" t="-1762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27847"/>
          </a:xfrm>
        </p:spPr>
        <p:txBody>
          <a:bodyPr/>
          <a:lstStyle/>
          <a:p>
            <a:r>
              <a:rPr lang="en-US" b="1" dirty="0" smtClean="0"/>
              <a:t>Combine Step (Merge Sort Recursion Tree)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0" y="1220506"/>
            <a:ext cx="8915400" cy="5489575"/>
          </a:xfrm>
        </p:spPr>
      </p:pic>
    </p:spTree>
    <p:extLst>
      <p:ext uri="{BB962C8B-B14F-4D97-AF65-F5344CB8AC3E}">
        <p14:creationId xmlns:p14="http://schemas.microsoft.com/office/powerpoint/2010/main" val="14686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791322"/>
          </a:xfrm>
        </p:spPr>
        <p:txBody>
          <a:bodyPr/>
          <a:lstStyle/>
          <a:p>
            <a:r>
              <a:rPr lang="en-US" b="1" dirty="0" smtClean="0"/>
              <a:t>The Quick Sort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459"/>
                <a:ext cx="10515600" cy="5718175"/>
              </a:xfrm>
            </p:spPr>
            <p:txBody>
              <a:bodyPr/>
              <a:lstStyle/>
              <a:p>
                <a:r>
                  <a:rPr lang="en-US" dirty="0" smtClean="0"/>
                  <a:t>The quicksort algorithm has a worst-case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 an input </a:t>
                </a:r>
                <a:r>
                  <a:rPr lang="en-US" dirty="0" smtClean="0"/>
                  <a:t>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Despite this slow worst-case running time, quicksort is often the best</a:t>
                </a:r>
                <a:br>
                  <a:rPr lang="en-US" dirty="0"/>
                </a:br>
                <a:r>
                  <a:rPr lang="en-US" dirty="0"/>
                  <a:t>practical choice for sorting because it is remarkably efficient on the average: </a:t>
                </a:r>
                <a:r>
                  <a:rPr lang="en-US" dirty="0" smtClean="0"/>
                  <a:t>its expected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/>
                  <a:t>It also has the advantage of sorting in </a:t>
                </a:r>
                <a:r>
                  <a:rPr lang="en-US" dirty="0" smtClean="0"/>
                  <a:t>place.</a:t>
                </a:r>
              </a:p>
              <a:p>
                <a:r>
                  <a:rPr lang="en-US" dirty="0" smtClean="0"/>
                  <a:t>It performs better in terms of cache efficiency when compared to heapsort(another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time sorting algorithm)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459"/>
                <a:ext cx="10515600" cy="5718175"/>
              </a:xfrm>
              <a:blipFill rotWithShape="0">
                <a:blip r:embed="rId2"/>
                <a:stretch>
                  <a:fillRect l="-1043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5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1976"/>
          </a:xfrm>
        </p:spPr>
        <p:txBody>
          <a:bodyPr/>
          <a:lstStyle/>
          <a:p>
            <a:r>
              <a:rPr lang="en-US" b="1" dirty="0" smtClean="0"/>
              <a:t>Description of The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378"/>
                <a:ext cx="10515600" cy="5624046"/>
              </a:xfrm>
            </p:spPr>
            <p:txBody>
              <a:bodyPr/>
              <a:lstStyle/>
              <a:p>
                <a:r>
                  <a:rPr lang="en-US" dirty="0" smtClean="0"/>
                  <a:t>Quick sort applies the divide &amp; conquer paradigm for sorting a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Its follows the following steps:</a:t>
                </a:r>
              </a:p>
              <a:p>
                <a:pPr lvl="1"/>
                <a:r>
                  <a:rPr lang="en-US" b="1" dirty="0" smtClean="0"/>
                  <a:t>Divide: </a:t>
                </a:r>
                <a:r>
                  <a:rPr lang="en-US" dirty="0" smtClean="0"/>
                  <a:t>Partition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into two(possibly empty) subarrays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less that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is in turn less than of equal to the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 smtClean="0"/>
                  <a:t>Compute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as part of this process.</a:t>
                </a:r>
              </a:p>
              <a:p>
                <a:pPr lvl="1"/>
                <a:r>
                  <a:rPr lang="en-US" b="1" dirty="0" smtClean="0"/>
                  <a:t>Conquer: </a:t>
                </a:r>
                <a:r>
                  <a:rPr lang="en-US" dirty="0" smtClean="0"/>
                  <a:t>Sort the two subarrays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recursively.</a:t>
                </a:r>
              </a:p>
              <a:p>
                <a:pPr lvl="1"/>
                <a:r>
                  <a:rPr lang="en-US" b="1" dirty="0" smtClean="0"/>
                  <a:t>Combine: </a:t>
                </a:r>
                <a:r>
                  <a:rPr lang="en-US" dirty="0"/>
                  <a:t>Because the subarrays are already sorted, no work is needed to </a:t>
                </a:r>
                <a:r>
                  <a:rPr lang="en-US" dirty="0" smtClean="0"/>
                  <a:t>combine them</a:t>
                </a:r>
                <a:r>
                  <a:rPr lang="en-US" dirty="0"/>
                  <a:t>: the entire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now sorted.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378"/>
                <a:ext cx="10515600" cy="5624046"/>
              </a:xfrm>
              <a:blipFill>
                <a:blip r:embed="rId2"/>
                <a:stretch>
                  <a:fillRect l="-1043" t="-184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791322"/>
          </a:xfrm>
        </p:spPr>
        <p:txBody>
          <a:bodyPr/>
          <a:lstStyle/>
          <a:p>
            <a:r>
              <a:rPr lang="en-US" b="1" dirty="0" smtClean="0"/>
              <a:t>The Main Algorithm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4331"/>
                <a:ext cx="10515600" cy="5839197"/>
              </a:xfrm>
            </p:spPr>
            <p:txBody>
              <a:bodyPr/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then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Quicksort(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Quicksort(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end</a:t>
                </a:r>
              </a:p>
              <a:p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/>
                  <a:t>To sort the entire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 initial call should be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dirty="0" smtClean="0"/>
                  <a:t>This procedure uses an auxiliary but crucial subroutine </a:t>
                </a:r>
                <a:r>
                  <a:rPr lang="en-US" dirty="0" smtClean="0">
                    <a:latin typeface="Consolas" panose="020B0609020204030204" pitchFamily="49" charset="0"/>
                  </a:rPr>
                  <a:t>Partition </a:t>
                </a:r>
                <a:r>
                  <a:rPr lang="en-US" dirty="0" smtClean="0"/>
                  <a:t>which described in the next slide.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4331"/>
                <a:ext cx="10515600" cy="5839197"/>
              </a:xfrm>
              <a:blipFill rotWithShape="0">
                <a:blip r:embed="rId2"/>
                <a:stretch>
                  <a:fillRect l="-1159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49"/>
            <a:ext cx="10515600" cy="804769"/>
          </a:xfrm>
        </p:spPr>
        <p:txBody>
          <a:bodyPr/>
          <a:lstStyle/>
          <a:p>
            <a:r>
              <a:rPr lang="en-US" b="1" dirty="0" smtClean="0"/>
              <a:t>The Auxiliary Subroutine: Partition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460"/>
                <a:ext cx="10515600" cy="57585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for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to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Consolas" panose="020B0609020204030204" pitchFamily="49" charset="0"/>
                  </a:rPr>
                  <a:t>then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  exchange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exchange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return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/>
                  <a:t>The key to the algorithm is the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Partition</a:t>
                </a:r>
                <a:r>
                  <a:rPr lang="en-US" dirty="0" smtClean="0"/>
                  <a:t> </a:t>
                </a:r>
                <a:r>
                  <a:rPr lang="en-US" dirty="0"/>
                  <a:t>procedure, which rearranges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place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running time of this procedure on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known as the </a:t>
                </a:r>
                <a:r>
                  <a:rPr lang="en-US" b="1" dirty="0" smtClean="0"/>
                  <a:t>pivot</a:t>
                </a:r>
                <a:r>
                  <a:rPr lang="en-US" dirty="0" smtClean="0"/>
                  <a:t> element.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460"/>
                <a:ext cx="10515600" cy="5758516"/>
              </a:xfrm>
              <a:blipFill rotWithShape="0">
                <a:blip r:embed="rId2"/>
                <a:stretch>
                  <a:fillRect l="-754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6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12" y="121024"/>
            <a:ext cx="8579223" cy="6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341061"/>
            <a:ext cx="4180114" cy="62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C05B7-5843-493B-B4C8-DE73C7C598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C21F23-256A-4B8B-885C-A98603ECC7C0}"/>
</file>

<file path=customXml/itemProps3.xml><?xml version="1.0" encoding="utf-8"?>
<ds:datastoreItem xmlns:ds="http://schemas.openxmlformats.org/officeDocument/2006/customXml" ds:itemID="{13236014-2854-45D3-A73F-E9EE341B5A4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714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Theme</vt:lpstr>
      <vt:lpstr>Divide &amp; Conquer-1</vt:lpstr>
      <vt:lpstr>Divide and Conquer: The Principles</vt:lpstr>
      <vt:lpstr>Combine Step (Merge Sort Recursion Tree)</vt:lpstr>
      <vt:lpstr>The Quick Sort Algorithm</vt:lpstr>
      <vt:lpstr>Description of The Algorithm</vt:lpstr>
      <vt:lpstr>The Main Algorithm</vt:lpstr>
      <vt:lpstr>The Auxiliary Subroutine: Partition</vt:lpstr>
      <vt:lpstr>PowerPoint Presentation</vt:lpstr>
      <vt:lpstr>PowerPoint Presentation</vt:lpstr>
      <vt:lpstr>Performance Analysis of Quicksort</vt:lpstr>
      <vt:lpstr>PowerPoint Presentation</vt:lpstr>
      <vt:lpstr>Performance Analysis of Quicksort(contd.)</vt:lpstr>
      <vt:lpstr>PowerPoint Presentation</vt:lpstr>
      <vt:lpstr>Balanced Partitioning</vt:lpstr>
      <vt:lpstr>PowerPoint Presentation</vt:lpstr>
      <vt:lpstr>Some Remarks</vt:lpstr>
      <vt:lpstr>A Randomized Version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Conquer-1</dc:title>
  <dc:creator>Shahriar Saif</dc:creator>
  <cp:lastModifiedBy>Golam Shahriar</cp:lastModifiedBy>
  <cp:revision>50</cp:revision>
  <dcterms:created xsi:type="dcterms:W3CDTF">2021-01-20T11:18:31Z</dcterms:created>
  <dcterms:modified xsi:type="dcterms:W3CDTF">2021-10-04T05:44:52Z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