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B97C-4B5E-48FF-AD52-1F5DFA0A2B8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2DCD-8CE7-4578-84A3-4462E80C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Lecture-3: Maximum Subarray Sum Problem</a:t>
            </a:r>
          </a:p>
          <a:p>
            <a:r>
              <a:rPr lang="en-US" dirty="0" smtClean="0"/>
              <a:t>Md. Golam </a:t>
            </a:r>
            <a:r>
              <a:rPr lang="en-US" dirty="0" err="1" smtClean="0"/>
              <a:t>Shahriar</a:t>
            </a:r>
            <a:r>
              <a:rPr lang="en-US" dirty="0" smtClean="0"/>
              <a:t>,</a:t>
            </a:r>
          </a:p>
          <a:p>
            <a:r>
              <a:rPr lang="en-US" dirty="0" smtClean="0"/>
              <a:t>Lecturer, Dept. of CSE, 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A Snapshot of the Execution of the Previous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3069"/>
                <a:ext cx="10515600" cy="52935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right part: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3069"/>
                <a:ext cx="10515600" cy="529356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602392"/>
                  </p:ext>
                </p:extLst>
              </p:nvPr>
            </p:nvGraphicFramePr>
            <p:xfrm>
              <a:off x="1740257" y="3098627"/>
              <a:ext cx="5720717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769">
                      <a:extLst>
                        <a:ext uri="{9D8B030D-6E8A-4147-A177-3AD203B41FA5}">
                          <a16:colId xmlns:a16="http://schemas.microsoft.com/office/drawing/2014/main" xmlns="" val="3119895449"/>
                        </a:ext>
                      </a:extLst>
                    </a:gridCol>
                    <a:gridCol w="1258957">
                      <a:extLst>
                        <a:ext uri="{9D8B030D-6E8A-4147-A177-3AD203B41FA5}">
                          <a16:colId xmlns:a16="http://schemas.microsoft.com/office/drawing/2014/main" xmlns="" val="1883556444"/>
                        </a:ext>
                      </a:extLst>
                    </a:gridCol>
                    <a:gridCol w="1113182">
                      <a:extLst>
                        <a:ext uri="{9D8B030D-6E8A-4147-A177-3AD203B41FA5}">
                          <a16:colId xmlns:a16="http://schemas.microsoft.com/office/drawing/2014/main" xmlns="" val="2843717829"/>
                        </a:ext>
                      </a:extLst>
                    </a:gridCol>
                    <a:gridCol w="1881809">
                      <a:extLst>
                        <a:ext uri="{9D8B030D-6E8A-4147-A177-3AD203B41FA5}">
                          <a16:colId xmlns:a16="http://schemas.microsoft.com/office/drawing/2014/main" xmlns="" val="2522309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right-sum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max-right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5282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81722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0981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0284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7649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71544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602392"/>
                  </p:ext>
                </p:extLst>
              </p:nvPr>
            </p:nvGraphicFramePr>
            <p:xfrm>
              <a:off x="1740257" y="3098627"/>
              <a:ext cx="5720717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76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119895449"/>
                        </a:ext>
                      </a:extLst>
                    </a:gridCol>
                    <a:gridCol w="12589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83556444"/>
                        </a:ext>
                      </a:extLst>
                    </a:gridCol>
                    <a:gridCol w="11131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43717829"/>
                        </a:ext>
                      </a:extLst>
                    </a:gridCol>
                    <a:gridCol w="188180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22309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right-sum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max-right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5282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5" t="-108197" r="-2917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81722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0981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0284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7649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154499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99486"/>
              </p:ext>
            </p:extLst>
          </p:nvPr>
        </p:nvGraphicFramePr>
        <p:xfrm>
          <a:off x="1789953" y="1403069"/>
          <a:ext cx="4086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02">
                  <a:extLst>
                    <a:ext uri="{9D8B030D-6E8A-4147-A177-3AD203B41FA5}">
                      <a16:colId xmlns:a16="http://schemas.microsoft.com/office/drawing/2014/main" xmlns="" val="345964919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xmlns="" val="696705922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xmlns="" val="77391500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xmlns="" val="3006980453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xmlns="" val="1153469281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xmlns="" val="163777415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xmlns="" val="4092204086"/>
                    </a:ext>
                  </a:extLst>
                </a:gridCol>
                <a:gridCol w="510802">
                  <a:extLst>
                    <a:ext uri="{9D8B030D-6E8A-4147-A177-3AD203B41FA5}">
                      <a16:colId xmlns:a16="http://schemas.microsoft.com/office/drawing/2014/main" xmlns="" val="275795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413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928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2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Maximum Possible Subarray From the Previous Array.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at the end of the algorithm:</a:t>
                </a:r>
              </a:p>
              <a:p>
                <a:r>
                  <a:rPr lang="en-US" dirty="0" smtClean="0"/>
                  <a:t>The </a:t>
                </a:r>
                <a:r>
                  <a:rPr lang="en-US" i="0" dirty="0" smtClean="0">
                    <a:latin typeface="Consolas" panose="020B0609020204030204" pitchFamily="49" charset="0"/>
                  </a:rPr>
                  <a:t>left-sum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8</m:t>
                    </m:r>
                  </m:oMath>
                </a14:m>
                <a:r>
                  <a:rPr lang="en-US" dirty="0" smtClean="0"/>
                  <a:t>, starting from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latin typeface="Consolas" panose="020B0609020204030204" pitchFamily="49" charset="0"/>
                  </a:rPr>
                  <a:t>right-sum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dirty="0" smtClean="0"/>
                  <a:t>, starting from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maximum subarray crossing the mid point is in this case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</a:rPr>
                  <a:t> left-sum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</a:rPr>
                  <a:t> right-sum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9</m:t>
                    </m:r>
                  </m:oMath>
                </a14:m>
                <a:r>
                  <a:rPr lang="en-US" dirty="0" smtClean="0"/>
                  <a:t>, indexed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run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this procedure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3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The Algorithm for Other Two Halves.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281"/>
                <a:ext cx="10515600" cy="534735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Find-Max-Subarray(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𝑙𝑜𝑤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h𝑖𝑔h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h𝑖𝑔h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𝑙𝑜𝑤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𝑙𝑜𝑤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h𝑖𝑔h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𝑙𝑜𝑤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≔ 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left-low, left-high, left-sum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Find-Max-Subarray(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𝑙𝑜𝑤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𝑚𝑖𝑑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right-low, right-high, right-sum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Find-Max-Subarray(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+1,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h𝑖𝑔h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cross-low, cross-high, cross-sum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Find-Max-Crossing-</a:t>
                </a:r>
                <a:r>
                  <a:rPr lang="en-US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Subarray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𝑙𝑜𝑤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h𝑖𝑔h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left-sum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≥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right-sum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left-sum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≥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cross-sum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left-low, left-high, left-sum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if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right-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sum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≥</m:t>
                    </m:r>
                    <m:r>
                      <a:rPr lang="en-US" sz="200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left-sum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right-sum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≥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cross-sum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right-low, right-high, right-sum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return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cross-low, cross-high, cross-sum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281"/>
                <a:ext cx="10515600" cy="5347353"/>
              </a:xfrm>
              <a:blipFill rotWithShape="0">
                <a:blip r:embed="rId2"/>
                <a:stretch>
                  <a:fillRect l="-522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0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69375"/>
              </p:ext>
            </p:extLst>
          </p:nvPr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5976" y="201706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38976" y="0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3976" y="741680"/>
            <a:ext cx="0" cy="18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0976" y="923330"/>
            <a:ext cx="81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10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8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17353"/>
              </p:ext>
            </p:extLst>
          </p:nvPr>
        </p:nvGraphicFramePr>
        <p:xfrm>
          <a:off x="1075762" y="1385047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xmlns="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042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98875"/>
              </p:ext>
            </p:extLst>
          </p:nvPr>
        </p:nvGraphicFramePr>
        <p:xfrm>
          <a:off x="6418727" y="1391886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xmlns="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38976" y="0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3976" y="741680"/>
            <a:ext cx="0" cy="18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0976" y="923330"/>
            <a:ext cx="81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10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8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00751"/>
              </p:ext>
            </p:extLst>
          </p:nvPr>
        </p:nvGraphicFramePr>
        <p:xfrm>
          <a:off x="1075762" y="1385047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xmlns="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042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3062"/>
              </p:ext>
            </p:extLst>
          </p:nvPr>
        </p:nvGraphicFramePr>
        <p:xfrm>
          <a:off x="6418727" y="1391886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xmlns="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042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49071" y="2126727"/>
            <a:ext cx="13447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3341" y="2487706"/>
            <a:ext cx="3092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83341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76165" y="2487706"/>
            <a:ext cx="0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37574"/>
              </p:ext>
            </p:extLst>
          </p:nvPr>
        </p:nvGraphicFramePr>
        <p:xfrm>
          <a:off x="322726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xmlns="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xmlns="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70135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3726"/>
              </p:ext>
            </p:extLst>
          </p:nvPr>
        </p:nvGraphicFramePr>
        <p:xfrm>
          <a:off x="3151091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xmlns="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xmlns="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70135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8361081" y="2126727"/>
            <a:ext cx="0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56294" y="2487706"/>
            <a:ext cx="3647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56294" y="2487706"/>
            <a:ext cx="0" cy="4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303435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3175"/>
              </p:ext>
            </p:extLst>
          </p:nvPr>
        </p:nvGraphicFramePr>
        <p:xfrm>
          <a:off x="6281270" y="2960445"/>
          <a:ext cx="263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65">
                  <a:extLst>
                    <a:ext uri="{9D8B030D-6E8A-4147-A177-3AD203B41FA5}">
                      <a16:colId xmlns:a16="http://schemas.microsoft.com/office/drawing/2014/main" xmlns="" val="365350086"/>
                    </a:ext>
                  </a:extLst>
                </a:gridCol>
                <a:gridCol w="1317065">
                  <a:extLst>
                    <a:ext uri="{9D8B030D-6E8A-4147-A177-3AD203B41FA5}">
                      <a16:colId xmlns:a16="http://schemas.microsoft.com/office/drawing/2014/main" xmlns="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16893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98640"/>
              </p:ext>
            </p:extLst>
          </p:nvPr>
        </p:nvGraphicFramePr>
        <p:xfrm>
          <a:off x="9390532" y="2949423"/>
          <a:ext cx="2644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3">
                  <a:extLst>
                    <a:ext uri="{9D8B030D-6E8A-4147-A177-3AD203B41FA5}">
                      <a16:colId xmlns:a16="http://schemas.microsoft.com/office/drawing/2014/main" xmlns="" val="365350086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xmlns="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16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6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38976" y="0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3976" y="741680"/>
            <a:ext cx="0" cy="18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0976" y="923330"/>
            <a:ext cx="81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10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8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72438"/>
              </p:ext>
            </p:extLst>
          </p:nvPr>
        </p:nvGraphicFramePr>
        <p:xfrm>
          <a:off x="1075762" y="1385047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xmlns="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042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55089"/>
              </p:ext>
            </p:extLst>
          </p:nvPr>
        </p:nvGraphicFramePr>
        <p:xfrm>
          <a:off x="6418727" y="1391886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xmlns="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042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49071" y="2126727"/>
            <a:ext cx="13447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3341" y="2487706"/>
            <a:ext cx="3092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83341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76165" y="2487706"/>
            <a:ext cx="0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2726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xmlns="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xmlns="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70135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51091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xmlns="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xmlns="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70135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8361081" y="2126727"/>
            <a:ext cx="0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56294" y="2487706"/>
            <a:ext cx="3647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56294" y="2487706"/>
            <a:ext cx="0" cy="4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303435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281270" y="2960445"/>
          <a:ext cx="263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65">
                  <a:extLst>
                    <a:ext uri="{9D8B030D-6E8A-4147-A177-3AD203B41FA5}">
                      <a16:colId xmlns:a16="http://schemas.microsoft.com/office/drawing/2014/main" xmlns="" val="365350086"/>
                    </a:ext>
                  </a:extLst>
                </a:gridCol>
                <a:gridCol w="1317065">
                  <a:extLst>
                    <a:ext uri="{9D8B030D-6E8A-4147-A177-3AD203B41FA5}">
                      <a16:colId xmlns:a16="http://schemas.microsoft.com/office/drawing/2014/main" xmlns="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16893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390532" y="2949423"/>
          <a:ext cx="2644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3">
                  <a:extLst>
                    <a:ext uri="{9D8B030D-6E8A-4147-A177-3AD203B41FA5}">
                      <a16:colId xmlns:a16="http://schemas.microsoft.com/office/drawing/2014/main" xmlns="" val="365350086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xmlns="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16893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79929" y="3691103"/>
            <a:ext cx="0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78424" y="3702125"/>
            <a:ext cx="26894" cy="8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24835" y="3691103"/>
            <a:ext cx="13447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60470" y="3702125"/>
            <a:ext cx="0" cy="8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7659" y="3702125"/>
            <a:ext cx="26894" cy="80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75812" y="3691103"/>
            <a:ext cx="26894" cy="8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883588" y="3691103"/>
            <a:ext cx="26894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214847" y="3691103"/>
            <a:ext cx="13447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46444"/>
              </p:ext>
            </p:extLst>
          </p:nvPr>
        </p:nvGraphicFramePr>
        <p:xfrm>
          <a:off x="336923" y="4493743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31289"/>
              </p:ext>
            </p:extLst>
          </p:nvPr>
        </p:nvGraphicFramePr>
        <p:xfrm>
          <a:off x="177650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85815"/>
              </p:ext>
            </p:extLst>
          </p:nvPr>
        </p:nvGraphicFramePr>
        <p:xfrm>
          <a:off x="329527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5644"/>
              </p:ext>
            </p:extLst>
          </p:nvPr>
        </p:nvGraphicFramePr>
        <p:xfrm>
          <a:off x="457797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78008"/>
              </p:ext>
            </p:extLst>
          </p:nvPr>
        </p:nvGraphicFramePr>
        <p:xfrm>
          <a:off x="6388100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54754"/>
              </p:ext>
            </p:extLst>
          </p:nvPr>
        </p:nvGraphicFramePr>
        <p:xfrm>
          <a:off x="7776134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43371"/>
              </p:ext>
            </p:extLst>
          </p:nvPr>
        </p:nvGraphicFramePr>
        <p:xfrm>
          <a:off x="9440582" y="4513800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93499"/>
              </p:ext>
            </p:extLst>
          </p:nvPr>
        </p:nvGraphicFramePr>
        <p:xfrm>
          <a:off x="10908179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10976" y="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621246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29240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89128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478251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87025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633105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8212623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8302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7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3258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38976" y="0"/>
            <a:ext cx="186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Low=1</a:t>
            </a:r>
          </a:p>
          <a:p>
            <a:r>
              <a:rPr lang="en-US" dirty="0" smtClean="0"/>
              <a:t>High=8</a:t>
            </a:r>
          </a:p>
          <a:p>
            <a:r>
              <a:rPr lang="en-US" dirty="0" smtClean="0"/>
              <a:t>Mid=4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93976" y="741680"/>
            <a:ext cx="0" cy="18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10976" y="923330"/>
            <a:ext cx="81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10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38976" y="923330"/>
            <a:ext cx="0" cy="4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668871"/>
              </p:ext>
            </p:extLst>
          </p:nvPr>
        </p:nvGraphicFramePr>
        <p:xfrm>
          <a:off x="1075762" y="1385047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xmlns="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0421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70357"/>
              </p:ext>
            </p:extLst>
          </p:nvPr>
        </p:nvGraphicFramePr>
        <p:xfrm>
          <a:off x="6418727" y="1391886"/>
          <a:ext cx="38847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7">
                  <a:extLst>
                    <a:ext uri="{9D8B030D-6E8A-4147-A177-3AD203B41FA5}">
                      <a16:colId xmlns:a16="http://schemas.microsoft.com/office/drawing/2014/main" xmlns="" val="3104087433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1797571497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3914607630"/>
                    </a:ext>
                  </a:extLst>
                </a:gridCol>
                <a:gridCol w="971177">
                  <a:extLst>
                    <a:ext uri="{9D8B030D-6E8A-4147-A177-3AD203B41FA5}">
                      <a16:colId xmlns:a16="http://schemas.microsoft.com/office/drawing/2014/main" xmlns="" val="68544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91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520421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49071" y="2126727"/>
            <a:ext cx="13447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3341" y="2487706"/>
            <a:ext cx="3092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83341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76165" y="2487706"/>
            <a:ext cx="0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2726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xmlns="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xmlns="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70135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151091" y="2960445"/>
          <a:ext cx="25952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43">
                  <a:extLst>
                    <a:ext uri="{9D8B030D-6E8A-4147-A177-3AD203B41FA5}">
                      <a16:colId xmlns:a16="http://schemas.microsoft.com/office/drawing/2014/main" xmlns="" val="887114139"/>
                    </a:ext>
                  </a:extLst>
                </a:gridCol>
                <a:gridCol w="1297643">
                  <a:extLst>
                    <a:ext uri="{9D8B030D-6E8A-4147-A177-3AD203B41FA5}">
                      <a16:colId xmlns:a16="http://schemas.microsoft.com/office/drawing/2014/main" xmlns="" val="269587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22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70135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8361081" y="2126727"/>
            <a:ext cx="0" cy="36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56294" y="2487706"/>
            <a:ext cx="3647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56294" y="2487706"/>
            <a:ext cx="0" cy="47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303435" y="248770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281270" y="2960445"/>
          <a:ext cx="2634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65">
                  <a:extLst>
                    <a:ext uri="{9D8B030D-6E8A-4147-A177-3AD203B41FA5}">
                      <a16:colId xmlns:a16="http://schemas.microsoft.com/office/drawing/2014/main" xmlns="" val="365350086"/>
                    </a:ext>
                  </a:extLst>
                </a:gridCol>
                <a:gridCol w="1317065">
                  <a:extLst>
                    <a:ext uri="{9D8B030D-6E8A-4147-A177-3AD203B41FA5}">
                      <a16:colId xmlns:a16="http://schemas.microsoft.com/office/drawing/2014/main" xmlns="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16893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9390532" y="2949423"/>
          <a:ext cx="2644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3">
                  <a:extLst>
                    <a:ext uri="{9D8B030D-6E8A-4147-A177-3AD203B41FA5}">
                      <a16:colId xmlns:a16="http://schemas.microsoft.com/office/drawing/2014/main" xmlns="" val="365350086"/>
                    </a:ext>
                  </a:extLst>
                </a:gridCol>
                <a:gridCol w="1322293">
                  <a:extLst>
                    <a:ext uri="{9D8B030D-6E8A-4147-A177-3AD203B41FA5}">
                      <a16:colId xmlns:a16="http://schemas.microsoft.com/office/drawing/2014/main" xmlns="" val="72654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7(low)(mid)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8(high)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7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16893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79929" y="3691103"/>
            <a:ext cx="0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78424" y="3702125"/>
            <a:ext cx="26894" cy="8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24835" y="3691103"/>
            <a:ext cx="13447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60470" y="3702125"/>
            <a:ext cx="0" cy="8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7659" y="3702125"/>
            <a:ext cx="26894" cy="80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75812" y="3691103"/>
            <a:ext cx="26894" cy="84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883588" y="3691103"/>
            <a:ext cx="26894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214847" y="3691103"/>
            <a:ext cx="13447" cy="8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6923" y="4493743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77650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29527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577976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388100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776134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9440582" y="4513800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0908179" y="4531659"/>
          <a:ext cx="8860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2">
                  <a:extLst>
                    <a:ext uri="{9D8B030D-6E8A-4147-A177-3AD203B41FA5}">
                      <a16:colId xmlns:a16="http://schemas.microsoft.com/office/drawing/2014/main" xmlns="" val="7324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8(base)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39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2518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4471" y="5419165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(1, 1, 2)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63059" y="5456542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(2, </a:t>
            </a:r>
            <a:r>
              <a:rPr lang="en-US" dirty="0"/>
              <a:t>2</a:t>
            </a:r>
            <a:r>
              <a:rPr lang="en-US" dirty="0" smtClean="0"/>
              <a:t>, -1)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94050" y="5456542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 </a:t>
            </a:r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76750" y="5419165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(4, </a:t>
            </a:r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00321" y="5419165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(5, </a:t>
            </a:r>
            <a:r>
              <a:rPr lang="en-US" dirty="0"/>
              <a:t>5</a:t>
            </a:r>
            <a:r>
              <a:rPr lang="en-US" dirty="0" smtClean="0"/>
              <a:t>, 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674908" y="5456542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(6, </a:t>
            </a:r>
            <a:r>
              <a:rPr lang="en-US" dirty="0"/>
              <a:t>6</a:t>
            </a:r>
            <a:r>
              <a:rPr lang="en-US" dirty="0" smtClean="0"/>
              <a:t>, -3)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339356" y="5456542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(7, </a:t>
            </a:r>
            <a:r>
              <a:rPr lang="en-US" dirty="0"/>
              <a:t>7</a:t>
            </a:r>
            <a:r>
              <a:rPr lang="en-US" dirty="0" smtClean="0"/>
              <a:t>, -6)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793879" y="5467564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(8, </a:t>
            </a:r>
            <a:r>
              <a:rPr lang="en-US" dirty="0"/>
              <a:t>8</a:t>
            </a:r>
            <a:r>
              <a:rPr lang="en-US" dirty="0" smtClean="0"/>
              <a:t>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21" y="2487706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(1,1,2)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11859" y="2518193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(3,4,7)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56294" y="2558549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(5,5,1)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66561" y="2543358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(8,8,5)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09028" y="972835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(1,4,8)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81476" y="994173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(8,8,5)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903" y="181997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(1,5,9)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Runtime Analysis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runtime is the following &amp; we can solve it using the recurrence tree method.</a:t>
                </a:r>
              </a:p>
              <a:p>
                <a:r>
                  <a:rPr lang="en-US" dirty="0" smtClean="0"/>
                  <a:t>We can setup a recurrence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prove using the recurrence tree method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4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3" y="107576"/>
            <a:ext cx="9507070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49"/>
            <a:ext cx="10515600" cy="1325563"/>
          </a:xfrm>
        </p:spPr>
        <p:txBody>
          <a:bodyPr/>
          <a:lstStyle/>
          <a:p>
            <a:r>
              <a:rPr lang="en-US" b="1" dirty="0" smtClean="0"/>
              <a:t>The Maximum Subarray Sum Problem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4512"/>
                <a:ext cx="10515600" cy="5301782"/>
              </a:xfrm>
            </p:spPr>
            <p:txBody>
              <a:bodyPr/>
              <a:lstStyle/>
              <a:p>
                <a:r>
                  <a:rPr lang="en-US" dirty="0" smtClean="0"/>
                  <a:t>Suppose that you are given an array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Now you want to find out a subarray which is contiguous, such that the sum of the elements in that subarray is maximum among all other possible subarrays.</a:t>
                </a:r>
              </a:p>
              <a:p>
                <a:r>
                  <a:rPr lang="en-US" dirty="0" smtClean="0"/>
                  <a:t>The maximum subarray sum problem has applications in:</a:t>
                </a:r>
              </a:p>
              <a:p>
                <a:pPr lvl="1"/>
                <a:r>
                  <a:rPr lang="en-US" dirty="0"/>
                  <a:t>Genomic sequence analysis employs maximum subarray algorithms to identify important biological segments of protein </a:t>
                </a:r>
                <a:r>
                  <a:rPr lang="en-US" dirty="0" smtClean="0"/>
                  <a:t>sequences.</a:t>
                </a:r>
              </a:p>
              <a:p>
                <a:pPr lvl="1"/>
                <a:r>
                  <a:rPr lang="en-US" dirty="0"/>
                  <a:t>In </a:t>
                </a:r>
                <a:r>
                  <a:rPr lang="en-US" dirty="0" smtClean="0"/>
                  <a:t>computer vision, </a:t>
                </a:r>
                <a:r>
                  <a:rPr lang="en-US" dirty="0"/>
                  <a:t>maximum-subarray algorithms are used on bitmap images to detect the brightest area in an image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4512"/>
                <a:ext cx="10515600" cy="5301782"/>
              </a:xfrm>
              <a:blipFill>
                <a:blip r:embed="rId2"/>
                <a:stretch>
                  <a:fillRect l="-1043" t="-1724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The Runtime Analysis.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3576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From the previous slide it is seen that at each level(depth)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the problem is getting divided or reduced to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and the at each level(depth)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sub problems to solve. So the total cost for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At the bottom of the tree there are sub problems of constant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so the total cost is again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previous tree had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levels in total. Since at each level the cost incurred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 smtClean="0"/>
                  <a:t> the total cost of the tree is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357625"/>
              </a:xfrm>
              <a:blipFill rotWithShape="0">
                <a:blip r:embed="rId2"/>
                <a:stretch>
                  <a:fillRect l="-1043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29" y="0"/>
            <a:ext cx="10515600" cy="1325563"/>
          </a:xfrm>
        </p:spPr>
        <p:txBody>
          <a:bodyPr/>
          <a:lstStyle/>
          <a:p>
            <a:r>
              <a:rPr lang="en-US" b="1" dirty="0" smtClean="0"/>
              <a:t>An Example of The Problem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329" y="1166719"/>
                <a:ext cx="10515600" cy="5234082"/>
              </a:xfrm>
            </p:spPr>
            <p:txBody>
              <a:bodyPr/>
              <a:lstStyle/>
              <a:p>
                <a:r>
                  <a:rPr lang="en-US" dirty="0" smtClean="0"/>
                  <a:t>Suppose that we are given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of length 16.</a:t>
                </a:r>
              </a:p>
              <a:p>
                <a:r>
                  <a:rPr lang="en-US" dirty="0" smtClean="0"/>
                  <a:t>The maximum subarray here occurs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[8]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[11]</m:t>
                    </m:r>
                  </m:oMath>
                </a14:m>
                <a:r>
                  <a:rPr lang="en-US" dirty="0" smtClean="0"/>
                  <a:t> with sum of 43.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329" y="1166719"/>
                <a:ext cx="10515600" cy="5234082"/>
              </a:xfrm>
              <a:blipFill>
                <a:blip r:embed="rId2"/>
                <a:stretch>
                  <a:fillRect l="-1043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8" y="3080414"/>
            <a:ext cx="644932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Brute Force Solution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can easily devise a brute force solution for this problem as follows</a:t>
                </a:r>
              </a:p>
              <a:p>
                <a:r>
                  <a:rPr lang="en-US" dirty="0" smtClean="0"/>
                  <a:t>The naïve method or brute force method is to run two nested loops over the entire array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outer loop will pickup the beginning element at any position in the array.</a:t>
                </a:r>
              </a:p>
              <a:p>
                <a:r>
                  <a:rPr lang="en-US" dirty="0" smtClean="0"/>
                  <a:t>The inner loop will start from the element picked by the upper loop and keep summing the elements while keeping track of the sum to see whether the sum decreases.</a:t>
                </a:r>
              </a:p>
              <a:p>
                <a:r>
                  <a:rPr lang="en-US" dirty="0" smtClean="0"/>
                  <a:t>Finally return the maximum sum over all starting positions picked up by the outer loop.</a:t>
                </a:r>
              </a:p>
              <a:p>
                <a:r>
                  <a:rPr lang="en-US" dirty="0" smtClean="0"/>
                  <a:t>Clearly this naïve approach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507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2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A Solution Using Divide and Conquer Approach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</p:spPr>
            <p:txBody>
              <a:bodyPr/>
              <a:lstStyle/>
              <a:p>
                <a:r>
                  <a:rPr lang="en-US" dirty="0" smtClean="0"/>
                  <a:t>Suppose that we want to find the maximum subarray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divide and conquer suggests that we divide the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two subarrays of as equal size as possible.</a:t>
                </a:r>
              </a:p>
              <a:p>
                <a:r>
                  <a:rPr lang="en-US" dirty="0" smtClean="0"/>
                  <a:t>We first find the mid point,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dirty="0" smtClean="0"/>
                  <a:t> and consider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Any contiguous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r>
                  <a:rPr lang="en-US" dirty="0" smtClean="0"/>
                  <a:t> must be in one of the following places:</a:t>
                </a:r>
              </a:p>
              <a:p>
                <a:pPr lvl="1"/>
                <a:r>
                  <a:rPr lang="en-US" dirty="0" smtClean="0"/>
                  <a:t>Entirely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Entirely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</m:oMath>
                </a14:m>
                <a:r>
                  <a:rPr lang="en-US" dirty="0" smtClean="0"/>
                  <a:t>. Or.</a:t>
                </a:r>
              </a:p>
              <a:p>
                <a:pPr lvl="1"/>
                <a:r>
                  <a:rPr lang="en-US" dirty="0" smtClean="0"/>
                  <a:t>Crossing the mid point,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7"/>
              </a:xfrm>
              <a:blipFill>
                <a:blip r:embed="rId2"/>
                <a:stretch>
                  <a:fillRect l="-1043" t="-1762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4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1169894"/>
            <a:ext cx="10044952" cy="4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Solution Using Divide and Conquer </a:t>
            </a:r>
            <a:r>
              <a:rPr lang="en-US" b="1" dirty="0" smtClean="0"/>
              <a:t>Approach(Continued</a:t>
            </a:r>
            <a:r>
              <a:rPr lang="en-US" b="1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find the maximum subarrays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recursively, since these two are the smaller      instance of actual problem.</a:t>
                </a:r>
              </a:p>
              <a:p>
                <a:r>
                  <a:rPr lang="en-US" dirty="0" smtClean="0"/>
                  <a:t>Thus all that is left is to find the subarray that is crossing the midpoint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dirty="0" smtClean="0"/>
                  <a:t>. This can be done in linear time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not a smaller instance of the actual problem, since it enforces that the subarray that we wish to find must cross the mid point.</a:t>
                </a:r>
              </a:p>
              <a:p>
                <a:r>
                  <a:rPr lang="en-US" dirty="0" smtClean="0"/>
                  <a:t>As shown in the previous slide, any subarray that is crossing the mid point, itself comprises of two subarrays, namely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Therefore we need to find such two subarrays and combine them.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333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71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 Algorithm for Finding the Maximum Subarray Crossing the Mid Point.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7166"/>
                <a:ext cx="10515600" cy="585083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Find-Max-Crossing-Subarray(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𝑙𝑜𝑤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h𝑖𝑔h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1.   left-sum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0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≔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𝑚𝑖𝑑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downto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𝑙𝑜𝑤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≔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&gt;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left-sum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left-sum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max-left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right-sum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≔0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≔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+ 1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h𝑖𝑔h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≔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right-sum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right-sum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𝑠𝑢𝑚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max-right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𝑗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</a:t>
                </a:r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(max-left, max-right, right-sum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left-sum)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7166"/>
                <a:ext cx="10515600" cy="5850834"/>
              </a:xfrm>
              <a:blipFill rotWithShape="0">
                <a:blip r:embed="rId2"/>
                <a:stretch>
                  <a:fillRect l="-174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955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Snapshot of the Execution of the Previous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047" y="1129553"/>
                <a:ext cx="10515600" cy="52935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For left part: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047" y="1129553"/>
                <a:ext cx="10515600" cy="529356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296775"/>
                  </p:ext>
                </p:extLst>
              </p:nvPr>
            </p:nvGraphicFramePr>
            <p:xfrm>
              <a:off x="1013987" y="2918800"/>
              <a:ext cx="5293660" cy="22451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4744">
                      <a:extLst>
                        <a:ext uri="{9D8B030D-6E8A-4147-A177-3AD203B41FA5}">
                          <a16:colId xmlns:a16="http://schemas.microsoft.com/office/drawing/2014/main" xmlns="" val="311989544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xmlns="" val="1883556444"/>
                        </a:ext>
                      </a:extLst>
                    </a:gridCol>
                    <a:gridCol w="1061588">
                      <a:extLst>
                        <a:ext uri="{9D8B030D-6E8A-4147-A177-3AD203B41FA5}">
                          <a16:colId xmlns:a16="http://schemas.microsoft.com/office/drawing/2014/main" xmlns="" val="2843717829"/>
                        </a:ext>
                      </a:extLst>
                    </a:gridCol>
                    <a:gridCol w="1323415">
                      <a:extLst>
                        <a:ext uri="{9D8B030D-6E8A-4147-A177-3AD203B41FA5}">
                          <a16:colId xmlns:a16="http://schemas.microsoft.com/office/drawing/2014/main" xmlns="" val="2522309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left-sum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max-left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5282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81722022"/>
                      </a:ext>
                    </a:extLst>
                  </a:tr>
                  <a:tr h="3909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0981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0284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7649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7154499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7296775"/>
                  </p:ext>
                </p:extLst>
              </p:nvPr>
            </p:nvGraphicFramePr>
            <p:xfrm>
              <a:off x="1013987" y="2918800"/>
              <a:ext cx="5293660" cy="22451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47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19895449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83556444"/>
                        </a:ext>
                      </a:extLst>
                    </a:gridCol>
                    <a:gridCol w="10615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843717829"/>
                        </a:ext>
                      </a:extLst>
                    </a:gridCol>
                    <a:gridCol w="13234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522309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left-sum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max-left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5282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8" t="-108197" r="-178025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81722022"/>
                      </a:ext>
                    </a:extLst>
                  </a:tr>
                  <a:tr h="3909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09811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702841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7649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                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71544997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0201"/>
              </p:ext>
            </p:extLst>
          </p:nvPr>
        </p:nvGraphicFramePr>
        <p:xfrm>
          <a:off x="1636840" y="1129553"/>
          <a:ext cx="4678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60">
                  <a:extLst>
                    <a:ext uri="{9D8B030D-6E8A-4147-A177-3AD203B41FA5}">
                      <a16:colId xmlns:a16="http://schemas.microsoft.com/office/drawing/2014/main" xmlns="" val="1343199385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xmlns="" val="2600704411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xmlns="" val="672002459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xmlns="" val="32926924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xmlns="" val="1885310845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xmlns="" val="3654801100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xmlns="" val="1397814688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xmlns="" val="824039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5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499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9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74A6BEF49944695A691866FFF2783" ma:contentTypeVersion="2" ma:contentTypeDescription="Create a new document." ma:contentTypeScope="" ma:versionID="ab4eea42cec3be5bf0e33c7fcfef8627">
  <xsd:schema xmlns:xsd="http://www.w3.org/2001/XMLSchema" xmlns:xs="http://www.w3.org/2001/XMLSchema" xmlns:p="http://schemas.microsoft.com/office/2006/metadata/properties" xmlns:ns2="ddad7c78-200c-4a0f-b72a-670a50d0d35d" targetNamespace="http://schemas.microsoft.com/office/2006/metadata/properties" ma:root="true" ma:fieldsID="9e3a370057c3683a263baa8d9dd102f4" ns2:_="">
    <xsd:import namespace="ddad7c78-200c-4a0f-b72a-670a50d0d3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d7c78-200c-4a0f-b72a-670a50d0d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EE8EF-DF51-48DF-9FD7-9FEBECB1A3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7E9209-76EC-42AB-918A-E35CF0064DB4}"/>
</file>

<file path=customXml/itemProps3.xml><?xml version="1.0" encoding="utf-8"?>
<ds:datastoreItem xmlns:ds="http://schemas.openxmlformats.org/officeDocument/2006/customXml" ds:itemID="{10ED25CF-76D3-447F-9D3A-27D692033A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1137</Words>
  <Application>Microsoft Office PowerPoint</Application>
  <PresentationFormat>Widescreen</PresentationFormat>
  <Paragraphs>430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Divide and Conquer-2</vt:lpstr>
      <vt:lpstr>The Maximum Subarray Sum Problem</vt:lpstr>
      <vt:lpstr>An Example of The Problem</vt:lpstr>
      <vt:lpstr>A Brute Force Solution</vt:lpstr>
      <vt:lpstr>A Solution Using Divide and Conquer Approach</vt:lpstr>
      <vt:lpstr>PowerPoint Presentation</vt:lpstr>
      <vt:lpstr>A Solution Using Divide and Conquer Approach(Continued)</vt:lpstr>
      <vt:lpstr>An Algorithm for Finding the Maximum Subarray Crossing the Mid Point.</vt:lpstr>
      <vt:lpstr>A Snapshot of the Execution of the Previous Algorithm</vt:lpstr>
      <vt:lpstr>A Snapshot of the Execution of the Previous Algorithm</vt:lpstr>
      <vt:lpstr>The Maximum Possible Subarray From the Previous Array.</vt:lpstr>
      <vt:lpstr>The Algorithm for Other Two Halves.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Runtime Analysis.</vt:lpstr>
      <vt:lpstr>PowerPoint Presentation</vt:lpstr>
      <vt:lpstr>The Runtime Analysis.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User</dc:creator>
  <cp:lastModifiedBy>Golam Shahriar</cp:lastModifiedBy>
  <cp:revision>71</cp:revision>
  <dcterms:created xsi:type="dcterms:W3CDTF">2020-07-26T13:10:08Z</dcterms:created>
  <dcterms:modified xsi:type="dcterms:W3CDTF">2021-10-06T07:27:38Z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