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9" r:id="rId7"/>
    <p:sldId id="280" r:id="rId8"/>
    <p:sldId id="286" r:id="rId9"/>
    <p:sldId id="287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9073-0FBC-429E-AA15-E7B8A601FF47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DE1-5AF7-4BB7-828C-1C5BF79A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Greedy Design Technique-1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Lecture-4: Fractional Knapsack &amp; Car Fueling</a:t>
            </a:r>
          </a:p>
          <a:p>
            <a:r>
              <a:rPr lang="en-US" dirty="0" smtClean="0"/>
              <a:t>Md. Golam </a:t>
            </a:r>
            <a:r>
              <a:rPr lang="en-US" dirty="0" err="1" smtClean="0"/>
              <a:t>Shahriar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Lecturer, Dept. of CSE,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575864"/>
            <a:ext cx="683990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690180"/>
            <a:ext cx="682085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666364"/>
            <a:ext cx="683990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482"/>
          </a:xfrm>
        </p:spPr>
        <p:txBody>
          <a:bodyPr/>
          <a:lstStyle/>
          <a:p>
            <a:r>
              <a:rPr lang="en-US" b="1" dirty="0" smtClean="0"/>
              <a:t>Safe Move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778"/>
            <a:ext cx="10515600" cy="5960222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exists an optimal solution that uses </a:t>
            </a:r>
            <a:r>
              <a:rPr lang="en-US" dirty="0" smtClean="0"/>
              <a:t>as much </a:t>
            </a:r>
            <a:r>
              <a:rPr lang="en-US" dirty="0"/>
              <a:t>as possible of an item with </a:t>
            </a:r>
            <a:r>
              <a:rPr lang="en-US" dirty="0" smtClean="0"/>
              <a:t>the maximal </a:t>
            </a:r>
            <a:r>
              <a:rPr lang="en-US" dirty="0"/>
              <a:t>value per unit of weight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1875929"/>
            <a:ext cx="5998980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Greedy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While knapsack is not full.</a:t>
                </a:r>
              </a:p>
              <a:p>
                <a:r>
                  <a:rPr lang="en-US" dirty="0"/>
                  <a:t>Choose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</a:t>
                </a:r>
                <a:r>
                  <a:rPr lang="en-US" dirty="0" smtClean="0"/>
                  <a:t>maximum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item fits into the knapsack, take all of it.</a:t>
                </a:r>
              </a:p>
              <a:p>
                <a:r>
                  <a:rPr lang="en-US" dirty="0"/>
                  <a:t>Otherwise take so much as to </a:t>
                </a:r>
                <a:r>
                  <a:rPr lang="en-US" dirty="0" smtClean="0"/>
                  <a:t>fill the knapsack.</a:t>
                </a:r>
              </a:p>
              <a:p>
                <a:r>
                  <a:rPr lang="en-US" dirty="0"/>
                  <a:t>Return total value and amounts </a:t>
                </a:r>
                <a:r>
                  <a:rPr lang="en-US" dirty="0" smtClean="0"/>
                  <a:t>taken.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1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Observations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sort the input with respect to their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then we will start with the item that has this ratio, the largest.</a:t>
                </a:r>
              </a:p>
              <a:p>
                <a:r>
                  <a:rPr lang="en-US" dirty="0" smtClean="0"/>
                  <a:t>Otherwise we will have to repeatedly chose the item whose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higher than what has been seen before previously, costing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929"/>
          </a:xfrm>
        </p:spPr>
        <p:txBody>
          <a:bodyPr/>
          <a:lstStyle/>
          <a:p>
            <a:r>
              <a:rPr lang="en-US" b="1" dirty="0" smtClean="0"/>
              <a:t>A Better Algorithm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4672"/>
                <a:ext cx="10515600" cy="59333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Fractional-Knapsack(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be an array initialized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0</m:t>
                    </m:r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sort items by decreasing order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1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𝑙𝑒𝑛𝑔𝑡h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0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],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cs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𝑎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dirty="0" smtClean="0"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cs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𝑎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cs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𝑎</m:t>
                    </m:r>
                  </m:oMath>
                </a14:m>
                <a:endParaRPr lang="en-US" b="0" dirty="0" smtClean="0"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4672"/>
                <a:ext cx="10515600" cy="5933328"/>
              </a:xfrm>
              <a:blipFill>
                <a:blip r:embed="rId2"/>
                <a:stretch>
                  <a:fillRect l="-928" t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Running 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the runtime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the number of iterations and the second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time taken for sorting.</a:t>
                </a:r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we can 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0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of The Greedy Strategy: Reduction to Subproblem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first </a:t>
            </a:r>
            <a:r>
              <a:rPr lang="en-US" dirty="0" smtClean="0"/>
              <a:t>move</a:t>
            </a:r>
          </a:p>
          <a:p>
            <a:r>
              <a:rPr lang="en-US" dirty="0" smtClean="0"/>
              <a:t>Then </a:t>
            </a:r>
            <a:r>
              <a:rPr lang="en-US" dirty="0"/>
              <a:t>solve a problem of the same </a:t>
            </a:r>
            <a:r>
              <a:rPr lang="en-US" dirty="0" smtClean="0"/>
              <a:t>kind</a:t>
            </a:r>
          </a:p>
          <a:p>
            <a:r>
              <a:rPr lang="en-US" dirty="0" smtClean="0"/>
              <a:t>Smaller</a:t>
            </a:r>
            <a:r>
              <a:rPr lang="en-US" dirty="0"/>
              <a:t>: fewer </a:t>
            </a:r>
            <a:r>
              <a:rPr lang="en-US" dirty="0" smtClean="0"/>
              <a:t>weight capacity left, </a:t>
            </a:r>
            <a:r>
              <a:rPr lang="en-US" dirty="0"/>
              <a:t>fewer fuel </a:t>
            </a:r>
            <a:r>
              <a:rPr lang="en-US" dirty="0" smtClean="0"/>
              <a:t>stations etc. This </a:t>
            </a:r>
            <a:r>
              <a:rPr lang="en-US" dirty="0"/>
              <a:t>is called a “</a:t>
            </a:r>
            <a:r>
              <a:rPr lang="en-US" dirty="0" smtClean="0"/>
              <a:t>subproblem”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of The Greedy Strategy: </a:t>
            </a:r>
            <a:r>
              <a:rPr lang="en-US" b="1" dirty="0" smtClean="0"/>
              <a:t>Safe Move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move is called safe if there is </a:t>
            </a:r>
            <a:r>
              <a:rPr lang="en-US" dirty="0" smtClean="0"/>
              <a:t>an optimal </a:t>
            </a:r>
            <a:r>
              <a:rPr lang="en-US" dirty="0"/>
              <a:t>solution consistent with </a:t>
            </a:r>
            <a:r>
              <a:rPr lang="en-US" dirty="0" smtClean="0"/>
              <a:t>this first move</a:t>
            </a:r>
          </a:p>
          <a:p>
            <a:r>
              <a:rPr lang="en-US" dirty="0" smtClean="0"/>
              <a:t>Not </a:t>
            </a:r>
            <a:r>
              <a:rPr lang="en-US" dirty="0"/>
              <a:t>all first moves </a:t>
            </a:r>
            <a:r>
              <a:rPr lang="en-US"/>
              <a:t>are </a:t>
            </a:r>
            <a:r>
              <a:rPr lang="en-US" smtClean="0"/>
              <a:t>safe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4741"/>
          </a:xfrm>
        </p:spPr>
        <p:txBody>
          <a:bodyPr/>
          <a:lstStyle/>
          <a:p>
            <a:r>
              <a:rPr lang="en-US" b="1" dirty="0" smtClean="0"/>
              <a:t>The Greedy Design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036"/>
            <a:ext cx="10515600" cy="5771964"/>
          </a:xfrm>
        </p:spPr>
        <p:txBody>
          <a:bodyPr>
            <a:normAutofit fontScale="92500"/>
          </a:bodyPr>
          <a:lstStyle/>
          <a:p>
            <a:r>
              <a:rPr lang="en-US" dirty="0"/>
              <a:t>A game like chess can be won only by </a:t>
            </a:r>
            <a:r>
              <a:rPr lang="en-US" i="1" dirty="0"/>
              <a:t>thinking ahead</a:t>
            </a:r>
            <a:r>
              <a:rPr lang="en-US" dirty="0"/>
              <a:t>: a player who is focused entirely </a:t>
            </a:r>
            <a:r>
              <a:rPr lang="en-US" dirty="0" smtClean="0"/>
              <a:t>on immediate </a:t>
            </a:r>
            <a:r>
              <a:rPr lang="en-US" dirty="0"/>
              <a:t>advantage is easy to </a:t>
            </a:r>
            <a:r>
              <a:rPr lang="en-US" dirty="0" smtClean="0"/>
              <a:t>defeat.</a:t>
            </a:r>
          </a:p>
          <a:p>
            <a:r>
              <a:rPr lang="en-US" dirty="0"/>
              <a:t>But in many other games, such as Scrabble, it </a:t>
            </a:r>
            <a:r>
              <a:rPr lang="en-US" dirty="0" smtClean="0"/>
              <a:t>is possible </a:t>
            </a:r>
            <a:r>
              <a:rPr lang="en-US" dirty="0"/>
              <a:t>to do quite well by simply making whichever move seems best at the moment and </a:t>
            </a:r>
            <a:r>
              <a:rPr lang="en-US" dirty="0" smtClean="0"/>
              <a:t>not worrying </a:t>
            </a:r>
            <a:r>
              <a:rPr lang="en-US" dirty="0"/>
              <a:t>too much about future consequences</a:t>
            </a:r>
            <a:r>
              <a:rPr lang="en-US" dirty="0" smtClean="0"/>
              <a:t>.</a:t>
            </a:r>
          </a:p>
          <a:p>
            <a:r>
              <a:rPr lang="en-US" i="1" dirty="0"/>
              <a:t>Greedy </a:t>
            </a:r>
            <a:r>
              <a:rPr lang="en-US" dirty="0"/>
              <a:t>algorithms build up a solution piece by piece, always choosing the </a:t>
            </a:r>
            <a:r>
              <a:rPr lang="en-US" dirty="0" smtClean="0"/>
              <a:t>next piece </a:t>
            </a:r>
            <a:r>
              <a:rPr lang="en-US" dirty="0"/>
              <a:t>that offers the most obvious and immediate benefit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must be two properties in a problem for a greedy strategy to work:</a:t>
            </a:r>
          </a:p>
          <a:p>
            <a:pPr lvl="1"/>
            <a:r>
              <a:rPr lang="en-US" dirty="0"/>
              <a:t>It has optimal sub-structures.</a:t>
            </a:r>
            <a:br>
              <a:rPr lang="en-US" dirty="0"/>
            </a:br>
            <a:r>
              <a:rPr lang="en-US" dirty="0"/>
              <a:t>Optimal solution to the problem contains optimal solutions to the sub-problems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has the greedy property (difficult to prove in time-critical </a:t>
            </a:r>
            <a:r>
              <a:rPr lang="en-US" dirty="0" smtClean="0"/>
              <a:t>environment</a:t>
            </a:r>
            <a:r>
              <a:rPr lang="en-US" dirty="0"/>
              <a:t>!).</a:t>
            </a:r>
            <a:br>
              <a:rPr lang="en-US" dirty="0"/>
            </a:br>
            <a:r>
              <a:rPr lang="en-US" dirty="0"/>
              <a:t>If we make a choice that seems like the best at the moment and proceed to solve the</a:t>
            </a:r>
            <a:br>
              <a:rPr lang="en-US" dirty="0"/>
            </a:br>
            <a:r>
              <a:rPr lang="en-US" dirty="0"/>
              <a:t>remaining </a:t>
            </a:r>
            <a:r>
              <a:rPr lang="en-US" dirty="0" smtClean="0"/>
              <a:t>sub problem, </a:t>
            </a:r>
            <a:r>
              <a:rPr lang="en-US" dirty="0"/>
              <a:t>we reach the optimal solution. We will never have </a:t>
            </a:r>
            <a:r>
              <a:rPr lang="en-US" dirty="0" smtClean="0"/>
              <a:t>to reconsider our </a:t>
            </a:r>
            <a:r>
              <a:rPr lang="en-US" dirty="0"/>
              <a:t>previous choices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2028629"/>
            <a:ext cx="874517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1635"/>
          </a:xfrm>
        </p:spPr>
        <p:txBody>
          <a:bodyPr/>
          <a:lstStyle/>
          <a:p>
            <a:r>
              <a:rPr lang="en-US" b="1" dirty="0" smtClean="0"/>
              <a:t>The Car Fueling 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635"/>
                <a:ext cx="10515600" cy="5782236"/>
              </a:xfrm>
            </p:spPr>
            <p:txBody>
              <a:bodyPr/>
              <a:lstStyle/>
              <a:p>
                <a:r>
                  <a:rPr lang="en-US" dirty="0" smtClean="0"/>
                  <a:t>Input: A car which can travel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kilometers with full tank. A source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a terminal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given along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gas stations at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≤..≤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 kilometers along the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Output: The minimum number of refills to get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besides an initial refilling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635"/>
                <a:ext cx="10515600" cy="5782236"/>
              </a:xfrm>
              <a:blipFill>
                <a:blip r:embed="rId2"/>
                <a:stretch>
                  <a:fillRect l="-1043" t="-1686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63" y="3442447"/>
            <a:ext cx="6312474" cy="3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49"/>
            <a:ext cx="10515600" cy="1114051"/>
          </a:xfrm>
        </p:spPr>
        <p:txBody>
          <a:bodyPr/>
          <a:lstStyle/>
          <a:p>
            <a:r>
              <a:rPr lang="en-US" b="1" dirty="0" smtClean="0"/>
              <a:t>A Reasonable Algorithm With Greedy Choice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295"/>
                <a:ext cx="10515600" cy="5422340"/>
              </a:xfrm>
            </p:spPr>
            <p:txBody>
              <a:bodyPr/>
              <a:lstStyle/>
              <a:p>
                <a:r>
                  <a:rPr lang="en-US" dirty="0" smtClean="0"/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Refill at the furthest reachable gas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, the new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Repeat the process to reach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minimum possible refills.</a:t>
                </a:r>
              </a:p>
              <a:p>
                <a:r>
                  <a:rPr lang="en-US" b="1" dirty="0" smtClean="0"/>
                  <a:t>Safe Move:</a:t>
                </a:r>
                <a:r>
                  <a:rPr lang="en-US" dirty="0" smtClean="0"/>
                  <a:t> A greedy choice is called a safe move if there is an optimal solution consistent with the first move.</a:t>
                </a:r>
              </a:p>
              <a:p>
                <a:r>
                  <a:rPr lang="en-US" dirty="0" smtClean="0"/>
                  <a:t>To reach at the furthest reachable gas station is a safe move.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295"/>
                <a:ext cx="10515600" cy="5422340"/>
              </a:xfrm>
              <a:blipFill>
                <a:blip r:embed="rId2"/>
                <a:stretch>
                  <a:fillRect l="-1043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8626"/>
          </a:xfrm>
        </p:spPr>
        <p:txBody>
          <a:bodyPr/>
          <a:lstStyle/>
          <a:p>
            <a:r>
              <a:rPr lang="en-US" b="1" dirty="0" smtClean="0"/>
              <a:t>The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8626"/>
                <a:ext cx="10515600" cy="60893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Min-Refills(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0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:= 0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//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indicates number of refills,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current refill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//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indicates last refill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+ 1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=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‘IMPOSSIBLE’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:=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+ 1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𝑛𝑟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Assumptions: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≤…≤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8626"/>
                <a:ext cx="10515600" cy="6089373"/>
              </a:xfrm>
              <a:blipFill rotWithShape="0">
                <a:blip r:embed="rId2"/>
                <a:stretch>
                  <a:fillRect l="-638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cs typeface="Consolas" panose="020B0609020204030204" pitchFamily="49" charset="0"/>
                  </a:rPr>
                  <a:t>changes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r>
                  <a:rPr lang="en-US" dirty="0" smtClean="0">
                    <a:cs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dirty="0" smtClean="0"/>
                  <a:t> one-by-one and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𝑐𝑟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cs typeface="Consolas" panose="020B0609020204030204" pitchFamily="49" charset="0"/>
                  </a:rPr>
                  <a:t>controls the execution of both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dirty="0" smtClean="0">
                    <a:cs typeface="Consolas" panose="020B0609020204030204" pitchFamily="49" charset="0"/>
                  </a:rPr>
                  <a:t> loops.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Greedy Algorithm: Fractional Knapsack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you are going for a long hike. You want take some foods with you but the bag that you can carry, only has a limited capacity of.</a:t>
            </a:r>
          </a:p>
          <a:p>
            <a:r>
              <a:rPr lang="en-US" dirty="0" smtClean="0"/>
              <a:t>Your goal is to fill your bag with as much of food item as possible.</a:t>
            </a:r>
          </a:p>
          <a:p>
            <a:r>
              <a:rPr lang="en-US" dirty="0" smtClean="0"/>
              <a:t>The problem is called fractional because you can cut out a portion of your food item to put in your bag(knapsack).</a:t>
            </a:r>
          </a:p>
          <a:p>
            <a:r>
              <a:rPr lang="en-US" dirty="0" smtClean="0"/>
              <a:t>This optimization problem can be solved using greedy approach because we are allowed to take a portion of our food items rather than taking it as a whole.</a:t>
            </a:r>
          </a:p>
          <a:p>
            <a:r>
              <a:rPr lang="en-US" dirty="0" smtClean="0"/>
              <a:t>Each food item has calories associated with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Fractional Knapsack Problem Formalization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items.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Output: The maximum total value of fractions of items that fits into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680654"/>
            <a:ext cx="679227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C315C3-316C-4D6B-BAFE-31D2E774B8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F408E7-9D19-434D-ADAA-6B6CA2369DF1}"/>
</file>

<file path=customXml/itemProps3.xml><?xml version="1.0" encoding="utf-8"?>
<ds:datastoreItem xmlns:ds="http://schemas.openxmlformats.org/officeDocument/2006/customXml" ds:itemID="{AFF2DA89-496D-4CF0-977D-F60C07C8F4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677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The Greedy Design Technique-1</vt:lpstr>
      <vt:lpstr>The Greedy Design Principles</vt:lpstr>
      <vt:lpstr>The Car Fueling Problem</vt:lpstr>
      <vt:lpstr>A Reasonable Algorithm With Greedy Choice</vt:lpstr>
      <vt:lpstr>The Algorithm</vt:lpstr>
      <vt:lpstr>Run Time</vt:lpstr>
      <vt:lpstr>Another Greedy Algorithm: Fractional Knapsack</vt:lpstr>
      <vt:lpstr>The Fractional Knapsack Problem Formalization</vt:lpstr>
      <vt:lpstr>PowerPoint Presentation</vt:lpstr>
      <vt:lpstr>PowerPoint Presentation</vt:lpstr>
      <vt:lpstr>PowerPoint Presentation</vt:lpstr>
      <vt:lpstr>PowerPoint Presentation</vt:lpstr>
      <vt:lpstr>Safe Move</vt:lpstr>
      <vt:lpstr>The Greedy Algorithm</vt:lpstr>
      <vt:lpstr>Some Observations</vt:lpstr>
      <vt:lpstr>A Better Algorithm</vt:lpstr>
      <vt:lpstr>The Running Time</vt:lpstr>
      <vt:lpstr>Review of The Greedy Strategy: Reduction to Subproblem</vt:lpstr>
      <vt:lpstr>Review of The Greedy Strategy: Safe Move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Greedy Design Techniques</dc:title>
  <dc:creator>User</dc:creator>
  <cp:lastModifiedBy>Shahriar Saif</cp:lastModifiedBy>
  <cp:revision>87</cp:revision>
  <dcterms:created xsi:type="dcterms:W3CDTF">2020-07-12T09:20:27Z</dcterms:created>
  <dcterms:modified xsi:type="dcterms:W3CDTF">2021-10-15T21:25:07Z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