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76" r:id="rId11"/>
    <p:sldId id="262" r:id="rId12"/>
    <p:sldId id="263" r:id="rId13"/>
    <p:sldId id="264" r:id="rId14"/>
    <p:sldId id="265" r:id="rId15"/>
    <p:sldId id="266" r:id="rId16"/>
    <p:sldId id="267" r:id="rId17"/>
    <p:sldId id="277" r:id="rId18"/>
    <p:sldId id="268" r:id="rId19"/>
    <p:sldId id="269" r:id="rId20"/>
    <p:sldId id="270" r:id="rId21"/>
    <p:sldId id="271" r:id="rId22"/>
    <p:sldId id="272" r:id="rId23"/>
    <p:sldId id="273" r:id="rId24"/>
    <p:sldId id="275" r:id="rId25"/>
    <p:sldId id="27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64" autoAdjust="0"/>
  </p:normalViewPr>
  <p:slideViewPr>
    <p:cSldViewPr snapToGrid="0">
      <p:cViewPr varScale="1">
        <p:scale>
          <a:sx n="72" d="100"/>
          <a:sy n="72" d="100"/>
        </p:scale>
        <p:origin x="63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1BAF8DC-C423-435D-B2FB-A56339BE40C7}" type="datetimeFigureOut">
              <a:rPr lang="en-US" smtClean="0"/>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3997E9-4E44-4EF3-B53F-5079477CE123}" type="slidenum">
              <a:rPr lang="en-US" smtClean="0"/>
              <a:t>‹#›</a:t>
            </a:fld>
            <a:endParaRPr lang="en-US"/>
          </a:p>
        </p:txBody>
      </p:sp>
    </p:spTree>
    <p:extLst>
      <p:ext uri="{BB962C8B-B14F-4D97-AF65-F5344CB8AC3E}">
        <p14:creationId xmlns:p14="http://schemas.microsoft.com/office/powerpoint/2010/main" val="2589401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BAF8DC-C423-435D-B2FB-A56339BE40C7}" type="datetimeFigureOut">
              <a:rPr lang="en-US" smtClean="0"/>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3997E9-4E44-4EF3-B53F-5079477CE123}" type="slidenum">
              <a:rPr lang="en-US" smtClean="0"/>
              <a:t>‹#›</a:t>
            </a:fld>
            <a:endParaRPr lang="en-US"/>
          </a:p>
        </p:txBody>
      </p:sp>
    </p:spTree>
    <p:extLst>
      <p:ext uri="{BB962C8B-B14F-4D97-AF65-F5344CB8AC3E}">
        <p14:creationId xmlns:p14="http://schemas.microsoft.com/office/powerpoint/2010/main" val="3933127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BAF8DC-C423-435D-B2FB-A56339BE40C7}" type="datetimeFigureOut">
              <a:rPr lang="en-US" smtClean="0"/>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3997E9-4E44-4EF3-B53F-5079477CE123}" type="slidenum">
              <a:rPr lang="en-US" smtClean="0"/>
              <a:t>‹#›</a:t>
            </a:fld>
            <a:endParaRPr lang="en-US"/>
          </a:p>
        </p:txBody>
      </p:sp>
    </p:spTree>
    <p:extLst>
      <p:ext uri="{BB962C8B-B14F-4D97-AF65-F5344CB8AC3E}">
        <p14:creationId xmlns:p14="http://schemas.microsoft.com/office/powerpoint/2010/main" val="3367992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BAF8DC-C423-435D-B2FB-A56339BE40C7}" type="datetimeFigureOut">
              <a:rPr lang="en-US" smtClean="0"/>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3997E9-4E44-4EF3-B53F-5079477CE123}" type="slidenum">
              <a:rPr lang="en-US" smtClean="0"/>
              <a:t>‹#›</a:t>
            </a:fld>
            <a:endParaRPr lang="en-US"/>
          </a:p>
        </p:txBody>
      </p:sp>
    </p:spTree>
    <p:extLst>
      <p:ext uri="{BB962C8B-B14F-4D97-AF65-F5344CB8AC3E}">
        <p14:creationId xmlns:p14="http://schemas.microsoft.com/office/powerpoint/2010/main" val="3510175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1BAF8DC-C423-435D-B2FB-A56339BE40C7}" type="datetimeFigureOut">
              <a:rPr lang="en-US" smtClean="0"/>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3997E9-4E44-4EF3-B53F-5079477CE123}" type="slidenum">
              <a:rPr lang="en-US" smtClean="0"/>
              <a:t>‹#›</a:t>
            </a:fld>
            <a:endParaRPr lang="en-US"/>
          </a:p>
        </p:txBody>
      </p:sp>
    </p:spTree>
    <p:extLst>
      <p:ext uri="{BB962C8B-B14F-4D97-AF65-F5344CB8AC3E}">
        <p14:creationId xmlns:p14="http://schemas.microsoft.com/office/powerpoint/2010/main" val="2506728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1BAF8DC-C423-435D-B2FB-A56339BE40C7}" type="datetimeFigureOut">
              <a:rPr lang="en-US" smtClean="0"/>
              <a:t>10/13/2021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3997E9-4E44-4EF3-B53F-5079477CE123}" type="slidenum">
              <a:rPr lang="en-US" smtClean="0"/>
              <a:t>‹#›</a:t>
            </a:fld>
            <a:endParaRPr lang="en-US"/>
          </a:p>
        </p:txBody>
      </p:sp>
    </p:spTree>
    <p:extLst>
      <p:ext uri="{BB962C8B-B14F-4D97-AF65-F5344CB8AC3E}">
        <p14:creationId xmlns:p14="http://schemas.microsoft.com/office/powerpoint/2010/main" val="1529073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1BAF8DC-C423-435D-B2FB-A56339BE40C7}" type="datetimeFigureOut">
              <a:rPr lang="en-US" smtClean="0"/>
              <a:t>10/13/2021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3997E9-4E44-4EF3-B53F-5079477CE123}" type="slidenum">
              <a:rPr lang="en-US" smtClean="0"/>
              <a:t>‹#›</a:t>
            </a:fld>
            <a:endParaRPr lang="en-US"/>
          </a:p>
        </p:txBody>
      </p:sp>
    </p:spTree>
    <p:extLst>
      <p:ext uri="{BB962C8B-B14F-4D97-AF65-F5344CB8AC3E}">
        <p14:creationId xmlns:p14="http://schemas.microsoft.com/office/powerpoint/2010/main" val="4058266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BAF8DC-C423-435D-B2FB-A56339BE40C7}" type="datetimeFigureOut">
              <a:rPr lang="en-US" smtClean="0"/>
              <a:t>10/13/2021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3997E9-4E44-4EF3-B53F-5079477CE123}" type="slidenum">
              <a:rPr lang="en-US" smtClean="0"/>
              <a:t>‹#›</a:t>
            </a:fld>
            <a:endParaRPr lang="en-US"/>
          </a:p>
        </p:txBody>
      </p:sp>
    </p:spTree>
    <p:extLst>
      <p:ext uri="{BB962C8B-B14F-4D97-AF65-F5344CB8AC3E}">
        <p14:creationId xmlns:p14="http://schemas.microsoft.com/office/powerpoint/2010/main" val="2758214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BAF8DC-C423-435D-B2FB-A56339BE40C7}" type="datetimeFigureOut">
              <a:rPr lang="en-US" smtClean="0"/>
              <a:t>10/13/2021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3997E9-4E44-4EF3-B53F-5079477CE123}" type="slidenum">
              <a:rPr lang="en-US" smtClean="0"/>
              <a:t>‹#›</a:t>
            </a:fld>
            <a:endParaRPr lang="en-US"/>
          </a:p>
        </p:txBody>
      </p:sp>
    </p:spTree>
    <p:extLst>
      <p:ext uri="{BB962C8B-B14F-4D97-AF65-F5344CB8AC3E}">
        <p14:creationId xmlns:p14="http://schemas.microsoft.com/office/powerpoint/2010/main" val="3853255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1BAF8DC-C423-435D-B2FB-A56339BE40C7}" type="datetimeFigureOut">
              <a:rPr lang="en-US" smtClean="0"/>
              <a:t>10/13/2021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3997E9-4E44-4EF3-B53F-5079477CE123}" type="slidenum">
              <a:rPr lang="en-US" smtClean="0"/>
              <a:t>‹#›</a:t>
            </a:fld>
            <a:endParaRPr lang="en-US"/>
          </a:p>
        </p:txBody>
      </p:sp>
    </p:spTree>
    <p:extLst>
      <p:ext uri="{BB962C8B-B14F-4D97-AF65-F5344CB8AC3E}">
        <p14:creationId xmlns:p14="http://schemas.microsoft.com/office/powerpoint/2010/main" val="2393428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1BAF8DC-C423-435D-B2FB-A56339BE40C7}" type="datetimeFigureOut">
              <a:rPr lang="en-US" smtClean="0"/>
              <a:t>10/13/2021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3997E9-4E44-4EF3-B53F-5079477CE123}" type="slidenum">
              <a:rPr lang="en-US" smtClean="0"/>
              <a:t>‹#›</a:t>
            </a:fld>
            <a:endParaRPr lang="en-US"/>
          </a:p>
        </p:txBody>
      </p:sp>
    </p:spTree>
    <p:extLst>
      <p:ext uri="{BB962C8B-B14F-4D97-AF65-F5344CB8AC3E}">
        <p14:creationId xmlns:p14="http://schemas.microsoft.com/office/powerpoint/2010/main" val="2598674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BAF8DC-C423-435D-B2FB-A56339BE40C7}" type="datetimeFigureOut">
              <a:rPr lang="en-US" smtClean="0"/>
              <a:t>10/13/2021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3997E9-4E44-4EF3-B53F-5079477CE123}" type="slidenum">
              <a:rPr lang="en-US" smtClean="0"/>
              <a:t>‹#›</a:t>
            </a:fld>
            <a:endParaRPr lang="en-US"/>
          </a:p>
        </p:txBody>
      </p:sp>
    </p:spTree>
    <p:extLst>
      <p:ext uri="{BB962C8B-B14F-4D97-AF65-F5344CB8AC3E}">
        <p14:creationId xmlns:p14="http://schemas.microsoft.com/office/powerpoint/2010/main" val="22608438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Greedy Design Technique-2</a:t>
            </a:r>
            <a:endParaRPr lang="en-US" dirty="0"/>
          </a:p>
        </p:txBody>
      </p:sp>
      <p:sp>
        <p:nvSpPr>
          <p:cNvPr id="3" name="Subtitle 2"/>
          <p:cNvSpPr>
            <a:spLocks noGrp="1"/>
          </p:cNvSpPr>
          <p:nvPr>
            <p:ph type="subTitle" idx="1"/>
          </p:nvPr>
        </p:nvSpPr>
        <p:spPr/>
        <p:txBody>
          <a:bodyPr/>
          <a:lstStyle/>
          <a:p>
            <a:r>
              <a:rPr lang="en-US" dirty="0" smtClean="0"/>
              <a:t>Lecture-5: </a:t>
            </a:r>
            <a:r>
              <a:rPr lang="en-US" dirty="0"/>
              <a:t>Huffman Coding &amp; Activity Scheduling</a:t>
            </a:r>
            <a:endParaRPr lang="en-US" dirty="0" smtClean="0"/>
          </a:p>
          <a:p>
            <a:r>
              <a:rPr lang="en-US" dirty="0" smtClean="0"/>
              <a:t>Md. Golam Shahriar,</a:t>
            </a:r>
          </a:p>
          <a:p>
            <a:r>
              <a:rPr lang="en-US" dirty="0" smtClean="0"/>
              <a:t>Lecturer, Dept. of CSE, VU</a:t>
            </a:r>
            <a:endParaRPr lang="en-US" dirty="0"/>
          </a:p>
        </p:txBody>
      </p:sp>
    </p:spTree>
    <p:extLst>
      <p:ext uri="{BB962C8B-B14F-4D97-AF65-F5344CB8AC3E}">
        <p14:creationId xmlns:p14="http://schemas.microsoft.com/office/powerpoint/2010/main" val="1365857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b="1" dirty="0" smtClean="0"/>
              <a:t>The Huffman Coding Algorithm</a:t>
            </a: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362728"/>
                <a:ext cx="10515600" cy="5387695"/>
              </a:xfrm>
            </p:spPr>
            <p:txBody>
              <a:bodyPr/>
              <a:lstStyle/>
              <a:p>
                <a:r>
                  <a:rPr lang="en-US" dirty="0" smtClean="0"/>
                  <a:t>In the pseudocode bellow we assume that </a:t>
                </a:r>
                <a14:m>
                  <m:oMath xmlns:m="http://schemas.openxmlformats.org/officeDocument/2006/math">
                    <m:r>
                      <a:rPr lang="en-US" b="0" i="1" smtClean="0">
                        <a:latin typeface="Cambria Math" panose="02040503050406030204" pitchFamily="18" charset="0"/>
                      </a:rPr>
                      <m:t>𝐶</m:t>
                    </m:r>
                  </m:oMath>
                </a14:m>
                <a:r>
                  <a:rPr lang="en-US" dirty="0" smtClean="0"/>
                  <a:t> is a set of character where each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m:t>
                    </m:r>
                  </m:oMath>
                </a14:m>
                <a:r>
                  <a:rPr lang="en-US" dirty="0" smtClean="0"/>
                  <a:t> </a:t>
                </a:r>
                <a14:m>
                  <m:oMath xmlns:m="http://schemas.openxmlformats.org/officeDocument/2006/math">
                    <m:r>
                      <a:rPr lang="en-US" b="0" i="1" dirty="0" smtClean="0">
                        <a:latin typeface="Cambria Math" panose="02040503050406030204" pitchFamily="18" charset="0"/>
                      </a:rPr>
                      <m:t>𝐶</m:t>
                    </m:r>
                  </m:oMath>
                </a14:m>
                <a:r>
                  <a:rPr lang="en-US" dirty="0" smtClean="0"/>
                  <a:t> is an object with attribute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𝑓𝑟𝑒𝑞</m:t>
                    </m:r>
                  </m:oMath>
                </a14:m>
                <a:r>
                  <a:rPr lang="en-US" dirty="0" smtClean="0"/>
                  <a:t> which gives the frequency of occurrence of </a:t>
                </a:r>
                <a14:m>
                  <m:oMath xmlns:m="http://schemas.openxmlformats.org/officeDocument/2006/math">
                    <m:r>
                      <a:rPr lang="en-US" b="0" i="1" smtClean="0">
                        <a:latin typeface="Cambria Math" panose="02040503050406030204" pitchFamily="18" charset="0"/>
                      </a:rPr>
                      <m:t>𝑐</m:t>
                    </m:r>
                  </m:oMath>
                </a14:m>
                <a:r>
                  <a:rPr lang="en-US" dirty="0" smtClean="0"/>
                  <a:t>. The algorithm builds a tree </a:t>
                </a:r>
                <a14:m>
                  <m:oMath xmlns:m="http://schemas.openxmlformats.org/officeDocument/2006/math">
                    <m:r>
                      <a:rPr lang="en-US" b="0" i="1" smtClean="0">
                        <a:latin typeface="Cambria Math" panose="02040503050406030204" pitchFamily="18" charset="0"/>
                      </a:rPr>
                      <m:t>𝑇</m:t>
                    </m:r>
                  </m:oMath>
                </a14:m>
                <a:r>
                  <a:rPr lang="en-US" dirty="0" smtClean="0"/>
                  <a:t> corresponding to the optimal code in a bottom up manner.</a:t>
                </a:r>
              </a:p>
              <a:p>
                <a:r>
                  <a:rPr lang="en-US" dirty="0" smtClean="0"/>
                  <a:t>It begins with a set of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oMath>
                </a14:m>
                <a:r>
                  <a:rPr lang="en-US" dirty="0" smtClean="0"/>
                  <a:t> leaves and uses a min-priority queue </a:t>
                </a:r>
                <a14:m>
                  <m:oMath xmlns:m="http://schemas.openxmlformats.org/officeDocument/2006/math">
                    <m:r>
                      <a:rPr lang="en-US" b="0" i="1" smtClean="0">
                        <a:latin typeface="Cambria Math" panose="02040503050406030204" pitchFamily="18" charset="0"/>
                      </a:rPr>
                      <m:t>𝑄</m:t>
                    </m:r>
                  </m:oMath>
                </a14:m>
                <a:r>
                  <a:rPr lang="en-US" dirty="0" smtClean="0"/>
                  <a:t> to keyed on the </a:t>
                </a:r>
                <a14:m>
                  <m:oMath xmlns:m="http://schemas.openxmlformats.org/officeDocument/2006/math">
                    <m:r>
                      <a:rPr lang="en-US" b="0" i="1" smtClean="0">
                        <a:latin typeface="Cambria Math" panose="02040503050406030204" pitchFamily="18" charset="0"/>
                      </a:rPr>
                      <m:t>𝑓𝑟𝑒𝑞</m:t>
                    </m:r>
                  </m:oMath>
                </a14:m>
                <a:r>
                  <a:rPr lang="en-US" dirty="0" smtClean="0"/>
                  <a:t> attribute of each character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m:t>
                    </m:r>
                  </m:oMath>
                </a14:m>
                <a:r>
                  <a:rPr lang="en-US" dirty="0" smtClean="0"/>
                  <a:t>.</a:t>
                </a:r>
              </a:p>
              <a:p>
                <a:r>
                  <a:rPr lang="en-US" dirty="0" smtClean="0"/>
                  <a:t>So when we merge two objects, the result is a new object whose </a:t>
                </a:r>
                <a14:m>
                  <m:oMath xmlns:m="http://schemas.openxmlformats.org/officeDocument/2006/math">
                    <m:r>
                      <a:rPr lang="en-US" b="0" i="1" smtClean="0">
                        <a:latin typeface="Cambria Math" panose="02040503050406030204" pitchFamily="18" charset="0"/>
                      </a:rPr>
                      <m:t>𝑓𝑟𝑒𝑞</m:t>
                    </m:r>
                  </m:oMath>
                </a14:m>
                <a:r>
                  <a:rPr lang="en-US" dirty="0" smtClean="0"/>
                  <a:t> is the frequency of the two merged objects.</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362728"/>
                <a:ext cx="10515600" cy="5387695"/>
              </a:xfrm>
              <a:blipFill>
                <a:blip r:embed="rId2"/>
                <a:stretch>
                  <a:fillRect l="-1043" t="-1925"/>
                </a:stretch>
              </a:blipFill>
            </p:spPr>
            <p:txBody>
              <a:bodyPr/>
              <a:lstStyle/>
              <a:p>
                <a:r>
                  <a:rPr lang="en-US">
                    <a:noFill/>
                  </a:rPr>
                  <a:t> </a:t>
                </a:r>
              </a:p>
            </p:txBody>
          </p:sp>
        </mc:Fallback>
      </mc:AlternateContent>
    </p:spTree>
    <p:extLst>
      <p:ext uri="{BB962C8B-B14F-4D97-AF65-F5344CB8AC3E}">
        <p14:creationId xmlns:p14="http://schemas.microsoft.com/office/powerpoint/2010/main" val="350062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b="1" dirty="0" smtClean="0"/>
              <a:t>The Algorithm</a:t>
            </a:r>
            <a:endParaRPr lang="en-US" b="1"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180165"/>
                <a:ext cx="10515600" cy="5543363"/>
              </a:xfrm>
            </p:spPr>
            <p:txBody>
              <a:bodyPr>
                <a:normAutofit/>
              </a:bodyPr>
              <a:lstStyle/>
              <a:p>
                <a:r>
                  <a:rPr lang="en-US" sz="2400" dirty="0" smtClean="0">
                    <a:latin typeface="Consolas" panose="020B0609020204030204" pitchFamily="49" charset="0"/>
                    <a:cs typeface="Consolas" panose="020B0609020204030204" pitchFamily="49" charset="0"/>
                  </a:rPr>
                  <a:t>Huffman(</a:t>
                </a:r>
                <a14:m>
                  <m:oMath xmlns:m="http://schemas.openxmlformats.org/officeDocument/2006/math">
                    <m:r>
                      <a:rPr lang="en-US" sz="2400" i="1" dirty="0" smtClean="0">
                        <a:latin typeface="Cambria Math" panose="02040503050406030204" pitchFamily="18" charset="0"/>
                        <a:cs typeface="Consolas" panose="020B0609020204030204" pitchFamily="49" charset="0"/>
                      </a:rPr>
                      <m:t>𝐶</m:t>
                    </m:r>
                  </m:oMath>
                </a14:m>
                <a:r>
                  <a:rPr lang="en-US" sz="2400" dirty="0" smtClean="0">
                    <a:latin typeface="Consolas" panose="020B0609020204030204" pitchFamily="49" charset="0"/>
                    <a:cs typeface="Consolas" panose="020B0609020204030204" pitchFamily="49" charset="0"/>
                  </a:rPr>
                  <a:t>)</a:t>
                </a:r>
              </a:p>
              <a:p>
                <a:pPr marL="457200" indent="-457200">
                  <a:buFont typeface="+mj-lt"/>
                  <a:buAutoNum type="arabicPeriod"/>
                </a:pPr>
                <a:r>
                  <a:rPr lang="en-US" sz="2400" dirty="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 </a:t>
                </a:r>
                <a14:m>
                  <m:oMath xmlns:m="http://schemas.openxmlformats.org/officeDocument/2006/math">
                    <m:r>
                      <a:rPr lang="en-US" sz="2400" i="1" dirty="0" smtClean="0">
                        <a:latin typeface="Cambria Math" panose="02040503050406030204" pitchFamily="18" charset="0"/>
                        <a:cs typeface="Consolas" panose="020B0609020204030204" pitchFamily="49" charset="0"/>
                      </a:rPr>
                      <m:t>𝑛</m:t>
                    </m:r>
                  </m:oMath>
                </a14:m>
                <a:r>
                  <a:rPr lang="en-US" sz="2400" dirty="0" smtClean="0">
                    <a:latin typeface="Consolas" panose="020B0609020204030204" pitchFamily="49" charset="0"/>
                    <a:cs typeface="Consolas" panose="020B0609020204030204" pitchFamily="49" charset="0"/>
                  </a:rPr>
                  <a:t> </a:t>
                </a:r>
                <a14:m>
                  <m:oMath xmlns:m="http://schemas.openxmlformats.org/officeDocument/2006/math">
                    <m:r>
                      <a:rPr lang="en-US" sz="2400" b="0" i="0" dirty="0" smtClean="0">
                        <a:latin typeface="Cambria Math" panose="02040503050406030204" pitchFamily="18" charset="0"/>
                        <a:cs typeface="Consolas" panose="020B0609020204030204" pitchFamily="49" charset="0"/>
                      </a:rPr>
                      <m:t>:</m:t>
                    </m:r>
                    <m:r>
                      <a:rPr lang="en-US" sz="2400" b="0" i="1" dirty="0" smtClean="0">
                        <a:latin typeface="Cambria Math" panose="02040503050406030204" pitchFamily="18" charset="0"/>
                        <a:cs typeface="Consolas" panose="020B0609020204030204" pitchFamily="49" charset="0"/>
                      </a:rPr>
                      <m:t>=</m:t>
                    </m:r>
                  </m:oMath>
                </a14:m>
                <a:r>
                  <a:rPr lang="en-US" sz="2400" dirty="0" smtClean="0">
                    <a:latin typeface="Consolas" panose="020B0609020204030204" pitchFamily="49" charset="0"/>
                    <a:cs typeface="Consolas" panose="020B0609020204030204" pitchFamily="49" charset="0"/>
                  </a:rPr>
                  <a:t> </a:t>
                </a:r>
                <a14:m>
                  <m:oMath xmlns:m="http://schemas.openxmlformats.org/officeDocument/2006/math">
                    <m:d>
                      <m:dPr>
                        <m:begChr m:val="|"/>
                        <m:endChr m:val="|"/>
                        <m:ctrlPr>
                          <a:rPr lang="en-US" sz="2400" b="0" i="1" smtClean="0">
                            <a:latin typeface="Cambria Math" panose="02040503050406030204" pitchFamily="18" charset="0"/>
                            <a:cs typeface="Consolas" panose="020B0609020204030204" pitchFamily="49" charset="0"/>
                          </a:rPr>
                        </m:ctrlPr>
                      </m:dPr>
                      <m:e>
                        <m:r>
                          <a:rPr lang="en-US" sz="2400" b="0" i="1" smtClean="0">
                            <a:latin typeface="Cambria Math" panose="02040503050406030204" pitchFamily="18" charset="0"/>
                            <a:cs typeface="Consolas" panose="020B0609020204030204" pitchFamily="49" charset="0"/>
                          </a:rPr>
                          <m:t>𝐶</m:t>
                        </m:r>
                      </m:e>
                    </m:d>
                  </m:oMath>
                </a14:m>
                <a:endParaRPr lang="en-US" sz="2400" b="0" dirty="0" smtClean="0">
                  <a:latin typeface="Consolas" panose="020B0609020204030204" pitchFamily="49" charset="0"/>
                  <a:cs typeface="Consolas" panose="020B0609020204030204" pitchFamily="49" charset="0"/>
                </a:endParaRPr>
              </a:p>
              <a:p>
                <a:pPr marL="457200" indent="-457200">
                  <a:buFont typeface="+mj-lt"/>
                  <a:buAutoNum type="arabicPeriod"/>
                </a:pPr>
                <a:r>
                  <a:rPr lang="en-US" sz="2400" dirty="0" smtClean="0">
                    <a:latin typeface="Consolas" panose="020B0609020204030204" pitchFamily="49" charset="0"/>
                    <a:cs typeface="Consolas" panose="020B0609020204030204" pitchFamily="49" charset="0"/>
                  </a:rPr>
                  <a:t> </a:t>
                </a:r>
                <a14:m>
                  <m:oMath xmlns:m="http://schemas.openxmlformats.org/officeDocument/2006/math">
                    <m:r>
                      <a:rPr lang="en-US" sz="2400" b="0" i="0" dirty="0" smtClean="0">
                        <a:latin typeface="Cambria Math" panose="02040503050406030204" pitchFamily="18" charset="0"/>
                        <a:cs typeface="Consolas" panose="020B0609020204030204" pitchFamily="49" charset="0"/>
                      </a:rPr>
                      <m:t>  </m:t>
                    </m:r>
                    <m:r>
                      <a:rPr lang="en-US" sz="2400" i="1" dirty="0" smtClean="0">
                        <a:latin typeface="Cambria Math" panose="02040503050406030204" pitchFamily="18" charset="0"/>
                        <a:cs typeface="Consolas" panose="020B0609020204030204" pitchFamily="49" charset="0"/>
                      </a:rPr>
                      <m:t>𝑄</m:t>
                    </m:r>
                  </m:oMath>
                </a14:m>
                <a:r>
                  <a:rPr lang="en-US" sz="2400" dirty="0" smtClean="0">
                    <a:latin typeface="Consolas" panose="020B0609020204030204" pitchFamily="49" charset="0"/>
                    <a:cs typeface="Consolas" panose="020B0609020204030204" pitchFamily="49" charset="0"/>
                  </a:rPr>
                  <a:t> </a:t>
                </a:r>
                <a14:m>
                  <m:oMath xmlns:m="http://schemas.openxmlformats.org/officeDocument/2006/math">
                    <m:r>
                      <a:rPr lang="en-US" sz="2400" b="0" i="1" dirty="0" smtClean="0">
                        <a:latin typeface="Cambria Math" panose="02040503050406030204" pitchFamily="18" charset="0"/>
                        <a:cs typeface="Consolas" panose="020B0609020204030204" pitchFamily="49" charset="0"/>
                      </a:rPr>
                      <m:t>≔</m:t>
                    </m:r>
                  </m:oMath>
                </a14:m>
                <a:r>
                  <a:rPr lang="en-US" sz="2400" dirty="0" smtClean="0">
                    <a:latin typeface="Consolas" panose="020B0609020204030204" pitchFamily="49" charset="0"/>
                    <a:cs typeface="Consolas" panose="020B0609020204030204" pitchFamily="49" charset="0"/>
                  </a:rPr>
                  <a:t> </a:t>
                </a:r>
                <a14:m>
                  <m:oMath xmlns:m="http://schemas.openxmlformats.org/officeDocument/2006/math">
                    <m:r>
                      <a:rPr lang="en-US" sz="2400" i="1" dirty="0" smtClean="0">
                        <a:latin typeface="Cambria Math" panose="02040503050406030204" pitchFamily="18" charset="0"/>
                        <a:cs typeface="Consolas" panose="020B0609020204030204" pitchFamily="49" charset="0"/>
                      </a:rPr>
                      <m:t>𝐶</m:t>
                    </m:r>
                  </m:oMath>
                </a14:m>
                <a:r>
                  <a:rPr lang="en-US" sz="2400" dirty="0" smtClean="0">
                    <a:latin typeface="Consolas" panose="020B0609020204030204" pitchFamily="49" charset="0"/>
                    <a:cs typeface="Consolas" panose="020B0609020204030204" pitchFamily="49" charset="0"/>
                  </a:rPr>
                  <a:t> //keyed by the frequency attribute</a:t>
                </a:r>
              </a:p>
              <a:p>
                <a:pPr marL="457200" indent="-457200">
                  <a:buFont typeface="+mj-lt"/>
                  <a:buAutoNum type="arabicPeriod"/>
                </a:pPr>
                <a:r>
                  <a:rPr lang="en-US" sz="2400" dirty="0" smtClean="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 </a:t>
                </a:r>
                <a:r>
                  <a:rPr lang="en-US" sz="2400" b="1" dirty="0" smtClean="0">
                    <a:latin typeface="Consolas" panose="020B0609020204030204" pitchFamily="49" charset="0"/>
                    <a:cs typeface="Consolas" panose="020B0609020204030204" pitchFamily="49" charset="0"/>
                  </a:rPr>
                  <a:t>for</a:t>
                </a:r>
                <a:r>
                  <a:rPr lang="en-US" sz="2400" dirty="0" smtClean="0">
                    <a:latin typeface="Consolas" panose="020B0609020204030204" pitchFamily="49" charset="0"/>
                    <a:cs typeface="Consolas" panose="020B0609020204030204" pitchFamily="49" charset="0"/>
                  </a:rPr>
                  <a:t> </a:t>
                </a:r>
                <a14:m>
                  <m:oMath xmlns:m="http://schemas.openxmlformats.org/officeDocument/2006/math">
                    <m:r>
                      <a:rPr lang="en-US" sz="2400" i="1" dirty="0" smtClean="0">
                        <a:latin typeface="Cambria Math" panose="02040503050406030204" pitchFamily="18" charset="0"/>
                        <a:cs typeface="Consolas" panose="020B0609020204030204" pitchFamily="49" charset="0"/>
                      </a:rPr>
                      <m:t>𝑖</m:t>
                    </m:r>
                    <m:r>
                      <a:rPr lang="en-US" sz="2400" i="1" dirty="0" smtClean="0">
                        <a:latin typeface="Cambria Math" panose="02040503050406030204" pitchFamily="18" charset="0"/>
                        <a:cs typeface="Consolas" panose="020B0609020204030204" pitchFamily="49" charset="0"/>
                      </a:rPr>
                      <m:t> := 1</m:t>
                    </m:r>
                  </m:oMath>
                </a14:m>
                <a:r>
                  <a:rPr lang="en-US" sz="2400" dirty="0" smtClean="0">
                    <a:latin typeface="Consolas" panose="020B0609020204030204" pitchFamily="49" charset="0"/>
                    <a:cs typeface="Consolas" panose="020B0609020204030204" pitchFamily="49" charset="0"/>
                  </a:rPr>
                  <a:t> </a:t>
                </a:r>
                <a:r>
                  <a:rPr lang="en-US" sz="2400" b="1" dirty="0" smtClean="0">
                    <a:latin typeface="Consolas" panose="020B0609020204030204" pitchFamily="49" charset="0"/>
                    <a:cs typeface="Consolas" panose="020B0609020204030204" pitchFamily="49" charset="0"/>
                  </a:rPr>
                  <a:t>to</a:t>
                </a:r>
                <a:r>
                  <a:rPr lang="en-US" sz="2400" dirty="0" smtClean="0">
                    <a:latin typeface="Consolas" panose="020B0609020204030204" pitchFamily="49" charset="0"/>
                    <a:cs typeface="Consolas" panose="020B0609020204030204" pitchFamily="49" charset="0"/>
                  </a:rPr>
                  <a:t> </a:t>
                </a:r>
                <a14:m>
                  <m:oMath xmlns:m="http://schemas.openxmlformats.org/officeDocument/2006/math">
                    <m:r>
                      <a:rPr lang="en-US" sz="2400" i="1" dirty="0" smtClean="0">
                        <a:latin typeface="Cambria Math" panose="02040503050406030204" pitchFamily="18" charset="0"/>
                        <a:cs typeface="Consolas" panose="020B0609020204030204" pitchFamily="49" charset="0"/>
                      </a:rPr>
                      <m:t>𝑛</m:t>
                    </m:r>
                    <m:r>
                      <a:rPr lang="en-US" sz="2400" i="1" dirty="0" smtClean="0">
                        <a:latin typeface="Cambria Math" panose="02040503050406030204" pitchFamily="18" charset="0"/>
                        <a:cs typeface="Consolas" panose="020B0609020204030204" pitchFamily="49" charset="0"/>
                      </a:rPr>
                      <m:t>−1</m:t>
                    </m:r>
                  </m:oMath>
                </a14:m>
                <a:r>
                  <a:rPr lang="en-US" sz="2400" dirty="0" smtClean="0">
                    <a:latin typeface="Consolas" panose="020B0609020204030204" pitchFamily="49" charset="0"/>
                    <a:cs typeface="Consolas" panose="020B0609020204030204" pitchFamily="49" charset="0"/>
                  </a:rPr>
                  <a:t> </a:t>
                </a:r>
                <a:r>
                  <a:rPr lang="en-US" sz="2400" b="1" dirty="0" smtClean="0">
                    <a:latin typeface="Consolas" panose="020B0609020204030204" pitchFamily="49" charset="0"/>
                    <a:cs typeface="Consolas" panose="020B0609020204030204" pitchFamily="49" charset="0"/>
                  </a:rPr>
                  <a:t>do</a:t>
                </a:r>
                <a:endParaRPr lang="en-US" sz="2400" dirty="0" smtClean="0">
                  <a:latin typeface="Consolas" panose="020B0609020204030204" pitchFamily="49" charset="0"/>
                  <a:cs typeface="Consolas" panose="020B0609020204030204" pitchFamily="49" charset="0"/>
                </a:endParaRPr>
              </a:p>
              <a:p>
                <a:pPr marL="457200" indent="-457200">
                  <a:buFont typeface="+mj-lt"/>
                  <a:buAutoNum type="arabicPeriod"/>
                </a:pPr>
                <a:r>
                  <a:rPr lang="en-US" sz="2400" dirty="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 allocate </a:t>
                </a:r>
                <a:r>
                  <a:rPr lang="en-US" sz="2400" dirty="0" smtClean="0">
                    <a:latin typeface="Consolas" panose="020B0609020204030204" pitchFamily="49" charset="0"/>
                    <a:cs typeface="Consolas" panose="020B0609020204030204" pitchFamily="49" charset="0"/>
                  </a:rPr>
                  <a:t>a new node </a:t>
                </a:r>
                <a14:m>
                  <m:oMath xmlns:m="http://schemas.openxmlformats.org/officeDocument/2006/math">
                    <m:r>
                      <a:rPr lang="en-US" sz="2400" i="1" dirty="0" smtClean="0">
                        <a:latin typeface="Cambria Math" panose="02040503050406030204" pitchFamily="18" charset="0"/>
                        <a:cs typeface="Consolas" panose="020B0609020204030204" pitchFamily="49" charset="0"/>
                      </a:rPr>
                      <m:t>𝑧</m:t>
                    </m:r>
                  </m:oMath>
                </a14:m>
                <a:endParaRPr lang="en-US" sz="2400" dirty="0" smtClean="0">
                  <a:latin typeface="Consolas" panose="020B0609020204030204" pitchFamily="49" charset="0"/>
                  <a:cs typeface="Consolas" panose="020B0609020204030204" pitchFamily="49" charset="0"/>
                </a:endParaRPr>
              </a:p>
              <a:p>
                <a:pPr marL="457200" indent="-457200">
                  <a:buFont typeface="+mj-lt"/>
                  <a:buAutoNum type="arabicPeriod"/>
                </a:pPr>
                <a:r>
                  <a:rPr lang="en-US" sz="2400" dirty="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  </a:t>
                </a:r>
                <a14:m>
                  <m:oMath xmlns:m="http://schemas.openxmlformats.org/officeDocument/2006/math">
                    <m:r>
                      <a:rPr lang="en-US" sz="2400" b="0" i="0" dirty="0" smtClean="0">
                        <a:latin typeface="Cambria Math" panose="02040503050406030204" pitchFamily="18" charset="0"/>
                        <a:cs typeface="Consolas" panose="020B0609020204030204" pitchFamily="49" charset="0"/>
                      </a:rPr>
                      <m:t>   </m:t>
                    </m:r>
                    <m:r>
                      <a:rPr lang="en-US" sz="2400" i="1" dirty="0" smtClean="0">
                        <a:latin typeface="Cambria Math" panose="02040503050406030204" pitchFamily="18" charset="0"/>
                        <a:cs typeface="Consolas" panose="020B0609020204030204" pitchFamily="49" charset="0"/>
                      </a:rPr>
                      <m:t>𝑧</m:t>
                    </m:r>
                    <m:r>
                      <a:rPr lang="en-US" sz="2400" i="1" dirty="0" smtClean="0">
                        <a:latin typeface="Cambria Math" panose="02040503050406030204" pitchFamily="18" charset="0"/>
                        <a:cs typeface="Consolas" panose="020B0609020204030204" pitchFamily="49" charset="0"/>
                      </a:rPr>
                      <m:t>.</m:t>
                    </m:r>
                    <m:r>
                      <a:rPr lang="en-US" sz="2400" i="1" dirty="0" smtClean="0">
                        <a:latin typeface="Cambria Math" panose="02040503050406030204" pitchFamily="18" charset="0"/>
                        <a:cs typeface="Consolas" panose="020B0609020204030204" pitchFamily="49" charset="0"/>
                      </a:rPr>
                      <m:t>𝑙𝑒𝑓𝑡</m:t>
                    </m:r>
                  </m:oMath>
                </a14:m>
                <a:r>
                  <a:rPr lang="en-US" sz="2400" dirty="0" smtClean="0">
                    <a:latin typeface="Consolas" panose="020B0609020204030204" pitchFamily="49" charset="0"/>
                    <a:cs typeface="Consolas" panose="020B0609020204030204" pitchFamily="49" charset="0"/>
                  </a:rPr>
                  <a:t> </a:t>
                </a:r>
                <a14:m>
                  <m:oMath xmlns:m="http://schemas.openxmlformats.org/officeDocument/2006/math">
                    <m:r>
                      <a:rPr lang="en-US" sz="2400" b="0" i="1" dirty="0" smtClean="0">
                        <a:latin typeface="Cambria Math" panose="02040503050406030204" pitchFamily="18" charset="0"/>
                        <a:cs typeface="Consolas" panose="020B0609020204030204" pitchFamily="49" charset="0"/>
                      </a:rPr>
                      <m:t>≔</m:t>
                    </m:r>
                  </m:oMath>
                </a14:m>
                <a:r>
                  <a:rPr lang="en-US" sz="2400" dirty="0" smtClean="0">
                    <a:latin typeface="Consolas" panose="020B0609020204030204" pitchFamily="49" charset="0"/>
                    <a:cs typeface="Consolas" panose="020B0609020204030204" pitchFamily="49" charset="0"/>
                  </a:rPr>
                  <a:t> </a:t>
                </a:r>
                <a14:m>
                  <m:oMath xmlns:m="http://schemas.openxmlformats.org/officeDocument/2006/math">
                    <m:r>
                      <a:rPr lang="en-US" sz="2400" i="1" dirty="0" smtClean="0">
                        <a:latin typeface="Cambria Math" panose="02040503050406030204" pitchFamily="18" charset="0"/>
                        <a:cs typeface="Consolas" panose="020B0609020204030204" pitchFamily="49" charset="0"/>
                      </a:rPr>
                      <m:t>𝑥</m:t>
                    </m:r>
                  </m:oMath>
                </a14:m>
                <a:r>
                  <a:rPr lang="en-US" sz="2400" dirty="0" smtClean="0">
                    <a:latin typeface="Consolas" panose="020B0609020204030204" pitchFamily="49" charset="0"/>
                    <a:cs typeface="Consolas" panose="020B0609020204030204" pitchFamily="49" charset="0"/>
                  </a:rPr>
                  <a:t> </a:t>
                </a:r>
                <a14:m>
                  <m:oMath xmlns:m="http://schemas.openxmlformats.org/officeDocument/2006/math">
                    <m:r>
                      <a:rPr lang="en-US" sz="2400" b="0" i="1" dirty="0" smtClean="0">
                        <a:latin typeface="Cambria Math" panose="02040503050406030204" pitchFamily="18" charset="0"/>
                        <a:cs typeface="Consolas" panose="020B0609020204030204" pitchFamily="49" charset="0"/>
                      </a:rPr>
                      <m:t>≔</m:t>
                    </m:r>
                  </m:oMath>
                </a14:m>
                <a:r>
                  <a:rPr lang="en-US" sz="2400" dirty="0" smtClean="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Extract-Min(</a:t>
                </a:r>
                <a14:m>
                  <m:oMath xmlns:m="http://schemas.openxmlformats.org/officeDocument/2006/math">
                    <m:r>
                      <a:rPr lang="en-US" sz="2400" i="1" dirty="0" smtClean="0">
                        <a:latin typeface="Cambria Math" panose="02040503050406030204" pitchFamily="18" charset="0"/>
                        <a:cs typeface="Consolas" panose="020B0609020204030204" pitchFamily="49" charset="0"/>
                      </a:rPr>
                      <m:t>𝑄</m:t>
                    </m:r>
                  </m:oMath>
                </a14:m>
                <a:r>
                  <a:rPr lang="en-US" sz="2400" dirty="0" smtClean="0">
                    <a:latin typeface="Consolas" panose="020B0609020204030204" pitchFamily="49" charset="0"/>
                    <a:cs typeface="Consolas" panose="020B0609020204030204" pitchFamily="49" charset="0"/>
                  </a:rPr>
                  <a:t>)</a:t>
                </a:r>
              </a:p>
              <a:p>
                <a:pPr marL="457200" indent="-457200">
                  <a:buFont typeface="+mj-lt"/>
                  <a:buAutoNum type="arabicPeriod"/>
                </a:pPr>
                <a:r>
                  <a:rPr lang="en-US" sz="2400" dirty="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 </a:t>
                </a:r>
                <a14:m>
                  <m:oMath xmlns:m="http://schemas.openxmlformats.org/officeDocument/2006/math">
                    <m:r>
                      <a:rPr lang="en-US" sz="2400" i="1" dirty="0" smtClean="0">
                        <a:latin typeface="Cambria Math" panose="02040503050406030204" pitchFamily="18" charset="0"/>
                        <a:cs typeface="Consolas" panose="020B0609020204030204" pitchFamily="49" charset="0"/>
                      </a:rPr>
                      <m:t>𝑧</m:t>
                    </m:r>
                    <m:r>
                      <a:rPr lang="en-US" sz="2400" i="1" dirty="0" smtClean="0">
                        <a:latin typeface="Cambria Math" panose="02040503050406030204" pitchFamily="18" charset="0"/>
                        <a:cs typeface="Consolas" panose="020B0609020204030204" pitchFamily="49" charset="0"/>
                      </a:rPr>
                      <m:t>.</m:t>
                    </m:r>
                    <m:r>
                      <a:rPr lang="en-US" sz="2400" i="1" dirty="0" smtClean="0">
                        <a:latin typeface="Cambria Math" panose="02040503050406030204" pitchFamily="18" charset="0"/>
                        <a:cs typeface="Consolas" panose="020B0609020204030204" pitchFamily="49" charset="0"/>
                      </a:rPr>
                      <m:t>𝑟𝑖𝑔h𝑡</m:t>
                    </m:r>
                  </m:oMath>
                </a14:m>
                <a:r>
                  <a:rPr lang="en-US" sz="2400" dirty="0" smtClean="0">
                    <a:latin typeface="Consolas" panose="020B0609020204030204" pitchFamily="49" charset="0"/>
                    <a:cs typeface="Consolas" panose="020B0609020204030204" pitchFamily="49" charset="0"/>
                  </a:rPr>
                  <a:t> </a:t>
                </a:r>
                <a14:m>
                  <m:oMath xmlns:m="http://schemas.openxmlformats.org/officeDocument/2006/math">
                    <m:r>
                      <a:rPr lang="en-US" sz="2400" b="0" i="1" dirty="0" smtClean="0">
                        <a:latin typeface="Cambria Math" panose="02040503050406030204" pitchFamily="18" charset="0"/>
                        <a:cs typeface="Consolas" panose="020B0609020204030204" pitchFamily="49" charset="0"/>
                      </a:rPr>
                      <m:t>≔</m:t>
                    </m:r>
                  </m:oMath>
                </a14:m>
                <a:r>
                  <a:rPr lang="en-US" sz="2400" dirty="0" smtClean="0">
                    <a:latin typeface="Consolas" panose="020B0609020204030204" pitchFamily="49" charset="0"/>
                    <a:cs typeface="Consolas" panose="020B0609020204030204" pitchFamily="49" charset="0"/>
                  </a:rPr>
                  <a:t> </a:t>
                </a:r>
                <a14:m>
                  <m:oMath xmlns:m="http://schemas.openxmlformats.org/officeDocument/2006/math">
                    <m:r>
                      <a:rPr lang="en-US" sz="2400" i="1" dirty="0" smtClean="0">
                        <a:latin typeface="Cambria Math" panose="02040503050406030204" pitchFamily="18" charset="0"/>
                        <a:cs typeface="Consolas" panose="020B0609020204030204" pitchFamily="49" charset="0"/>
                      </a:rPr>
                      <m:t>𝑦</m:t>
                    </m:r>
                  </m:oMath>
                </a14:m>
                <a:r>
                  <a:rPr lang="en-US" sz="2400" dirty="0" smtClean="0">
                    <a:latin typeface="Consolas" panose="020B0609020204030204" pitchFamily="49" charset="0"/>
                    <a:cs typeface="Consolas" panose="020B0609020204030204" pitchFamily="49" charset="0"/>
                  </a:rPr>
                  <a:t> </a:t>
                </a:r>
                <a14:m>
                  <m:oMath xmlns:m="http://schemas.openxmlformats.org/officeDocument/2006/math">
                    <m:r>
                      <a:rPr lang="en-US" sz="2400" b="0" i="1" dirty="0" smtClean="0">
                        <a:latin typeface="Cambria Math" panose="02040503050406030204" pitchFamily="18" charset="0"/>
                        <a:cs typeface="Consolas" panose="020B0609020204030204" pitchFamily="49" charset="0"/>
                      </a:rPr>
                      <m:t>≔</m:t>
                    </m:r>
                  </m:oMath>
                </a14:m>
                <a:r>
                  <a:rPr lang="en-US" sz="2400" dirty="0" smtClean="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Extract-Min(</a:t>
                </a:r>
                <a14:m>
                  <m:oMath xmlns:m="http://schemas.openxmlformats.org/officeDocument/2006/math">
                    <m:r>
                      <a:rPr lang="en-US" sz="2400" i="1" dirty="0" smtClean="0">
                        <a:latin typeface="Cambria Math" panose="02040503050406030204" pitchFamily="18" charset="0"/>
                        <a:cs typeface="Consolas" panose="020B0609020204030204" pitchFamily="49" charset="0"/>
                      </a:rPr>
                      <m:t>𝑄</m:t>
                    </m:r>
                  </m:oMath>
                </a14:m>
                <a:r>
                  <a:rPr lang="en-US" sz="2400" dirty="0" smtClean="0">
                    <a:latin typeface="Consolas" panose="020B0609020204030204" pitchFamily="49" charset="0"/>
                    <a:cs typeface="Consolas" panose="020B0609020204030204" pitchFamily="49" charset="0"/>
                  </a:rPr>
                  <a:t>)</a:t>
                </a:r>
              </a:p>
              <a:p>
                <a:pPr marL="457200" indent="-457200">
                  <a:buFont typeface="+mj-lt"/>
                  <a:buAutoNum type="arabicPeriod"/>
                </a:pPr>
                <a:r>
                  <a:rPr lang="en-US" sz="2400" dirty="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 </a:t>
                </a:r>
                <a14:m>
                  <m:oMath xmlns:m="http://schemas.openxmlformats.org/officeDocument/2006/math">
                    <m:r>
                      <a:rPr lang="en-US" sz="2400" i="1" dirty="0" smtClean="0">
                        <a:latin typeface="Cambria Math" panose="02040503050406030204" pitchFamily="18" charset="0"/>
                        <a:cs typeface="Consolas" panose="020B0609020204030204" pitchFamily="49" charset="0"/>
                      </a:rPr>
                      <m:t>𝑧</m:t>
                    </m:r>
                    <m:r>
                      <a:rPr lang="en-US" sz="2400" i="1" dirty="0" smtClean="0">
                        <a:latin typeface="Cambria Math" panose="02040503050406030204" pitchFamily="18" charset="0"/>
                        <a:cs typeface="Consolas" panose="020B0609020204030204" pitchFamily="49" charset="0"/>
                      </a:rPr>
                      <m:t>.</m:t>
                    </m:r>
                    <m:r>
                      <a:rPr lang="en-US" sz="2400" i="1" dirty="0" smtClean="0">
                        <a:latin typeface="Cambria Math" panose="02040503050406030204" pitchFamily="18" charset="0"/>
                        <a:cs typeface="Consolas" panose="020B0609020204030204" pitchFamily="49" charset="0"/>
                      </a:rPr>
                      <m:t>𝑓𝑟𝑒𝑞</m:t>
                    </m:r>
                    <m:r>
                      <a:rPr lang="en-US" sz="2400" i="1" dirty="0" smtClean="0">
                        <a:latin typeface="Cambria Math" panose="02040503050406030204" pitchFamily="18" charset="0"/>
                        <a:cs typeface="Consolas" panose="020B0609020204030204" pitchFamily="49" charset="0"/>
                      </a:rPr>
                      <m:t> ≔ </m:t>
                    </m:r>
                    <m:r>
                      <a:rPr lang="en-US" sz="2400" i="1" dirty="0" err="1" smtClean="0">
                        <a:latin typeface="Cambria Math" panose="02040503050406030204" pitchFamily="18" charset="0"/>
                        <a:cs typeface="Consolas" panose="020B0609020204030204" pitchFamily="49" charset="0"/>
                      </a:rPr>
                      <m:t>𝑥</m:t>
                    </m:r>
                    <m:r>
                      <a:rPr lang="en-US" sz="2400" i="1" dirty="0" err="1" smtClean="0">
                        <a:latin typeface="Cambria Math" panose="02040503050406030204" pitchFamily="18" charset="0"/>
                        <a:cs typeface="Consolas" panose="020B0609020204030204" pitchFamily="49" charset="0"/>
                      </a:rPr>
                      <m:t>.</m:t>
                    </m:r>
                    <m:r>
                      <a:rPr lang="en-US" sz="2400" i="1" dirty="0" err="1" smtClean="0">
                        <a:latin typeface="Cambria Math" panose="02040503050406030204" pitchFamily="18" charset="0"/>
                        <a:cs typeface="Consolas" panose="020B0609020204030204" pitchFamily="49" charset="0"/>
                      </a:rPr>
                      <m:t>𝑓𝑟𝑒𝑞</m:t>
                    </m:r>
                    <m:r>
                      <a:rPr lang="en-US" sz="2400" i="1" dirty="0">
                        <a:latin typeface="Cambria Math" panose="02040503050406030204" pitchFamily="18" charset="0"/>
                        <a:cs typeface="Consolas" panose="020B0609020204030204" pitchFamily="49" charset="0"/>
                      </a:rPr>
                      <m:t> </m:t>
                    </m:r>
                    <m:r>
                      <a:rPr lang="en-US" sz="2400" i="1" dirty="0" smtClean="0">
                        <a:latin typeface="Cambria Math" panose="02040503050406030204" pitchFamily="18" charset="0"/>
                        <a:cs typeface="Consolas" panose="020B0609020204030204" pitchFamily="49" charset="0"/>
                      </a:rPr>
                      <m:t>+ </m:t>
                    </m:r>
                    <m:r>
                      <a:rPr lang="en-US" sz="2400" i="1" dirty="0" err="1" smtClean="0">
                        <a:latin typeface="Cambria Math" panose="02040503050406030204" pitchFamily="18" charset="0"/>
                        <a:cs typeface="Consolas" panose="020B0609020204030204" pitchFamily="49" charset="0"/>
                      </a:rPr>
                      <m:t>𝑦</m:t>
                    </m:r>
                    <m:r>
                      <a:rPr lang="en-US" sz="2400" i="1" dirty="0" err="1" smtClean="0">
                        <a:latin typeface="Cambria Math" panose="02040503050406030204" pitchFamily="18" charset="0"/>
                        <a:cs typeface="Consolas" panose="020B0609020204030204" pitchFamily="49" charset="0"/>
                      </a:rPr>
                      <m:t>.</m:t>
                    </m:r>
                    <m:r>
                      <a:rPr lang="en-US" sz="2400" i="1" dirty="0" err="1" smtClean="0">
                        <a:latin typeface="Cambria Math" panose="02040503050406030204" pitchFamily="18" charset="0"/>
                        <a:cs typeface="Consolas" panose="020B0609020204030204" pitchFamily="49" charset="0"/>
                      </a:rPr>
                      <m:t>𝑓𝑟𝑒𝑞</m:t>
                    </m:r>
                  </m:oMath>
                </a14:m>
                <a:endParaRPr lang="en-US" sz="2400" dirty="0" smtClean="0">
                  <a:latin typeface="Consolas" panose="020B0609020204030204" pitchFamily="49" charset="0"/>
                  <a:cs typeface="Consolas" panose="020B0609020204030204" pitchFamily="49" charset="0"/>
                </a:endParaRPr>
              </a:p>
              <a:p>
                <a:pPr marL="457200" indent="-457200">
                  <a:buFont typeface="+mj-lt"/>
                  <a:buAutoNum type="arabicPeriod"/>
                </a:pPr>
                <a:r>
                  <a:rPr lang="en-US" sz="2400" dirty="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 Insert</a:t>
                </a:r>
                <a:r>
                  <a:rPr lang="en-US" sz="2400" dirty="0" smtClean="0">
                    <a:latin typeface="Consolas" panose="020B0609020204030204" pitchFamily="49" charset="0"/>
                    <a:cs typeface="Consolas" panose="020B0609020204030204" pitchFamily="49" charset="0"/>
                  </a:rPr>
                  <a:t>(</a:t>
                </a:r>
                <a14:m>
                  <m:oMath xmlns:m="http://schemas.openxmlformats.org/officeDocument/2006/math">
                    <m:r>
                      <a:rPr lang="en-US" sz="2400" i="1" dirty="0" smtClean="0">
                        <a:latin typeface="Cambria Math" panose="02040503050406030204" pitchFamily="18" charset="0"/>
                        <a:cs typeface="Consolas" panose="020B0609020204030204" pitchFamily="49" charset="0"/>
                      </a:rPr>
                      <m:t>𝑄</m:t>
                    </m:r>
                  </m:oMath>
                </a14:m>
                <a:r>
                  <a:rPr lang="en-US" sz="2400" dirty="0" smtClean="0">
                    <a:latin typeface="Consolas" panose="020B0609020204030204" pitchFamily="49" charset="0"/>
                    <a:cs typeface="Consolas" panose="020B0609020204030204" pitchFamily="49" charset="0"/>
                  </a:rPr>
                  <a:t>, </a:t>
                </a:r>
                <a14:m>
                  <m:oMath xmlns:m="http://schemas.openxmlformats.org/officeDocument/2006/math">
                    <m:r>
                      <a:rPr lang="en-US" sz="2400" i="1" dirty="0" smtClean="0">
                        <a:latin typeface="Cambria Math" panose="02040503050406030204" pitchFamily="18" charset="0"/>
                        <a:cs typeface="Consolas" panose="020B0609020204030204" pitchFamily="49" charset="0"/>
                      </a:rPr>
                      <m:t>𝑧</m:t>
                    </m:r>
                  </m:oMath>
                </a14:m>
                <a:r>
                  <a:rPr lang="en-US" sz="2400" dirty="0" smtClean="0">
                    <a:latin typeface="Consolas" panose="020B0609020204030204" pitchFamily="49" charset="0"/>
                    <a:cs typeface="Consolas" panose="020B0609020204030204" pitchFamily="49" charset="0"/>
                  </a:rPr>
                  <a:t>)</a:t>
                </a:r>
              </a:p>
              <a:p>
                <a:pPr marL="457200" indent="-457200">
                  <a:buFont typeface="+mj-lt"/>
                  <a:buAutoNum type="arabicPeriod"/>
                </a:pPr>
                <a:r>
                  <a:rPr lang="en-US" sz="2400" dirty="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 </a:t>
                </a:r>
                <a:r>
                  <a:rPr lang="en-US" sz="2400" b="1" dirty="0" smtClean="0">
                    <a:latin typeface="Consolas" panose="020B0609020204030204" pitchFamily="49" charset="0"/>
                    <a:cs typeface="Consolas" panose="020B0609020204030204" pitchFamily="49" charset="0"/>
                  </a:rPr>
                  <a:t>end</a:t>
                </a:r>
                <a:endParaRPr lang="en-US" sz="2400" dirty="0" smtClean="0">
                  <a:latin typeface="Consolas" panose="020B0609020204030204" pitchFamily="49" charset="0"/>
                  <a:cs typeface="Consolas" panose="020B0609020204030204" pitchFamily="49" charset="0"/>
                </a:endParaRPr>
              </a:p>
              <a:p>
                <a:pPr marL="457200" indent="-457200">
                  <a:buFont typeface="+mj-lt"/>
                  <a:buAutoNum type="arabicPeriod"/>
                </a:pPr>
                <a:r>
                  <a:rPr lang="en-US" sz="2400" dirty="0" smtClean="0">
                    <a:latin typeface="Consolas" panose="020B0609020204030204" pitchFamily="49" charset="0"/>
                    <a:cs typeface="Consolas" panose="020B0609020204030204" pitchFamily="49" charset="0"/>
                  </a:rPr>
                  <a:t> </a:t>
                </a:r>
                <a:r>
                  <a:rPr lang="en-US" sz="2400" dirty="0">
                    <a:latin typeface="Consolas" panose="020B0609020204030204" pitchFamily="49" charset="0"/>
                    <a:cs typeface="Consolas" panose="020B0609020204030204" pitchFamily="49" charset="0"/>
                  </a:rPr>
                  <a:t> </a:t>
                </a:r>
                <a:r>
                  <a:rPr lang="en-US" sz="2400" b="1" dirty="0" smtClean="0">
                    <a:latin typeface="Consolas" panose="020B0609020204030204" pitchFamily="49" charset="0"/>
                    <a:cs typeface="Consolas" panose="020B0609020204030204" pitchFamily="49" charset="0"/>
                  </a:rPr>
                  <a:t>return</a:t>
                </a:r>
                <a:r>
                  <a:rPr lang="en-US" sz="2400" dirty="0" smtClean="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Extract-Min(</a:t>
                </a:r>
                <a14:m>
                  <m:oMath xmlns:m="http://schemas.openxmlformats.org/officeDocument/2006/math">
                    <m:r>
                      <a:rPr lang="en-US" sz="2400" i="1" dirty="0" smtClean="0">
                        <a:latin typeface="Cambria Math" panose="02040503050406030204" pitchFamily="18" charset="0"/>
                        <a:cs typeface="Consolas" panose="020B0609020204030204" pitchFamily="49" charset="0"/>
                      </a:rPr>
                      <m:t>𝑄</m:t>
                    </m:r>
                  </m:oMath>
                </a14:m>
                <a:r>
                  <a:rPr lang="en-US" sz="2400" dirty="0" smtClean="0">
                    <a:latin typeface="Consolas" panose="020B0609020204030204" pitchFamily="49" charset="0"/>
                    <a:cs typeface="Consolas" panose="020B0609020204030204" pitchFamily="49" charset="0"/>
                  </a:rPr>
                  <a:t>)</a:t>
                </a:r>
                <a:endParaRPr lang="en-US" sz="2400" dirty="0">
                  <a:latin typeface="Consolas" panose="020B0609020204030204" pitchFamily="49" charset="0"/>
                  <a:cs typeface="Consolas" panose="020B0609020204030204" pitchFamily="49"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180165"/>
                <a:ext cx="10515600" cy="5543363"/>
              </a:xfrm>
              <a:blipFill rotWithShape="0">
                <a:blip r:embed="rId2"/>
                <a:stretch>
                  <a:fillRect l="-870" t="-1540"/>
                </a:stretch>
              </a:blipFill>
            </p:spPr>
            <p:txBody>
              <a:bodyPr/>
              <a:lstStyle/>
              <a:p>
                <a:r>
                  <a:rPr lang="en-US">
                    <a:noFill/>
                  </a:rPr>
                  <a:t> </a:t>
                </a:r>
              </a:p>
            </p:txBody>
          </p:sp>
        </mc:Fallback>
      </mc:AlternateContent>
    </p:spTree>
    <p:extLst>
      <p:ext uri="{BB962C8B-B14F-4D97-AF65-F5344CB8AC3E}">
        <p14:creationId xmlns:p14="http://schemas.microsoft.com/office/powerpoint/2010/main" val="4087255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35" y="242047"/>
            <a:ext cx="11416553" cy="6481482"/>
          </a:xfrm>
          <a:prstGeom prst="rect">
            <a:avLst/>
          </a:prstGeom>
        </p:spPr>
      </p:pic>
    </p:spTree>
    <p:extLst>
      <p:ext uri="{BB962C8B-B14F-4D97-AF65-F5344CB8AC3E}">
        <p14:creationId xmlns:p14="http://schemas.microsoft.com/office/powerpoint/2010/main" val="2347856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b="1" dirty="0" smtClean="0"/>
              <a:t>The Runtime of the Algorithm</a:t>
            </a:r>
            <a:endParaRPr lang="en-US" b="1"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403070"/>
                <a:ext cx="10515600" cy="5199436"/>
              </a:xfrm>
            </p:spPr>
            <p:txBody>
              <a:bodyPr/>
              <a:lstStyle/>
              <a:p>
                <a:r>
                  <a:rPr lang="en-US" dirty="0" smtClean="0"/>
                  <a:t>We assume that the minimum priority queue is implemented using a min binary heap.</a:t>
                </a:r>
              </a:p>
              <a:p>
                <a:r>
                  <a:rPr lang="en-US" dirty="0" smtClean="0"/>
                  <a:t>The initialization on line 2 takes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smtClean="0"/>
                  <a:t> time.</a:t>
                </a:r>
              </a:p>
              <a:p>
                <a:r>
                  <a:rPr lang="en-US" dirty="0" smtClean="0"/>
                  <a:t>Each subsequent operations Extract-Min and Insert that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lg</m:t>
                        </m:r>
                      </m:fName>
                      <m:e>
                        <m:r>
                          <a:rPr lang="en-US" b="0" i="1" smtClean="0">
                            <a:latin typeface="Cambria Math" panose="02040503050406030204" pitchFamily="18" charset="0"/>
                          </a:rPr>
                          <m:t>𝑛</m:t>
                        </m:r>
                      </m:e>
                    </m:func>
                    <m:r>
                      <a:rPr lang="en-US" b="0" i="1" smtClean="0">
                        <a:latin typeface="Cambria Math" panose="02040503050406030204" pitchFamily="18" charset="0"/>
                      </a:rPr>
                      <m:t>)</m:t>
                    </m:r>
                  </m:oMath>
                </a14:m>
                <a:r>
                  <a:rPr lang="en-US" dirty="0" smtClean="0"/>
                  <a:t>.</a:t>
                </a:r>
              </a:p>
              <a:p>
                <a:r>
                  <a:rPr lang="en-US" dirty="0" smtClean="0"/>
                  <a:t>Since the loop iterates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−1 </m:t>
                    </m:r>
                  </m:oMath>
                </a14:m>
                <a:r>
                  <a:rPr lang="en-US" dirty="0" smtClean="0"/>
                  <a:t>times we have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𝑛</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lg</m:t>
                          </m:r>
                        </m:fName>
                        <m:e>
                          <m:r>
                            <a:rPr lang="en-US" b="0" i="1" smtClean="0">
                              <a:latin typeface="Cambria Math" panose="02040503050406030204" pitchFamily="18" charset="0"/>
                            </a:rPr>
                            <m:t>𝑛</m:t>
                          </m:r>
                        </m:e>
                      </m:func>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lg</m:t>
                          </m:r>
                        </m:fName>
                        <m:e>
                          <m:r>
                            <a:rPr lang="en-US" b="0" i="1" smtClean="0">
                              <a:latin typeface="Cambria Math" panose="02040503050406030204" pitchFamily="18" charset="0"/>
                            </a:rPr>
                            <m:t>𝑛</m:t>
                          </m:r>
                        </m:e>
                      </m:func>
                      <m:r>
                        <a:rPr lang="en-US" b="0" i="1" smtClean="0">
                          <a:latin typeface="Cambria Math" panose="02040503050406030204" pitchFamily="18" charset="0"/>
                        </a:rPr>
                        <m:t>=</m:t>
                      </m:r>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𝑛</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lg</m:t>
                          </m:r>
                        </m:fName>
                        <m:e>
                          <m:r>
                            <a:rPr lang="en-US" b="0" i="1" smtClean="0">
                              <a:latin typeface="Cambria Math" panose="02040503050406030204" pitchFamily="18" charset="0"/>
                            </a:rPr>
                            <m:t>𝑛</m:t>
                          </m:r>
                        </m:e>
                      </m:func>
                      <m:r>
                        <a:rPr lang="en-US" b="0" i="1" smtClean="0">
                          <a:latin typeface="Cambria Math" panose="02040503050406030204" pitchFamily="18" charset="0"/>
                        </a:rPr>
                        <m:t>)</m:t>
                      </m:r>
                    </m:oMath>
                  </m:oMathPara>
                </a14:m>
                <a:endParaRPr lang="en-US" dirty="0" smtClean="0"/>
              </a:p>
              <a:p>
                <a:r>
                  <a:rPr lang="en-US" dirty="0" smtClean="0"/>
                  <a:t>Interestingly the runtime can be reduced down to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𝑛</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lg</m:t>
                        </m:r>
                      </m:fName>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lg</m:t>
                            </m:r>
                          </m:fName>
                          <m:e>
                            <m:r>
                              <a:rPr lang="en-US" b="0" i="1" smtClean="0">
                                <a:latin typeface="Cambria Math" panose="02040503050406030204" pitchFamily="18" charset="0"/>
                              </a:rPr>
                              <m:t>𝑛</m:t>
                            </m:r>
                          </m:e>
                        </m:func>
                      </m:e>
                    </m:func>
                    <m:r>
                      <a:rPr lang="en-US" b="0" i="1" smtClean="0">
                        <a:latin typeface="Cambria Math" panose="02040503050406030204" pitchFamily="18" charset="0"/>
                      </a:rPr>
                      <m:t>)</m:t>
                    </m:r>
                  </m:oMath>
                </a14:m>
                <a:endParaRPr lang="en-US" dirty="0" smtClean="0"/>
              </a:p>
              <a:p>
                <a:pPr marL="0" indent="0">
                  <a:buNone/>
                </a:pPr>
                <a:r>
                  <a:rPr lang="en-US" dirty="0"/>
                  <a:t> </a:t>
                </a:r>
                <a:r>
                  <a:rPr lang="en-US" dirty="0" smtClean="0"/>
                  <a:t>  using what is called a </a:t>
                </a:r>
                <a:r>
                  <a:rPr lang="en-US" dirty="0" smtClean="0"/>
                  <a:t>Van-</a:t>
                </a:r>
                <a:r>
                  <a:rPr lang="en-US" dirty="0" err="1" smtClean="0"/>
                  <a:t>Embde</a:t>
                </a:r>
                <a:r>
                  <a:rPr lang="en-US" dirty="0" smtClean="0"/>
                  <a:t>-Boas </a:t>
                </a:r>
                <a:r>
                  <a:rPr lang="en-US" dirty="0" smtClean="0"/>
                  <a:t>tree for implementing </a:t>
                </a:r>
                <a14:m>
                  <m:oMath xmlns:m="http://schemas.openxmlformats.org/officeDocument/2006/math">
                    <m:r>
                      <a:rPr lang="en-US" b="0" i="1" smtClean="0">
                        <a:latin typeface="Cambria Math" panose="02040503050406030204" pitchFamily="18" charset="0"/>
                      </a:rPr>
                      <m:t>𝑄</m:t>
                    </m:r>
                  </m:oMath>
                </a14:m>
                <a:r>
                  <a:rPr lang="en-US" dirty="0" smtClean="0"/>
                  <a:t>.</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403070"/>
                <a:ext cx="10515600" cy="5199436"/>
              </a:xfrm>
              <a:blipFill rotWithShape="0">
                <a:blip r:embed="rId2"/>
                <a:stretch>
                  <a:fillRect l="-1043" t="-1876" r="-116"/>
                </a:stretch>
              </a:blipFill>
            </p:spPr>
            <p:txBody>
              <a:bodyPr/>
              <a:lstStyle/>
              <a:p>
                <a:r>
                  <a:rPr lang="en-US">
                    <a:noFill/>
                  </a:rPr>
                  <a:t> </a:t>
                </a:r>
              </a:p>
            </p:txBody>
          </p:sp>
        </mc:Fallback>
      </mc:AlternateContent>
    </p:spTree>
    <p:extLst>
      <p:ext uri="{BB962C8B-B14F-4D97-AF65-F5344CB8AC3E}">
        <p14:creationId xmlns:p14="http://schemas.microsoft.com/office/powerpoint/2010/main" val="1870087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 Few Notes on The Priority Queue</a:t>
            </a:r>
            <a:endParaRPr lang="en-US" b="1"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The priority queue that we used here was a min priority queue in which the node with the lowest key value is always extracted first and then an operation called </a:t>
                </a:r>
                <a:r>
                  <a:rPr lang="en-US" i="1" dirty="0" smtClean="0"/>
                  <a:t>min heapify </a:t>
                </a:r>
                <a:r>
                  <a:rPr lang="en-US" dirty="0" smtClean="0"/>
                  <a:t>is performed to rearrange the tree(heap) according to their key value. Here a min heap was used to implement the min priority queue.</a:t>
                </a:r>
              </a:p>
              <a:p>
                <a:r>
                  <a:rPr lang="en-US" dirty="0" smtClean="0"/>
                  <a:t>This special operation is performed each time an insertion or extraction operation is performed on the heap.</a:t>
                </a:r>
              </a:p>
              <a:p>
                <a:r>
                  <a:rPr lang="en-US" dirty="0" smtClean="0"/>
                  <a:t>If we had to sort the queue each time we perform an extraction the algorithm would have taken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lg</m:t>
                        </m:r>
                      </m:fName>
                      <m:e>
                        <m:r>
                          <a:rPr lang="en-US" b="0" i="1" smtClean="0">
                            <a:latin typeface="Cambria Math" panose="02040503050406030204" pitchFamily="18" charset="0"/>
                          </a:rPr>
                          <m:t>𝑛</m:t>
                        </m:r>
                      </m:e>
                    </m:func>
                    <m:r>
                      <a:rPr lang="en-US" b="0" i="1" smtClean="0">
                        <a:latin typeface="Cambria Math" panose="02040503050406030204" pitchFamily="18" charset="0"/>
                      </a:rPr>
                      <m:t>)</m:t>
                    </m:r>
                  </m:oMath>
                </a14:m>
                <a:r>
                  <a:rPr lang="en-US" dirty="0" smtClean="0"/>
                  <a:t> time which is no better.</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r="-1217"/>
                </a:stretch>
              </a:blipFill>
            </p:spPr>
            <p:txBody>
              <a:bodyPr/>
              <a:lstStyle/>
              <a:p>
                <a:r>
                  <a:rPr lang="en-US">
                    <a:noFill/>
                  </a:rPr>
                  <a:t> </a:t>
                </a:r>
              </a:p>
            </p:txBody>
          </p:sp>
        </mc:Fallback>
      </mc:AlternateContent>
    </p:spTree>
    <p:extLst>
      <p:ext uri="{BB962C8B-B14F-4D97-AF65-F5344CB8AC3E}">
        <p14:creationId xmlns:p14="http://schemas.microsoft.com/office/powerpoint/2010/main" val="3815228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035424"/>
          </a:xfrm>
        </p:spPr>
        <p:txBody>
          <a:bodyPr/>
          <a:lstStyle/>
          <a:p>
            <a:r>
              <a:rPr lang="en-US" b="1" dirty="0" smtClean="0"/>
              <a:t>Activity Scheduling Problem</a:t>
            </a: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425388"/>
                <a:ext cx="10515600" cy="5284694"/>
              </a:xfrm>
            </p:spPr>
            <p:txBody>
              <a:bodyPr>
                <a:normAutofit lnSpcReduction="10000"/>
              </a:bodyPr>
              <a:lstStyle/>
              <a:p>
                <a:r>
                  <a:rPr lang="en-US" dirty="0" smtClean="0"/>
                  <a:t>Suppose that we are given a set </a:t>
                </a:r>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𝑛</m:t>
                        </m:r>
                      </m:sub>
                    </m:sSub>
                    <m:r>
                      <a:rPr lang="en-US" b="0" i="1" smtClean="0">
                        <a:latin typeface="Cambria Math" panose="02040503050406030204" pitchFamily="18" charset="0"/>
                      </a:rPr>
                      <m:t>}</m:t>
                    </m:r>
                  </m:oMath>
                </a14:m>
                <a:r>
                  <a:rPr lang="en-US" dirty="0" smtClean="0"/>
                  <a:t> of </a:t>
                </a:r>
                <a14:m>
                  <m:oMath xmlns:m="http://schemas.openxmlformats.org/officeDocument/2006/math">
                    <m:r>
                      <a:rPr lang="en-US" b="0" i="1" smtClean="0">
                        <a:latin typeface="Cambria Math" panose="02040503050406030204" pitchFamily="18" charset="0"/>
                      </a:rPr>
                      <m:t>𝑛</m:t>
                    </m:r>
                  </m:oMath>
                </a14:m>
                <a:r>
                  <a:rPr lang="en-US" dirty="0" smtClean="0"/>
                  <a:t> proposed activities that wises to use a resource. Each activity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sub>
                    </m:sSub>
                  </m:oMath>
                </a14:m>
                <a:r>
                  <a:rPr lang="en-US" dirty="0" smtClean="0"/>
                  <a:t> has a start time and finish time, denoted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r>
                      <a:rPr lang="en-US" b="0" i="0"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r>
                      <a:rPr lang="en-US" b="0" i="0" smtClean="0">
                        <a:latin typeface="Cambria Math" panose="02040503050406030204" pitchFamily="18" charset="0"/>
                      </a:rPr>
                      <m:t> </m:t>
                    </m:r>
                  </m:oMath>
                </a14:m>
                <a:r>
                  <a:rPr lang="en-US" dirty="0" smtClean="0"/>
                  <a:t>where </a:t>
                </a:r>
                <a14:m>
                  <m:oMath xmlns:m="http://schemas.openxmlformats.org/officeDocument/2006/math">
                    <m:r>
                      <a:rPr lang="en-US" b="0" i="1" smtClean="0">
                        <a:latin typeface="Cambria Math" panose="02040503050406030204" pitchFamily="18" charset="0"/>
                      </a:rPr>
                      <m:t>0≤</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r>
                      <a:rPr lang="en-US" b="0" i="1" smtClean="0">
                        <a:latin typeface="Cambria Math" panose="02040503050406030204" pitchFamily="18" charset="0"/>
                      </a:rPr>
                      <m:t>&lt;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r>
                      <a:rPr lang="en-US" b="0" i="1" smtClean="0">
                        <a:latin typeface="Cambria Math" panose="02040503050406030204" pitchFamily="18" charset="0"/>
                      </a:rPr>
                      <m:t>&lt;</m:t>
                    </m:r>
                    <m:r>
                      <a:rPr lang="en-US" b="0" i="1" smtClean="0">
                        <a:latin typeface="Cambria Math" panose="02040503050406030204" pitchFamily="18" charset="0"/>
                        <a:ea typeface="Cambria Math" panose="02040503050406030204" pitchFamily="18" charset="0"/>
                      </a:rPr>
                      <m:t>∞</m:t>
                    </m:r>
                  </m:oMath>
                </a14:m>
                <a:r>
                  <a:rPr lang="en-US" dirty="0" smtClean="0"/>
                  <a:t>. </a:t>
                </a:r>
              </a:p>
              <a:p>
                <a:r>
                  <a:rPr lang="en-US" dirty="0" smtClean="0"/>
                  <a:t>If selected, the activity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sub>
                    </m:sSub>
                  </m:oMath>
                </a14:m>
                <a:r>
                  <a:rPr lang="en-US" dirty="0" smtClean="0"/>
                  <a:t> takes place in the half interval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a14:m>
                <a:r>
                  <a:rPr lang="en-US" dirty="0" smtClean="0"/>
                  <a:t>.</a:t>
                </a:r>
              </a:p>
              <a:p>
                <a:r>
                  <a:rPr lang="en-US" dirty="0" smtClean="0"/>
                  <a:t>Two activities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sub>
                    </m:sSub>
                  </m:oMath>
                </a14:m>
                <a:r>
                  <a:rPr lang="en-US" dirty="0" smtClean="0"/>
                  <a:t> and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𝑗</m:t>
                        </m:r>
                      </m:sub>
                    </m:sSub>
                  </m:oMath>
                </a14:m>
                <a:r>
                  <a:rPr lang="en-US" dirty="0" smtClean="0"/>
                  <a:t> are said to be </a:t>
                </a:r>
                <a:r>
                  <a:rPr lang="en-US" i="1" dirty="0" smtClean="0"/>
                  <a:t>compatible </a:t>
                </a:r>
                <a:r>
                  <a:rPr lang="en-US" dirty="0" smtClean="0"/>
                  <a:t>if the interval  </a:t>
                </a:r>
                <a14:m>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𝑖</m:t>
                        </m:r>
                      </m:sub>
                    </m:sSub>
                    <m:r>
                      <a:rPr lang="en-US" i="1">
                        <a:latin typeface="Cambria Math" panose="02040503050406030204" pitchFamily="18" charset="0"/>
                      </a:rPr>
                      <m:t>)</m:t>
                    </m:r>
                  </m:oMath>
                </a14:m>
                <a:r>
                  <a:rPr lang="en-US" dirty="0" smtClean="0"/>
                  <a:t> and </a:t>
                </a:r>
                <a14:m>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b="0" i="1" smtClean="0">
                            <a:latin typeface="Cambria Math" panose="02040503050406030204" pitchFamily="18" charset="0"/>
                          </a:rPr>
                          <m:t>𝑗</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𝑗</m:t>
                        </m:r>
                      </m:sub>
                    </m:sSub>
                    <m:r>
                      <a:rPr lang="en-US" i="1">
                        <a:latin typeface="Cambria Math" panose="02040503050406030204" pitchFamily="18" charset="0"/>
                      </a:rPr>
                      <m:t>)</m:t>
                    </m:r>
                  </m:oMath>
                </a14:m>
                <a:r>
                  <a:rPr lang="en-US" dirty="0" smtClean="0"/>
                  <a:t> do not overlap. That is if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oMath>
                </a14:m>
                <a:r>
                  <a:rPr lang="en-US" dirty="0" smtClean="0"/>
                  <a:t> or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oMath>
                </a14:m>
                <a:r>
                  <a:rPr lang="en-US" dirty="0" smtClean="0"/>
                  <a:t>.</a:t>
                </a:r>
              </a:p>
              <a:p>
                <a:r>
                  <a:rPr lang="en-US" dirty="0" smtClean="0"/>
                  <a:t>In the activity scheduling problem, we wish to chose a subset of </a:t>
                </a:r>
                <a14:m>
                  <m:oMath xmlns:m="http://schemas.openxmlformats.org/officeDocument/2006/math">
                    <m:r>
                      <a:rPr lang="en-US" b="0" i="1" smtClean="0">
                        <a:latin typeface="Cambria Math" panose="02040503050406030204" pitchFamily="18" charset="0"/>
                      </a:rPr>
                      <m:t>𝑆</m:t>
                    </m:r>
                  </m:oMath>
                </a14:m>
                <a:r>
                  <a:rPr lang="en-US" dirty="0" smtClean="0"/>
                  <a:t> with the maximum size where each activities are mutually </a:t>
                </a:r>
                <a:r>
                  <a:rPr lang="en-US" i="1" dirty="0" smtClean="0"/>
                  <a:t>compatible</a:t>
                </a:r>
                <a:r>
                  <a:rPr lang="en-US" dirty="0" smtClean="0"/>
                  <a:t>.</a:t>
                </a:r>
                <a:endParaRPr lang="en-US" dirty="0"/>
              </a:p>
              <a:p>
                <a:r>
                  <a:rPr lang="en-US" dirty="0" smtClean="0"/>
                  <a:t>We assume that the activities are sorted in increasing order of finishing time.</a:t>
                </a:r>
              </a:p>
              <a:p>
                <a:pPr marL="0" indent="0">
                  <a:buNone/>
                </a:pPr>
                <a:r>
                  <a:rPr lang="en-US" dirty="0" smtClean="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𝑛</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𝑛</m:t>
                        </m:r>
                      </m:sub>
                    </m:sSub>
                  </m:oMath>
                </a14:m>
                <a:r>
                  <a:rPr lang="en-US" dirty="0" smtClean="0"/>
                  <a:t>.</a:t>
                </a:r>
                <a:endParaRPr lang="en-US" dirty="0"/>
              </a:p>
              <a:p>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425388"/>
                <a:ext cx="10515600" cy="5284694"/>
              </a:xfrm>
              <a:blipFill>
                <a:blip r:embed="rId2"/>
                <a:stretch>
                  <a:fillRect l="-1043" t="-2653" r="-1449"/>
                </a:stretch>
              </a:blipFill>
            </p:spPr>
            <p:txBody>
              <a:bodyPr/>
              <a:lstStyle/>
              <a:p>
                <a:r>
                  <a:rPr lang="en-US">
                    <a:noFill/>
                  </a:rPr>
                  <a:t> </a:t>
                </a:r>
              </a:p>
            </p:txBody>
          </p:sp>
        </mc:Fallback>
      </mc:AlternateContent>
    </p:spTree>
    <p:extLst>
      <p:ext uri="{BB962C8B-B14F-4D97-AF65-F5344CB8AC3E}">
        <p14:creationId xmlns:p14="http://schemas.microsoft.com/office/powerpoint/2010/main" val="26324538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900953"/>
          </a:xfrm>
        </p:spPr>
        <p:txBody>
          <a:bodyPr/>
          <a:lstStyle/>
          <a:p>
            <a:r>
              <a:rPr lang="en-US" b="1" dirty="0" smtClean="0"/>
              <a:t>An Example</a:t>
            </a: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072590"/>
                <a:ext cx="10515600" cy="5785410"/>
              </a:xfrm>
            </p:spPr>
            <p:txBody>
              <a:bodyPr/>
              <a:lstStyle/>
              <a:p>
                <a:r>
                  <a:rPr lang="en-US" dirty="0" smtClean="0"/>
                  <a:t>Consider the following set of activities:</a:t>
                </a:r>
              </a:p>
              <a:p>
                <a:endParaRPr lang="en-US" dirty="0" smtClean="0"/>
              </a:p>
              <a:p>
                <a:endParaRPr lang="en-US" dirty="0"/>
              </a:p>
              <a:p>
                <a:endParaRPr lang="en-US" dirty="0"/>
              </a:p>
              <a:p>
                <a:r>
                  <a:rPr lang="en-US" dirty="0" smtClean="0"/>
                  <a:t>The subset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9</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11</m:t>
                        </m:r>
                      </m:sub>
                    </m:sSub>
                    <m:r>
                      <a:rPr lang="en-US" b="0" i="1" smtClean="0">
                        <a:latin typeface="Cambria Math" panose="02040503050406030204" pitchFamily="18" charset="0"/>
                      </a:rPr>
                      <m:t>}</m:t>
                    </m:r>
                  </m:oMath>
                </a14:m>
                <a:r>
                  <a:rPr lang="en-US" dirty="0" smtClean="0"/>
                  <a:t> forms a mutually compatible activities but its not optimal. However the subset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4</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8</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11</m:t>
                        </m:r>
                      </m:sub>
                    </m:sSub>
                    <m:r>
                      <a:rPr lang="en-US" b="0" i="1" smtClean="0">
                        <a:latin typeface="Cambria Math" panose="02040503050406030204" pitchFamily="18" charset="0"/>
                      </a:rPr>
                      <m:t>}</m:t>
                    </m:r>
                  </m:oMath>
                </a14:m>
                <a:r>
                  <a:rPr lang="en-US" dirty="0" smtClean="0"/>
                  <a:t> is compatible is larger. Another one is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4</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9</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11</m:t>
                        </m:r>
                      </m:sub>
                    </m:sSub>
                    <m:r>
                      <a:rPr lang="en-US" b="0" i="1" smtClean="0">
                        <a:latin typeface="Cambria Math" panose="02040503050406030204" pitchFamily="18" charset="0"/>
                      </a:rPr>
                      <m:t>}</m:t>
                    </m:r>
                  </m:oMath>
                </a14:m>
                <a:r>
                  <a:rPr lang="en-US" dirty="0" smtClean="0"/>
                  <a:t>.</a:t>
                </a:r>
              </a:p>
              <a:p>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072590"/>
                <a:ext cx="10515600" cy="5785410"/>
              </a:xfrm>
              <a:blipFill>
                <a:blip r:embed="rId2"/>
                <a:stretch>
                  <a:fillRect l="-1043" t="-1791" r="-812"/>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3484" y="1874132"/>
            <a:ext cx="4515480" cy="743054"/>
          </a:xfrm>
          <a:prstGeom prst="rect">
            <a:avLst/>
          </a:prstGeom>
        </p:spPr>
      </p:pic>
    </p:spTree>
    <p:extLst>
      <p:ext uri="{BB962C8B-B14F-4D97-AF65-F5344CB8AC3E}">
        <p14:creationId xmlns:p14="http://schemas.microsoft.com/office/powerpoint/2010/main" val="14225401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914400"/>
          </a:xfrm>
        </p:spPr>
        <p:txBody>
          <a:bodyPr/>
          <a:lstStyle/>
          <a:p>
            <a:r>
              <a:rPr lang="en-US" b="1" dirty="0" smtClean="0"/>
              <a:t>Some Sub-Optimal Greedy Strategy</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2920" y="914401"/>
            <a:ext cx="7326160" cy="5822949"/>
          </a:xfrm>
        </p:spPr>
      </p:pic>
    </p:spTree>
    <p:extLst>
      <p:ext uri="{BB962C8B-B14F-4D97-AF65-F5344CB8AC3E}">
        <p14:creationId xmlns:p14="http://schemas.microsoft.com/office/powerpoint/2010/main" val="16524497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739588"/>
          </a:xfrm>
        </p:spPr>
        <p:txBody>
          <a:bodyPr/>
          <a:lstStyle/>
          <a:p>
            <a:r>
              <a:rPr lang="en-US" b="1" dirty="0" smtClean="0"/>
              <a:t>The Optimal Greedy Strategy</a:t>
            </a:r>
            <a:endParaRPr lang="en-US" b="1"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739588"/>
                <a:ext cx="10515600" cy="6118411"/>
              </a:xfrm>
            </p:spPr>
            <p:txBody>
              <a:bodyPr>
                <a:normAutofit fontScale="85000" lnSpcReduction="20000"/>
              </a:bodyPr>
              <a:lstStyle/>
              <a:p>
                <a:r>
                  <a:rPr lang="en-US" dirty="0" smtClean="0"/>
                  <a:t>Our optimal greedy strategy is based on the fact that, the sooner the resource becomes free, the sooner we can assign it to other activities and thus this way we can assign much more activities to the resource.</a:t>
                </a:r>
              </a:p>
              <a:p>
                <a:r>
                  <a:rPr lang="en-US" dirty="0" smtClean="0"/>
                  <a:t>The following algorithm assumes that the activities are sorted in increasing order of finishing times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oMath>
                </a14:m>
                <a:r>
                  <a:rPr lang="en-US" dirty="0" smtClean="0"/>
                  <a:t>.</a:t>
                </a:r>
              </a:p>
              <a:p>
                <a:r>
                  <a:rPr lang="en-US" dirty="0" smtClean="0">
                    <a:latin typeface="Consolas" panose="020B0609020204030204" pitchFamily="49" charset="0"/>
                    <a:cs typeface="Consolas" panose="020B0609020204030204" pitchFamily="49" charset="0"/>
                  </a:rPr>
                  <a:t>Greedy-Activity-Selector(</a:t>
                </a:r>
                <a14:m>
                  <m:oMath xmlns:m="http://schemas.openxmlformats.org/officeDocument/2006/math">
                    <m:r>
                      <a:rPr lang="en-US" i="1" dirty="0" smtClean="0">
                        <a:latin typeface="Cambria Math" panose="02040503050406030204" pitchFamily="18" charset="0"/>
                        <a:cs typeface="Consolas" panose="020B0609020204030204" pitchFamily="49" charset="0"/>
                      </a:rPr>
                      <m:t>𝑠</m:t>
                    </m:r>
                    <m:r>
                      <a:rPr lang="en-US" i="1" dirty="0" smtClean="0">
                        <a:latin typeface="Cambria Math" panose="02040503050406030204" pitchFamily="18" charset="0"/>
                        <a:cs typeface="Consolas" panose="020B0609020204030204" pitchFamily="49" charset="0"/>
                      </a:rPr>
                      <m:t>, </m:t>
                    </m:r>
                    <m:r>
                      <a:rPr lang="en-US" i="1" dirty="0" smtClean="0">
                        <a:latin typeface="Cambria Math" panose="02040503050406030204" pitchFamily="18" charset="0"/>
                        <a:cs typeface="Consolas" panose="020B0609020204030204" pitchFamily="49" charset="0"/>
                      </a:rPr>
                      <m:t>𝑓</m:t>
                    </m:r>
                    <m:r>
                      <a:rPr lang="en-US" i="1" dirty="0" smtClean="0">
                        <a:latin typeface="Cambria Math" panose="02040503050406030204" pitchFamily="18" charset="0"/>
                        <a:cs typeface="Consolas" panose="020B0609020204030204" pitchFamily="49" charset="0"/>
                      </a:rPr>
                      <m:t>, </m:t>
                    </m:r>
                    <m:r>
                      <a:rPr lang="en-US" i="1" dirty="0" smtClean="0">
                        <a:latin typeface="Cambria Math" panose="02040503050406030204" pitchFamily="18" charset="0"/>
                        <a:cs typeface="Consolas" panose="020B0609020204030204" pitchFamily="49" charset="0"/>
                      </a:rPr>
                      <m:t>𝐴</m:t>
                    </m:r>
                  </m:oMath>
                </a14:m>
                <a:r>
                  <a:rPr lang="en-US" dirty="0" smtClean="0">
                    <a:latin typeface="Consolas" panose="020B0609020204030204" pitchFamily="49" charset="0"/>
                    <a:cs typeface="Consolas" panose="020B0609020204030204" pitchFamily="49" charset="0"/>
                  </a:rPr>
                  <a:t>)</a:t>
                </a:r>
              </a:p>
              <a:p>
                <a:pPr marL="514350" indent="-514350">
                  <a:buFont typeface="+mj-lt"/>
                  <a:buAutoNum type="arabicPeriod"/>
                </a:pPr>
                <a:r>
                  <a:rPr lang="en-US" dirty="0" smtClean="0">
                    <a:latin typeface="Consolas" panose="020B0609020204030204" pitchFamily="49" charset="0"/>
                    <a:cs typeface="Consolas" panose="020B0609020204030204" pitchFamily="49" charset="0"/>
                  </a:rPr>
                  <a:t> </a:t>
                </a:r>
                <a14:m>
                  <m:oMath xmlns:m="http://schemas.openxmlformats.org/officeDocument/2006/math">
                    <m:r>
                      <a:rPr lang="en-US" i="1" dirty="0" smtClean="0">
                        <a:latin typeface="Cambria Math" panose="02040503050406030204" pitchFamily="18" charset="0"/>
                        <a:cs typeface="Consolas" panose="020B0609020204030204" pitchFamily="49" charset="0"/>
                      </a:rPr>
                      <m:t>𝑛</m:t>
                    </m:r>
                    <m:r>
                      <a:rPr lang="en-US" i="1" dirty="0" smtClean="0">
                        <a:latin typeface="Cambria Math" panose="02040503050406030204" pitchFamily="18" charset="0"/>
                        <a:cs typeface="Consolas" panose="020B0609020204030204" pitchFamily="49" charset="0"/>
                      </a:rPr>
                      <m:t> := </m:t>
                    </m:r>
                    <m:r>
                      <a:rPr lang="en-US" i="1" dirty="0" smtClean="0">
                        <a:latin typeface="Cambria Math" panose="02040503050406030204" pitchFamily="18" charset="0"/>
                        <a:cs typeface="Consolas" panose="020B0609020204030204" pitchFamily="49" charset="0"/>
                      </a:rPr>
                      <m:t>𝑠</m:t>
                    </m:r>
                    <m:r>
                      <a:rPr lang="en-US" i="1" dirty="0" smtClean="0">
                        <a:latin typeface="Cambria Math" panose="02040503050406030204" pitchFamily="18" charset="0"/>
                        <a:cs typeface="Consolas" panose="020B0609020204030204" pitchFamily="49" charset="0"/>
                      </a:rPr>
                      <m:t>.</m:t>
                    </m:r>
                    <m:r>
                      <a:rPr lang="en-US" i="1" dirty="0" smtClean="0">
                        <a:latin typeface="Cambria Math" panose="02040503050406030204" pitchFamily="18" charset="0"/>
                        <a:cs typeface="Consolas" panose="020B0609020204030204" pitchFamily="49" charset="0"/>
                      </a:rPr>
                      <m:t>𝑙𝑒𝑛𝑔𝑡h</m:t>
                    </m:r>
                  </m:oMath>
                </a14:m>
                <a:endParaRPr lang="en-US" dirty="0">
                  <a:latin typeface="Consolas" panose="020B0609020204030204" pitchFamily="49" charset="0"/>
                  <a:cs typeface="Consolas" panose="020B0609020204030204" pitchFamily="49" charset="0"/>
                </a:endParaRPr>
              </a:p>
              <a:p>
                <a:pPr marL="514350" indent="-514350">
                  <a:buFont typeface="+mj-lt"/>
                  <a:buAutoNum type="arabicPeriod"/>
                </a:pPr>
                <a:r>
                  <a:rPr lang="en-US" dirty="0" smtClean="0">
                    <a:latin typeface="Consolas" panose="020B0609020204030204" pitchFamily="49" charset="0"/>
                    <a:cs typeface="Consolas" panose="020B0609020204030204" pitchFamily="49" charset="0"/>
                  </a:rPr>
                  <a:t> </a:t>
                </a:r>
                <a14:m>
                  <m:oMath xmlns:m="http://schemas.openxmlformats.org/officeDocument/2006/math">
                    <m:r>
                      <a:rPr lang="en-US" i="1" dirty="0" smtClean="0">
                        <a:latin typeface="Cambria Math" panose="02040503050406030204" pitchFamily="18" charset="0"/>
                        <a:cs typeface="Consolas" panose="020B0609020204030204" pitchFamily="49" charset="0"/>
                      </a:rPr>
                      <m:t>𝐵</m:t>
                    </m:r>
                    <m:r>
                      <a:rPr lang="en-US" i="1" dirty="0" smtClean="0">
                        <a:latin typeface="Cambria Math" panose="02040503050406030204" pitchFamily="18" charset="0"/>
                        <a:cs typeface="Consolas" panose="020B0609020204030204" pitchFamily="49" charset="0"/>
                      </a:rPr>
                      <m:t> :=</m:t>
                    </m:r>
                  </m:oMath>
                </a14:m>
                <a:r>
                  <a:rPr lang="en-US" dirty="0" smtClean="0">
                    <a:latin typeface="Consolas" panose="020B0609020204030204" pitchFamily="49" charset="0"/>
                    <a:cs typeface="Consolas" panose="020B0609020204030204" pitchFamily="49" charset="0"/>
                  </a:rPr>
                  <a:t> </a:t>
                </a:r>
                <a14:m>
                  <m:oMath xmlns:m="http://schemas.openxmlformats.org/officeDocument/2006/math">
                    <m:r>
                      <a:rPr lang="en-US" b="0" i="1" smtClean="0">
                        <a:latin typeface="Cambria Math" panose="02040503050406030204" pitchFamily="18" charset="0"/>
                        <a:cs typeface="Consolas" panose="020B0609020204030204" pitchFamily="49" charset="0"/>
                      </a:rPr>
                      <m:t>{</m:t>
                    </m:r>
                    <m:sSub>
                      <m:sSubPr>
                        <m:ctrlPr>
                          <a:rPr lang="en-US" b="0" i="1" smtClean="0">
                            <a:latin typeface="Cambria Math" panose="02040503050406030204" pitchFamily="18" charset="0"/>
                            <a:cs typeface="Consolas" panose="020B0609020204030204" pitchFamily="49" charset="0"/>
                          </a:rPr>
                        </m:ctrlPr>
                      </m:sSubPr>
                      <m:e>
                        <m:r>
                          <a:rPr lang="en-US" b="0" i="1" smtClean="0">
                            <a:latin typeface="Cambria Math" panose="02040503050406030204" pitchFamily="18" charset="0"/>
                            <a:cs typeface="Consolas" panose="020B0609020204030204" pitchFamily="49" charset="0"/>
                          </a:rPr>
                          <m:t>𝑎</m:t>
                        </m:r>
                      </m:e>
                      <m:sub>
                        <m:r>
                          <a:rPr lang="en-US" b="0" i="1" smtClean="0">
                            <a:latin typeface="Cambria Math" panose="02040503050406030204" pitchFamily="18" charset="0"/>
                            <a:cs typeface="Consolas" panose="020B0609020204030204" pitchFamily="49" charset="0"/>
                          </a:rPr>
                          <m:t>1</m:t>
                        </m:r>
                      </m:sub>
                    </m:sSub>
                    <m:r>
                      <a:rPr lang="en-US" b="0" i="1" smtClean="0">
                        <a:latin typeface="Cambria Math" panose="02040503050406030204" pitchFamily="18" charset="0"/>
                        <a:cs typeface="Consolas" panose="020B0609020204030204" pitchFamily="49" charset="0"/>
                      </a:rPr>
                      <m:t>}</m:t>
                    </m:r>
                  </m:oMath>
                </a14:m>
                <a:r>
                  <a:rPr lang="en-US" dirty="0" smtClean="0">
                    <a:latin typeface="Consolas" panose="020B0609020204030204" pitchFamily="49" charset="0"/>
                    <a:cs typeface="Consolas" panose="020B0609020204030204" pitchFamily="49" charset="0"/>
                  </a:rPr>
                  <a:t> where </a:t>
                </a:r>
                <a14:m>
                  <m:oMath xmlns:m="http://schemas.openxmlformats.org/officeDocument/2006/math">
                    <m:sSub>
                      <m:sSubPr>
                        <m:ctrlPr>
                          <a:rPr lang="en-US" i="1" smtClean="0">
                            <a:latin typeface="Cambria Math" panose="02040503050406030204" pitchFamily="18" charset="0"/>
                            <a:cs typeface="Consolas" panose="020B0609020204030204" pitchFamily="49" charset="0"/>
                          </a:rPr>
                        </m:ctrlPr>
                      </m:sSubPr>
                      <m:e>
                        <m:r>
                          <a:rPr lang="en-US" b="0" i="1" smtClean="0">
                            <a:latin typeface="Cambria Math" panose="02040503050406030204" pitchFamily="18" charset="0"/>
                            <a:cs typeface="Consolas" panose="020B0609020204030204" pitchFamily="49" charset="0"/>
                          </a:rPr>
                          <m:t>𝑎</m:t>
                        </m:r>
                      </m:e>
                      <m:sub>
                        <m:r>
                          <a:rPr lang="en-US" b="0" i="1" smtClean="0">
                            <a:latin typeface="Cambria Math" panose="02040503050406030204" pitchFamily="18" charset="0"/>
                            <a:cs typeface="Consolas" panose="020B0609020204030204" pitchFamily="49" charset="0"/>
                          </a:rPr>
                          <m:t>1</m:t>
                        </m:r>
                      </m:sub>
                    </m:sSub>
                    <m:r>
                      <a:rPr lang="en-US" i="1" smtClean="0">
                        <a:latin typeface="Cambria Math" panose="02040503050406030204" pitchFamily="18" charset="0"/>
                        <a:ea typeface="Cambria Math" panose="02040503050406030204" pitchFamily="18" charset="0"/>
                        <a:cs typeface="Consolas" panose="020B0609020204030204" pitchFamily="49" charset="0"/>
                      </a:rPr>
                      <m:t>∈</m:t>
                    </m:r>
                    <m:r>
                      <a:rPr lang="en-US" b="0" i="1" smtClean="0">
                        <a:latin typeface="Cambria Math" panose="02040503050406030204" pitchFamily="18" charset="0"/>
                        <a:ea typeface="Cambria Math" panose="02040503050406030204" pitchFamily="18" charset="0"/>
                        <a:cs typeface="Consolas" panose="020B0609020204030204" pitchFamily="49" charset="0"/>
                      </a:rPr>
                      <m:t>𝐴</m:t>
                    </m:r>
                  </m:oMath>
                </a14:m>
                <a:r>
                  <a:rPr lang="en-US" dirty="0" smtClean="0">
                    <a:latin typeface="Consolas" panose="020B0609020204030204" pitchFamily="49" charset="0"/>
                    <a:cs typeface="Consolas" panose="020B0609020204030204" pitchFamily="49" charset="0"/>
                  </a:rPr>
                  <a:t>.</a:t>
                </a:r>
              </a:p>
              <a:p>
                <a:pPr marL="514350" indent="-514350">
                  <a:buFont typeface="+mj-lt"/>
                  <a:buAutoNum type="arabicPeriod"/>
                </a:pPr>
                <a:r>
                  <a:rPr lang="en-US" dirty="0">
                    <a:latin typeface="Consolas" panose="020B0609020204030204" pitchFamily="49" charset="0"/>
                    <a:cs typeface="Consolas" panose="020B0609020204030204" pitchFamily="49" charset="0"/>
                  </a:rPr>
                  <a:t> </a:t>
                </a:r>
                <a14:m>
                  <m:oMath xmlns:m="http://schemas.openxmlformats.org/officeDocument/2006/math">
                    <m:r>
                      <a:rPr lang="en-US" i="1" dirty="0" smtClean="0">
                        <a:latin typeface="Cambria Math" panose="02040503050406030204" pitchFamily="18" charset="0"/>
                        <a:cs typeface="Consolas" panose="020B0609020204030204" pitchFamily="49" charset="0"/>
                      </a:rPr>
                      <m:t>𝑘</m:t>
                    </m:r>
                    <m:r>
                      <a:rPr lang="en-US" i="1" dirty="0" smtClean="0">
                        <a:latin typeface="Cambria Math" panose="02040503050406030204" pitchFamily="18" charset="0"/>
                        <a:cs typeface="Consolas" panose="020B0609020204030204" pitchFamily="49" charset="0"/>
                      </a:rPr>
                      <m:t> := 1</m:t>
                    </m:r>
                  </m:oMath>
                </a14:m>
                <a:endParaRPr lang="en-US" dirty="0" smtClean="0">
                  <a:latin typeface="Consolas" panose="020B0609020204030204" pitchFamily="49" charset="0"/>
                  <a:cs typeface="Consolas" panose="020B0609020204030204" pitchFamily="49" charset="0"/>
                </a:endParaRPr>
              </a:p>
              <a:p>
                <a:pPr marL="514350" indent="-514350">
                  <a:buFont typeface="+mj-lt"/>
                  <a:buAutoNum type="arabicPeriod"/>
                </a:pPr>
                <a:r>
                  <a:rPr lang="en-US" dirty="0">
                    <a:latin typeface="Consolas" panose="020B0609020204030204" pitchFamily="49" charset="0"/>
                    <a:cs typeface="Consolas" panose="020B0609020204030204" pitchFamily="49" charset="0"/>
                  </a:rPr>
                  <a:t> </a:t>
                </a:r>
                <a:r>
                  <a:rPr lang="en-US" b="1" dirty="0" smtClean="0">
                    <a:latin typeface="Consolas" panose="020B0609020204030204" pitchFamily="49" charset="0"/>
                    <a:cs typeface="Consolas" panose="020B0609020204030204" pitchFamily="49" charset="0"/>
                  </a:rPr>
                  <a:t>for</a:t>
                </a:r>
                <a:r>
                  <a:rPr lang="en-US" dirty="0" smtClean="0">
                    <a:latin typeface="Consolas" panose="020B0609020204030204" pitchFamily="49" charset="0"/>
                    <a:cs typeface="Consolas" panose="020B0609020204030204" pitchFamily="49" charset="0"/>
                  </a:rPr>
                  <a:t> </a:t>
                </a:r>
                <a14:m>
                  <m:oMath xmlns:m="http://schemas.openxmlformats.org/officeDocument/2006/math">
                    <m:r>
                      <a:rPr lang="en-US" i="1" dirty="0" smtClean="0">
                        <a:latin typeface="Cambria Math" panose="02040503050406030204" pitchFamily="18" charset="0"/>
                        <a:cs typeface="Consolas" panose="020B0609020204030204" pitchFamily="49" charset="0"/>
                      </a:rPr>
                      <m:t>𝑚</m:t>
                    </m:r>
                    <m:r>
                      <a:rPr lang="en-US" b="0" i="1" dirty="0" smtClean="0">
                        <a:latin typeface="Cambria Math" panose="02040503050406030204" pitchFamily="18" charset="0"/>
                        <a:cs typeface="Consolas" panose="020B0609020204030204" pitchFamily="49" charset="0"/>
                      </a:rPr>
                      <m:t>:</m:t>
                    </m:r>
                    <m:r>
                      <a:rPr lang="en-US" i="1" dirty="0" smtClean="0">
                        <a:latin typeface="Cambria Math" panose="02040503050406030204" pitchFamily="18" charset="0"/>
                        <a:cs typeface="Consolas" panose="020B0609020204030204" pitchFamily="49" charset="0"/>
                      </a:rPr>
                      <m:t>=2</m:t>
                    </m:r>
                  </m:oMath>
                </a14:m>
                <a:r>
                  <a:rPr lang="en-US" dirty="0" smtClean="0">
                    <a:latin typeface="Consolas" panose="020B0609020204030204" pitchFamily="49" charset="0"/>
                    <a:cs typeface="Consolas" panose="020B0609020204030204" pitchFamily="49" charset="0"/>
                  </a:rPr>
                  <a:t> </a:t>
                </a:r>
                <a:r>
                  <a:rPr lang="en-US" b="1" dirty="0" smtClean="0">
                    <a:latin typeface="Consolas" panose="020B0609020204030204" pitchFamily="49" charset="0"/>
                    <a:cs typeface="Consolas" panose="020B0609020204030204" pitchFamily="49" charset="0"/>
                  </a:rPr>
                  <a:t>to</a:t>
                </a:r>
                <a:r>
                  <a:rPr lang="en-US" dirty="0" smtClean="0">
                    <a:latin typeface="Consolas" panose="020B0609020204030204" pitchFamily="49" charset="0"/>
                    <a:cs typeface="Consolas" panose="020B0609020204030204" pitchFamily="49" charset="0"/>
                  </a:rPr>
                  <a:t> </a:t>
                </a:r>
                <a14:m>
                  <m:oMath xmlns:m="http://schemas.openxmlformats.org/officeDocument/2006/math">
                    <m:r>
                      <a:rPr lang="en-US" i="1" dirty="0" smtClean="0">
                        <a:latin typeface="Cambria Math" panose="02040503050406030204" pitchFamily="18" charset="0"/>
                        <a:cs typeface="Consolas" panose="020B0609020204030204" pitchFamily="49" charset="0"/>
                      </a:rPr>
                      <m:t>𝑛</m:t>
                    </m:r>
                  </m:oMath>
                </a14:m>
                <a:r>
                  <a:rPr lang="en-US" dirty="0" smtClean="0">
                    <a:latin typeface="Consolas" panose="020B0609020204030204" pitchFamily="49" charset="0"/>
                    <a:cs typeface="Consolas" panose="020B0609020204030204" pitchFamily="49" charset="0"/>
                  </a:rPr>
                  <a:t> </a:t>
                </a:r>
                <a:r>
                  <a:rPr lang="en-US" b="1" dirty="0" smtClean="0">
                    <a:latin typeface="Consolas" panose="020B0609020204030204" pitchFamily="49" charset="0"/>
                    <a:cs typeface="Consolas" panose="020B0609020204030204" pitchFamily="49" charset="0"/>
                  </a:rPr>
                  <a:t>do</a:t>
                </a:r>
                <a:endParaRPr lang="en-US" dirty="0" smtClean="0">
                  <a:latin typeface="Consolas" panose="020B0609020204030204" pitchFamily="49" charset="0"/>
                  <a:cs typeface="Consolas" panose="020B0609020204030204" pitchFamily="49" charset="0"/>
                </a:endParaRPr>
              </a:p>
              <a:p>
                <a:pPr marL="514350" indent="-514350">
                  <a:buFont typeface="+mj-lt"/>
                  <a:buAutoNum type="arabicPeriod"/>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a:t>
                </a:r>
                <a:r>
                  <a:rPr lang="en-US" b="1" dirty="0" smtClean="0">
                    <a:latin typeface="Consolas" panose="020B0609020204030204" pitchFamily="49" charset="0"/>
                    <a:cs typeface="Consolas" panose="020B0609020204030204" pitchFamily="49" charset="0"/>
                  </a:rPr>
                  <a:t>if</a:t>
                </a:r>
                <a:r>
                  <a:rPr lang="en-US" dirty="0" smtClean="0">
                    <a:latin typeface="Consolas" panose="020B0609020204030204" pitchFamily="49" charset="0"/>
                    <a:cs typeface="Consolas" panose="020B0609020204030204" pitchFamily="49" charset="0"/>
                  </a:rPr>
                  <a:t> </a:t>
                </a:r>
                <a14:m>
                  <m:oMath xmlns:m="http://schemas.openxmlformats.org/officeDocument/2006/math">
                    <m:r>
                      <a:rPr lang="en-US" i="1" dirty="0" smtClean="0">
                        <a:latin typeface="Cambria Math" panose="02040503050406030204" pitchFamily="18" charset="0"/>
                        <a:cs typeface="Consolas" panose="020B0609020204030204" pitchFamily="49" charset="0"/>
                      </a:rPr>
                      <m:t>𝑠</m:t>
                    </m:r>
                    <m:r>
                      <a:rPr lang="en-US" i="1" dirty="0" smtClean="0">
                        <a:latin typeface="Cambria Math" panose="02040503050406030204" pitchFamily="18" charset="0"/>
                        <a:cs typeface="Consolas" panose="020B0609020204030204" pitchFamily="49" charset="0"/>
                      </a:rPr>
                      <m:t>[</m:t>
                    </m:r>
                    <m:r>
                      <a:rPr lang="en-US" i="1" dirty="0" smtClean="0">
                        <a:latin typeface="Cambria Math" panose="02040503050406030204" pitchFamily="18" charset="0"/>
                        <a:cs typeface="Consolas" panose="020B0609020204030204" pitchFamily="49" charset="0"/>
                      </a:rPr>
                      <m:t>𝑚</m:t>
                    </m:r>
                    <m:r>
                      <a:rPr lang="en-US" i="1" dirty="0" smtClean="0">
                        <a:latin typeface="Cambria Math" panose="02040503050406030204" pitchFamily="18" charset="0"/>
                        <a:cs typeface="Consolas" panose="020B0609020204030204" pitchFamily="49" charset="0"/>
                      </a:rPr>
                      <m:t>]</m:t>
                    </m:r>
                  </m:oMath>
                </a14:m>
                <a:r>
                  <a:rPr lang="en-US" dirty="0" smtClean="0">
                    <a:latin typeface="Consolas" panose="020B0609020204030204" pitchFamily="49" charset="0"/>
                    <a:cs typeface="Consolas" panose="020B0609020204030204" pitchFamily="49" charset="0"/>
                  </a:rPr>
                  <a:t> </a:t>
                </a:r>
                <a14:m>
                  <m:oMath xmlns:m="http://schemas.openxmlformats.org/officeDocument/2006/math">
                    <m:r>
                      <a:rPr lang="en-US" b="0" i="1" smtClean="0">
                        <a:latin typeface="Cambria Math" panose="02040503050406030204" pitchFamily="18" charset="0"/>
                        <a:cs typeface="Consolas" panose="020B0609020204030204" pitchFamily="49" charset="0"/>
                      </a:rPr>
                      <m:t>≥</m:t>
                    </m:r>
                  </m:oMath>
                </a14:m>
                <a:r>
                  <a:rPr lang="en-US" dirty="0" smtClean="0">
                    <a:latin typeface="Consolas" panose="020B0609020204030204" pitchFamily="49" charset="0"/>
                    <a:cs typeface="Consolas" panose="020B0609020204030204" pitchFamily="49" charset="0"/>
                  </a:rPr>
                  <a:t> </a:t>
                </a:r>
                <a14:m>
                  <m:oMath xmlns:m="http://schemas.openxmlformats.org/officeDocument/2006/math">
                    <m:r>
                      <a:rPr lang="en-US" i="1" dirty="0" smtClean="0">
                        <a:latin typeface="Cambria Math" panose="02040503050406030204" pitchFamily="18" charset="0"/>
                        <a:cs typeface="Consolas" panose="020B0609020204030204" pitchFamily="49" charset="0"/>
                      </a:rPr>
                      <m:t>𝑓</m:t>
                    </m:r>
                    <m:r>
                      <a:rPr lang="en-US" i="1" dirty="0" smtClean="0">
                        <a:latin typeface="Cambria Math" panose="02040503050406030204" pitchFamily="18" charset="0"/>
                        <a:cs typeface="Consolas" panose="020B0609020204030204" pitchFamily="49" charset="0"/>
                      </a:rPr>
                      <m:t>[</m:t>
                    </m:r>
                    <m:r>
                      <a:rPr lang="en-US" i="1" dirty="0" smtClean="0">
                        <a:latin typeface="Cambria Math" panose="02040503050406030204" pitchFamily="18" charset="0"/>
                        <a:cs typeface="Consolas" panose="020B0609020204030204" pitchFamily="49" charset="0"/>
                      </a:rPr>
                      <m:t>𝑘</m:t>
                    </m:r>
                    <m:r>
                      <a:rPr lang="en-US" i="1" dirty="0" smtClean="0">
                        <a:latin typeface="Cambria Math" panose="02040503050406030204" pitchFamily="18" charset="0"/>
                        <a:cs typeface="Consolas" panose="020B0609020204030204" pitchFamily="49" charset="0"/>
                      </a:rPr>
                      <m:t>]</m:t>
                    </m:r>
                  </m:oMath>
                </a14:m>
                <a:r>
                  <a:rPr lang="en-US" dirty="0" smtClean="0">
                    <a:latin typeface="Consolas" panose="020B0609020204030204" pitchFamily="49" charset="0"/>
                    <a:cs typeface="Consolas" panose="020B0609020204030204" pitchFamily="49" charset="0"/>
                  </a:rPr>
                  <a:t> </a:t>
                </a:r>
                <a:r>
                  <a:rPr lang="en-US" b="1" dirty="0" smtClean="0">
                    <a:latin typeface="Consolas" panose="020B0609020204030204" pitchFamily="49" charset="0"/>
                    <a:cs typeface="Consolas" panose="020B0609020204030204" pitchFamily="49" charset="0"/>
                  </a:rPr>
                  <a:t>then</a:t>
                </a:r>
                <a:endParaRPr lang="en-US" b="1" dirty="0" smtClean="0">
                  <a:latin typeface="Consolas" panose="020B0609020204030204" pitchFamily="49" charset="0"/>
                  <a:cs typeface="Consolas" panose="020B0609020204030204" pitchFamily="49" charset="0"/>
                </a:endParaRPr>
              </a:p>
              <a:p>
                <a:pPr marL="514350" indent="-514350">
                  <a:buFont typeface="+mj-lt"/>
                  <a:buAutoNum type="arabicPeriod"/>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a:t>
                </a:r>
                <a14:m>
                  <m:oMath xmlns:m="http://schemas.openxmlformats.org/officeDocument/2006/math">
                    <m:r>
                      <a:rPr lang="en-US" i="1" dirty="0" smtClean="0">
                        <a:latin typeface="Cambria Math" panose="02040503050406030204" pitchFamily="18" charset="0"/>
                        <a:cs typeface="Consolas" panose="020B0609020204030204" pitchFamily="49" charset="0"/>
                      </a:rPr>
                      <m:t>𝐵</m:t>
                    </m:r>
                    <m:r>
                      <a:rPr lang="en-US" i="1" dirty="0" smtClean="0">
                        <a:latin typeface="Cambria Math" panose="02040503050406030204" pitchFamily="18" charset="0"/>
                        <a:cs typeface="Consolas" panose="020B0609020204030204" pitchFamily="49" charset="0"/>
                      </a:rPr>
                      <m:t> := </m:t>
                    </m:r>
                    <m:r>
                      <a:rPr lang="en-US" i="1" dirty="0" smtClean="0">
                        <a:latin typeface="Cambria Math" panose="02040503050406030204" pitchFamily="18" charset="0"/>
                        <a:cs typeface="Consolas" panose="020B0609020204030204" pitchFamily="49" charset="0"/>
                      </a:rPr>
                      <m:t>𝐵</m:t>
                    </m:r>
                    <m:r>
                      <a:rPr lang="en-US" i="1" dirty="0" smtClean="0">
                        <a:latin typeface="Cambria Math" panose="02040503050406030204" pitchFamily="18" charset="0"/>
                        <a:cs typeface="Consolas" panose="020B0609020204030204" pitchFamily="49" charset="0"/>
                      </a:rPr>
                      <m:t> ∪{</m:t>
                    </m:r>
                    <m:sSub>
                      <m:sSubPr>
                        <m:ctrlPr>
                          <a:rPr lang="en-US" b="0" i="1" smtClean="0">
                            <a:latin typeface="Cambria Math" panose="02040503050406030204" pitchFamily="18" charset="0"/>
                            <a:ea typeface="Cambria Math" panose="02040503050406030204" pitchFamily="18" charset="0"/>
                            <a:cs typeface="Consolas" panose="020B0609020204030204" pitchFamily="49" charset="0"/>
                          </a:rPr>
                        </m:ctrlPr>
                      </m:sSubPr>
                      <m:e>
                        <m:r>
                          <a:rPr lang="en-US" b="0" i="1" smtClean="0">
                            <a:latin typeface="Cambria Math" panose="02040503050406030204" pitchFamily="18" charset="0"/>
                            <a:ea typeface="Cambria Math" panose="02040503050406030204" pitchFamily="18" charset="0"/>
                            <a:cs typeface="Consolas" panose="020B0609020204030204" pitchFamily="49" charset="0"/>
                          </a:rPr>
                          <m:t>𝑎</m:t>
                        </m:r>
                      </m:e>
                      <m:sub>
                        <m:r>
                          <a:rPr lang="en-US" b="0" i="1" smtClean="0">
                            <a:latin typeface="Cambria Math" panose="02040503050406030204" pitchFamily="18" charset="0"/>
                            <a:ea typeface="Cambria Math" panose="02040503050406030204" pitchFamily="18" charset="0"/>
                            <a:cs typeface="Consolas" panose="020B0609020204030204" pitchFamily="49" charset="0"/>
                          </a:rPr>
                          <m:t>𝑚</m:t>
                        </m:r>
                      </m:sub>
                    </m:sSub>
                    <m:r>
                      <a:rPr lang="en-US" b="0" i="1" smtClean="0">
                        <a:latin typeface="Cambria Math" panose="02040503050406030204" pitchFamily="18" charset="0"/>
                        <a:ea typeface="Cambria Math" panose="02040503050406030204" pitchFamily="18" charset="0"/>
                        <a:cs typeface="Consolas" panose="020B0609020204030204" pitchFamily="49" charset="0"/>
                      </a:rPr>
                      <m:t>}</m:t>
                    </m:r>
                  </m:oMath>
                </a14:m>
                <a:endParaRPr lang="en-US" dirty="0" smtClean="0">
                  <a:latin typeface="Consolas" panose="020B0609020204030204" pitchFamily="49" charset="0"/>
                  <a:cs typeface="Consolas" panose="020B0609020204030204" pitchFamily="49" charset="0"/>
                </a:endParaRPr>
              </a:p>
              <a:p>
                <a:pPr marL="514350" indent="-514350">
                  <a:buFont typeface="+mj-lt"/>
                  <a:buAutoNum type="arabicPeriod"/>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a:t>
                </a:r>
                <a14:m>
                  <m:oMath xmlns:m="http://schemas.openxmlformats.org/officeDocument/2006/math">
                    <m:r>
                      <a:rPr lang="en-US" i="1" dirty="0" smtClean="0">
                        <a:latin typeface="Cambria Math" panose="02040503050406030204" pitchFamily="18" charset="0"/>
                        <a:cs typeface="Consolas" panose="020B0609020204030204" pitchFamily="49" charset="0"/>
                      </a:rPr>
                      <m:t>𝑘</m:t>
                    </m:r>
                    <m:r>
                      <a:rPr lang="en-US" i="1" dirty="0" smtClean="0">
                        <a:latin typeface="Cambria Math" panose="02040503050406030204" pitchFamily="18" charset="0"/>
                        <a:cs typeface="Consolas" panose="020B0609020204030204" pitchFamily="49" charset="0"/>
                      </a:rPr>
                      <m:t> := </m:t>
                    </m:r>
                    <m:r>
                      <a:rPr lang="en-US" i="1" dirty="0" smtClean="0">
                        <a:latin typeface="Cambria Math" panose="02040503050406030204" pitchFamily="18" charset="0"/>
                        <a:cs typeface="Consolas" panose="020B0609020204030204" pitchFamily="49" charset="0"/>
                      </a:rPr>
                      <m:t>𝑚</m:t>
                    </m:r>
                  </m:oMath>
                </a14:m>
                <a:endParaRPr lang="en-US" dirty="0" smtClean="0">
                  <a:latin typeface="Consolas" panose="020B0609020204030204" pitchFamily="49" charset="0"/>
                  <a:cs typeface="Consolas" panose="020B0609020204030204" pitchFamily="49" charset="0"/>
                </a:endParaRPr>
              </a:p>
              <a:p>
                <a:pPr marL="514350" indent="-514350">
                  <a:buFont typeface="+mj-lt"/>
                  <a:buAutoNum type="arabicPeriod"/>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a:t>
                </a:r>
                <a:r>
                  <a:rPr lang="en-US" b="1" dirty="0" smtClean="0">
                    <a:latin typeface="Consolas" panose="020B0609020204030204" pitchFamily="49" charset="0"/>
                    <a:cs typeface="Consolas" panose="020B0609020204030204" pitchFamily="49" charset="0"/>
                  </a:rPr>
                  <a:t>end</a:t>
                </a:r>
              </a:p>
              <a:p>
                <a:pPr marL="514350" indent="-514350">
                  <a:buFont typeface="+mj-lt"/>
                  <a:buAutoNum type="arabicPeriod"/>
                </a:pPr>
                <a:r>
                  <a:rPr lang="en-US" b="1" dirty="0">
                    <a:latin typeface="Consolas" panose="020B0609020204030204" pitchFamily="49" charset="0"/>
                    <a:cs typeface="Consolas" panose="020B0609020204030204" pitchFamily="49" charset="0"/>
                  </a:rPr>
                  <a:t> </a:t>
                </a:r>
                <a:r>
                  <a:rPr lang="en-US" b="1" dirty="0" smtClean="0">
                    <a:latin typeface="Consolas" panose="020B0609020204030204" pitchFamily="49" charset="0"/>
                    <a:cs typeface="Consolas" panose="020B0609020204030204" pitchFamily="49" charset="0"/>
                  </a:rPr>
                  <a:t>end</a:t>
                </a:r>
                <a:endParaRPr lang="en-US" b="1" dirty="0" smtClean="0">
                  <a:latin typeface="Consolas" panose="020B0609020204030204" pitchFamily="49" charset="0"/>
                  <a:cs typeface="Consolas" panose="020B0609020204030204" pitchFamily="49" charset="0"/>
                </a:endParaRPr>
              </a:p>
              <a:p>
                <a:pPr marL="514350" indent="-514350">
                  <a:buFont typeface="+mj-lt"/>
                  <a:buAutoNum type="arabicPeriod"/>
                </a:pPr>
                <a:r>
                  <a:rPr lang="en-US" dirty="0">
                    <a:latin typeface="Consolas" panose="020B0609020204030204" pitchFamily="49" charset="0"/>
                    <a:cs typeface="Consolas" panose="020B0609020204030204" pitchFamily="49" charset="0"/>
                  </a:rPr>
                  <a:t> </a:t>
                </a:r>
                <a:r>
                  <a:rPr lang="en-US" b="1" dirty="0" smtClean="0">
                    <a:latin typeface="Consolas" panose="020B0609020204030204" pitchFamily="49" charset="0"/>
                    <a:cs typeface="Consolas" panose="020B0609020204030204" pitchFamily="49" charset="0"/>
                  </a:rPr>
                  <a:t>return</a:t>
                </a:r>
                <a:r>
                  <a:rPr lang="en-US" dirty="0" smtClean="0">
                    <a:latin typeface="Consolas" panose="020B0609020204030204" pitchFamily="49" charset="0"/>
                    <a:cs typeface="Consolas" panose="020B0609020204030204" pitchFamily="49" charset="0"/>
                  </a:rPr>
                  <a:t> </a:t>
                </a:r>
                <a14:m>
                  <m:oMath xmlns:m="http://schemas.openxmlformats.org/officeDocument/2006/math">
                    <m:r>
                      <a:rPr lang="en-US" i="1" dirty="0" smtClean="0">
                        <a:latin typeface="Cambria Math" panose="02040503050406030204" pitchFamily="18" charset="0"/>
                        <a:cs typeface="Consolas" panose="020B0609020204030204" pitchFamily="49" charset="0"/>
                      </a:rPr>
                      <m:t>𝐵</m:t>
                    </m:r>
                  </m:oMath>
                </a14:m>
                <a:endParaRPr lang="en-US" dirty="0" smtClean="0">
                  <a:latin typeface="Consolas" panose="020B0609020204030204" pitchFamily="49" charset="0"/>
                  <a:cs typeface="Consolas" panose="020B0609020204030204" pitchFamily="49" charset="0"/>
                </a:endParaRPr>
              </a:p>
              <a:p>
                <a:r>
                  <a:rPr lang="en-US" dirty="0" smtClean="0">
                    <a:latin typeface="Consolas" panose="020B0609020204030204" pitchFamily="49" charset="0"/>
                    <a:cs typeface="Consolas" panose="020B0609020204030204" pitchFamily="49" charset="0"/>
                  </a:rPr>
                  <a:t>Its very obvious that this algorithm runs in </a:t>
                </a:r>
                <a14:m>
                  <m:oMath xmlns:m="http://schemas.openxmlformats.org/officeDocument/2006/math">
                    <m:r>
                      <a:rPr lang="en-US" b="0" i="1" smtClean="0">
                        <a:latin typeface="Cambria Math" panose="02040503050406030204" pitchFamily="18" charset="0"/>
                        <a:cs typeface="Consolas" panose="020B0609020204030204" pitchFamily="49" charset="0"/>
                      </a:rPr>
                      <m:t>𝑂</m:t>
                    </m:r>
                    <m:r>
                      <a:rPr lang="en-US" b="0" i="1" smtClean="0">
                        <a:latin typeface="Cambria Math" panose="02040503050406030204" pitchFamily="18" charset="0"/>
                        <a:cs typeface="Consolas" panose="020B0609020204030204" pitchFamily="49" charset="0"/>
                      </a:rPr>
                      <m:t>(</m:t>
                    </m:r>
                    <m:r>
                      <a:rPr lang="en-US" b="0" i="1" smtClean="0">
                        <a:latin typeface="Cambria Math" panose="02040503050406030204" pitchFamily="18" charset="0"/>
                        <a:cs typeface="Consolas" panose="020B0609020204030204" pitchFamily="49" charset="0"/>
                      </a:rPr>
                      <m:t>𝑛</m:t>
                    </m:r>
                    <m:r>
                      <a:rPr lang="en-US" b="0" i="1" smtClean="0">
                        <a:latin typeface="Cambria Math" panose="02040503050406030204" pitchFamily="18" charset="0"/>
                        <a:cs typeface="Consolas" panose="020B0609020204030204" pitchFamily="49" charset="0"/>
                      </a:rPr>
                      <m:t>)</m:t>
                    </m:r>
                  </m:oMath>
                </a14:m>
                <a:r>
                  <a:rPr lang="en-US" dirty="0" smtClean="0">
                    <a:latin typeface="Consolas" panose="020B0609020204030204" pitchFamily="49" charset="0"/>
                    <a:cs typeface="Consolas" panose="020B0609020204030204" pitchFamily="49" charset="0"/>
                  </a:rPr>
                  <a:t> time.</a:t>
                </a:r>
                <a:endParaRPr lang="en-US" dirty="0">
                  <a:latin typeface="Consolas" panose="020B0609020204030204" pitchFamily="49" charset="0"/>
                  <a:cs typeface="Consolas" panose="020B0609020204030204" pitchFamily="49"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739588"/>
                <a:ext cx="10515600" cy="6118411"/>
              </a:xfrm>
              <a:blipFill rotWithShape="0">
                <a:blip r:embed="rId2"/>
                <a:stretch>
                  <a:fillRect l="-870" t="-2291" r="-1217" b="-2092"/>
                </a:stretch>
              </a:blipFill>
            </p:spPr>
            <p:txBody>
              <a:bodyPr/>
              <a:lstStyle/>
              <a:p>
                <a:r>
                  <a:rPr lang="en-US">
                    <a:noFill/>
                  </a:rPr>
                  <a:t> </a:t>
                </a:r>
              </a:p>
            </p:txBody>
          </p:sp>
        </mc:Fallback>
      </mc:AlternateContent>
    </p:spTree>
    <p:extLst>
      <p:ext uri="{BB962C8B-B14F-4D97-AF65-F5344CB8AC3E}">
        <p14:creationId xmlns:p14="http://schemas.microsoft.com/office/powerpoint/2010/main" val="16891069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3020" y="694943"/>
            <a:ext cx="8125959" cy="5468113"/>
          </a:xfrm>
          <a:prstGeom prst="rect">
            <a:avLst/>
          </a:prstGeom>
        </p:spPr>
      </p:pic>
    </p:spTree>
    <p:extLst>
      <p:ext uri="{BB962C8B-B14F-4D97-AF65-F5344CB8AC3E}">
        <p14:creationId xmlns:p14="http://schemas.microsoft.com/office/powerpoint/2010/main" val="1955202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Compression</a:t>
            </a:r>
            <a:endParaRPr lang="en-US" b="1" dirty="0"/>
          </a:p>
        </p:txBody>
      </p:sp>
      <p:sp>
        <p:nvSpPr>
          <p:cNvPr id="3" name="Content Placeholder 2"/>
          <p:cNvSpPr>
            <a:spLocks noGrp="1"/>
          </p:cNvSpPr>
          <p:nvPr>
            <p:ph idx="1"/>
          </p:nvPr>
        </p:nvSpPr>
        <p:spPr/>
        <p:txBody>
          <a:bodyPr/>
          <a:lstStyle/>
          <a:p>
            <a:r>
              <a:rPr lang="en-US" dirty="0" smtClean="0"/>
              <a:t>Data compression is a field of study that studies and exploits the properties present in the data to develop algorithm for compressing them to minimize the required storage space for storing them.</a:t>
            </a:r>
          </a:p>
          <a:p>
            <a:r>
              <a:rPr lang="en-US" dirty="0" smtClean="0"/>
              <a:t>Compression can be either lossless or lossy.</a:t>
            </a:r>
          </a:p>
          <a:p>
            <a:r>
              <a:rPr lang="en-US" dirty="0" smtClean="0"/>
              <a:t>In </a:t>
            </a:r>
            <a:r>
              <a:rPr lang="en-US" i="1" dirty="0" smtClean="0"/>
              <a:t>lossless compression, </a:t>
            </a:r>
            <a:r>
              <a:rPr lang="en-US" dirty="0" smtClean="0"/>
              <a:t>no information is lost thus ideal for text compressing.</a:t>
            </a:r>
          </a:p>
          <a:p>
            <a:r>
              <a:rPr lang="en-US" dirty="0" smtClean="0"/>
              <a:t>In </a:t>
            </a:r>
            <a:r>
              <a:rPr lang="en-US" i="1" dirty="0" smtClean="0"/>
              <a:t>lossy compression</a:t>
            </a:r>
            <a:r>
              <a:rPr lang="en-US" dirty="0" smtClean="0"/>
              <a:t>, the limitations of human perceptual ability is exploited to compress data and tolerate some loss to such an extend that will not be noticed. This approach usually maximizes the variance in data. Ideal for signal compression.</a:t>
            </a:r>
            <a:endParaRPr lang="en-US" dirty="0"/>
          </a:p>
        </p:txBody>
      </p:sp>
    </p:spTree>
    <p:extLst>
      <p:ext uri="{BB962C8B-B14F-4D97-AF65-F5344CB8AC3E}">
        <p14:creationId xmlns:p14="http://schemas.microsoft.com/office/powerpoint/2010/main" val="1142994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b="1" dirty="0" smtClean="0"/>
              <a:t>Greedy Coin Change</a:t>
            </a:r>
            <a:endParaRPr lang="en-US" b="1"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099484"/>
                <a:ext cx="10515600" cy="5758516"/>
              </a:xfrm>
            </p:spPr>
            <p:txBody>
              <a:bodyPr/>
              <a:lstStyle/>
              <a:p>
                <a:r>
                  <a:rPr lang="en-US" dirty="0" smtClean="0"/>
                  <a:t>Given a target amount </a:t>
                </a:r>
                <a14:m>
                  <m:oMath xmlns:m="http://schemas.openxmlformats.org/officeDocument/2006/math">
                    <m:r>
                      <a:rPr lang="en-US" i="1" dirty="0" smtClean="0">
                        <a:latin typeface="Cambria Math" panose="02040503050406030204" pitchFamily="18" charset="0"/>
                      </a:rPr>
                      <m:t>𝑉</m:t>
                    </m:r>
                  </m:oMath>
                </a14:m>
                <a:r>
                  <a:rPr lang="en-US" dirty="0" smtClean="0"/>
                  <a:t> and a list of denominations(in cents) </a:t>
                </a:r>
                <a:r>
                  <a:rPr lang="en-US" dirty="0" smtClean="0">
                    <a:latin typeface="Consolas" panose="020B0609020204030204" pitchFamily="49" charset="0"/>
                    <a:cs typeface="Consolas" panose="020B0609020204030204" pitchFamily="49" charset="0"/>
                  </a:rPr>
                  <a:t>denom-values[</a:t>
                </a:r>
                <a14:m>
                  <m:oMath xmlns:m="http://schemas.openxmlformats.org/officeDocument/2006/math">
                    <m:r>
                      <a:rPr lang="en-US" i="1" dirty="0" smtClean="0">
                        <a:latin typeface="Cambria Math" panose="02040503050406030204" pitchFamily="18" charset="0"/>
                        <a:cs typeface="Consolas" panose="020B0609020204030204" pitchFamily="49" charset="0"/>
                      </a:rPr>
                      <m:t>𝑖</m:t>
                    </m:r>
                  </m:oMath>
                </a14:m>
                <a:r>
                  <a:rPr lang="en-US" dirty="0" smtClean="0">
                    <a:latin typeface="Consolas" panose="020B0609020204030204" pitchFamily="49" charset="0"/>
                    <a:cs typeface="Consolas" panose="020B0609020204030204" pitchFamily="49" charset="0"/>
                  </a:rPr>
                  <a:t>] </a:t>
                </a:r>
                <a:r>
                  <a:rPr lang="en-US" dirty="0" smtClean="0">
                    <a:cs typeface="Consolas" panose="020B0609020204030204" pitchFamily="49" charset="0"/>
                  </a:rPr>
                  <a:t>for </a:t>
                </a:r>
                <a14:m>
                  <m:oMath xmlns:m="http://schemas.openxmlformats.org/officeDocument/2006/math">
                    <m:r>
                      <a:rPr lang="en-US" b="0" i="1" smtClean="0">
                        <a:latin typeface="Cambria Math" panose="02040503050406030204" pitchFamily="18" charset="0"/>
                        <a:cs typeface="Consolas" panose="020B0609020204030204" pitchFamily="49" charset="0"/>
                      </a:rPr>
                      <m:t>𝑖</m:t>
                    </m:r>
                    <m:r>
                      <a:rPr lang="en-US" b="0" i="1" smtClean="0">
                        <a:latin typeface="Cambria Math" panose="02040503050406030204" pitchFamily="18" charset="0"/>
                        <a:ea typeface="Cambria Math" panose="02040503050406030204" pitchFamily="18" charset="0"/>
                        <a:cs typeface="Consolas" panose="020B0609020204030204" pitchFamily="49" charset="0"/>
                      </a:rPr>
                      <m:t>∈[1..</m:t>
                    </m:r>
                    <m:r>
                      <a:rPr lang="en-US" b="0" i="1" smtClean="0">
                        <a:latin typeface="Cambria Math" panose="02040503050406030204" pitchFamily="18" charset="0"/>
                        <a:ea typeface="Cambria Math" panose="02040503050406030204" pitchFamily="18" charset="0"/>
                        <a:cs typeface="Consolas" panose="020B0609020204030204" pitchFamily="49" charset="0"/>
                      </a:rPr>
                      <m:t>𝑛</m:t>
                    </m:r>
                    <m:r>
                      <a:rPr lang="en-US" b="0" i="1" smtClean="0">
                        <a:latin typeface="Cambria Math" panose="02040503050406030204" pitchFamily="18" charset="0"/>
                        <a:ea typeface="Cambria Math" panose="02040503050406030204" pitchFamily="18" charset="0"/>
                        <a:cs typeface="Consolas" panose="020B0609020204030204" pitchFamily="49" charset="0"/>
                      </a:rPr>
                      <m:t>]</m:t>
                    </m:r>
                  </m:oMath>
                </a14:m>
                <a:r>
                  <a:rPr lang="en-US" dirty="0" smtClean="0"/>
                  <a:t> of coin types. What is the minimum number of coins that we must use to represent </a:t>
                </a:r>
                <a14:m>
                  <m:oMath xmlns:m="http://schemas.openxmlformats.org/officeDocument/2006/math">
                    <m:r>
                      <a:rPr lang="en-US" i="1" dirty="0" smtClean="0">
                        <a:latin typeface="Cambria Math" panose="02040503050406030204" pitchFamily="18" charset="0"/>
                      </a:rPr>
                      <m:t>𝑉</m:t>
                    </m:r>
                  </m:oMath>
                </a14:m>
                <a:r>
                  <a:rPr lang="en-US" dirty="0" smtClean="0"/>
                  <a:t>?</a:t>
                </a:r>
              </a:p>
              <a:p>
                <a:r>
                  <a:rPr lang="en-US" dirty="0" smtClean="0"/>
                  <a:t>Assume that we have an unlimited supply of the denominations. For example if </a:t>
                </a:r>
                <a14:m>
                  <m:oMath xmlns:m="http://schemas.openxmlformats.org/officeDocument/2006/math">
                    <m:r>
                      <a:rPr lang="en-US" i="1" dirty="0" smtClean="0">
                        <a:latin typeface="Cambria Math" panose="02040503050406030204" pitchFamily="18" charset="0"/>
                        <a:cs typeface="Consolas" panose="020B0609020204030204" pitchFamily="49" charset="0"/>
                      </a:rPr>
                      <m:t>𝑉</m:t>
                    </m:r>
                    <m:r>
                      <a:rPr lang="en-US" i="1" dirty="0" smtClean="0">
                        <a:latin typeface="Cambria Math" panose="02040503050406030204" pitchFamily="18" charset="0"/>
                        <a:cs typeface="Consolas" panose="020B0609020204030204" pitchFamily="49" charset="0"/>
                      </a:rPr>
                      <m:t>=41</m:t>
                    </m:r>
                    <m:r>
                      <a:rPr lang="en-US" b="0" i="0" dirty="0" smtClean="0">
                        <a:latin typeface="Cambria Math" panose="02040503050406030204" pitchFamily="18" charset="0"/>
                        <a:cs typeface="Consolas" panose="020B0609020204030204" pitchFamily="49" charset="0"/>
                      </a:rPr>
                      <m:t> </m:t>
                    </m:r>
                  </m:oMath>
                </a14:m>
                <a:r>
                  <a:rPr lang="en-US" dirty="0" smtClean="0"/>
                  <a:t>and </a:t>
                </a:r>
                <a:r>
                  <a:rPr lang="en-US" dirty="0" smtClean="0">
                    <a:latin typeface="Consolas" panose="020B0609020204030204" pitchFamily="49" charset="0"/>
                    <a:cs typeface="Consolas" panose="020B0609020204030204" pitchFamily="49" charset="0"/>
                  </a:rPr>
                  <a:t>denom-values</a:t>
                </a:r>
                <a14:m>
                  <m:oMath xmlns:m="http://schemas.openxmlformats.org/officeDocument/2006/math">
                    <m:r>
                      <a:rPr lang="en-US" b="0" i="0" dirty="0" smtClean="0">
                        <a:latin typeface="Cambria Math" panose="02040503050406030204" pitchFamily="18" charset="0"/>
                        <a:cs typeface="Consolas" panose="020B0609020204030204" pitchFamily="49" charset="0"/>
                      </a:rPr>
                      <m:t> </m:t>
                    </m:r>
                    <m:r>
                      <a:rPr lang="en-US" i="1" dirty="0" smtClean="0">
                        <a:latin typeface="Cambria Math" panose="02040503050406030204" pitchFamily="18" charset="0"/>
                        <a:cs typeface="Consolas" panose="020B0609020204030204" pitchFamily="49" charset="0"/>
                      </a:rPr>
                      <m:t>={25, 10, 5, 1}</m:t>
                    </m:r>
                  </m:oMath>
                </a14:m>
                <a:r>
                  <a:rPr lang="en-US" dirty="0" smtClean="0"/>
                  <a:t>. We can employ a greedy strategy to chose the denomination with the largest value which is not larger than the remaining amount of coin to change and repeatedly take away that much amount from the  remaining amount of coin to change.</a:t>
                </a:r>
              </a:p>
              <a:p>
                <a:r>
                  <a:rPr lang="en-US" dirty="0" smtClean="0"/>
                  <a:t>In the above example 41-25 = 17 -&gt; 17-10 = 7 -&gt; 7-5 = 2 -&gt; 2-1 = 1 -&gt; 1-1 = 0. A total of 5 coins was needed to make this exchange. This is optimal(would not have been possible without having </a:t>
                </a:r>
                <a14:m>
                  <m:oMath xmlns:m="http://schemas.openxmlformats.org/officeDocument/2006/math">
                    <m:r>
                      <a:rPr lang="en-US" i="1" dirty="0" smtClean="0">
                        <a:latin typeface="Cambria Math" panose="02040503050406030204" pitchFamily="18" charset="0"/>
                      </a:rPr>
                      <m:t>1</m:t>
                    </m:r>
                    <m:r>
                      <a:rPr lang="en-US" b="0" i="1" dirty="0" smtClean="0">
                        <a:latin typeface="Cambria Math" panose="02040503050406030204" pitchFamily="18" charset="0"/>
                      </a:rPr>
                      <m:t> </m:t>
                    </m:r>
                  </m:oMath>
                </a14:m>
                <a:r>
                  <a:rPr lang="en-US" dirty="0" smtClean="0"/>
                  <a:t>cent)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099484"/>
                <a:ext cx="10515600" cy="5758516"/>
              </a:xfrm>
              <a:blipFill rotWithShape="0">
                <a:blip r:embed="rId2"/>
                <a:stretch>
                  <a:fillRect l="-1043" t="-1693" r="-406"/>
                </a:stretch>
              </a:blipFill>
            </p:spPr>
            <p:txBody>
              <a:bodyPr/>
              <a:lstStyle/>
              <a:p>
                <a:r>
                  <a:rPr lang="en-US">
                    <a:noFill/>
                  </a:rPr>
                  <a:t> </a:t>
                </a:r>
              </a:p>
            </p:txBody>
          </p:sp>
        </mc:Fallback>
      </mc:AlternateContent>
    </p:spTree>
    <p:extLst>
      <p:ext uri="{BB962C8B-B14F-4D97-AF65-F5344CB8AC3E}">
        <p14:creationId xmlns:p14="http://schemas.microsoft.com/office/powerpoint/2010/main" val="3086893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06824"/>
          </a:xfrm>
        </p:spPr>
        <p:txBody>
          <a:bodyPr/>
          <a:lstStyle/>
          <a:p>
            <a:r>
              <a:rPr lang="en-US" b="1" dirty="0" smtClean="0"/>
              <a:t>The Algorithm</a:t>
            </a:r>
            <a:endParaRPr lang="en-US" b="1"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059142"/>
                <a:ext cx="10515600" cy="5650940"/>
              </a:xfrm>
            </p:spPr>
            <p:txBody>
              <a:bodyPr>
                <a:normAutofit fontScale="92500" lnSpcReduction="20000"/>
              </a:bodyPr>
              <a:lstStyle/>
              <a:p>
                <a:r>
                  <a:rPr lang="en-US" dirty="0" smtClean="0">
                    <a:latin typeface="Consolas" panose="020B0609020204030204" pitchFamily="49" charset="0"/>
                    <a:cs typeface="Consolas" panose="020B0609020204030204" pitchFamily="49" charset="0"/>
                  </a:rPr>
                  <a:t>Find-Min(</a:t>
                </a:r>
                <a14:m>
                  <m:oMath xmlns:m="http://schemas.openxmlformats.org/officeDocument/2006/math">
                    <m:r>
                      <a:rPr lang="en-US" i="1" dirty="0" smtClean="0">
                        <a:latin typeface="Cambria Math" panose="02040503050406030204" pitchFamily="18" charset="0"/>
                        <a:cs typeface="Consolas" panose="020B0609020204030204" pitchFamily="49" charset="0"/>
                      </a:rPr>
                      <m:t>𝑉</m:t>
                    </m:r>
                    <m:r>
                      <a:rPr lang="en-US" i="1" dirty="0" smtClean="0">
                        <a:latin typeface="Cambria Math" panose="02040503050406030204" pitchFamily="18" charset="0"/>
                        <a:cs typeface="Consolas" panose="020B0609020204030204" pitchFamily="49" charset="0"/>
                      </a:rPr>
                      <m:t>, </m:t>
                    </m:r>
                    <m:r>
                      <a:rPr lang="en-US" i="1" dirty="0" err="1" smtClean="0">
                        <a:latin typeface="Cambria Math" panose="02040503050406030204" pitchFamily="18" charset="0"/>
                        <a:cs typeface="Consolas" panose="020B0609020204030204" pitchFamily="49" charset="0"/>
                      </a:rPr>
                      <m:t>𝑑𝑒𝑛𝑜𝑚𝑠</m:t>
                    </m:r>
                  </m:oMath>
                </a14:m>
                <a:r>
                  <a:rPr lang="en-US" dirty="0" smtClean="0">
                    <a:latin typeface="Consolas" panose="020B0609020204030204" pitchFamily="49" charset="0"/>
                    <a:cs typeface="Consolas" panose="020B0609020204030204" pitchFamily="49" charset="0"/>
                  </a:rPr>
                  <a:t>)</a:t>
                </a:r>
              </a:p>
              <a:p>
                <a:pPr marL="514350" indent="-514350">
                  <a:buFont typeface="+mj-lt"/>
                  <a:buAutoNum type="arabicPeriod"/>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sort the list </a:t>
                </a:r>
                <a14:m>
                  <m:oMath xmlns:m="http://schemas.openxmlformats.org/officeDocument/2006/math">
                    <m:r>
                      <a:rPr lang="en-US" i="1" dirty="0" smtClean="0">
                        <a:latin typeface="Cambria Math" panose="02040503050406030204" pitchFamily="18" charset="0"/>
                        <a:cs typeface="Consolas" panose="020B0609020204030204" pitchFamily="49" charset="0"/>
                      </a:rPr>
                      <m:t>𝑑𝑒𝑛𝑜𝑚𝑠</m:t>
                    </m:r>
                  </m:oMath>
                </a14:m>
                <a:r>
                  <a:rPr lang="en-US" dirty="0" smtClean="0">
                    <a:latin typeface="Consolas" panose="020B0609020204030204" pitchFamily="49" charset="0"/>
                    <a:cs typeface="Consolas" panose="020B0609020204030204" pitchFamily="49" charset="0"/>
                  </a:rPr>
                  <a:t> in decreasing order.</a:t>
                </a:r>
              </a:p>
              <a:p>
                <a:pPr marL="514350" indent="-514350">
                  <a:buFont typeface="+mj-lt"/>
                  <a:buAutoNum type="arabicPeriod"/>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let </a:t>
                </a:r>
                <a14:m>
                  <m:oMath xmlns:m="http://schemas.openxmlformats.org/officeDocument/2006/math">
                    <m:r>
                      <a:rPr lang="en-US" i="1" dirty="0" smtClean="0">
                        <a:latin typeface="Cambria Math" panose="02040503050406030204" pitchFamily="18" charset="0"/>
                        <a:cs typeface="Consolas" panose="020B0609020204030204" pitchFamily="49" charset="0"/>
                      </a:rPr>
                      <m:t>𝐴</m:t>
                    </m:r>
                  </m:oMath>
                </a14:m>
                <a:r>
                  <a:rPr lang="en-US" dirty="0" smtClean="0">
                    <a:latin typeface="Consolas" panose="020B0609020204030204" pitchFamily="49" charset="0"/>
                    <a:cs typeface="Consolas" panose="020B0609020204030204" pitchFamily="49" charset="0"/>
                  </a:rPr>
                  <a:t> be a dynamic list.</a:t>
                </a:r>
              </a:p>
              <a:p>
                <a:pPr marL="514350" indent="-514350">
                  <a:buFont typeface="+mj-lt"/>
                  <a:buAutoNum type="arabicPeriod"/>
                </a:pPr>
                <a:r>
                  <a:rPr lang="en-US" dirty="0">
                    <a:latin typeface="Consolas" panose="020B0609020204030204" pitchFamily="49" charset="0"/>
                    <a:cs typeface="Consolas" panose="020B0609020204030204" pitchFamily="49" charset="0"/>
                  </a:rPr>
                  <a:t> </a:t>
                </a:r>
                <a:r>
                  <a:rPr lang="en-US" b="1" dirty="0" smtClean="0">
                    <a:latin typeface="Consolas" panose="020B0609020204030204" pitchFamily="49" charset="0"/>
                    <a:cs typeface="Consolas" panose="020B0609020204030204" pitchFamily="49" charset="0"/>
                  </a:rPr>
                  <a:t>for</a:t>
                </a:r>
                <a:r>
                  <a:rPr lang="en-US" dirty="0" smtClean="0">
                    <a:latin typeface="Consolas" panose="020B0609020204030204" pitchFamily="49" charset="0"/>
                    <a:cs typeface="Consolas" panose="020B0609020204030204" pitchFamily="49" charset="0"/>
                  </a:rPr>
                  <a:t> </a:t>
                </a:r>
                <a14:m>
                  <m:oMath xmlns:m="http://schemas.openxmlformats.org/officeDocument/2006/math">
                    <m:r>
                      <a:rPr lang="en-US" i="1" dirty="0" smtClean="0">
                        <a:latin typeface="Cambria Math" panose="02040503050406030204" pitchFamily="18" charset="0"/>
                        <a:cs typeface="Consolas" panose="020B0609020204030204" pitchFamily="49" charset="0"/>
                      </a:rPr>
                      <m:t>𝑖</m:t>
                    </m:r>
                    <m:r>
                      <a:rPr lang="en-US" b="0" i="1" dirty="0" smtClean="0">
                        <a:latin typeface="Cambria Math" panose="02040503050406030204" pitchFamily="18" charset="0"/>
                        <a:cs typeface="Consolas" panose="020B0609020204030204" pitchFamily="49" charset="0"/>
                      </a:rPr>
                      <m:t>:</m:t>
                    </m:r>
                    <m:r>
                      <a:rPr lang="en-US" i="1" dirty="0" smtClean="0">
                        <a:latin typeface="Cambria Math" panose="02040503050406030204" pitchFamily="18" charset="0"/>
                        <a:cs typeface="Consolas" panose="020B0609020204030204" pitchFamily="49" charset="0"/>
                      </a:rPr>
                      <m:t>=1</m:t>
                    </m:r>
                  </m:oMath>
                </a14:m>
                <a:r>
                  <a:rPr lang="en-US" dirty="0" smtClean="0">
                    <a:latin typeface="Consolas" panose="020B0609020204030204" pitchFamily="49" charset="0"/>
                    <a:cs typeface="Consolas" panose="020B0609020204030204" pitchFamily="49" charset="0"/>
                  </a:rPr>
                  <a:t> </a:t>
                </a:r>
                <a:r>
                  <a:rPr lang="en-US" b="1" dirty="0" smtClean="0">
                    <a:latin typeface="Consolas" panose="020B0609020204030204" pitchFamily="49" charset="0"/>
                    <a:cs typeface="Consolas" panose="020B0609020204030204" pitchFamily="49" charset="0"/>
                  </a:rPr>
                  <a:t>to</a:t>
                </a:r>
                <a:r>
                  <a:rPr lang="en-US" dirty="0" smtClean="0">
                    <a:latin typeface="Consolas" panose="020B0609020204030204" pitchFamily="49" charset="0"/>
                    <a:cs typeface="Consolas" panose="020B0609020204030204" pitchFamily="49" charset="0"/>
                  </a:rPr>
                  <a:t> </a:t>
                </a:r>
                <a14:m>
                  <m:oMath xmlns:m="http://schemas.openxmlformats.org/officeDocument/2006/math">
                    <m:r>
                      <a:rPr lang="en-US" i="1" dirty="0" smtClean="0">
                        <a:latin typeface="Cambria Math" panose="02040503050406030204" pitchFamily="18" charset="0"/>
                        <a:cs typeface="Consolas" panose="020B0609020204030204" pitchFamily="49" charset="0"/>
                      </a:rPr>
                      <m:t>𝑑𝑒𝑛𝑜𝑚𝑠</m:t>
                    </m:r>
                    <m:r>
                      <a:rPr lang="en-US" i="1" dirty="0" smtClean="0">
                        <a:latin typeface="Cambria Math" panose="02040503050406030204" pitchFamily="18" charset="0"/>
                        <a:cs typeface="Consolas" panose="020B0609020204030204" pitchFamily="49" charset="0"/>
                      </a:rPr>
                      <m:t>.</m:t>
                    </m:r>
                    <m:r>
                      <a:rPr lang="en-US" i="1" dirty="0" smtClean="0">
                        <a:latin typeface="Cambria Math" panose="02040503050406030204" pitchFamily="18" charset="0"/>
                        <a:cs typeface="Consolas" panose="020B0609020204030204" pitchFamily="49" charset="0"/>
                      </a:rPr>
                      <m:t>𝑙𝑒𝑛𝑔𝑡h</m:t>
                    </m:r>
                  </m:oMath>
                </a14:m>
                <a:r>
                  <a:rPr lang="en-US" dirty="0" smtClean="0">
                    <a:latin typeface="Consolas" panose="020B0609020204030204" pitchFamily="49" charset="0"/>
                    <a:cs typeface="Consolas" panose="020B0609020204030204" pitchFamily="49" charset="0"/>
                  </a:rPr>
                  <a:t> </a:t>
                </a:r>
                <a:r>
                  <a:rPr lang="en-US" b="1" dirty="0" smtClean="0">
                    <a:latin typeface="Consolas" panose="020B0609020204030204" pitchFamily="49" charset="0"/>
                    <a:cs typeface="Consolas" panose="020B0609020204030204" pitchFamily="49" charset="0"/>
                  </a:rPr>
                  <a:t>do</a:t>
                </a:r>
                <a:endParaRPr lang="en-US" dirty="0" smtClean="0">
                  <a:latin typeface="Consolas" panose="020B0609020204030204" pitchFamily="49" charset="0"/>
                  <a:cs typeface="Consolas" panose="020B0609020204030204" pitchFamily="49" charset="0"/>
                </a:endParaRPr>
              </a:p>
              <a:p>
                <a:pPr marL="514350" indent="-514350">
                  <a:buFont typeface="+mj-lt"/>
                  <a:buAutoNum type="arabicPeriod"/>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a:t>
                </a:r>
                <a:r>
                  <a:rPr lang="en-US" b="1" dirty="0" smtClean="0">
                    <a:latin typeface="Consolas" panose="020B0609020204030204" pitchFamily="49" charset="0"/>
                    <a:cs typeface="Consolas" panose="020B0609020204030204" pitchFamily="49" charset="0"/>
                  </a:rPr>
                  <a:t>while</a:t>
                </a:r>
                <a:r>
                  <a:rPr lang="en-US" dirty="0" smtClean="0">
                    <a:latin typeface="Consolas" panose="020B0609020204030204" pitchFamily="49" charset="0"/>
                    <a:cs typeface="Consolas" panose="020B0609020204030204" pitchFamily="49" charset="0"/>
                  </a:rPr>
                  <a:t> </a:t>
                </a:r>
                <a14:m>
                  <m:oMath xmlns:m="http://schemas.openxmlformats.org/officeDocument/2006/math">
                    <m:r>
                      <a:rPr lang="en-US" i="1" dirty="0" smtClean="0">
                        <a:latin typeface="Cambria Math" panose="02040503050406030204" pitchFamily="18" charset="0"/>
                        <a:cs typeface="Consolas" panose="020B0609020204030204" pitchFamily="49" charset="0"/>
                      </a:rPr>
                      <m:t>𝑉</m:t>
                    </m:r>
                  </m:oMath>
                </a14:m>
                <a:r>
                  <a:rPr lang="en-US" dirty="0" smtClean="0">
                    <a:latin typeface="Consolas" panose="020B0609020204030204" pitchFamily="49" charset="0"/>
                    <a:cs typeface="Consolas" panose="020B0609020204030204" pitchFamily="49" charset="0"/>
                  </a:rPr>
                  <a:t> </a:t>
                </a:r>
                <a14:m>
                  <m:oMath xmlns:m="http://schemas.openxmlformats.org/officeDocument/2006/math">
                    <m:r>
                      <a:rPr lang="en-US" b="0" i="1" dirty="0" smtClean="0">
                        <a:latin typeface="Cambria Math" panose="02040503050406030204" pitchFamily="18" charset="0"/>
                        <a:cs typeface="Consolas" panose="020B0609020204030204" pitchFamily="49" charset="0"/>
                      </a:rPr>
                      <m:t>≥</m:t>
                    </m:r>
                  </m:oMath>
                </a14:m>
                <a:r>
                  <a:rPr lang="en-US" dirty="0" smtClean="0">
                    <a:latin typeface="Consolas" panose="020B0609020204030204" pitchFamily="49" charset="0"/>
                    <a:cs typeface="Consolas" panose="020B0609020204030204" pitchFamily="49" charset="0"/>
                  </a:rPr>
                  <a:t> </a:t>
                </a:r>
                <a14:m>
                  <m:oMath xmlns:m="http://schemas.openxmlformats.org/officeDocument/2006/math">
                    <m:r>
                      <a:rPr lang="en-US" i="1" dirty="0" smtClean="0">
                        <a:latin typeface="Cambria Math" panose="02040503050406030204" pitchFamily="18" charset="0"/>
                        <a:cs typeface="Consolas" panose="020B0609020204030204" pitchFamily="49" charset="0"/>
                      </a:rPr>
                      <m:t>𝑑𝑒𝑛𝑜𝑚𝑠</m:t>
                    </m:r>
                    <m:r>
                      <a:rPr lang="en-US" i="1" dirty="0" smtClean="0">
                        <a:latin typeface="Cambria Math" panose="02040503050406030204" pitchFamily="18" charset="0"/>
                        <a:cs typeface="Consolas" panose="020B0609020204030204" pitchFamily="49" charset="0"/>
                      </a:rPr>
                      <m:t>[</m:t>
                    </m:r>
                    <m:r>
                      <a:rPr lang="en-US" i="1" dirty="0" err="1" smtClean="0">
                        <a:latin typeface="Cambria Math" panose="02040503050406030204" pitchFamily="18" charset="0"/>
                        <a:cs typeface="Consolas" panose="020B0609020204030204" pitchFamily="49" charset="0"/>
                      </a:rPr>
                      <m:t>𝑖</m:t>
                    </m:r>
                    <m:r>
                      <a:rPr lang="en-US" i="1" dirty="0" smtClean="0">
                        <a:latin typeface="Cambria Math" panose="02040503050406030204" pitchFamily="18" charset="0"/>
                        <a:cs typeface="Consolas" panose="020B0609020204030204" pitchFamily="49" charset="0"/>
                      </a:rPr>
                      <m:t>]</m:t>
                    </m:r>
                  </m:oMath>
                </a14:m>
                <a:r>
                  <a:rPr lang="en-US" dirty="0" smtClean="0">
                    <a:latin typeface="Consolas" panose="020B0609020204030204" pitchFamily="49" charset="0"/>
                    <a:cs typeface="Consolas" panose="020B0609020204030204" pitchFamily="49" charset="0"/>
                  </a:rPr>
                  <a:t> </a:t>
                </a:r>
                <a:r>
                  <a:rPr lang="en-US" b="1" dirty="0" smtClean="0">
                    <a:latin typeface="Consolas" panose="020B0609020204030204" pitchFamily="49" charset="0"/>
                    <a:cs typeface="Consolas" panose="020B0609020204030204" pitchFamily="49" charset="0"/>
                  </a:rPr>
                  <a:t>do</a:t>
                </a:r>
                <a:endParaRPr lang="en-US" dirty="0" smtClean="0">
                  <a:latin typeface="Consolas" panose="020B0609020204030204" pitchFamily="49" charset="0"/>
                  <a:cs typeface="Consolas" panose="020B0609020204030204" pitchFamily="49" charset="0"/>
                </a:endParaRPr>
              </a:p>
              <a:p>
                <a:pPr marL="514350" indent="-514350">
                  <a:buFont typeface="+mj-lt"/>
                  <a:buAutoNum type="arabicPeriod"/>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a:t>
                </a:r>
                <a14:m>
                  <m:oMath xmlns:m="http://schemas.openxmlformats.org/officeDocument/2006/math">
                    <m:r>
                      <a:rPr lang="en-US" i="1" dirty="0" smtClean="0">
                        <a:latin typeface="Cambria Math" panose="02040503050406030204" pitchFamily="18" charset="0"/>
                        <a:cs typeface="Consolas" panose="020B0609020204030204" pitchFamily="49" charset="0"/>
                      </a:rPr>
                      <m:t>𝑉</m:t>
                    </m:r>
                  </m:oMath>
                </a14:m>
                <a:r>
                  <a:rPr lang="en-US" dirty="0" smtClean="0">
                    <a:latin typeface="Consolas" panose="020B0609020204030204" pitchFamily="49" charset="0"/>
                    <a:cs typeface="Consolas" panose="020B0609020204030204" pitchFamily="49" charset="0"/>
                  </a:rPr>
                  <a:t> </a:t>
                </a:r>
                <a14:m>
                  <m:oMath xmlns:m="http://schemas.openxmlformats.org/officeDocument/2006/math">
                    <m:r>
                      <a:rPr lang="en-US" b="0" i="1" dirty="0" smtClean="0">
                        <a:latin typeface="Cambria Math" panose="02040503050406030204" pitchFamily="18" charset="0"/>
                        <a:cs typeface="Consolas" panose="020B0609020204030204" pitchFamily="49" charset="0"/>
                      </a:rPr>
                      <m:t>≔</m:t>
                    </m:r>
                  </m:oMath>
                </a14:m>
                <a:r>
                  <a:rPr lang="en-US" dirty="0" smtClean="0">
                    <a:latin typeface="Consolas" panose="020B0609020204030204" pitchFamily="49" charset="0"/>
                    <a:cs typeface="Consolas" panose="020B0609020204030204" pitchFamily="49" charset="0"/>
                  </a:rPr>
                  <a:t> </a:t>
                </a:r>
                <a14:m>
                  <m:oMath xmlns:m="http://schemas.openxmlformats.org/officeDocument/2006/math">
                    <m:r>
                      <a:rPr lang="en-US" i="1" dirty="0" smtClean="0">
                        <a:latin typeface="Cambria Math" panose="02040503050406030204" pitchFamily="18" charset="0"/>
                        <a:cs typeface="Consolas" panose="020B0609020204030204" pitchFamily="49" charset="0"/>
                      </a:rPr>
                      <m:t>𝑉</m:t>
                    </m:r>
                  </m:oMath>
                </a14:m>
                <a:r>
                  <a:rPr lang="en-US" dirty="0" smtClean="0">
                    <a:latin typeface="Consolas" panose="020B0609020204030204" pitchFamily="49" charset="0"/>
                    <a:cs typeface="Consolas" panose="020B0609020204030204" pitchFamily="49" charset="0"/>
                  </a:rPr>
                  <a:t> – </a:t>
                </a:r>
                <a14:m>
                  <m:oMath xmlns:m="http://schemas.openxmlformats.org/officeDocument/2006/math">
                    <m:r>
                      <a:rPr lang="en-US" i="1" dirty="0" smtClean="0">
                        <a:latin typeface="Cambria Math" panose="02040503050406030204" pitchFamily="18" charset="0"/>
                        <a:cs typeface="Consolas" panose="020B0609020204030204" pitchFamily="49" charset="0"/>
                      </a:rPr>
                      <m:t>𝑑𝑒𝑛𝑜𝑚𝑠</m:t>
                    </m:r>
                    <m:r>
                      <a:rPr lang="en-US" i="1" dirty="0" smtClean="0">
                        <a:latin typeface="Cambria Math" panose="02040503050406030204" pitchFamily="18" charset="0"/>
                        <a:cs typeface="Consolas" panose="020B0609020204030204" pitchFamily="49" charset="0"/>
                      </a:rPr>
                      <m:t>[</m:t>
                    </m:r>
                    <m:r>
                      <a:rPr lang="en-US" i="1" dirty="0" err="1" smtClean="0">
                        <a:latin typeface="Cambria Math" panose="02040503050406030204" pitchFamily="18" charset="0"/>
                        <a:cs typeface="Consolas" panose="020B0609020204030204" pitchFamily="49" charset="0"/>
                      </a:rPr>
                      <m:t>𝑖</m:t>
                    </m:r>
                    <m:r>
                      <a:rPr lang="en-US" i="1" dirty="0" smtClean="0">
                        <a:latin typeface="Cambria Math" panose="02040503050406030204" pitchFamily="18" charset="0"/>
                        <a:cs typeface="Consolas" panose="020B0609020204030204" pitchFamily="49" charset="0"/>
                      </a:rPr>
                      <m:t>]</m:t>
                    </m:r>
                  </m:oMath>
                </a14:m>
                <a:endParaRPr lang="en-US" dirty="0" smtClean="0">
                  <a:latin typeface="Consolas" panose="020B0609020204030204" pitchFamily="49" charset="0"/>
                  <a:cs typeface="Consolas" panose="020B0609020204030204" pitchFamily="49" charset="0"/>
                </a:endParaRPr>
              </a:p>
              <a:p>
                <a:pPr marL="514350" indent="-514350">
                  <a:buFont typeface="+mj-lt"/>
                  <a:buAutoNum type="arabicPeriod"/>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a:t>
                </a:r>
                <a14:m>
                  <m:oMath xmlns:m="http://schemas.openxmlformats.org/officeDocument/2006/math">
                    <m:r>
                      <a:rPr lang="en-US" i="1" dirty="0" smtClean="0">
                        <a:latin typeface="Cambria Math" panose="02040503050406030204" pitchFamily="18" charset="0"/>
                        <a:cs typeface="Consolas" panose="020B0609020204030204" pitchFamily="49" charset="0"/>
                      </a:rPr>
                      <m:t>𝐴</m:t>
                    </m:r>
                  </m:oMath>
                </a14:m>
                <a:r>
                  <a:rPr lang="en-US" dirty="0" smtClean="0">
                    <a:latin typeface="Consolas" panose="020B0609020204030204" pitchFamily="49" charset="0"/>
                    <a:cs typeface="Consolas" panose="020B0609020204030204" pitchFamily="49" charset="0"/>
                  </a:rPr>
                  <a:t> </a:t>
                </a:r>
                <a14:m>
                  <m:oMath xmlns:m="http://schemas.openxmlformats.org/officeDocument/2006/math">
                    <m:r>
                      <a:rPr lang="en-US" b="0" i="1" dirty="0" smtClean="0">
                        <a:latin typeface="Cambria Math" panose="02040503050406030204" pitchFamily="18" charset="0"/>
                        <a:cs typeface="Consolas" panose="020B0609020204030204" pitchFamily="49" charset="0"/>
                      </a:rPr>
                      <m:t>≔</m:t>
                    </m:r>
                  </m:oMath>
                </a14:m>
                <a:r>
                  <a:rPr lang="en-US" dirty="0" smtClean="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append(</a:t>
                </a:r>
                <a14:m>
                  <m:oMath xmlns:m="http://schemas.openxmlformats.org/officeDocument/2006/math">
                    <m:r>
                      <a:rPr lang="en-US" i="1" dirty="0" smtClean="0">
                        <a:latin typeface="Cambria Math" panose="02040503050406030204" pitchFamily="18" charset="0"/>
                        <a:cs typeface="Consolas" panose="020B0609020204030204" pitchFamily="49" charset="0"/>
                      </a:rPr>
                      <m:t>𝐴</m:t>
                    </m:r>
                  </m:oMath>
                </a14:m>
                <a:r>
                  <a:rPr lang="en-US" dirty="0" smtClean="0">
                    <a:latin typeface="Consolas" panose="020B0609020204030204" pitchFamily="49" charset="0"/>
                    <a:cs typeface="Consolas" panose="020B0609020204030204" pitchFamily="49" charset="0"/>
                  </a:rPr>
                  <a:t>,</a:t>
                </a:r>
                <a14:m>
                  <m:oMath xmlns:m="http://schemas.openxmlformats.org/officeDocument/2006/math">
                    <m:r>
                      <a:rPr lang="en-US" b="0" i="0" dirty="0" smtClean="0">
                        <a:latin typeface="Cambria Math" panose="02040503050406030204" pitchFamily="18" charset="0"/>
                        <a:cs typeface="Consolas" panose="020B0609020204030204" pitchFamily="49" charset="0"/>
                      </a:rPr>
                      <m:t>   </m:t>
                    </m:r>
                    <m:r>
                      <a:rPr lang="en-US" i="1" dirty="0" smtClean="0">
                        <a:latin typeface="Cambria Math" panose="02040503050406030204" pitchFamily="18" charset="0"/>
                        <a:cs typeface="Consolas" panose="020B0609020204030204" pitchFamily="49" charset="0"/>
                      </a:rPr>
                      <m:t>𝑑𝑒𝑛𝑜𝑚𝑠</m:t>
                    </m:r>
                    <m:r>
                      <a:rPr lang="en-US" i="1" dirty="0" smtClean="0">
                        <a:latin typeface="Cambria Math" panose="02040503050406030204" pitchFamily="18" charset="0"/>
                        <a:cs typeface="Consolas" panose="020B0609020204030204" pitchFamily="49" charset="0"/>
                      </a:rPr>
                      <m:t>[</m:t>
                    </m:r>
                    <m:r>
                      <a:rPr lang="en-US" i="1" dirty="0" err="1" smtClean="0">
                        <a:latin typeface="Cambria Math" panose="02040503050406030204" pitchFamily="18" charset="0"/>
                        <a:cs typeface="Consolas" panose="020B0609020204030204" pitchFamily="49" charset="0"/>
                      </a:rPr>
                      <m:t>𝑖</m:t>
                    </m:r>
                    <m:r>
                      <a:rPr lang="en-US" i="1" dirty="0" smtClean="0">
                        <a:latin typeface="Cambria Math" panose="02040503050406030204" pitchFamily="18" charset="0"/>
                        <a:cs typeface="Consolas" panose="020B0609020204030204" pitchFamily="49" charset="0"/>
                      </a:rPr>
                      <m:t>]</m:t>
                    </m:r>
                  </m:oMath>
                </a14:m>
                <a:r>
                  <a:rPr lang="en-US" dirty="0" smtClean="0">
                    <a:latin typeface="Consolas" panose="020B0609020204030204" pitchFamily="49" charset="0"/>
                    <a:cs typeface="Consolas" panose="020B0609020204030204" pitchFamily="49" charset="0"/>
                  </a:rPr>
                  <a:t>)</a:t>
                </a:r>
                <a:endParaRPr lang="en-US" dirty="0" smtClean="0">
                  <a:latin typeface="Consolas" panose="020B0609020204030204" pitchFamily="49" charset="0"/>
                  <a:cs typeface="Consolas" panose="020B0609020204030204" pitchFamily="49" charset="0"/>
                </a:endParaRPr>
              </a:p>
              <a:p>
                <a:pPr marL="514350" indent="-514350">
                  <a:buFont typeface="+mj-lt"/>
                  <a:buAutoNum type="arabicPeriod"/>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a:t>
                </a:r>
                <a:r>
                  <a:rPr lang="en-US" b="1" dirty="0" smtClean="0">
                    <a:latin typeface="Consolas" panose="020B0609020204030204" pitchFamily="49" charset="0"/>
                    <a:cs typeface="Consolas" panose="020B0609020204030204" pitchFamily="49" charset="0"/>
                  </a:rPr>
                  <a:t>end</a:t>
                </a:r>
              </a:p>
              <a:p>
                <a:pPr marL="514350" indent="-514350">
                  <a:buFont typeface="+mj-lt"/>
                  <a:buAutoNum type="arabicPeriod"/>
                </a:pPr>
                <a:r>
                  <a:rPr lang="en-US" dirty="0" smtClean="0">
                    <a:latin typeface="Consolas" panose="020B0609020204030204" pitchFamily="49" charset="0"/>
                    <a:cs typeface="Consolas" panose="020B0609020204030204" pitchFamily="49" charset="0"/>
                  </a:rPr>
                  <a:t> </a:t>
                </a:r>
                <a:r>
                  <a:rPr lang="en-US" b="1" dirty="0" smtClean="0">
                    <a:latin typeface="Consolas" panose="020B0609020204030204" pitchFamily="49" charset="0"/>
                    <a:cs typeface="Consolas" panose="020B0609020204030204" pitchFamily="49" charset="0"/>
                  </a:rPr>
                  <a:t>end</a:t>
                </a:r>
                <a:endParaRPr lang="en-US" dirty="0" smtClean="0">
                  <a:latin typeface="Consolas" panose="020B0609020204030204" pitchFamily="49" charset="0"/>
                  <a:cs typeface="Consolas" panose="020B0609020204030204" pitchFamily="49" charset="0"/>
                </a:endParaRPr>
              </a:p>
              <a:p>
                <a:pPr marL="514350" indent="-514350">
                  <a:buFont typeface="+mj-lt"/>
                  <a:buAutoNum type="arabicPeriod"/>
                </a:pPr>
                <a:r>
                  <a:rPr lang="en-US" dirty="0">
                    <a:latin typeface="Consolas" panose="020B0609020204030204" pitchFamily="49" charset="0"/>
                    <a:cs typeface="Consolas" panose="020B0609020204030204" pitchFamily="49" charset="0"/>
                  </a:rPr>
                  <a:t> </a:t>
                </a:r>
                <a:r>
                  <a:rPr lang="en-US" b="1" dirty="0" smtClean="0">
                    <a:latin typeface="Consolas" panose="020B0609020204030204" pitchFamily="49" charset="0"/>
                    <a:cs typeface="Consolas" panose="020B0609020204030204" pitchFamily="49" charset="0"/>
                  </a:rPr>
                  <a:t>if</a:t>
                </a:r>
                <a:r>
                  <a:rPr lang="en-US" dirty="0" smtClean="0">
                    <a:latin typeface="Consolas" panose="020B0609020204030204" pitchFamily="49" charset="0"/>
                    <a:cs typeface="Consolas" panose="020B0609020204030204" pitchFamily="49" charset="0"/>
                  </a:rPr>
                  <a:t> </a:t>
                </a:r>
                <a14:m>
                  <m:oMath xmlns:m="http://schemas.openxmlformats.org/officeDocument/2006/math">
                    <m:r>
                      <a:rPr lang="en-US" i="1" dirty="0" smtClean="0">
                        <a:latin typeface="Cambria Math" panose="02040503050406030204" pitchFamily="18" charset="0"/>
                        <a:cs typeface="Consolas" panose="020B0609020204030204" pitchFamily="49" charset="0"/>
                      </a:rPr>
                      <m:t>𝑉</m:t>
                    </m:r>
                  </m:oMath>
                </a14:m>
                <a:r>
                  <a:rPr lang="en-US" dirty="0" smtClean="0">
                    <a:latin typeface="Consolas" panose="020B0609020204030204" pitchFamily="49" charset="0"/>
                    <a:cs typeface="Consolas" panose="020B0609020204030204" pitchFamily="49" charset="0"/>
                  </a:rPr>
                  <a:t> </a:t>
                </a:r>
                <a14:m>
                  <m:oMath xmlns:m="http://schemas.openxmlformats.org/officeDocument/2006/math">
                    <m:r>
                      <a:rPr lang="en-US" i="1" smtClean="0">
                        <a:latin typeface="Cambria Math" panose="02040503050406030204" pitchFamily="18" charset="0"/>
                        <a:ea typeface="Cambria Math" panose="02040503050406030204" pitchFamily="18" charset="0"/>
                        <a:cs typeface="Consolas" panose="020B0609020204030204" pitchFamily="49" charset="0"/>
                      </a:rPr>
                      <m:t>≠</m:t>
                    </m:r>
                  </m:oMath>
                </a14:m>
                <a:r>
                  <a:rPr lang="en-US" dirty="0" smtClean="0">
                    <a:latin typeface="Consolas" panose="020B0609020204030204" pitchFamily="49" charset="0"/>
                    <a:cs typeface="Consolas" panose="020B0609020204030204" pitchFamily="49" charset="0"/>
                  </a:rPr>
                  <a:t> </a:t>
                </a:r>
                <a14:m>
                  <m:oMath xmlns:m="http://schemas.openxmlformats.org/officeDocument/2006/math">
                    <m:r>
                      <a:rPr lang="en-US" i="1" dirty="0" smtClean="0">
                        <a:latin typeface="Cambria Math" panose="02040503050406030204" pitchFamily="18" charset="0"/>
                        <a:cs typeface="Consolas" panose="020B0609020204030204" pitchFamily="49" charset="0"/>
                      </a:rPr>
                      <m:t>0</m:t>
                    </m:r>
                  </m:oMath>
                </a14:m>
                <a:r>
                  <a:rPr lang="en-US" dirty="0" smtClean="0">
                    <a:latin typeface="Consolas" panose="020B0609020204030204" pitchFamily="49" charset="0"/>
                    <a:cs typeface="Consolas" panose="020B0609020204030204" pitchFamily="49" charset="0"/>
                  </a:rPr>
                  <a:t> </a:t>
                </a:r>
                <a:r>
                  <a:rPr lang="en-US" b="1" dirty="0" smtClean="0">
                    <a:latin typeface="Consolas" panose="020B0609020204030204" pitchFamily="49" charset="0"/>
                    <a:cs typeface="Consolas" panose="020B0609020204030204" pitchFamily="49" charset="0"/>
                  </a:rPr>
                  <a:t>then </a:t>
                </a:r>
              </a:p>
              <a:p>
                <a:pPr marL="514350" indent="-514350">
                  <a:buFont typeface="+mj-lt"/>
                  <a:buAutoNum type="arabicPeriod"/>
                </a:pPr>
                <a:r>
                  <a:rPr lang="en-US" dirty="0" smtClean="0">
                    <a:latin typeface="Consolas" panose="020B0609020204030204" pitchFamily="49" charset="0"/>
                    <a:cs typeface="Consolas" panose="020B0609020204030204" pitchFamily="49" charset="0"/>
                  </a:rPr>
                  <a:t>   </a:t>
                </a:r>
                <a:r>
                  <a:rPr lang="en-US" b="1" dirty="0" smtClean="0">
                    <a:latin typeface="Consolas" panose="020B0609020204030204" pitchFamily="49" charset="0"/>
                    <a:cs typeface="Consolas" panose="020B0609020204030204" pitchFamily="49" charset="0"/>
                  </a:rPr>
                  <a:t>return</a:t>
                </a:r>
                <a:r>
                  <a:rPr lang="en-US" dirty="0" smtClean="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‘IMPOSSIBLE</a:t>
                </a:r>
                <a:r>
                  <a:rPr lang="en-US" dirty="0" smtClean="0">
                    <a:latin typeface="Consolas" panose="020B0609020204030204" pitchFamily="49" charset="0"/>
                    <a:cs typeface="Consolas" panose="020B0609020204030204" pitchFamily="49" charset="0"/>
                  </a:rPr>
                  <a:t>’</a:t>
                </a:r>
              </a:p>
              <a:p>
                <a:pPr marL="514350" indent="-514350">
                  <a:buFont typeface="+mj-lt"/>
                  <a:buAutoNum type="arabicPeriod"/>
                </a:pPr>
                <a:r>
                  <a:rPr lang="en-US" dirty="0">
                    <a:latin typeface="Consolas" panose="020B0609020204030204" pitchFamily="49" charset="0"/>
                    <a:cs typeface="Consolas" panose="020B0609020204030204" pitchFamily="49" charset="0"/>
                  </a:rPr>
                  <a:t> </a:t>
                </a:r>
                <a:r>
                  <a:rPr lang="en-US" b="1" dirty="0" smtClean="0">
                    <a:latin typeface="Consolas" panose="020B0609020204030204" pitchFamily="49" charset="0"/>
                    <a:cs typeface="Consolas" panose="020B0609020204030204" pitchFamily="49" charset="0"/>
                  </a:rPr>
                  <a:t>end</a:t>
                </a:r>
                <a:endParaRPr lang="en-US" dirty="0" smtClean="0">
                  <a:latin typeface="Consolas" panose="020B0609020204030204" pitchFamily="49" charset="0"/>
                  <a:cs typeface="Consolas" panose="020B0609020204030204" pitchFamily="49" charset="0"/>
                </a:endParaRPr>
              </a:p>
              <a:p>
                <a:pPr marL="514350" indent="-514350">
                  <a:buFont typeface="+mj-lt"/>
                  <a:buAutoNum type="arabicPeriod"/>
                </a:pPr>
                <a:r>
                  <a:rPr lang="en-US" dirty="0">
                    <a:latin typeface="Consolas" panose="020B0609020204030204" pitchFamily="49" charset="0"/>
                    <a:cs typeface="Consolas" panose="020B0609020204030204" pitchFamily="49" charset="0"/>
                  </a:rPr>
                  <a:t> </a:t>
                </a:r>
                <a:r>
                  <a:rPr lang="en-US" b="1" dirty="0" smtClean="0">
                    <a:latin typeface="Consolas" panose="020B0609020204030204" pitchFamily="49" charset="0"/>
                    <a:cs typeface="Consolas" panose="020B0609020204030204" pitchFamily="49" charset="0"/>
                  </a:rPr>
                  <a:t>return</a:t>
                </a:r>
                <a:r>
                  <a:rPr lang="en-US" dirty="0" smtClean="0">
                    <a:latin typeface="Consolas" panose="020B0609020204030204" pitchFamily="49" charset="0"/>
                    <a:cs typeface="Consolas" panose="020B0609020204030204" pitchFamily="49" charset="0"/>
                  </a:rPr>
                  <a:t> </a:t>
                </a:r>
                <a14:m>
                  <m:oMath xmlns:m="http://schemas.openxmlformats.org/officeDocument/2006/math">
                    <m:r>
                      <a:rPr lang="en-US" i="1" dirty="0" smtClean="0">
                        <a:latin typeface="Cambria Math" panose="02040503050406030204" pitchFamily="18" charset="0"/>
                        <a:cs typeface="Consolas" panose="020B0609020204030204" pitchFamily="49" charset="0"/>
                      </a:rPr>
                      <m:t>𝐴</m:t>
                    </m:r>
                  </m:oMath>
                </a14:m>
                <a:endParaRPr lang="en-US" dirty="0" smtClean="0">
                  <a:latin typeface="Consolas" panose="020B0609020204030204" pitchFamily="49" charset="0"/>
                  <a:cs typeface="Consolas" panose="020B0609020204030204" pitchFamily="49"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059142"/>
                <a:ext cx="10515600" cy="5650940"/>
              </a:xfrm>
              <a:blipFill rotWithShape="0">
                <a:blip r:embed="rId2"/>
                <a:stretch>
                  <a:fillRect l="-1043" t="-2913"/>
                </a:stretch>
              </a:blipFill>
            </p:spPr>
            <p:txBody>
              <a:bodyPr/>
              <a:lstStyle/>
              <a:p>
                <a:r>
                  <a:rPr lang="en-US">
                    <a:noFill/>
                  </a:rPr>
                  <a:t> </a:t>
                </a:r>
              </a:p>
            </p:txBody>
          </p:sp>
        </mc:Fallback>
      </mc:AlternateContent>
    </p:spTree>
    <p:extLst>
      <p:ext uri="{BB962C8B-B14F-4D97-AF65-F5344CB8AC3E}">
        <p14:creationId xmlns:p14="http://schemas.microsoft.com/office/powerpoint/2010/main" val="3472456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b="1" dirty="0" smtClean="0"/>
              <a:t>Why The Previous Strategy Worked?</a:t>
            </a:r>
            <a:endParaRPr lang="en-US" b="1" dirty="0"/>
          </a:p>
        </p:txBody>
      </p:sp>
      <p:sp>
        <p:nvSpPr>
          <p:cNvPr id="3" name="Content Placeholder 2"/>
          <p:cNvSpPr>
            <a:spLocks noGrp="1"/>
          </p:cNvSpPr>
          <p:nvPr>
            <p:ph idx="1"/>
          </p:nvPr>
        </p:nvSpPr>
        <p:spPr>
          <a:xfrm>
            <a:off x="838200" y="1362729"/>
            <a:ext cx="10515600" cy="5253224"/>
          </a:xfrm>
        </p:spPr>
        <p:txBody>
          <a:bodyPr>
            <a:normAutofit lnSpcReduction="10000"/>
          </a:bodyPr>
          <a:lstStyle/>
          <a:p>
            <a:r>
              <a:rPr lang="en-US" b="1" dirty="0" smtClean="0"/>
              <a:t>The problem had optimal sub structure: </a:t>
            </a:r>
            <a:r>
              <a:rPr lang="en-US" dirty="0"/>
              <a:t>We have seen that in our quest to represent 42 cents, we used </a:t>
            </a:r>
            <a:r>
              <a:rPr lang="en-US" dirty="0" smtClean="0"/>
              <a:t>25+10+5+1+1. This </a:t>
            </a:r>
            <a:r>
              <a:rPr lang="en-US" dirty="0"/>
              <a:t>is an optimal 5-coin solution to the original </a:t>
            </a:r>
            <a:r>
              <a:rPr lang="en-US" dirty="0" smtClean="0"/>
              <a:t>problem! Optimal </a:t>
            </a:r>
            <a:r>
              <a:rPr lang="en-US" dirty="0"/>
              <a:t>solutions to </a:t>
            </a:r>
            <a:r>
              <a:rPr lang="en-US" dirty="0" smtClean="0"/>
              <a:t>sub problem </a:t>
            </a:r>
            <a:r>
              <a:rPr lang="en-US" dirty="0"/>
              <a:t>are contained within the 5-coin solution, </a:t>
            </a:r>
            <a:r>
              <a:rPr lang="en-US" dirty="0" smtClean="0"/>
              <a:t>i.e. To </a:t>
            </a:r>
            <a:r>
              <a:rPr lang="en-US" dirty="0"/>
              <a:t>represent 17 cents, we can use 10+5+1+1 (part of the solution for 42 cents</a:t>
            </a:r>
            <a:r>
              <a:rPr lang="en-US" dirty="0" smtClean="0"/>
              <a:t>),</a:t>
            </a:r>
            <a:r>
              <a:rPr lang="en-US" dirty="0"/>
              <a:t> </a:t>
            </a:r>
            <a:r>
              <a:rPr lang="en-US" dirty="0" smtClean="0"/>
              <a:t>to </a:t>
            </a:r>
            <a:r>
              <a:rPr lang="en-US" dirty="0"/>
              <a:t>represent 7 cents, we can use 5+1+1 (also part of the solution for 42 cents), </a:t>
            </a:r>
            <a:r>
              <a:rPr lang="en-US" dirty="0" smtClean="0"/>
              <a:t>etc.</a:t>
            </a:r>
          </a:p>
          <a:p>
            <a:r>
              <a:rPr lang="en-US" b="1" dirty="0"/>
              <a:t>It has the greedy property: </a:t>
            </a:r>
            <a:r>
              <a:rPr lang="en-US" dirty="0"/>
              <a:t>Given every amount </a:t>
            </a:r>
            <a:r>
              <a:rPr lang="en-US" i="1" dirty="0"/>
              <a:t>V </a:t>
            </a:r>
            <a:r>
              <a:rPr lang="en-US" dirty="0"/>
              <a:t>, we can greedily subtract from </a:t>
            </a:r>
            <a:r>
              <a:rPr lang="en-US" dirty="0" smtClean="0"/>
              <a:t>it the </a:t>
            </a:r>
            <a:r>
              <a:rPr lang="en-US" dirty="0"/>
              <a:t>largest coin denomination which is not greater than this amount </a:t>
            </a:r>
            <a:r>
              <a:rPr lang="en-US" i="1" dirty="0" smtClean="0"/>
              <a:t>V.</a:t>
            </a:r>
          </a:p>
          <a:p>
            <a:r>
              <a:rPr lang="en-US" dirty="0" smtClean="0"/>
              <a:t>But sadly this strategy does not always work. For example given {4, 3, 1}, to make a change of 6 our strategy would chose {4, 1, 1}. But the optimal solution is {3, </a:t>
            </a:r>
            <a:r>
              <a:rPr lang="en-US" smtClean="0"/>
              <a:t>3}</a:t>
            </a:r>
            <a:endParaRPr lang="en-US" dirty="0"/>
          </a:p>
        </p:txBody>
      </p:sp>
    </p:spTree>
    <p:extLst>
      <p:ext uri="{BB962C8B-B14F-4D97-AF65-F5344CB8AC3E}">
        <p14:creationId xmlns:p14="http://schemas.microsoft.com/office/powerpoint/2010/main" val="15057434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Huffman Coding Algorithm</a:t>
            </a:r>
            <a:r>
              <a:rPr lang="en-US" dirty="0" smtClean="0"/>
              <a:t>.</a:t>
            </a:r>
            <a:endParaRPr lang="en-US" dirty="0"/>
          </a:p>
        </p:txBody>
      </p:sp>
      <p:sp>
        <p:nvSpPr>
          <p:cNvPr id="3" name="Content Placeholder 2"/>
          <p:cNvSpPr>
            <a:spLocks noGrp="1"/>
          </p:cNvSpPr>
          <p:nvPr>
            <p:ph idx="1"/>
          </p:nvPr>
        </p:nvSpPr>
        <p:spPr/>
        <p:txBody>
          <a:bodyPr/>
          <a:lstStyle/>
          <a:p>
            <a:r>
              <a:rPr lang="en-US" dirty="0" smtClean="0"/>
              <a:t>This is a very effective lossless data compression algorithm devised by </a:t>
            </a:r>
            <a:r>
              <a:rPr lang="en-US" dirty="0"/>
              <a:t>D</a:t>
            </a:r>
            <a:r>
              <a:rPr lang="en-US" dirty="0" smtClean="0"/>
              <a:t>avid Huffman for compressing text data by using what is called variable length coding.</a:t>
            </a:r>
          </a:p>
          <a:p>
            <a:r>
              <a:rPr lang="en-US" dirty="0" smtClean="0"/>
              <a:t>The algorithm assumes that the data is given as a sequence of characters with the associated frequency of occurrence of each character. The frequency usually depends on the language. For example the most frequently occurred character in English is ‘E’.</a:t>
            </a:r>
          </a:p>
          <a:p>
            <a:r>
              <a:rPr lang="en-US" dirty="0" smtClean="0"/>
              <a:t>The Huffman algorithm works in a greedy way. It assigns lowest number of bits to most frequent characters and highest to least frequent thus reducing the number of bits required.</a:t>
            </a:r>
            <a:endParaRPr lang="en-US" dirty="0"/>
          </a:p>
        </p:txBody>
      </p:sp>
    </p:spTree>
    <p:extLst>
      <p:ext uri="{BB962C8B-B14F-4D97-AF65-F5344CB8AC3E}">
        <p14:creationId xmlns:p14="http://schemas.microsoft.com/office/powerpoint/2010/main" val="1624574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 Character Coding Problem</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0847" y="2151529"/>
            <a:ext cx="7947212" cy="3603811"/>
          </a:xfrm>
        </p:spPr>
      </p:pic>
    </p:spTree>
    <p:extLst>
      <p:ext uri="{BB962C8B-B14F-4D97-AF65-F5344CB8AC3E}">
        <p14:creationId xmlns:p14="http://schemas.microsoft.com/office/powerpoint/2010/main" val="325583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8863" y="174171"/>
            <a:ext cx="10515600" cy="753035"/>
          </a:xfrm>
        </p:spPr>
        <p:txBody>
          <a:bodyPr/>
          <a:lstStyle/>
          <a:p>
            <a:r>
              <a:rPr lang="en-US" b="1" dirty="0" smtClean="0"/>
              <a:t>Some Terminologies</a:t>
            </a:r>
            <a:endParaRPr lang="en-US" b="1"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37903" y="1166949"/>
                <a:ext cx="10515600" cy="5543005"/>
              </a:xfrm>
            </p:spPr>
            <p:txBody>
              <a:bodyPr>
                <a:normAutofit fontScale="92500" lnSpcReduction="20000"/>
              </a:bodyPr>
              <a:lstStyle/>
              <a:p>
                <a:r>
                  <a:rPr lang="en-US" b="1" dirty="0" smtClean="0"/>
                  <a:t>Fixed Length Coding: </a:t>
                </a:r>
                <a:r>
                  <a:rPr lang="en-US" dirty="0" smtClean="0"/>
                  <a:t>Every character is assigned a fixed number of bits to encode them. For example in the previous slide we used </a:t>
                </a:r>
                <a14:m>
                  <m:oMath xmlns:m="http://schemas.openxmlformats.org/officeDocument/2006/math">
                    <m:r>
                      <a:rPr lang="en-US" i="1" dirty="0" smtClean="0">
                        <a:latin typeface="Cambria Math" panose="02040503050406030204" pitchFamily="18" charset="0"/>
                      </a:rPr>
                      <m:t>3</m:t>
                    </m:r>
                  </m:oMath>
                </a14:m>
                <a:r>
                  <a:rPr lang="en-US" dirty="0" smtClean="0"/>
                  <a:t> length binary strings to encode </a:t>
                </a:r>
                <a14:m>
                  <m:oMath xmlns:m="http://schemas.openxmlformats.org/officeDocument/2006/math">
                    <m:r>
                      <a:rPr lang="en-US" i="1" dirty="0" smtClean="0">
                        <a:latin typeface="Cambria Math" panose="02040503050406030204" pitchFamily="18" charset="0"/>
                      </a:rPr>
                      <m:t>6</m:t>
                    </m:r>
                  </m:oMath>
                </a14:m>
                <a:r>
                  <a:rPr lang="en-US" dirty="0" smtClean="0"/>
                  <a:t> characters, </a:t>
                </a:r>
                <a14:m>
                  <m:oMath xmlns:m="http://schemas.openxmlformats.org/officeDocument/2006/math">
                    <m:r>
                      <a:rPr lang="en-US" b="0" i="0" dirty="0" smtClean="0">
                        <a:latin typeface="Cambria Math" panose="02040503050406030204" pitchFamily="18" charset="0"/>
                      </a:rPr>
                      <m:t>′</m:t>
                    </m:r>
                    <m:r>
                      <a:rPr lang="en-US" i="1" dirty="0" smtClean="0">
                        <a:latin typeface="Cambria Math" panose="02040503050406030204" pitchFamily="18" charset="0"/>
                      </a:rPr>
                      <m:t>𝑎</m:t>
                    </m:r>
                    <m:r>
                      <a:rPr lang="en-US" b="0" i="1" dirty="0" smtClean="0">
                        <a:latin typeface="Cambria Math" panose="02040503050406030204" pitchFamily="18" charset="0"/>
                      </a:rPr>
                      <m:t>′</m:t>
                    </m:r>
                    <m:r>
                      <a:rPr lang="en-US" i="1" dirty="0" smtClean="0">
                        <a:latin typeface="Cambria Math" panose="02040503050406030204" pitchFamily="18" charset="0"/>
                      </a:rPr>
                      <m:t>=000, </m:t>
                    </m:r>
                    <m:r>
                      <a:rPr lang="en-US" b="0" i="1" dirty="0" smtClean="0">
                        <a:latin typeface="Cambria Math" panose="02040503050406030204" pitchFamily="18" charset="0"/>
                      </a:rPr>
                      <m:t>′</m:t>
                    </m:r>
                    <m:r>
                      <a:rPr lang="en-US" i="1" dirty="0" smtClean="0">
                        <a:latin typeface="Cambria Math" panose="02040503050406030204" pitchFamily="18" charset="0"/>
                      </a:rPr>
                      <m:t>𝑏</m:t>
                    </m:r>
                    <m:r>
                      <a:rPr lang="en-US" b="0" i="1" dirty="0" smtClean="0">
                        <a:latin typeface="Cambria Math" panose="02040503050406030204" pitchFamily="18" charset="0"/>
                      </a:rPr>
                      <m:t>′</m:t>
                    </m:r>
                    <m:r>
                      <a:rPr lang="en-US" i="1" dirty="0" smtClean="0">
                        <a:latin typeface="Cambria Math" panose="02040503050406030204" pitchFamily="18" charset="0"/>
                      </a:rPr>
                      <m:t> = 001…</m:t>
                    </m:r>
                    <m:r>
                      <a:rPr lang="en-US" b="0" i="1" dirty="0" smtClean="0">
                        <a:latin typeface="Cambria Math" panose="02040503050406030204" pitchFamily="18" charset="0"/>
                      </a:rPr>
                      <m:t>′</m:t>
                    </m:r>
                    <m:r>
                      <a:rPr lang="en-US" i="1" dirty="0" smtClean="0">
                        <a:latin typeface="Cambria Math" panose="02040503050406030204" pitchFamily="18" charset="0"/>
                      </a:rPr>
                      <m:t>𝑓</m:t>
                    </m:r>
                    <m:r>
                      <a:rPr lang="en-US" b="0" i="1" dirty="0" smtClean="0">
                        <a:latin typeface="Cambria Math" panose="02040503050406030204" pitchFamily="18" charset="0"/>
                      </a:rPr>
                      <m:t>′</m:t>
                    </m:r>
                    <m:r>
                      <a:rPr lang="en-US" i="1" dirty="0" smtClean="0">
                        <a:latin typeface="Cambria Math" panose="02040503050406030204" pitchFamily="18" charset="0"/>
                      </a:rPr>
                      <m:t>=101</m:t>
                    </m:r>
                  </m:oMath>
                </a14:m>
                <a:r>
                  <a:rPr lang="en-US" dirty="0" smtClean="0"/>
                  <a:t>.</a:t>
                </a:r>
              </a:p>
              <a:p>
                <a:r>
                  <a:rPr lang="en-US" b="1" dirty="0" smtClean="0"/>
                  <a:t>Variable Length Coding: </a:t>
                </a:r>
                <a:r>
                  <a:rPr lang="en-US" dirty="0" smtClean="0"/>
                  <a:t>The number of bits assigned to each character is varied based on their statistics(frequency). For example in the previous slide 1 bit was assigned to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𝑎</m:t>
                    </m:r>
                    <m:r>
                      <a:rPr lang="en-US" i="1" dirty="0" smtClean="0">
                        <a:latin typeface="Cambria Math" panose="02040503050406030204" pitchFamily="18" charset="0"/>
                      </a:rPr>
                      <m:t>’</m:t>
                    </m:r>
                  </m:oMath>
                </a14:m>
                <a:r>
                  <a:rPr lang="en-US" dirty="0" smtClean="0"/>
                  <a:t>, the most frequent character and 4 bits were assigned to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𝑓</m:t>
                    </m:r>
                    <m:r>
                      <a:rPr lang="en-US" i="1" dirty="0" smtClean="0">
                        <a:latin typeface="Cambria Math" panose="02040503050406030204" pitchFamily="18" charset="0"/>
                      </a:rPr>
                      <m:t>’</m:t>
                    </m:r>
                  </m:oMath>
                </a14:m>
                <a:r>
                  <a:rPr lang="en-US" dirty="0" smtClean="0"/>
                  <a:t>, the least frequent character.</a:t>
                </a:r>
              </a:p>
              <a:p>
                <a:r>
                  <a:rPr lang="en-US" b="1" dirty="0" smtClean="0"/>
                  <a:t>Prefix Code: </a:t>
                </a:r>
                <a:r>
                  <a:rPr lang="en-US" dirty="0" smtClean="0"/>
                  <a:t>When using such coding scheme, the property of coding that is ensured is called </a:t>
                </a:r>
                <a:r>
                  <a:rPr lang="en-US" b="1" i="1" dirty="0" smtClean="0"/>
                  <a:t>Prefix Code</a:t>
                </a:r>
                <a:r>
                  <a:rPr lang="en-US" dirty="0" smtClean="0"/>
                  <a:t>. Here it is ensured that no code word is a prefix of another code word i.e. no code of any character is seen at the beginning of the code of another code.</a:t>
                </a:r>
              </a:p>
              <a:p>
                <a:r>
                  <a:rPr lang="en-US" b="1" dirty="0"/>
                  <a:t> F</a:t>
                </a:r>
                <a:r>
                  <a:rPr lang="en-US" b="1" dirty="0" smtClean="0"/>
                  <a:t>or example:</a:t>
                </a:r>
                <a:r>
                  <a:rPr lang="en-US" dirty="0" smtClean="0"/>
                  <a:t> in the example from the previous slide the string </a:t>
                </a:r>
                <a14:m>
                  <m:oMath xmlns:m="http://schemas.openxmlformats.org/officeDocument/2006/math">
                    <m:r>
                      <a:rPr lang="en-US" i="1" dirty="0" smtClean="0">
                        <a:latin typeface="Cambria Math" panose="02040503050406030204" pitchFamily="18" charset="0"/>
                      </a:rPr>
                      <m:t>‘</m:t>
                    </m:r>
                    <m:r>
                      <a:rPr lang="en-US" i="1" dirty="0" err="1" smtClean="0">
                        <a:latin typeface="Cambria Math" panose="02040503050406030204" pitchFamily="18" charset="0"/>
                      </a:rPr>
                      <m:t>𝑎𝑏𝑐</m:t>
                    </m:r>
                    <m:r>
                      <a:rPr lang="en-US" i="1" dirty="0" smtClean="0">
                        <a:latin typeface="Cambria Math" panose="02040503050406030204" pitchFamily="18" charset="0"/>
                      </a:rPr>
                      <m:t>’</m:t>
                    </m:r>
                  </m:oMath>
                </a14:m>
                <a:r>
                  <a:rPr lang="en-US" i="1" dirty="0" smtClean="0"/>
                  <a:t> </a:t>
                </a:r>
                <a:r>
                  <a:rPr lang="en-US" dirty="0" smtClean="0"/>
                  <a:t>was coded as </a:t>
                </a:r>
                <a14:m>
                  <m:oMath xmlns:m="http://schemas.openxmlformats.org/officeDocument/2006/math">
                    <m:r>
                      <a:rPr lang="en-US" i="1" dirty="0" smtClean="0">
                        <a:latin typeface="Cambria Math" panose="02040503050406030204" pitchFamily="18" charset="0"/>
                      </a:rPr>
                      <m:t>0.101.100=0101100</m:t>
                    </m:r>
                  </m:oMath>
                </a14:m>
                <a:r>
                  <a:rPr lang="en-US" dirty="0" smtClean="0"/>
                  <a:t> where ‘.’ denotes concatenation. Here we can see that no code is a prefix of another code. This makes decompression possible. Since if we want to decode the code “0101100” we will just traverse a binary tree(more on this later).</a:t>
                </a:r>
                <a:endParaRPr lang="en-US" b="1"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37903" y="1166949"/>
                <a:ext cx="10515600" cy="5543005"/>
              </a:xfrm>
              <a:blipFill rotWithShape="0">
                <a:blip r:embed="rId2"/>
                <a:stretch>
                  <a:fillRect l="-928" t="-2747" r="-1565"/>
                </a:stretch>
              </a:blipFill>
            </p:spPr>
            <p:txBody>
              <a:bodyPr/>
              <a:lstStyle/>
              <a:p>
                <a:r>
                  <a:rPr lang="en-US">
                    <a:noFill/>
                  </a:rPr>
                  <a:t> </a:t>
                </a:r>
              </a:p>
            </p:txBody>
          </p:sp>
        </mc:Fallback>
      </mc:AlternateContent>
    </p:spTree>
    <p:extLst>
      <p:ext uri="{BB962C8B-B14F-4D97-AF65-F5344CB8AC3E}">
        <p14:creationId xmlns:p14="http://schemas.microsoft.com/office/powerpoint/2010/main" val="1747439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
            <a:ext cx="10515600" cy="941294"/>
          </a:xfrm>
        </p:spPr>
        <p:txBody>
          <a:bodyPr/>
          <a:lstStyle/>
          <a:p>
            <a:r>
              <a:rPr lang="en-US" b="1" dirty="0" smtClean="0"/>
              <a:t>The Fixed vs Variable(Prefix) Coding Tree</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2282" y="1260365"/>
            <a:ext cx="9022977" cy="4952175"/>
          </a:xfrm>
        </p:spPr>
      </p:pic>
    </p:spTree>
    <p:extLst>
      <p:ext uri="{BB962C8B-B14F-4D97-AF65-F5344CB8AC3E}">
        <p14:creationId xmlns:p14="http://schemas.microsoft.com/office/powerpoint/2010/main" val="602076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Variable vs. Fixed Length Coding</a:t>
            </a: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From slide no. 4, fixed length coding would yield a total number of 300,000 bits as compared to variable length coding which would yield:</a:t>
                </a:r>
              </a:p>
              <a:p>
                <a:pPr marL="0" indent="0">
                  <a:buNone/>
                </a:pPr>
                <a:r>
                  <a:rPr lang="en-US" sz="2400" dirty="0"/>
                  <a:t> </a:t>
                </a:r>
                <a:r>
                  <a:rPr lang="en-US" sz="2400" dirty="0" smtClean="0"/>
                  <a:t>  </a:t>
                </a:r>
                <a14:m>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45</m:t>
                        </m:r>
                        <m:r>
                          <a:rPr lang="en-US" sz="2400" b="0" i="1" smtClean="0">
                            <a:latin typeface="Cambria Math" panose="02040503050406030204" pitchFamily="18" charset="0"/>
                            <a:ea typeface="Cambria Math" panose="02040503050406030204" pitchFamily="18" charset="0"/>
                          </a:rPr>
                          <m:t>×1+13×3+12×3+16×3+9×4+5×4</m:t>
                        </m:r>
                      </m:e>
                    </m:d>
                    <m:r>
                      <a:rPr lang="en-US" sz="2400" b="0" i="1" smtClean="0">
                        <a:latin typeface="Cambria Math" panose="02040503050406030204" pitchFamily="18" charset="0"/>
                        <a:ea typeface="Cambria Math" panose="02040503050406030204" pitchFamily="18" charset="0"/>
                      </a:rPr>
                      <m:t>×1000=224,000</m:t>
                    </m:r>
                  </m:oMath>
                </a14:m>
                <a:r>
                  <a:rPr lang="en-US" sz="2400" dirty="0" smtClean="0"/>
                  <a:t> bits</a:t>
                </a: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4130846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General Approach to Coding and Decoding.</a:t>
            </a:r>
            <a:endParaRPr lang="en-US" b="1"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20000"/>
              </a:bodyPr>
              <a:lstStyle/>
              <a:p>
                <a:r>
                  <a:rPr lang="en-US" b="1" dirty="0" smtClean="0"/>
                  <a:t>The Coding: </a:t>
                </a:r>
                <a:r>
                  <a:rPr lang="en-US" dirty="0" smtClean="0"/>
                  <a:t>We build a </a:t>
                </a:r>
                <a:r>
                  <a:rPr lang="en-US" i="1" dirty="0" smtClean="0"/>
                  <a:t>full</a:t>
                </a:r>
                <a:r>
                  <a:rPr lang="en-US" dirty="0" smtClean="0"/>
                  <a:t> binary tree(not BST), a binary tree </a:t>
                </a:r>
                <a:r>
                  <a:rPr lang="en-US" dirty="0"/>
                  <a:t>in </a:t>
                </a:r>
                <a:r>
                  <a:rPr lang="en-US" dirty="0" smtClean="0"/>
                  <a:t>which every non leaf </a:t>
                </a:r>
                <a:r>
                  <a:rPr lang="en-US" dirty="0"/>
                  <a:t>node has two </a:t>
                </a:r>
                <a:r>
                  <a:rPr lang="en-US" dirty="0" smtClean="0"/>
                  <a:t>children. To get code for any character we start from the root and traverse the tree and in the process if we take a “left” turn we place a </a:t>
                </a:r>
                <a14:m>
                  <m:oMath xmlns:m="http://schemas.openxmlformats.org/officeDocument/2006/math">
                    <m:r>
                      <a:rPr lang="en-US" i="1" dirty="0" smtClean="0">
                        <a:latin typeface="Cambria Math" panose="02040503050406030204" pitchFamily="18" charset="0"/>
                      </a:rPr>
                      <m:t>‘0’</m:t>
                    </m:r>
                  </m:oMath>
                </a14:m>
                <a:r>
                  <a:rPr lang="en-US" dirty="0" smtClean="0"/>
                  <a:t> and </a:t>
                </a:r>
                <a14:m>
                  <m:oMath xmlns:m="http://schemas.openxmlformats.org/officeDocument/2006/math">
                    <m:r>
                      <a:rPr lang="en-US" i="1" dirty="0" smtClean="0">
                        <a:latin typeface="Cambria Math" panose="02040503050406030204" pitchFamily="18" charset="0"/>
                      </a:rPr>
                      <m:t>‘1’</m:t>
                    </m:r>
                  </m:oMath>
                </a14:m>
                <a:r>
                  <a:rPr lang="en-US" dirty="0" smtClean="0"/>
                  <a:t> otherwise in the code until we reach a leaf node.</a:t>
                </a:r>
              </a:p>
              <a:p>
                <a:r>
                  <a:rPr lang="en-US" b="1" dirty="0" smtClean="0"/>
                  <a:t>The Decoding: </a:t>
                </a:r>
                <a:r>
                  <a:rPr lang="en-US" dirty="0" smtClean="0"/>
                  <a:t>We read each binary character of the code and traverse from the root of the tree. If we read a </a:t>
                </a:r>
                <a14:m>
                  <m:oMath xmlns:m="http://schemas.openxmlformats.org/officeDocument/2006/math">
                    <m:r>
                      <a:rPr lang="en-US" i="1" dirty="0" smtClean="0">
                        <a:latin typeface="Cambria Math" panose="02040503050406030204" pitchFamily="18" charset="0"/>
                      </a:rPr>
                      <m:t>‘1’</m:t>
                    </m:r>
                  </m:oMath>
                </a14:m>
                <a:r>
                  <a:rPr lang="en-US" dirty="0" smtClean="0"/>
                  <a:t> we go right and left otherwise until we reach a leaf node.</a:t>
                </a:r>
              </a:p>
              <a:p>
                <a:r>
                  <a:rPr lang="en-US" dirty="0" smtClean="0"/>
                  <a:t>For a full </a:t>
                </a:r>
                <a:r>
                  <a:rPr lang="en-US" dirty="0"/>
                  <a:t>binary </a:t>
                </a:r>
                <a:r>
                  <a:rPr lang="en-US" dirty="0" smtClean="0"/>
                  <a:t>tree, </a:t>
                </a:r>
                <a:r>
                  <a:rPr lang="en-US" dirty="0"/>
                  <a:t>if </a:t>
                </a:r>
                <a14:m>
                  <m:oMath xmlns:m="http://schemas.openxmlformats.org/officeDocument/2006/math">
                    <m:r>
                      <a:rPr lang="en-US" i="1" dirty="0" smtClean="0">
                        <a:latin typeface="Cambria Math" panose="02040503050406030204" pitchFamily="18" charset="0"/>
                      </a:rPr>
                      <m:t>𝐶</m:t>
                    </m:r>
                  </m:oMath>
                </a14:m>
                <a:r>
                  <a:rPr lang="en-US" dirty="0"/>
                  <a:t> is </a:t>
                </a:r>
                <a:r>
                  <a:rPr lang="en-US" dirty="0" smtClean="0"/>
                  <a:t>the alphabet </a:t>
                </a:r>
                <a:r>
                  <a:rPr lang="en-US" dirty="0"/>
                  <a:t>from which the characters are drawn and all character frequencies are positive, then the tree for an optimal prefix code has exactly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𝐶</m:t>
                        </m:r>
                      </m:e>
                    </m:d>
                  </m:oMath>
                </a14:m>
                <a:r>
                  <a:rPr lang="en-US" dirty="0" smtClean="0"/>
                  <a:t> </a:t>
                </a:r>
                <a:r>
                  <a:rPr lang="en-US" dirty="0"/>
                  <a:t>leaves, one for </a:t>
                </a:r>
                <a:r>
                  <a:rPr lang="en-US" dirty="0" smtClean="0"/>
                  <a:t>each letter </a:t>
                </a:r>
                <a:r>
                  <a:rPr lang="en-US" dirty="0"/>
                  <a:t>of the alphabet, and exactly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𝐶</m:t>
                        </m:r>
                      </m:e>
                    </m:d>
                    <m:r>
                      <a:rPr lang="en-US" b="0" i="1" smtClean="0">
                        <a:latin typeface="Cambria Math" panose="02040503050406030204" pitchFamily="18" charset="0"/>
                      </a:rPr>
                      <m:t>−1</m:t>
                    </m:r>
                  </m:oMath>
                </a14:m>
                <a:r>
                  <a:rPr lang="en-US" dirty="0" smtClean="0"/>
                  <a:t> </a:t>
                </a:r>
                <a:r>
                  <a:rPr lang="en-US" dirty="0"/>
                  <a:t>internal nodes </a:t>
                </a:r>
                <a:r>
                  <a:rPr lang="en-US" dirty="0" smtClean="0"/>
                  <a:t>.</a:t>
                </a:r>
                <a:r>
                  <a:rPr lang="en-US" dirty="0"/>
                  <a:t/>
                </a:r>
                <a:br>
                  <a:rPr lang="en-US" dirty="0"/>
                </a:b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28" t="-3501" r="-986"/>
                </a:stretch>
              </a:blipFill>
            </p:spPr>
            <p:txBody>
              <a:bodyPr/>
              <a:lstStyle/>
              <a:p>
                <a:r>
                  <a:rPr lang="en-US">
                    <a:noFill/>
                  </a:rPr>
                  <a:t> </a:t>
                </a:r>
              </a:p>
            </p:txBody>
          </p:sp>
        </mc:Fallback>
      </mc:AlternateContent>
    </p:spTree>
    <p:extLst>
      <p:ext uri="{BB962C8B-B14F-4D97-AF65-F5344CB8AC3E}">
        <p14:creationId xmlns:p14="http://schemas.microsoft.com/office/powerpoint/2010/main" val="2024421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b="1" dirty="0" smtClean="0"/>
              <a:t>Number of Bits Required</a:t>
            </a:r>
            <a:r>
              <a:rPr lang="en-US" dirty="0" smtClean="0"/>
              <a: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335834"/>
                <a:ext cx="10515600" cy="5374247"/>
              </a:xfrm>
            </p:spPr>
            <p:txBody>
              <a:bodyPr/>
              <a:lstStyle/>
              <a:p>
                <a:r>
                  <a:rPr lang="en-US" dirty="0" smtClean="0"/>
                  <a:t>Given a binary tree </a:t>
                </a:r>
                <a14:m>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 </m:t>
                    </m:r>
                  </m:oMath>
                </a14:m>
                <a:r>
                  <a:rPr lang="en-US" dirty="0" smtClean="0"/>
                  <a:t>representing a prefix code we can easily compute the number of bits required to encode a file where we are given the frequency of occurrence of each character in the file.</a:t>
                </a:r>
              </a:p>
              <a:p>
                <a:r>
                  <a:rPr lang="en-US" dirty="0" smtClean="0"/>
                  <a:t>Let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𝑓𝑟𝑒𝑞</m:t>
                    </m:r>
                  </m:oMath>
                </a14:m>
                <a:r>
                  <a:rPr lang="en-US" dirty="0" smtClean="0"/>
                  <a:t> denote the frequency of a character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 </m:t>
                    </m:r>
                  </m:oMath>
                </a14:m>
                <a:r>
                  <a:rPr lang="en-US" dirty="0" smtClean="0"/>
                  <a:t>occurring in the file and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𝑇</m:t>
                        </m:r>
                      </m:sub>
                    </m:sSub>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a14:m>
                <a:r>
                  <a:rPr lang="en-US" dirty="0" smtClean="0"/>
                  <a:t> denote the depth of a character’s leaf node in the tree </a:t>
                </a:r>
                <a14:m>
                  <m:oMath xmlns:m="http://schemas.openxmlformats.org/officeDocument/2006/math">
                    <m:r>
                      <a:rPr lang="en-US" b="0" i="1" smtClean="0">
                        <a:latin typeface="Cambria Math" panose="02040503050406030204" pitchFamily="18" charset="0"/>
                      </a:rPr>
                      <m:t>𝑇</m:t>
                    </m:r>
                  </m:oMath>
                </a14:m>
                <a:r>
                  <a:rPr lang="en-US" dirty="0" smtClean="0"/>
                  <a:t>.</a:t>
                </a:r>
              </a:p>
              <a:p>
                <a:r>
                  <a:rPr lang="en-US" dirty="0" smtClean="0"/>
                  <a:t>Note also that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𝑇</m:t>
                        </m:r>
                      </m:sub>
                    </m:sSub>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a14:m>
                <a:r>
                  <a:rPr lang="en-US" dirty="0" smtClean="0"/>
                  <a:t> is also the number of bits required to represent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 </m:t>
                    </m:r>
                  </m:oMath>
                </a14:m>
                <a:r>
                  <a:rPr lang="en-US" dirty="0" smtClean="0"/>
                  <a:t>in the coding scheme.</a:t>
                </a:r>
              </a:p>
              <a:p>
                <a:r>
                  <a:rPr lang="en-US" dirty="0" smtClean="0"/>
                  <a:t>Than the total number of bits required is</a:t>
                </a:r>
              </a:p>
              <a:p>
                <a:pPr marL="0" indent="0">
                  <a:buNone/>
                </a:pPr>
                <a:r>
                  <a:rPr lang="en-US" dirty="0"/>
                  <a:t> </a:t>
                </a:r>
                <a:r>
                  <a:rPr lang="en-US" dirty="0" smtClean="0"/>
                  <a:t>   </a:t>
                </a:r>
                <a14:m>
                  <m:oMath xmlns:m="http://schemas.openxmlformats.org/officeDocument/2006/math">
                    <m:r>
                      <a:rPr lang="en-US" b="0" i="1" smtClean="0">
                        <a:latin typeface="Cambria Math" panose="02040503050406030204" pitchFamily="18" charset="0"/>
                      </a:rPr>
                      <m:t>𝐵</m:t>
                    </m:r>
                    <m:d>
                      <m:dPr>
                        <m:ctrlPr>
                          <a:rPr lang="en-US" b="0" i="1" smtClean="0">
                            <a:latin typeface="Cambria Math" panose="02040503050406030204" pitchFamily="18" charset="0"/>
                          </a:rPr>
                        </m:ctrlPr>
                      </m:dPr>
                      <m:e>
                        <m:r>
                          <a:rPr lang="en-US" b="0" i="1" smtClean="0">
                            <a:latin typeface="Cambria Math" panose="02040503050406030204" pitchFamily="18" charset="0"/>
                          </a:rPr>
                          <m:t>𝑇</m:t>
                        </m:r>
                      </m:e>
                    </m:d>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m:t>
                        </m:r>
                      </m:sub>
                      <m:sup/>
                      <m:e>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𝑓𝑟𝑒𝑞</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𝑑</m:t>
                            </m:r>
                          </m:e>
                          <m:sub>
                            <m:r>
                              <a:rPr lang="en-US" b="0" i="1" smtClean="0">
                                <a:latin typeface="Cambria Math" panose="02040503050406030204" pitchFamily="18" charset="0"/>
                                <a:ea typeface="Cambria Math" panose="02040503050406030204" pitchFamily="18" charset="0"/>
                              </a:rPr>
                              <m:t>𝑇</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m:t>
                        </m:r>
                      </m:e>
                    </m:nary>
                  </m:oMath>
                </a14:m>
                <a:r>
                  <a:rPr lang="en-US" dirty="0" smtClean="0"/>
                  <a:t>. This quantity </a:t>
                </a:r>
                <a14:m>
                  <m:oMath xmlns:m="http://schemas.openxmlformats.org/officeDocument/2006/math">
                    <m:r>
                      <a:rPr lang="en-US" b="0" i="1" smtClean="0">
                        <a:latin typeface="Cambria Math" panose="02040503050406030204" pitchFamily="18" charset="0"/>
                      </a:rPr>
                      <m:t>𝐵</m:t>
                    </m:r>
                    <m:d>
                      <m:dPr>
                        <m:ctrlPr>
                          <a:rPr lang="en-US" b="0" i="1" smtClean="0">
                            <a:latin typeface="Cambria Math" panose="02040503050406030204" pitchFamily="18" charset="0"/>
                          </a:rPr>
                        </m:ctrlPr>
                      </m:dPr>
                      <m:e>
                        <m:r>
                          <a:rPr lang="en-US" b="0" i="1" smtClean="0">
                            <a:latin typeface="Cambria Math" panose="02040503050406030204" pitchFamily="18" charset="0"/>
                          </a:rPr>
                          <m:t>𝑇</m:t>
                        </m:r>
                      </m:e>
                    </m:d>
                  </m:oMath>
                </a14:m>
                <a:r>
                  <a:rPr lang="en-US" dirty="0" smtClean="0"/>
                  <a:t> is also referred to as the cost of the tree in some papers and books.</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335834"/>
                <a:ext cx="10515600" cy="5374247"/>
              </a:xfrm>
              <a:blipFill>
                <a:blip r:embed="rId2"/>
                <a:stretch>
                  <a:fillRect l="-1217" t="-1814" r="-754"/>
                </a:stretch>
              </a:blipFill>
            </p:spPr>
            <p:txBody>
              <a:bodyPr/>
              <a:lstStyle/>
              <a:p>
                <a:r>
                  <a:rPr lang="en-US">
                    <a:noFill/>
                  </a:rPr>
                  <a:t> </a:t>
                </a:r>
              </a:p>
            </p:txBody>
          </p:sp>
        </mc:Fallback>
      </mc:AlternateContent>
    </p:spTree>
    <p:extLst>
      <p:ext uri="{BB962C8B-B14F-4D97-AF65-F5344CB8AC3E}">
        <p14:creationId xmlns:p14="http://schemas.microsoft.com/office/powerpoint/2010/main" val="36743874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6E74A6BEF49944695A691866FFF2783" ma:contentTypeVersion="2" ma:contentTypeDescription="Create a new document." ma:contentTypeScope="" ma:versionID="ab4eea42cec3be5bf0e33c7fcfef8627">
  <xsd:schema xmlns:xsd="http://www.w3.org/2001/XMLSchema" xmlns:xs="http://www.w3.org/2001/XMLSchema" xmlns:p="http://schemas.microsoft.com/office/2006/metadata/properties" xmlns:ns2="ddad7c78-200c-4a0f-b72a-670a50d0d35d" targetNamespace="http://schemas.microsoft.com/office/2006/metadata/properties" ma:root="true" ma:fieldsID="9e3a370057c3683a263baa8d9dd102f4" ns2:_="">
    <xsd:import namespace="ddad7c78-200c-4a0f-b72a-670a50d0d35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dad7c78-200c-4a0f-b72a-670a50d0d35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4B16DE5-B31F-4FD3-9ABA-E5B013A7B0EB}">
  <ds:schemaRefs>
    <ds:schemaRef ds:uri="http://schemas.microsoft.com/sharepoint/v3/contenttype/forms"/>
  </ds:schemaRefs>
</ds:datastoreItem>
</file>

<file path=customXml/itemProps2.xml><?xml version="1.0" encoding="utf-8"?>
<ds:datastoreItem xmlns:ds="http://schemas.openxmlformats.org/officeDocument/2006/customXml" ds:itemID="{F65A0ECB-469D-4508-B16B-37045A477E92}"/>
</file>

<file path=customXml/itemProps3.xml><?xml version="1.0" encoding="utf-8"?>
<ds:datastoreItem xmlns:ds="http://schemas.openxmlformats.org/officeDocument/2006/customXml" ds:itemID="{FA29C5EB-4E3A-4D5C-9352-26D769B87B6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321</TotalTime>
  <Words>1487</Words>
  <Application>Microsoft Office PowerPoint</Application>
  <PresentationFormat>Widescreen</PresentationFormat>
  <Paragraphs>112</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Cambria Math</vt:lpstr>
      <vt:lpstr>Consolas</vt:lpstr>
      <vt:lpstr>Office Theme</vt:lpstr>
      <vt:lpstr>The Greedy Design Technique-2</vt:lpstr>
      <vt:lpstr>Data Compression</vt:lpstr>
      <vt:lpstr>The Huffman Coding Algorithm.</vt:lpstr>
      <vt:lpstr>A Character Coding Problem</vt:lpstr>
      <vt:lpstr>Some Terminologies</vt:lpstr>
      <vt:lpstr>The Fixed vs Variable(Prefix) Coding Tree</vt:lpstr>
      <vt:lpstr>Variable vs. Fixed Length Coding</vt:lpstr>
      <vt:lpstr>The General Approach to Coding and Decoding.</vt:lpstr>
      <vt:lpstr>Number of Bits Required.</vt:lpstr>
      <vt:lpstr>The Huffman Coding Algorithm</vt:lpstr>
      <vt:lpstr>The Algorithm</vt:lpstr>
      <vt:lpstr>PowerPoint Presentation</vt:lpstr>
      <vt:lpstr>The Runtime of the Algorithm</vt:lpstr>
      <vt:lpstr>A Few Notes on The Priority Queue</vt:lpstr>
      <vt:lpstr>Activity Scheduling Problem</vt:lpstr>
      <vt:lpstr>An Example</vt:lpstr>
      <vt:lpstr>Some Sub-Optimal Greedy Strategy</vt:lpstr>
      <vt:lpstr>The Optimal Greedy Strategy</vt:lpstr>
      <vt:lpstr>PowerPoint Presentation</vt:lpstr>
      <vt:lpstr>Greedy Coin Change</vt:lpstr>
      <vt:lpstr>The Algorithm</vt:lpstr>
      <vt:lpstr>Why The Previous Strategy Worked?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Greedy Design Technique-1</dc:title>
  <dc:creator>User</dc:creator>
  <cp:lastModifiedBy>Golam Shahriar</cp:lastModifiedBy>
  <cp:revision>75</cp:revision>
  <dcterms:created xsi:type="dcterms:W3CDTF">2020-07-19T15:37:18Z</dcterms:created>
  <dcterms:modified xsi:type="dcterms:W3CDTF">2021-10-13T05:29:09Z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0x01010026E74A6BEF49944695A691866FFF2783</vt:lpwstr>
  </property>
</Properties>
</file>